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2.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4.xml" ContentType="application/vnd.openxmlformats-officedocument.theme+xml"/>
  <Override PartName="/ppt/slideLayouts/slideLayout207.xml" ContentType="application/vnd.openxmlformats-officedocument.presentationml.slideLayout+xml"/>
  <Override PartName="/ppt/theme/theme1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8.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charts/chart5.xml" ContentType="application/vnd.openxmlformats-officedocument.drawingml.chart+xml"/>
  <Override PartName="/ppt/notesSlides/notesSlide16.xml" ContentType="application/vnd.openxmlformats-officedocument.presentationml.notesSlide+xml"/>
  <Override PartName="/ppt/charts/chart6.xml" ContentType="application/vnd.openxmlformats-officedocument.drawingml.chart+xml"/>
  <Override PartName="/ppt/notesSlides/notesSlide17.xml" ContentType="application/vnd.openxmlformats-officedocument.presentationml.notesSlide+xml"/>
  <Override PartName="/ppt/charts/chart7.xml" ContentType="application/vnd.openxmlformats-officedocument.drawingml.chart+xml"/>
  <Override PartName="/ppt/notesSlides/notesSlide18.xml" ContentType="application/vnd.openxmlformats-officedocument.presentationml.notesSlide+xml"/>
  <Override PartName="/ppt/charts/chart8.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notesSlides/notesSlide25.xml" ContentType="application/vnd.openxmlformats-officedocument.presentationml.notesSlide+xml"/>
  <Override PartName="/ppt/charts/chart10.xml" ContentType="application/vnd.openxmlformats-officedocument.drawingml.chart+xml"/>
  <Override PartName="/ppt/notesSlides/notesSlide26.xml" ContentType="application/vnd.openxmlformats-officedocument.presentationml.notesSlide+xml"/>
  <Override PartName="/ppt/charts/chart11.xml" ContentType="application/vnd.openxmlformats-officedocument.drawingml.chart+xml"/>
  <Override PartName="/ppt/notesSlides/notesSlide27.xml" ContentType="application/vnd.openxmlformats-officedocument.presentationml.notesSlide+xml"/>
  <Override PartName="/ppt/charts/chart12.xml" ContentType="application/vnd.openxmlformats-officedocument.drawingml.chart+xml"/>
  <Override PartName="/ppt/notesSlides/notesSlide28.xml" ContentType="application/vnd.openxmlformats-officedocument.presentationml.notesSlide+xml"/>
  <Override PartName="/ppt/charts/chart13.xml" ContentType="application/vnd.openxmlformats-officedocument.drawingml.chart+xml"/>
  <Override PartName="/ppt/drawings/drawing1.xml" ContentType="application/vnd.openxmlformats-officedocument.drawingml.chartshapes+xml"/>
  <Override PartName="/ppt/notesSlides/notesSlide29.xml" ContentType="application/vnd.openxmlformats-officedocument.presentationml.notesSlide+xml"/>
  <Override PartName="/ppt/charts/chart14.xml" ContentType="application/vnd.openxmlformats-officedocument.drawingml.chart+xml"/>
  <Override PartName="/ppt/drawings/drawing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5.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49" r:id="rId2"/>
    <p:sldMasterId id="2147483763" r:id="rId3"/>
    <p:sldMasterId id="2147483775" r:id="rId4"/>
    <p:sldMasterId id="2147483795" r:id="rId5"/>
    <p:sldMasterId id="2147483813" r:id="rId6"/>
    <p:sldMasterId id="2147483830" r:id="rId7"/>
    <p:sldMasterId id="2147483848" r:id="rId8"/>
    <p:sldMasterId id="2147483866" r:id="rId9"/>
    <p:sldMasterId id="2147483879" r:id="rId10"/>
    <p:sldMasterId id="2147483896" r:id="rId11"/>
    <p:sldMasterId id="2147483912" r:id="rId12"/>
    <p:sldMasterId id="2147483947" r:id="rId13"/>
    <p:sldMasterId id="2147483964" r:id="rId14"/>
    <p:sldMasterId id="2147483981" r:id="rId15"/>
    <p:sldMasterId id="2147483998" r:id="rId16"/>
    <p:sldMasterId id="2147484015" r:id="rId17"/>
    <p:sldMasterId id="2147484029" r:id="rId18"/>
    <p:sldMasterId id="2147484032" r:id="rId19"/>
  </p:sldMasterIdLst>
  <p:notesMasterIdLst>
    <p:notesMasterId r:id="rId120"/>
  </p:notesMasterIdLst>
  <p:handoutMasterIdLst>
    <p:handoutMasterId r:id="rId121"/>
  </p:handoutMasterIdLst>
  <p:sldIdLst>
    <p:sldId id="601" r:id="rId20"/>
    <p:sldId id="564" r:id="rId21"/>
    <p:sldId id="573" r:id="rId22"/>
    <p:sldId id="566" r:id="rId23"/>
    <p:sldId id="610" r:id="rId24"/>
    <p:sldId id="608" r:id="rId25"/>
    <p:sldId id="614" r:id="rId26"/>
    <p:sldId id="615" r:id="rId27"/>
    <p:sldId id="616" r:id="rId28"/>
    <p:sldId id="617" r:id="rId29"/>
    <p:sldId id="618" r:id="rId30"/>
    <p:sldId id="619" r:id="rId31"/>
    <p:sldId id="620" r:id="rId32"/>
    <p:sldId id="621" r:id="rId33"/>
    <p:sldId id="622" r:id="rId34"/>
    <p:sldId id="623" r:id="rId35"/>
    <p:sldId id="624" r:id="rId36"/>
    <p:sldId id="625" r:id="rId37"/>
    <p:sldId id="626" r:id="rId38"/>
    <p:sldId id="627" r:id="rId39"/>
    <p:sldId id="628" r:id="rId40"/>
    <p:sldId id="629" r:id="rId41"/>
    <p:sldId id="630" r:id="rId42"/>
    <p:sldId id="708" r:id="rId43"/>
    <p:sldId id="689" r:id="rId44"/>
    <p:sldId id="690" r:id="rId45"/>
    <p:sldId id="691" r:id="rId46"/>
    <p:sldId id="692" r:id="rId47"/>
    <p:sldId id="693" r:id="rId48"/>
    <p:sldId id="637" r:id="rId49"/>
    <p:sldId id="638" r:id="rId50"/>
    <p:sldId id="639" r:id="rId51"/>
    <p:sldId id="640" r:id="rId52"/>
    <p:sldId id="641" r:id="rId53"/>
    <p:sldId id="642" r:id="rId54"/>
    <p:sldId id="643" r:id="rId55"/>
    <p:sldId id="644" r:id="rId56"/>
    <p:sldId id="645" r:id="rId57"/>
    <p:sldId id="646" r:id="rId58"/>
    <p:sldId id="647" r:id="rId59"/>
    <p:sldId id="648" r:id="rId60"/>
    <p:sldId id="649" r:id="rId61"/>
    <p:sldId id="650" r:id="rId62"/>
    <p:sldId id="651" r:id="rId63"/>
    <p:sldId id="652" r:id="rId64"/>
    <p:sldId id="653" r:id="rId65"/>
    <p:sldId id="654" r:id="rId66"/>
    <p:sldId id="655" r:id="rId67"/>
    <p:sldId id="656" r:id="rId68"/>
    <p:sldId id="657" r:id="rId69"/>
    <p:sldId id="658" r:id="rId70"/>
    <p:sldId id="723" r:id="rId71"/>
    <p:sldId id="724" r:id="rId72"/>
    <p:sldId id="725" r:id="rId73"/>
    <p:sldId id="726" r:id="rId74"/>
    <p:sldId id="727" r:id="rId75"/>
    <p:sldId id="728" r:id="rId76"/>
    <p:sldId id="729" r:id="rId77"/>
    <p:sldId id="730" r:id="rId78"/>
    <p:sldId id="731" r:id="rId79"/>
    <p:sldId id="732" r:id="rId80"/>
    <p:sldId id="733" r:id="rId81"/>
    <p:sldId id="694" r:id="rId82"/>
    <p:sldId id="709" r:id="rId83"/>
    <p:sldId id="710" r:id="rId84"/>
    <p:sldId id="711" r:id="rId85"/>
    <p:sldId id="712" r:id="rId86"/>
    <p:sldId id="713" r:id="rId87"/>
    <p:sldId id="714" r:id="rId88"/>
    <p:sldId id="715" r:id="rId89"/>
    <p:sldId id="716" r:id="rId90"/>
    <p:sldId id="717" r:id="rId91"/>
    <p:sldId id="718" r:id="rId92"/>
    <p:sldId id="719" r:id="rId93"/>
    <p:sldId id="720" r:id="rId94"/>
    <p:sldId id="721" r:id="rId95"/>
    <p:sldId id="670" r:id="rId96"/>
    <p:sldId id="671" r:id="rId97"/>
    <p:sldId id="672" r:id="rId98"/>
    <p:sldId id="673" r:id="rId99"/>
    <p:sldId id="674" r:id="rId100"/>
    <p:sldId id="675" r:id="rId101"/>
    <p:sldId id="676" r:id="rId102"/>
    <p:sldId id="677" r:id="rId103"/>
    <p:sldId id="678" r:id="rId104"/>
    <p:sldId id="679" r:id="rId105"/>
    <p:sldId id="680" r:id="rId106"/>
    <p:sldId id="681" r:id="rId107"/>
    <p:sldId id="682" r:id="rId108"/>
    <p:sldId id="683" r:id="rId109"/>
    <p:sldId id="684" r:id="rId110"/>
    <p:sldId id="685" r:id="rId111"/>
    <p:sldId id="686" r:id="rId112"/>
    <p:sldId id="687" r:id="rId113"/>
    <p:sldId id="597" r:id="rId114"/>
    <p:sldId id="613" r:id="rId115"/>
    <p:sldId id="611" r:id="rId116"/>
    <p:sldId id="576" r:id="rId117"/>
    <p:sldId id="612" r:id="rId118"/>
    <p:sldId id="578" r:id="rId119"/>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HHS" initials="DHHS" lastIdx="13" clrIdx="0"/>
  <p:cmAuthor id="1" name="Rosendorf, Kimberly (CDC/OSELS/NCHS)" initials="RK(" lastIdx="4" clrIdx="1"/>
  <p:cmAuthor id="2" name="Kimberly Hurvitz" initials="KAH" lastIdx="13" clrIdx="2"/>
  <p:cmAuthor id="3" name="Akinbami, Lara (CDC/OSELS/NCHS)" initials="AL(" lastIdx="22" clrIdx="3"/>
  <p:cmAuthor id="4" name="Windows User" initials="WU" lastIdx="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650"/>
    <a:srgbClr val="9BBB59"/>
    <a:srgbClr val="007033"/>
    <a:srgbClr val="ECF2FE"/>
    <a:srgbClr val="CCDCFB"/>
    <a:srgbClr val="98B9F8"/>
    <a:srgbClr val="98FFF8"/>
    <a:srgbClr val="6596F4"/>
    <a:srgbClr val="4BACC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2" autoAdjust="0"/>
    <p:restoredTop sz="90323" autoAdjust="0"/>
  </p:normalViewPr>
  <p:slideViewPr>
    <p:cSldViewPr>
      <p:cViewPr>
        <p:scale>
          <a:sx n="70" d="100"/>
          <a:sy n="70" d="100"/>
        </p:scale>
        <p:origin x="-1122" y="36"/>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10" d="100"/>
        <a:sy n="110" d="100"/>
      </p:scale>
      <p:origin x="0" y="0"/>
    </p:cViewPr>
  </p:sorterViewPr>
  <p:notesViewPr>
    <p:cSldViewPr>
      <p:cViewPr varScale="1">
        <p:scale>
          <a:sx n="81" d="100"/>
          <a:sy n="81" d="100"/>
        </p:scale>
        <p:origin x="-2046" y="-96"/>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slide" Target="slides/slide99.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oleObject" Target="file:///\\NIDDKB8NA1.niddk.nih.gov\opehome\B31\CIG\Briefings\DiabetesCaucus_July22-2011\Slidesets\DPPsimpl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lumMod val="60000"/>
                  <a:lumOff val="40000"/>
                </a:schemeClr>
              </a:solidFill>
              <a:ln>
                <a:solidFill>
                  <a:schemeClr val="tx1"/>
                </a:solidFill>
              </a:ln>
            </c:spPr>
          </c:dPt>
          <c:dPt>
            <c:idx val="5"/>
            <c:invertIfNegative val="0"/>
            <c:bubble3D val="0"/>
            <c:spPr>
              <a:solidFill>
                <a:schemeClr val="accent5">
                  <a:lumMod val="50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solidFill>
              <a:ln>
                <a:solidFill>
                  <a:schemeClr val="tx1"/>
                </a:solidFill>
              </a:ln>
            </c:spPr>
          </c:dPt>
          <c:dPt>
            <c:idx val="8"/>
            <c:invertIfNegative val="0"/>
            <c:bubble3D val="0"/>
            <c:spPr>
              <a:solidFill>
                <a:schemeClr val="accent5">
                  <a:lumMod val="40000"/>
                  <a:lumOff val="60000"/>
                </a:schemeClr>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chemeClr val="accent1">
                  <a:lumMod val="75000"/>
                </a:schemeClr>
              </a:solidFill>
              <a:ln>
                <a:solidFill>
                  <a:schemeClr val="tx1"/>
                </a:solidFill>
              </a:ln>
            </c:spPr>
          </c:dPt>
          <c:dPt>
            <c:idx val="11"/>
            <c:invertIfNegative val="0"/>
            <c:bubble3D val="0"/>
            <c:spPr>
              <a:solidFill>
                <a:schemeClr val="accent1"/>
              </a:solidFill>
              <a:ln>
                <a:solidFill>
                  <a:schemeClr val="tx1"/>
                </a:solidFill>
              </a:ln>
            </c:spPr>
          </c:dPt>
          <c:dPt>
            <c:idx val="12"/>
            <c:invertIfNegative val="0"/>
            <c:bubble3D val="0"/>
            <c:spPr>
              <a:solidFill>
                <a:schemeClr val="accent1">
                  <a:lumMod val="40000"/>
                  <a:lumOff val="60000"/>
                </a:schemeClr>
              </a:solidFill>
              <a:ln>
                <a:solidFill>
                  <a:schemeClr val="tx1"/>
                </a:solidFill>
              </a:ln>
            </c:spPr>
          </c:dPt>
          <c:dPt>
            <c:idx val="13"/>
            <c:invertIfNegative val="0"/>
            <c:bubble3D val="0"/>
            <c:spPr>
              <a:solidFill>
                <a:schemeClr val="accent3">
                  <a:lumMod val="40000"/>
                  <a:lumOff val="60000"/>
                </a:schemeClr>
              </a:solidFill>
              <a:ln>
                <a:solidFill>
                  <a:schemeClr val="tx1"/>
                </a:solidFill>
              </a:ln>
            </c:spPr>
          </c:dPt>
          <c:dPt>
            <c:idx val="14"/>
            <c:invertIfNegative val="0"/>
            <c:bubble3D val="0"/>
            <c:spPr>
              <a:solidFill>
                <a:schemeClr val="accent3">
                  <a:lumMod val="50000"/>
                </a:schemeClr>
              </a:solidFill>
              <a:ln>
                <a:solidFill>
                  <a:schemeClr val="tx1"/>
                </a:solidFill>
              </a:ln>
            </c:spPr>
          </c:dPt>
          <c:dPt>
            <c:idx val="15"/>
            <c:invertIfNegative val="0"/>
            <c:bubble3D val="0"/>
            <c:spPr>
              <a:solidFill>
                <a:schemeClr val="accent3">
                  <a:lumMod val="75000"/>
                </a:schemeClr>
              </a:solidFill>
              <a:ln>
                <a:solidFill>
                  <a:schemeClr val="tx1"/>
                </a:solidFill>
              </a:ln>
            </c:spPr>
          </c:dPt>
          <c:dPt>
            <c:idx val="16"/>
            <c:invertIfNegative val="0"/>
            <c:bubble3D val="0"/>
            <c:spPr>
              <a:solidFill>
                <a:schemeClr val="accent3"/>
              </a:solidFill>
              <a:ln>
                <a:solidFill>
                  <a:schemeClr val="tx1"/>
                </a:solidFill>
              </a:ln>
            </c:spPr>
          </c:dPt>
          <c:dPt>
            <c:idx val="17"/>
            <c:invertIfNegative val="0"/>
            <c:bubble3D val="0"/>
            <c:spPr>
              <a:solidFill>
                <a:schemeClr val="accent3">
                  <a:lumMod val="60000"/>
                  <a:lumOff val="40000"/>
                </a:schemeClr>
              </a:solidFill>
              <a:ln>
                <a:solidFill>
                  <a:schemeClr val="tx1"/>
                </a:solidFill>
              </a:ln>
            </c:spPr>
          </c:dPt>
          <c:dPt>
            <c:idx val="18"/>
            <c:invertIfNegative val="0"/>
            <c:bubble3D val="0"/>
            <c:spPr>
              <a:solidFill>
                <a:schemeClr val="accent3">
                  <a:lumMod val="20000"/>
                  <a:lumOff val="80000"/>
                </a:schemeClr>
              </a:solidFill>
              <a:ln>
                <a:solidFill>
                  <a:schemeClr val="tx1"/>
                </a:solidFill>
              </a:ln>
            </c:spPr>
          </c:dPt>
          <c:errBars>
            <c:errBarType val="both"/>
            <c:errValType val="cust"/>
            <c:noEndCap val="0"/>
            <c:plus>
              <c:numRef>
                <c:f>Sheet1!$E$2:$E$21</c:f>
                <c:numCache>
                  <c:formatCode>General</c:formatCode>
                  <c:ptCount val="20"/>
                  <c:pt idx="1">
                    <c:v>1.8175807545847</c:v>
                  </c:pt>
                  <c:pt idx="3">
                    <c:v>2.0578208891599985</c:v>
                  </c:pt>
                  <c:pt idx="4">
                    <c:v>2.2707177312870002</c:v>
                  </c:pt>
                  <c:pt idx="6">
                    <c:v>2.8930776059999985</c:v>
                  </c:pt>
                  <c:pt idx="7">
                    <c:v>2.3038515020000006</c:v>
                  </c:pt>
                  <c:pt idx="8">
                    <c:v>2.3150991229999995</c:v>
                  </c:pt>
                  <c:pt idx="10">
                    <c:v>2.1534833380000009</c:v>
                  </c:pt>
                  <c:pt idx="11">
                    <c:v>3.0406110439999985</c:v>
                  </c:pt>
                  <c:pt idx="12">
                    <c:v>3.160940386</c:v>
                  </c:pt>
                  <c:pt idx="14">
                    <c:v>2.5337922762384011</c:v>
                  </c:pt>
                  <c:pt idx="15">
                    <c:v>2.9492218991069983</c:v>
                  </c:pt>
                  <c:pt idx="16">
                    <c:v>2.696277150897604</c:v>
                  </c:pt>
                  <c:pt idx="17">
                    <c:v>4.4488237239726018</c:v>
                  </c:pt>
                  <c:pt idx="18">
                    <c:v>3.7723688981250021</c:v>
                  </c:pt>
                </c:numCache>
              </c:numRef>
            </c:plus>
            <c:minus>
              <c:numRef>
                <c:f>Sheet1!$D$2:$D$21</c:f>
                <c:numCache>
                  <c:formatCode>General</c:formatCode>
                  <c:ptCount val="20"/>
                  <c:pt idx="1">
                    <c:v>1.7547710989818981</c:v>
                  </c:pt>
                  <c:pt idx="3">
                    <c:v>1.9929276639266007</c:v>
                  </c:pt>
                  <c:pt idx="4">
                    <c:v>2.1508437159199012</c:v>
                  </c:pt>
                  <c:pt idx="6">
                    <c:v>2.7936417609999964</c:v>
                  </c:pt>
                  <c:pt idx="7">
                    <c:v>2.1511131649999982</c:v>
                  </c:pt>
                  <c:pt idx="8">
                    <c:v>2.0804680770000008</c:v>
                  </c:pt>
                  <c:pt idx="10">
                    <c:v>2.0563856049999991</c:v>
                  </c:pt>
                  <c:pt idx="11">
                    <c:v>2.832408731000001</c:v>
                  </c:pt>
                  <c:pt idx="12">
                    <c:v>2.8205163919999983</c:v>
                  </c:pt>
                  <c:pt idx="14">
                    <c:v>2.3858165387163979</c:v>
                  </c:pt>
                  <c:pt idx="15">
                    <c:v>2.7523033186885009</c:v>
                  </c:pt>
                  <c:pt idx="16">
                    <c:v>2.5662254363384989</c:v>
                  </c:pt>
                  <c:pt idx="17">
                    <c:v>4.0446480695992015</c:v>
                  </c:pt>
                  <c:pt idx="18">
                    <c:v>3.5839769039063007</c:v>
                  </c:pt>
                </c:numCache>
              </c:numRef>
            </c:minus>
          </c:errBars>
          <c:cat>
            <c:strRef>
              <c:f>Sheet1!$A$2:$A$21</c:f>
              <c:strCache>
                <c:ptCount val="19"/>
                <c:pt idx="1">
                  <c:v>Total</c:v>
                </c:pt>
                <c:pt idx="3">
                  <c:v>Female</c:v>
                </c:pt>
                <c:pt idx="4">
                  <c:v>Male</c:v>
                </c:pt>
                <c:pt idx="6">
                  <c:v>White</c:v>
                </c:pt>
                <c:pt idx="7">
                  <c:v>Hispanic</c:v>
                </c:pt>
                <c:pt idx="8">
                  <c:v>Black</c:v>
                </c:pt>
                <c:pt idx="10">
                  <c:v>Black</c:v>
                </c:pt>
                <c:pt idx="11">
                  <c:v>White</c:v>
                </c:pt>
                <c:pt idx="12">
                  <c:v>Hispanic</c:v>
                </c:pt>
                <c:pt idx="14">
                  <c:v>&lt;100</c:v>
                </c:pt>
                <c:pt idx="15">
                  <c:v>100-199</c:v>
                </c:pt>
                <c:pt idx="16">
                  <c:v>200-399</c:v>
                </c:pt>
                <c:pt idx="17">
                  <c:v>400-499</c:v>
                </c:pt>
                <c:pt idx="18">
                  <c:v>500+</c:v>
                </c:pt>
              </c:strCache>
            </c:strRef>
          </c:cat>
          <c:val>
            <c:numRef>
              <c:f>Sheet1!$B$2:$B$21</c:f>
              <c:numCache>
                <c:formatCode>General</c:formatCode>
                <c:ptCount val="20"/>
                <c:pt idx="1">
                  <c:v>29.5</c:v>
                </c:pt>
                <c:pt idx="3">
                  <c:v>32.6</c:v>
                </c:pt>
                <c:pt idx="4">
                  <c:v>26.2</c:v>
                </c:pt>
                <c:pt idx="6">
                  <c:v>35.9</c:v>
                </c:pt>
                <c:pt idx="7">
                  <c:v>22.8</c:v>
                </c:pt>
                <c:pt idx="8">
                  <c:v>16.5</c:v>
                </c:pt>
                <c:pt idx="10">
                  <c:v>27.9</c:v>
                </c:pt>
                <c:pt idx="11">
                  <c:v>26.5</c:v>
                </c:pt>
                <c:pt idx="12">
                  <c:v>19.7</c:v>
                </c:pt>
                <c:pt idx="14">
                  <c:v>26.3</c:v>
                </c:pt>
                <c:pt idx="15">
                  <c:v>26.4</c:v>
                </c:pt>
                <c:pt idx="16">
                  <c:v>30.2</c:v>
                </c:pt>
                <c:pt idx="17">
                  <c:v>27.6</c:v>
                </c:pt>
                <c:pt idx="18">
                  <c:v>34.299999999999997</c:v>
                </c:pt>
              </c:numCache>
            </c:numRef>
          </c:val>
        </c:ser>
        <c:dLbls>
          <c:showLegendKey val="0"/>
          <c:showVal val="0"/>
          <c:showCatName val="0"/>
          <c:showSerName val="0"/>
          <c:showPercent val="0"/>
          <c:showBubbleSize val="0"/>
        </c:dLbls>
        <c:gapWidth val="0"/>
        <c:axId val="109499904"/>
        <c:axId val="109501440"/>
      </c:barChart>
      <c:barChart>
        <c:barDir val="bar"/>
        <c:grouping val="clustered"/>
        <c:varyColors val="0"/>
        <c:ser>
          <c:idx val="1"/>
          <c:order val="1"/>
          <c:tx>
            <c:strRef>
              <c:f>Sheet1!$F$1</c:f>
              <c:strCache>
                <c:ptCount val="1"/>
                <c:pt idx="0">
                  <c:v>Target</c:v>
                </c:pt>
              </c:strCache>
            </c:strRef>
          </c:tx>
          <c:spPr>
            <a:solidFill>
              <a:schemeClr val="accent6">
                <a:lumMod val="75000"/>
              </a:schemeClr>
            </a:solidFill>
            <a:ln>
              <a:noFill/>
            </a:ln>
          </c:spPr>
          <c:invertIfNegative val="0"/>
          <c:dPt>
            <c:idx val="4"/>
            <c:invertIfNegative val="0"/>
            <c:bubble3D val="0"/>
            <c:spPr>
              <a:noFill/>
              <a:ln>
                <a:noFill/>
              </a:ln>
            </c:spPr>
          </c:dPt>
          <c:dPt>
            <c:idx val="17"/>
            <c:invertIfNegative val="0"/>
            <c:bubble3D val="0"/>
            <c:spPr>
              <a:noFill/>
              <a:ln>
                <a:noFill/>
              </a:ln>
            </c:spPr>
          </c:dPt>
          <c:trendline>
            <c:spPr>
              <a:ln w="38100">
                <a:prstDash val="sysDash"/>
              </a:ln>
            </c:spPr>
            <c:trendlineType val="power"/>
            <c:dispRSqr val="0"/>
            <c:dispEq val="0"/>
          </c:trendline>
          <c:cat>
            <c:strRef>
              <c:f>Sheet1!$A$2:$A$21</c:f>
              <c:strCache>
                <c:ptCount val="19"/>
                <c:pt idx="1">
                  <c:v>Total</c:v>
                </c:pt>
                <c:pt idx="3">
                  <c:v>Female</c:v>
                </c:pt>
                <c:pt idx="4">
                  <c:v>Male</c:v>
                </c:pt>
                <c:pt idx="6">
                  <c:v>White</c:v>
                </c:pt>
                <c:pt idx="7">
                  <c:v>Hispanic</c:v>
                </c:pt>
                <c:pt idx="8">
                  <c:v>Black</c:v>
                </c:pt>
                <c:pt idx="10">
                  <c:v>Black</c:v>
                </c:pt>
                <c:pt idx="11">
                  <c:v>White</c:v>
                </c:pt>
                <c:pt idx="12">
                  <c:v>Hispanic</c:v>
                </c:pt>
                <c:pt idx="14">
                  <c:v>&lt;100</c:v>
                </c:pt>
                <c:pt idx="15">
                  <c:v>100-199</c:v>
                </c:pt>
                <c:pt idx="16">
                  <c:v>200-399</c:v>
                </c:pt>
                <c:pt idx="17">
                  <c:v>400-499</c:v>
                </c:pt>
                <c:pt idx="18">
                  <c:v>500+</c:v>
                </c:pt>
              </c:strCache>
            </c:strRef>
          </c:cat>
          <c:val>
            <c:numRef>
              <c:f>Sheet1!$F$2:$F$21</c:f>
              <c:numCache>
                <c:formatCode>General</c:formatCode>
                <c:ptCount val="20"/>
                <c:pt idx="4">
                  <c:v>33.9</c:v>
                </c:pt>
                <c:pt idx="17">
                  <c:v>33.9</c:v>
                </c:pt>
              </c:numCache>
            </c:numRef>
          </c:val>
        </c:ser>
        <c:dLbls>
          <c:showLegendKey val="0"/>
          <c:showVal val="0"/>
          <c:showCatName val="0"/>
          <c:showSerName val="0"/>
          <c:showPercent val="0"/>
          <c:showBubbleSize val="0"/>
        </c:dLbls>
        <c:gapWidth val="500"/>
        <c:overlap val="-100"/>
        <c:axId val="109783680"/>
        <c:axId val="109782144"/>
      </c:barChart>
      <c:catAx>
        <c:axId val="10949990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Tahoma" pitchFamily="34" charset="0"/>
                <a:ea typeface="Tahoma" pitchFamily="34" charset="0"/>
                <a:cs typeface="Tahoma" pitchFamily="34" charset="0"/>
              </a:defRPr>
            </a:pPr>
            <a:endParaRPr lang="en-US"/>
          </a:p>
        </c:txPr>
        <c:crossAx val="109501440"/>
        <c:crosses val="autoZero"/>
        <c:auto val="1"/>
        <c:lblAlgn val="ctr"/>
        <c:lblOffset val="9"/>
        <c:noMultiLvlLbl val="0"/>
      </c:catAx>
      <c:valAx>
        <c:axId val="109501440"/>
        <c:scaling>
          <c:orientation val="minMax"/>
          <c:max val="4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3685239384124295"/>
              <c:y val="0.92140250613834496"/>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09499904"/>
        <c:crosses val="max"/>
        <c:crossBetween val="between"/>
        <c:majorUnit val="10"/>
      </c:valAx>
      <c:valAx>
        <c:axId val="109782144"/>
        <c:scaling>
          <c:orientation val="minMax"/>
          <c:max val="300"/>
          <c:min val="0"/>
        </c:scaling>
        <c:delete val="1"/>
        <c:axPos val="t"/>
        <c:numFmt formatCode="General" sourceLinked="1"/>
        <c:majorTickMark val="out"/>
        <c:minorTickMark val="none"/>
        <c:tickLblPos val="nextTo"/>
        <c:crossAx val="109783680"/>
        <c:crosses val="max"/>
        <c:crossBetween val="between"/>
        <c:majorUnit val="50"/>
      </c:valAx>
      <c:catAx>
        <c:axId val="109783680"/>
        <c:scaling>
          <c:orientation val="minMax"/>
        </c:scaling>
        <c:delete val="1"/>
        <c:axPos val="l"/>
        <c:majorTickMark val="out"/>
        <c:minorTickMark val="none"/>
        <c:tickLblPos val="nextTo"/>
        <c:crossAx val="109782144"/>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5"/>
              </a:solidFill>
              <a:ln>
                <a:solidFill>
                  <a:schemeClr val="tx1"/>
                </a:solidFill>
              </a:ln>
            </c:spPr>
          </c:dPt>
          <c:dPt>
            <c:idx val="4"/>
            <c:invertIfNegative val="0"/>
            <c:bubble3D val="0"/>
            <c:spPr>
              <a:solidFill>
                <a:schemeClr val="accent5">
                  <a:lumMod val="40000"/>
                  <a:lumOff val="60000"/>
                </a:schemeClr>
              </a:solidFill>
              <a:ln>
                <a:solidFill>
                  <a:schemeClr val="tx1"/>
                </a:solidFill>
              </a:ln>
            </c:spPr>
          </c:dPt>
          <c:dPt>
            <c:idx val="5"/>
            <c:invertIfNegative val="0"/>
            <c:bubble3D val="0"/>
            <c:spPr>
              <a:solidFill>
                <a:schemeClr val="accent1">
                  <a:lumMod val="75000"/>
                </a:schemeClr>
              </a:solidFill>
              <a:ln>
                <a:solidFill>
                  <a:schemeClr val="tx1"/>
                </a:solidFill>
              </a:ln>
            </c:spPr>
          </c:dPt>
          <c:dPt>
            <c:idx val="6"/>
            <c:invertIfNegative val="0"/>
            <c:bubble3D val="0"/>
            <c:spPr>
              <a:solidFill>
                <a:schemeClr val="accent1">
                  <a:lumMod val="20000"/>
                  <a:lumOff val="80000"/>
                </a:schemeClr>
              </a:solidFill>
              <a:ln>
                <a:solidFill>
                  <a:schemeClr val="tx1"/>
                </a:solidFill>
              </a:ln>
            </c:spPr>
          </c:dPt>
          <c:dPt>
            <c:idx val="7"/>
            <c:invertIfNegative val="0"/>
            <c:bubble3D val="0"/>
            <c:spPr>
              <a:solidFill>
                <a:schemeClr val="accent5">
                  <a:lumMod val="75000"/>
                </a:schemeClr>
              </a:solidFill>
              <a:ln>
                <a:solidFill>
                  <a:schemeClr val="tx1"/>
                </a:solidFill>
              </a:ln>
            </c:spPr>
          </c:dPt>
          <c:dPt>
            <c:idx val="8"/>
            <c:invertIfNegative val="0"/>
            <c:bubble3D val="0"/>
            <c:spPr>
              <a:solidFill>
                <a:schemeClr val="tx2">
                  <a:lumMod val="40000"/>
                  <a:lumOff val="60000"/>
                </a:schemeClr>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chemeClr val="accent6">
                  <a:lumMod val="75000"/>
                </a:schemeClr>
              </a:solidFill>
              <a:ln>
                <a:solidFill>
                  <a:schemeClr val="tx1"/>
                </a:solidFill>
              </a:ln>
            </c:spPr>
          </c:dPt>
          <c:dPt>
            <c:idx val="11"/>
            <c:invertIfNegative val="0"/>
            <c:bubble3D val="0"/>
            <c:spPr>
              <a:solidFill>
                <a:schemeClr val="accent6">
                  <a:lumMod val="60000"/>
                  <a:lumOff val="40000"/>
                </a:schemeClr>
              </a:solidFill>
              <a:ln>
                <a:solidFill>
                  <a:schemeClr val="tx1"/>
                </a:solidFill>
              </a:ln>
            </c:spPr>
          </c:dPt>
          <c:dPt>
            <c:idx val="12"/>
            <c:invertIfNegative val="0"/>
            <c:bubble3D val="0"/>
            <c:spPr>
              <a:solidFill>
                <a:schemeClr val="accent3"/>
              </a:solidFill>
              <a:ln>
                <a:solidFill>
                  <a:schemeClr val="tx1"/>
                </a:solidFill>
              </a:ln>
            </c:spPr>
          </c:dPt>
          <c:dPt>
            <c:idx val="13"/>
            <c:invertIfNegative val="0"/>
            <c:bubble3D val="0"/>
            <c:spPr>
              <a:solidFill>
                <a:schemeClr val="accent3">
                  <a:lumMod val="20000"/>
                  <a:lumOff val="80000"/>
                </a:schemeClr>
              </a:solidFill>
              <a:ln>
                <a:solidFill>
                  <a:schemeClr val="tx1"/>
                </a:solidFill>
              </a:ln>
            </c:spPr>
          </c:dPt>
          <c:dPt>
            <c:idx val="14"/>
            <c:invertIfNegative val="0"/>
            <c:bubble3D val="0"/>
            <c:spPr>
              <a:solidFill>
                <a:schemeClr val="accent3">
                  <a:lumMod val="40000"/>
                  <a:lumOff val="60000"/>
                </a:schemeClr>
              </a:solidFill>
              <a:ln>
                <a:solidFill>
                  <a:schemeClr val="tx1"/>
                </a:solidFill>
              </a:ln>
            </c:spPr>
          </c:dPt>
          <c:dPt>
            <c:idx val="15"/>
            <c:invertIfNegative val="0"/>
            <c:bubble3D val="0"/>
            <c:spPr>
              <a:solidFill>
                <a:schemeClr val="accent3">
                  <a:lumMod val="60000"/>
                  <a:lumOff val="40000"/>
                </a:schemeClr>
              </a:solidFill>
              <a:ln>
                <a:solidFill>
                  <a:schemeClr val="tx1"/>
                </a:solidFill>
              </a:ln>
            </c:spPr>
          </c:dPt>
          <c:dPt>
            <c:idx val="16"/>
            <c:invertIfNegative val="0"/>
            <c:bubble3D val="0"/>
            <c:spPr>
              <a:solidFill>
                <a:schemeClr val="accent3">
                  <a:lumMod val="75000"/>
                </a:schemeClr>
              </a:solidFill>
              <a:ln>
                <a:solidFill>
                  <a:schemeClr val="tx1"/>
                </a:solidFill>
              </a:ln>
            </c:spPr>
          </c:dPt>
          <c:dPt>
            <c:idx val="17"/>
            <c:invertIfNegative val="0"/>
            <c:bubble3D val="0"/>
            <c:spPr>
              <a:solidFill>
                <a:schemeClr val="accent3">
                  <a:lumMod val="50000"/>
                </a:schemeClr>
              </a:solidFill>
              <a:ln>
                <a:solidFill>
                  <a:schemeClr val="tx1"/>
                </a:solidFill>
              </a:ln>
            </c:spPr>
          </c:dPt>
          <c:dPt>
            <c:idx val="18"/>
            <c:invertIfNegative val="0"/>
            <c:bubble3D val="0"/>
            <c:spPr>
              <a:solidFill>
                <a:schemeClr val="accent6">
                  <a:lumMod val="40000"/>
                  <a:lumOff val="60000"/>
                </a:schemeClr>
              </a:solidFill>
              <a:ln>
                <a:solidFill>
                  <a:schemeClr val="tx1"/>
                </a:solidFill>
              </a:ln>
            </c:spPr>
          </c:dPt>
          <c:errBars>
            <c:errBarType val="both"/>
            <c:errValType val="cust"/>
            <c:noEndCap val="0"/>
            <c:plus>
              <c:numRef>
                <c:f>Sheet1!$C$2:$C$20</c:f>
                <c:numCache>
                  <c:formatCode>General</c:formatCode>
                  <c:ptCount val="19"/>
                  <c:pt idx="1">
                    <c:v>0.874</c:v>
                  </c:pt>
                  <c:pt idx="3">
                    <c:v>1.899</c:v>
                  </c:pt>
                  <c:pt idx="4">
                    <c:v>1.8129999999999999</c:v>
                  </c:pt>
                  <c:pt idx="5">
                    <c:v>7.1289999999999996</c:v>
                  </c:pt>
                  <c:pt idx="6">
                    <c:v>2.6640000000000001</c:v>
                  </c:pt>
                  <c:pt idx="7">
                    <c:v>1.054</c:v>
                  </c:pt>
                  <c:pt idx="8">
                    <c:v>4.8879999999999999</c:v>
                  </c:pt>
                  <c:pt idx="10">
                    <c:v>2.34</c:v>
                  </c:pt>
                  <c:pt idx="11">
                    <c:v>0.91900000000000004</c:v>
                  </c:pt>
                  <c:pt idx="13">
                    <c:v>2.06</c:v>
                  </c:pt>
                  <c:pt idx="14">
                    <c:v>1.68</c:v>
                  </c:pt>
                  <c:pt idx="15">
                    <c:v>1.3620000000000001</c:v>
                  </c:pt>
                  <c:pt idx="16">
                    <c:v>1.325</c:v>
                  </c:pt>
                  <c:pt idx="17">
                    <c:v>1.474</c:v>
                  </c:pt>
                </c:numCache>
              </c:numRef>
            </c:plus>
            <c:minus>
              <c:numRef>
                <c:f>Sheet1!$C$2:$C$20</c:f>
                <c:numCache>
                  <c:formatCode>General</c:formatCode>
                  <c:ptCount val="19"/>
                  <c:pt idx="1">
                    <c:v>0.874</c:v>
                  </c:pt>
                  <c:pt idx="3">
                    <c:v>1.899</c:v>
                  </c:pt>
                  <c:pt idx="4">
                    <c:v>1.8129999999999999</c:v>
                  </c:pt>
                  <c:pt idx="5">
                    <c:v>7.1289999999999996</c:v>
                  </c:pt>
                  <c:pt idx="6">
                    <c:v>2.6640000000000001</c:v>
                  </c:pt>
                  <c:pt idx="7">
                    <c:v>1.054</c:v>
                  </c:pt>
                  <c:pt idx="8">
                    <c:v>4.8879999999999999</c:v>
                  </c:pt>
                  <c:pt idx="10">
                    <c:v>2.34</c:v>
                  </c:pt>
                  <c:pt idx="11">
                    <c:v>0.91900000000000004</c:v>
                  </c:pt>
                  <c:pt idx="13">
                    <c:v>2.06</c:v>
                  </c:pt>
                  <c:pt idx="14">
                    <c:v>1.68</c:v>
                  </c:pt>
                  <c:pt idx="15">
                    <c:v>1.3620000000000001</c:v>
                  </c:pt>
                  <c:pt idx="16">
                    <c:v>1.325</c:v>
                  </c:pt>
                  <c:pt idx="17">
                    <c:v>1.474</c:v>
                  </c:pt>
                </c:numCache>
              </c:numRef>
            </c:minus>
          </c:errBars>
          <c:cat>
            <c:strRef>
              <c:f>Sheet1!$A$2:$A$20</c:f>
              <c:strCache>
                <c:ptCount val="18"/>
                <c:pt idx="1">
                  <c:v>Total</c:v>
                </c:pt>
                <c:pt idx="3">
                  <c:v>Hispanic</c:v>
                </c:pt>
                <c:pt idx="4">
                  <c:v>Black</c:v>
                </c:pt>
                <c:pt idx="5">
                  <c:v>American Indian</c:v>
                </c:pt>
                <c:pt idx="6">
                  <c:v>Asian</c:v>
                </c:pt>
                <c:pt idx="7">
                  <c:v>White</c:v>
                </c:pt>
                <c:pt idx="8">
                  <c:v>Two or more races</c:v>
                </c:pt>
                <c:pt idx="10">
                  <c:v>With activity limitations</c:v>
                </c:pt>
                <c:pt idx="11">
                  <c:v>Without activity limitations</c:v>
                </c:pt>
                <c:pt idx="13">
                  <c:v>Less than high school</c:v>
                </c:pt>
                <c:pt idx="14">
                  <c:v>High school graduate</c:v>
                </c:pt>
                <c:pt idx="15">
                  <c:v>Some college</c:v>
                </c:pt>
                <c:pt idx="16">
                  <c:v>College graduate</c:v>
                </c:pt>
                <c:pt idx="17">
                  <c:v>Advanced degree</c:v>
                </c:pt>
              </c:strCache>
            </c:strRef>
          </c:cat>
          <c:val>
            <c:numRef>
              <c:f>Sheet1!$B$2:$B$20</c:f>
              <c:numCache>
                <c:formatCode>General</c:formatCode>
                <c:ptCount val="19"/>
                <c:pt idx="1">
                  <c:v>29.6</c:v>
                </c:pt>
                <c:pt idx="3">
                  <c:v>39.6</c:v>
                </c:pt>
                <c:pt idx="4">
                  <c:v>38.9</c:v>
                </c:pt>
                <c:pt idx="5">
                  <c:v>29.7</c:v>
                </c:pt>
                <c:pt idx="6">
                  <c:v>28.5</c:v>
                </c:pt>
                <c:pt idx="7">
                  <c:v>26</c:v>
                </c:pt>
                <c:pt idx="8">
                  <c:v>24.7</c:v>
                </c:pt>
                <c:pt idx="10">
                  <c:v>48.3</c:v>
                </c:pt>
                <c:pt idx="11">
                  <c:v>25.7</c:v>
                </c:pt>
                <c:pt idx="13">
                  <c:v>50.3</c:v>
                </c:pt>
                <c:pt idx="14">
                  <c:v>40.1</c:v>
                </c:pt>
                <c:pt idx="15">
                  <c:v>28.7</c:v>
                </c:pt>
                <c:pt idx="16">
                  <c:v>17.600000000000001</c:v>
                </c:pt>
                <c:pt idx="17">
                  <c:v>13.3</c:v>
                </c:pt>
              </c:numCache>
            </c:numRef>
          </c:val>
        </c:ser>
        <c:dLbls>
          <c:showLegendKey val="0"/>
          <c:showVal val="0"/>
          <c:showCatName val="0"/>
          <c:showSerName val="0"/>
          <c:showPercent val="0"/>
          <c:showBubbleSize val="0"/>
        </c:dLbls>
        <c:gapWidth val="0"/>
        <c:axId val="118436992"/>
        <c:axId val="118438528"/>
      </c:barChart>
      <c:barChart>
        <c:barDir val="bar"/>
        <c:grouping val="clustered"/>
        <c:varyColors val="0"/>
        <c:ser>
          <c:idx val="1"/>
          <c:order val="1"/>
          <c:tx>
            <c:strRef>
              <c:f>Sheet1!$D$1</c:f>
              <c:strCache>
                <c:ptCount val="1"/>
                <c:pt idx="0">
                  <c:v>Target</c:v>
                </c:pt>
              </c:strCache>
            </c:strRef>
          </c:tx>
          <c:spPr>
            <a:noFill/>
            <a:ln>
              <a:noFill/>
            </a:ln>
          </c:spPr>
          <c:invertIfNegative val="0"/>
          <c:trendline>
            <c:spPr>
              <a:ln w="38100">
                <a:prstDash val="sysDash"/>
              </a:ln>
            </c:spPr>
            <c:trendlineType val="power"/>
            <c:dispRSqr val="0"/>
            <c:dispEq val="0"/>
          </c:trendline>
          <c:cat>
            <c:strRef>
              <c:f>Sheet1!$A$2:$A$20</c:f>
              <c:strCache>
                <c:ptCount val="18"/>
                <c:pt idx="1">
                  <c:v>Total</c:v>
                </c:pt>
                <c:pt idx="3">
                  <c:v>Hispanic</c:v>
                </c:pt>
                <c:pt idx="4">
                  <c:v>Black</c:v>
                </c:pt>
                <c:pt idx="5">
                  <c:v>American Indian</c:v>
                </c:pt>
                <c:pt idx="6">
                  <c:v>Asian</c:v>
                </c:pt>
                <c:pt idx="7">
                  <c:v>White</c:v>
                </c:pt>
                <c:pt idx="8">
                  <c:v>Two or more races</c:v>
                </c:pt>
                <c:pt idx="10">
                  <c:v>With activity limitations</c:v>
                </c:pt>
                <c:pt idx="11">
                  <c:v>Without activity limitations</c:v>
                </c:pt>
                <c:pt idx="13">
                  <c:v>Less than high school</c:v>
                </c:pt>
                <c:pt idx="14">
                  <c:v>High school graduate</c:v>
                </c:pt>
                <c:pt idx="15">
                  <c:v>Some college</c:v>
                </c:pt>
                <c:pt idx="16">
                  <c:v>College graduate</c:v>
                </c:pt>
                <c:pt idx="17">
                  <c:v>Advanced degree</c:v>
                </c:pt>
              </c:strCache>
            </c:strRef>
          </c:cat>
          <c:val>
            <c:numRef>
              <c:f>Sheet1!$D$2:$D$20</c:f>
              <c:numCache>
                <c:formatCode>General</c:formatCode>
                <c:ptCount val="19"/>
                <c:pt idx="4">
                  <c:v>32.6</c:v>
                </c:pt>
                <c:pt idx="17">
                  <c:v>32.6</c:v>
                </c:pt>
              </c:numCache>
            </c:numRef>
          </c:val>
        </c:ser>
        <c:dLbls>
          <c:showLegendKey val="0"/>
          <c:showVal val="0"/>
          <c:showCatName val="0"/>
          <c:showSerName val="0"/>
          <c:showPercent val="0"/>
          <c:showBubbleSize val="0"/>
        </c:dLbls>
        <c:gapWidth val="500"/>
        <c:overlap val="-100"/>
        <c:axId val="118450432"/>
        <c:axId val="118448896"/>
      </c:barChart>
      <c:catAx>
        <c:axId val="118436992"/>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Tahoma" pitchFamily="34" charset="0"/>
                <a:ea typeface="Tahoma" pitchFamily="34" charset="0"/>
                <a:cs typeface="Tahoma" pitchFamily="34" charset="0"/>
              </a:defRPr>
            </a:pPr>
            <a:endParaRPr lang="en-US"/>
          </a:p>
        </c:txPr>
        <c:crossAx val="118438528"/>
        <c:crosses val="autoZero"/>
        <c:auto val="1"/>
        <c:lblAlgn val="ctr"/>
        <c:lblOffset val="9"/>
        <c:noMultiLvlLbl val="0"/>
      </c:catAx>
      <c:valAx>
        <c:axId val="118438528"/>
        <c:scaling>
          <c:orientation val="minMax"/>
          <c:max val="6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1596528536122765"/>
              <c:y val="0.93484336635339937"/>
            </c:manualLayout>
          </c:layout>
          <c:overlay val="0"/>
        </c:title>
        <c:numFmt formatCode="General" sourceLinked="1"/>
        <c:majorTickMark val="in"/>
        <c:minorTickMark val="in"/>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18436992"/>
        <c:crosses val="max"/>
        <c:crossBetween val="between"/>
        <c:majorUnit val="10"/>
        <c:minorUnit val="5"/>
      </c:valAx>
      <c:valAx>
        <c:axId val="118448896"/>
        <c:scaling>
          <c:orientation val="minMax"/>
          <c:max val="300"/>
          <c:min val="0"/>
        </c:scaling>
        <c:delete val="1"/>
        <c:axPos val="t"/>
        <c:numFmt formatCode="General" sourceLinked="1"/>
        <c:majorTickMark val="out"/>
        <c:minorTickMark val="none"/>
        <c:tickLblPos val="nextTo"/>
        <c:crossAx val="118450432"/>
        <c:crosses val="max"/>
        <c:crossBetween val="between"/>
        <c:majorUnit val="50"/>
      </c:valAx>
      <c:catAx>
        <c:axId val="118450432"/>
        <c:scaling>
          <c:orientation val="minMax"/>
        </c:scaling>
        <c:delete val="1"/>
        <c:axPos val="l"/>
        <c:majorTickMark val="out"/>
        <c:minorTickMark val="none"/>
        <c:tickLblPos val="nextTo"/>
        <c:crossAx val="118448896"/>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lumMod val="40000"/>
                  <a:lumOff val="60000"/>
                </a:schemeClr>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1">
                  <a:lumMod val="75000"/>
                </a:schemeClr>
              </a:solidFill>
              <a:ln>
                <a:solidFill>
                  <a:schemeClr val="tx1"/>
                </a:solidFill>
              </a:ln>
            </c:spPr>
          </c:dPt>
          <c:dPt>
            <c:idx val="6"/>
            <c:invertIfNegative val="0"/>
            <c:bubble3D val="0"/>
            <c:spPr>
              <a:solidFill>
                <a:schemeClr val="tx2">
                  <a:lumMod val="40000"/>
                  <a:lumOff val="60000"/>
                </a:schemeClr>
              </a:solidFill>
              <a:ln>
                <a:solidFill>
                  <a:schemeClr val="tx1"/>
                </a:solidFill>
              </a:ln>
            </c:spPr>
          </c:dPt>
          <c:dPt>
            <c:idx val="7"/>
            <c:invertIfNegative val="0"/>
            <c:bubble3D val="0"/>
            <c:spPr>
              <a:solidFill>
                <a:schemeClr val="accent5">
                  <a:lumMod val="75000"/>
                </a:schemeClr>
              </a:solidFill>
              <a:ln>
                <a:solidFill>
                  <a:schemeClr val="tx1"/>
                </a:solidFill>
              </a:ln>
            </c:spPr>
          </c:dPt>
          <c:dPt>
            <c:idx val="8"/>
            <c:invertIfNegative val="0"/>
            <c:bubble3D val="0"/>
            <c:spPr>
              <a:solidFill>
                <a:schemeClr val="accent1">
                  <a:lumMod val="75000"/>
                </a:schemeClr>
              </a:solidFill>
              <a:ln>
                <a:solidFill>
                  <a:schemeClr val="tx1"/>
                </a:solidFill>
              </a:ln>
            </c:spPr>
          </c:dPt>
          <c:dPt>
            <c:idx val="9"/>
            <c:invertIfNegative val="0"/>
            <c:bubble3D val="0"/>
            <c:spPr>
              <a:solidFill>
                <a:schemeClr val="accent1">
                  <a:lumMod val="20000"/>
                  <a:lumOff val="80000"/>
                </a:schemeClr>
              </a:solidFill>
              <a:ln>
                <a:solidFill>
                  <a:schemeClr val="tx1"/>
                </a:solidFill>
              </a:ln>
            </c:spPr>
          </c:dPt>
          <c:dPt>
            <c:idx val="10"/>
            <c:invertIfNegative val="0"/>
            <c:bubble3D val="0"/>
            <c:spPr>
              <a:solidFill>
                <a:schemeClr val="accent5">
                  <a:lumMod val="40000"/>
                  <a:lumOff val="60000"/>
                </a:schemeClr>
              </a:solidFill>
              <a:ln>
                <a:solidFill>
                  <a:schemeClr val="tx1"/>
                </a:solidFill>
              </a:ln>
            </c:spPr>
          </c:dPt>
          <c:dPt>
            <c:idx val="11"/>
            <c:invertIfNegative val="0"/>
            <c:bubble3D val="0"/>
            <c:spPr>
              <a:solidFill>
                <a:schemeClr val="accent5"/>
              </a:solidFill>
              <a:ln>
                <a:solidFill>
                  <a:schemeClr val="tx1"/>
                </a:solidFill>
              </a:ln>
            </c:spPr>
          </c:dPt>
          <c:dPt>
            <c:idx val="12"/>
            <c:invertIfNegative val="0"/>
            <c:bubble3D val="0"/>
            <c:spPr>
              <a:solidFill>
                <a:schemeClr val="accent3"/>
              </a:solidFill>
              <a:ln>
                <a:solidFill>
                  <a:schemeClr val="tx1"/>
                </a:solidFill>
              </a:ln>
            </c:spPr>
          </c:dPt>
          <c:dPt>
            <c:idx val="13"/>
            <c:invertIfNegative val="0"/>
            <c:bubble3D val="0"/>
            <c:spPr>
              <a:solidFill>
                <a:schemeClr val="accent3">
                  <a:lumMod val="20000"/>
                  <a:lumOff val="80000"/>
                </a:schemeClr>
              </a:solidFill>
              <a:ln>
                <a:solidFill>
                  <a:schemeClr val="tx1"/>
                </a:solidFill>
              </a:ln>
            </c:spPr>
          </c:dPt>
          <c:dPt>
            <c:idx val="14"/>
            <c:invertIfNegative val="0"/>
            <c:bubble3D val="0"/>
            <c:spPr>
              <a:solidFill>
                <a:schemeClr val="accent3">
                  <a:lumMod val="40000"/>
                  <a:lumOff val="60000"/>
                </a:schemeClr>
              </a:solidFill>
              <a:ln>
                <a:solidFill>
                  <a:schemeClr val="tx1"/>
                </a:solidFill>
              </a:ln>
            </c:spPr>
          </c:dPt>
          <c:dPt>
            <c:idx val="15"/>
            <c:invertIfNegative val="0"/>
            <c:bubble3D val="0"/>
            <c:spPr>
              <a:solidFill>
                <a:schemeClr val="accent3">
                  <a:lumMod val="60000"/>
                  <a:lumOff val="40000"/>
                </a:schemeClr>
              </a:solidFill>
              <a:ln>
                <a:solidFill>
                  <a:schemeClr val="tx1"/>
                </a:solidFill>
              </a:ln>
            </c:spPr>
          </c:dPt>
          <c:dPt>
            <c:idx val="16"/>
            <c:invertIfNegative val="0"/>
            <c:bubble3D val="0"/>
            <c:spPr>
              <a:solidFill>
                <a:schemeClr val="accent3">
                  <a:lumMod val="75000"/>
                </a:schemeClr>
              </a:solidFill>
              <a:ln>
                <a:solidFill>
                  <a:schemeClr val="tx1"/>
                </a:solidFill>
              </a:ln>
            </c:spPr>
          </c:dPt>
          <c:dPt>
            <c:idx val="17"/>
            <c:invertIfNegative val="0"/>
            <c:bubble3D val="0"/>
            <c:spPr>
              <a:solidFill>
                <a:schemeClr val="accent3">
                  <a:lumMod val="50000"/>
                </a:schemeClr>
              </a:solidFill>
              <a:ln>
                <a:solidFill>
                  <a:schemeClr val="tx1"/>
                </a:solidFill>
              </a:ln>
            </c:spPr>
          </c:dPt>
          <c:dPt>
            <c:idx val="18"/>
            <c:invertIfNegative val="0"/>
            <c:bubble3D val="0"/>
            <c:spPr>
              <a:solidFill>
                <a:schemeClr val="accent6">
                  <a:lumMod val="40000"/>
                  <a:lumOff val="60000"/>
                </a:schemeClr>
              </a:solidFill>
              <a:ln>
                <a:solidFill>
                  <a:schemeClr val="tx1"/>
                </a:solidFill>
              </a:ln>
            </c:spPr>
          </c:dPt>
          <c:errBars>
            <c:errBarType val="both"/>
            <c:errValType val="cust"/>
            <c:noEndCap val="0"/>
            <c:plus>
              <c:numRef>
                <c:f>Sheet1!$C$2:$C$20</c:f>
                <c:numCache>
                  <c:formatCode>General</c:formatCode>
                  <c:ptCount val="19"/>
                  <c:pt idx="1">
                    <c:v>0.67200000000000004</c:v>
                  </c:pt>
                  <c:pt idx="3">
                    <c:v>0.98899999999999999</c:v>
                  </c:pt>
                  <c:pt idx="4">
                    <c:v>0.77</c:v>
                  </c:pt>
                  <c:pt idx="6">
                    <c:v>4.8529999999999998</c:v>
                  </c:pt>
                  <c:pt idx="7">
                    <c:v>0.89200000000000002</c:v>
                  </c:pt>
                  <c:pt idx="8">
                    <c:v>5.4390000000000001</c:v>
                  </c:pt>
                  <c:pt idx="9">
                    <c:v>2.1030000000000002</c:v>
                  </c:pt>
                  <c:pt idx="10">
                    <c:v>1.3759999999999999</c:v>
                  </c:pt>
                  <c:pt idx="11">
                    <c:v>1.2230000000000001</c:v>
                  </c:pt>
                  <c:pt idx="13">
                    <c:v>1.054</c:v>
                  </c:pt>
                  <c:pt idx="14">
                    <c:v>1.105</c:v>
                  </c:pt>
                  <c:pt idx="15">
                    <c:v>1.0682</c:v>
                  </c:pt>
                  <c:pt idx="16">
                    <c:v>1.5209999999999999</c:v>
                  </c:pt>
                  <c:pt idx="17">
                    <c:v>2.1190000000000002</c:v>
                  </c:pt>
                </c:numCache>
              </c:numRef>
            </c:plus>
            <c:minus>
              <c:numRef>
                <c:f>Sheet1!$C$2:$C$20</c:f>
                <c:numCache>
                  <c:formatCode>General</c:formatCode>
                  <c:ptCount val="19"/>
                  <c:pt idx="1">
                    <c:v>0.67200000000000004</c:v>
                  </c:pt>
                  <c:pt idx="3">
                    <c:v>0.98899999999999999</c:v>
                  </c:pt>
                  <c:pt idx="4">
                    <c:v>0.77</c:v>
                  </c:pt>
                  <c:pt idx="6">
                    <c:v>4.8529999999999998</c:v>
                  </c:pt>
                  <c:pt idx="7">
                    <c:v>0.89200000000000002</c:v>
                  </c:pt>
                  <c:pt idx="8">
                    <c:v>5.4390000000000001</c:v>
                  </c:pt>
                  <c:pt idx="9">
                    <c:v>2.1030000000000002</c:v>
                  </c:pt>
                  <c:pt idx="10">
                    <c:v>1.3759999999999999</c:v>
                  </c:pt>
                  <c:pt idx="11">
                    <c:v>1.2230000000000001</c:v>
                  </c:pt>
                  <c:pt idx="13">
                    <c:v>1.054</c:v>
                  </c:pt>
                  <c:pt idx="14">
                    <c:v>1.105</c:v>
                  </c:pt>
                  <c:pt idx="15">
                    <c:v>1.0682</c:v>
                  </c:pt>
                  <c:pt idx="16">
                    <c:v>1.5209999999999999</c:v>
                  </c:pt>
                  <c:pt idx="17">
                    <c:v>2.1190000000000002</c:v>
                  </c:pt>
                </c:numCache>
              </c:numRef>
            </c:minus>
          </c:errBars>
          <c:cat>
            <c:strRef>
              <c:f>Sheet1!$A$2:$A$20</c:f>
              <c:strCache>
                <c:ptCount val="18"/>
                <c:pt idx="1">
                  <c:v>Total</c:v>
                </c:pt>
                <c:pt idx="3">
                  <c:v>Male</c:v>
                </c:pt>
                <c:pt idx="4">
                  <c:v>Female</c:v>
                </c:pt>
                <c:pt idx="6">
                  <c:v>Two or more races</c:v>
                </c:pt>
                <c:pt idx="7">
                  <c:v>White</c:v>
                </c:pt>
                <c:pt idx="8">
                  <c:v>American Indian</c:v>
                </c:pt>
                <c:pt idx="9">
                  <c:v>Asian</c:v>
                </c:pt>
                <c:pt idx="10">
                  <c:v>Black</c:v>
                </c:pt>
                <c:pt idx="11">
                  <c:v>Hispanic</c:v>
                </c:pt>
                <c:pt idx="13">
                  <c:v>Less than high school</c:v>
                </c:pt>
                <c:pt idx="14">
                  <c:v>High school graduate</c:v>
                </c:pt>
                <c:pt idx="15">
                  <c:v>Some college</c:v>
                </c:pt>
                <c:pt idx="16">
                  <c:v>College graduate</c:v>
                </c:pt>
                <c:pt idx="17">
                  <c:v>Advanced degree</c:v>
                </c:pt>
              </c:strCache>
            </c:strRef>
          </c:cat>
          <c:val>
            <c:numRef>
              <c:f>Sheet1!$B$2:$B$20</c:f>
              <c:numCache>
                <c:formatCode>General</c:formatCode>
                <c:ptCount val="19"/>
                <c:pt idx="1">
                  <c:v>20.6</c:v>
                </c:pt>
                <c:pt idx="3">
                  <c:v>24.3</c:v>
                </c:pt>
                <c:pt idx="4">
                  <c:v>17.100000000000001</c:v>
                </c:pt>
                <c:pt idx="6">
                  <c:v>27.2</c:v>
                </c:pt>
                <c:pt idx="7">
                  <c:v>22.8</c:v>
                </c:pt>
                <c:pt idx="8">
                  <c:v>18.600000000000001</c:v>
                </c:pt>
                <c:pt idx="9">
                  <c:v>17.100000000000001</c:v>
                </c:pt>
                <c:pt idx="10">
                  <c:v>16.600000000000001</c:v>
                </c:pt>
                <c:pt idx="11">
                  <c:v>15.4</c:v>
                </c:pt>
                <c:pt idx="13">
                  <c:v>7.5</c:v>
                </c:pt>
                <c:pt idx="14">
                  <c:v>12.3</c:v>
                </c:pt>
                <c:pt idx="15">
                  <c:v>19.5</c:v>
                </c:pt>
                <c:pt idx="16">
                  <c:v>28.7</c:v>
                </c:pt>
                <c:pt idx="17">
                  <c:v>30.9</c:v>
                </c:pt>
              </c:numCache>
            </c:numRef>
          </c:val>
        </c:ser>
        <c:dLbls>
          <c:showLegendKey val="0"/>
          <c:showVal val="0"/>
          <c:showCatName val="0"/>
          <c:showSerName val="0"/>
          <c:showPercent val="0"/>
          <c:showBubbleSize val="0"/>
        </c:dLbls>
        <c:gapWidth val="0"/>
        <c:axId val="118563968"/>
        <c:axId val="118565504"/>
      </c:barChart>
      <c:barChart>
        <c:barDir val="bar"/>
        <c:grouping val="clustered"/>
        <c:varyColors val="0"/>
        <c:ser>
          <c:idx val="1"/>
          <c:order val="1"/>
          <c:tx>
            <c:strRef>
              <c:f>Sheet1!$D$1</c:f>
              <c:strCache>
                <c:ptCount val="1"/>
                <c:pt idx="0">
                  <c:v>Target</c:v>
                </c:pt>
              </c:strCache>
            </c:strRef>
          </c:tx>
          <c:spPr>
            <a:noFill/>
            <a:ln>
              <a:noFill/>
            </a:ln>
          </c:spPr>
          <c:invertIfNegative val="0"/>
          <c:trendline>
            <c:spPr>
              <a:ln w="38100">
                <a:prstDash val="sysDash"/>
              </a:ln>
            </c:spPr>
            <c:trendlineType val="power"/>
            <c:dispRSqr val="0"/>
            <c:dispEq val="0"/>
          </c:trendline>
          <c:cat>
            <c:strRef>
              <c:f>Sheet1!$A$2:$A$20</c:f>
              <c:strCache>
                <c:ptCount val="18"/>
                <c:pt idx="1">
                  <c:v>Total</c:v>
                </c:pt>
                <c:pt idx="3">
                  <c:v>Male</c:v>
                </c:pt>
                <c:pt idx="4">
                  <c:v>Female</c:v>
                </c:pt>
                <c:pt idx="6">
                  <c:v>Two or more races</c:v>
                </c:pt>
                <c:pt idx="7">
                  <c:v>White</c:v>
                </c:pt>
                <c:pt idx="8">
                  <c:v>American Indian</c:v>
                </c:pt>
                <c:pt idx="9">
                  <c:v>Asian</c:v>
                </c:pt>
                <c:pt idx="10">
                  <c:v>Black</c:v>
                </c:pt>
                <c:pt idx="11">
                  <c:v>Hispanic</c:v>
                </c:pt>
                <c:pt idx="13">
                  <c:v>Less than high school</c:v>
                </c:pt>
                <c:pt idx="14">
                  <c:v>High school graduate</c:v>
                </c:pt>
                <c:pt idx="15">
                  <c:v>Some college</c:v>
                </c:pt>
                <c:pt idx="16">
                  <c:v>College graduate</c:v>
                </c:pt>
                <c:pt idx="17">
                  <c:v>Advanced degree</c:v>
                </c:pt>
              </c:strCache>
            </c:strRef>
          </c:cat>
          <c:val>
            <c:numRef>
              <c:f>Sheet1!$D$2:$D$20</c:f>
              <c:numCache>
                <c:formatCode>General</c:formatCode>
                <c:ptCount val="19"/>
                <c:pt idx="4">
                  <c:v>20.100000000000001</c:v>
                </c:pt>
                <c:pt idx="17">
                  <c:v>20.100000000000001</c:v>
                </c:pt>
              </c:numCache>
            </c:numRef>
          </c:val>
        </c:ser>
        <c:dLbls>
          <c:showLegendKey val="0"/>
          <c:showVal val="0"/>
          <c:showCatName val="0"/>
          <c:showSerName val="0"/>
          <c:showPercent val="0"/>
          <c:showBubbleSize val="0"/>
        </c:dLbls>
        <c:gapWidth val="500"/>
        <c:overlap val="-100"/>
        <c:axId val="118573312"/>
        <c:axId val="118571776"/>
      </c:barChart>
      <c:catAx>
        <c:axId val="118563968"/>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Tahoma" pitchFamily="34" charset="0"/>
                <a:ea typeface="Tahoma" pitchFamily="34" charset="0"/>
                <a:cs typeface="Tahoma" pitchFamily="34" charset="0"/>
              </a:defRPr>
            </a:pPr>
            <a:endParaRPr lang="en-US"/>
          </a:p>
        </c:txPr>
        <c:crossAx val="118565504"/>
        <c:crosses val="autoZero"/>
        <c:auto val="1"/>
        <c:lblAlgn val="ctr"/>
        <c:lblOffset val="9"/>
        <c:noMultiLvlLbl val="0"/>
      </c:catAx>
      <c:valAx>
        <c:axId val="118565504"/>
        <c:scaling>
          <c:orientation val="minMax"/>
          <c:max val="4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1596528536122765"/>
              <c:y val="0.93484336635339937"/>
            </c:manualLayout>
          </c:layout>
          <c:overlay val="0"/>
        </c:title>
        <c:numFmt formatCode="General" sourceLinked="1"/>
        <c:majorTickMark val="in"/>
        <c:minorTickMark val="in"/>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18563968"/>
        <c:crosses val="max"/>
        <c:crossBetween val="between"/>
        <c:majorUnit val="10"/>
        <c:minorUnit val="5"/>
      </c:valAx>
      <c:valAx>
        <c:axId val="118571776"/>
        <c:scaling>
          <c:orientation val="minMax"/>
          <c:max val="300"/>
          <c:min val="0"/>
        </c:scaling>
        <c:delete val="1"/>
        <c:axPos val="t"/>
        <c:numFmt formatCode="General" sourceLinked="1"/>
        <c:majorTickMark val="out"/>
        <c:minorTickMark val="none"/>
        <c:tickLblPos val="nextTo"/>
        <c:crossAx val="118573312"/>
        <c:crosses val="max"/>
        <c:crossBetween val="between"/>
        <c:majorUnit val="50"/>
      </c:valAx>
      <c:catAx>
        <c:axId val="118573312"/>
        <c:scaling>
          <c:orientation val="minMax"/>
        </c:scaling>
        <c:delete val="1"/>
        <c:axPos val="l"/>
        <c:majorTickMark val="out"/>
        <c:minorTickMark val="none"/>
        <c:tickLblPos val="nextTo"/>
        <c:crossAx val="118571776"/>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lumMod val="40000"/>
                  <a:lumOff val="60000"/>
                </a:schemeClr>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1">
                  <a:lumMod val="75000"/>
                </a:schemeClr>
              </a:solidFill>
              <a:ln>
                <a:solidFill>
                  <a:schemeClr val="tx1"/>
                </a:solidFill>
              </a:ln>
            </c:spPr>
          </c:dPt>
          <c:dPt>
            <c:idx val="6"/>
            <c:invertIfNegative val="0"/>
            <c:bubble3D val="0"/>
            <c:spPr>
              <a:solidFill>
                <a:schemeClr val="accent1">
                  <a:lumMod val="75000"/>
                </a:schemeClr>
              </a:solidFill>
              <a:ln>
                <a:solidFill>
                  <a:schemeClr val="tx1"/>
                </a:solidFill>
              </a:ln>
            </c:spPr>
          </c:dPt>
          <c:dPt>
            <c:idx val="7"/>
            <c:invertIfNegative val="0"/>
            <c:bubble3D val="0"/>
            <c:spPr>
              <a:solidFill>
                <a:schemeClr val="tx2">
                  <a:lumMod val="40000"/>
                  <a:lumOff val="60000"/>
                </a:schemeClr>
              </a:solidFill>
              <a:ln>
                <a:solidFill>
                  <a:schemeClr val="tx1"/>
                </a:solidFill>
              </a:ln>
            </c:spPr>
          </c:dPt>
          <c:dPt>
            <c:idx val="8"/>
            <c:invertIfNegative val="0"/>
            <c:bubble3D val="0"/>
            <c:spPr>
              <a:solidFill>
                <a:schemeClr val="accent5">
                  <a:lumMod val="75000"/>
                </a:schemeClr>
              </a:solidFill>
              <a:ln>
                <a:solidFill>
                  <a:schemeClr val="tx1"/>
                </a:solidFill>
              </a:ln>
            </c:spPr>
          </c:dPt>
          <c:dPt>
            <c:idx val="9"/>
            <c:invertIfNegative val="0"/>
            <c:bubble3D val="0"/>
            <c:spPr>
              <a:solidFill>
                <a:schemeClr val="tx2">
                  <a:lumMod val="60000"/>
                  <a:lumOff val="40000"/>
                </a:schemeClr>
              </a:solidFill>
              <a:ln>
                <a:solidFill>
                  <a:schemeClr val="tx1"/>
                </a:solidFill>
              </a:ln>
            </c:spPr>
          </c:dPt>
          <c:dPt>
            <c:idx val="10"/>
            <c:invertIfNegative val="0"/>
            <c:bubble3D val="0"/>
            <c:spPr>
              <a:solidFill>
                <a:schemeClr val="accent5"/>
              </a:solidFill>
              <a:ln>
                <a:solidFill>
                  <a:schemeClr val="tx1"/>
                </a:solidFill>
              </a:ln>
            </c:spPr>
          </c:dPt>
          <c:dPt>
            <c:idx val="11"/>
            <c:invertIfNegative val="0"/>
            <c:bubble3D val="0"/>
            <c:spPr>
              <a:solidFill>
                <a:schemeClr val="accent5">
                  <a:lumMod val="40000"/>
                  <a:lumOff val="60000"/>
                </a:schemeClr>
              </a:solidFill>
              <a:ln>
                <a:solidFill>
                  <a:schemeClr val="tx1"/>
                </a:solidFill>
              </a:ln>
            </c:spPr>
          </c:dPt>
          <c:dPt>
            <c:idx val="12"/>
            <c:invertIfNegative val="0"/>
            <c:bubble3D val="0"/>
            <c:spPr>
              <a:solidFill>
                <a:schemeClr val="accent1">
                  <a:lumMod val="20000"/>
                  <a:lumOff val="80000"/>
                </a:schemeClr>
              </a:solidFill>
              <a:ln>
                <a:solidFill>
                  <a:schemeClr val="tx1"/>
                </a:solidFill>
              </a:ln>
            </c:spPr>
          </c:dPt>
          <c:dPt>
            <c:idx val="13"/>
            <c:invertIfNegative val="0"/>
            <c:bubble3D val="0"/>
            <c:spPr>
              <a:solidFill>
                <a:schemeClr val="accent3">
                  <a:lumMod val="20000"/>
                  <a:lumOff val="80000"/>
                </a:schemeClr>
              </a:solidFill>
              <a:ln>
                <a:solidFill>
                  <a:schemeClr val="tx1"/>
                </a:solidFill>
              </a:ln>
            </c:spPr>
          </c:dPt>
          <c:dPt>
            <c:idx val="14"/>
            <c:invertIfNegative val="0"/>
            <c:bubble3D val="0"/>
            <c:spPr>
              <a:solidFill>
                <a:schemeClr val="accent3">
                  <a:lumMod val="40000"/>
                  <a:lumOff val="60000"/>
                </a:schemeClr>
              </a:solidFill>
              <a:ln>
                <a:solidFill>
                  <a:schemeClr val="tx1"/>
                </a:solidFill>
              </a:ln>
            </c:spPr>
          </c:dPt>
          <c:dPt>
            <c:idx val="15"/>
            <c:invertIfNegative val="0"/>
            <c:bubble3D val="0"/>
            <c:spPr>
              <a:solidFill>
                <a:schemeClr val="accent3">
                  <a:lumMod val="60000"/>
                  <a:lumOff val="40000"/>
                </a:schemeClr>
              </a:solidFill>
              <a:ln>
                <a:solidFill>
                  <a:schemeClr val="tx1"/>
                </a:solidFill>
              </a:ln>
            </c:spPr>
          </c:dPt>
          <c:dPt>
            <c:idx val="16"/>
            <c:invertIfNegative val="0"/>
            <c:bubble3D val="0"/>
            <c:spPr>
              <a:solidFill>
                <a:schemeClr val="accent3">
                  <a:lumMod val="75000"/>
                </a:schemeClr>
              </a:solidFill>
              <a:ln>
                <a:solidFill>
                  <a:schemeClr val="tx1"/>
                </a:solidFill>
              </a:ln>
            </c:spPr>
          </c:dPt>
          <c:dPt>
            <c:idx val="17"/>
            <c:invertIfNegative val="0"/>
            <c:bubble3D val="0"/>
            <c:spPr>
              <a:solidFill>
                <a:schemeClr val="accent3">
                  <a:lumMod val="50000"/>
                </a:schemeClr>
              </a:solidFill>
              <a:ln>
                <a:solidFill>
                  <a:schemeClr val="tx1"/>
                </a:solidFill>
              </a:ln>
            </c:spPr>
          </c:dPt>
          <c:dPt>
            <c:idx val="18"/>
            <c:invertIfNegative val="0"/>
            <c:bubble3D val="0"/>
            <c:spPr>
              <a:solidFill>
                <a:schemeClr val="accent6">
                  <a:lumMod val="40000"/>
                  <a:lumOff val="60000"/>
                </a:schemeClr>
              </a:solidFill>
              <a:ln>
                <a:solidFill>
                  <a:schemeClr val="tx1"/>
                </a:solidFill>
              </a:ln>
            </c:spPr>
          </c:dPt>
          <c:errBars>
            <c:errBarType val="both"/>
            <c:errValType val="cust"/>
            <c:noEndCap val="0"/>
            <c:plus>
              <c:numRef>
                <c:f>Sheet1!$C$2:$C$20</c:f>
                <c:numCache>
                  <c:formatCode>General</c:formatCode>
                  <c:ptCount val="19"/>
                  <c:pt idx="1">
                    <c:v>1.571</c:v>
                  </c:pt>
                  <c:pt idx="3">
                    <c:v>1.948</c:v>
                  </c:pt>
                  <c:pt idx="4">
                    <c:v>1.669</c:v>
                  </c:pt>
                  <c:pt idx="6">
                    <c:v>3.8759999999999999</c:v>
                  </c:pt>
                  <c:pt idx="7">
                    <c:v>4.2050000000000001</c:v>
                  </c:pt>
                  <c:pt idx="8">
                    <c:v>2.0960000000000001</c:v>
                  </c:pt>
                  <c:pt idx="9">
                    <c:v>5.8559999999999999</c:v>
                  </c:pt>
                  <c:pt idx="10">
                    <c:v>1.6990000000000001</c:v>
                  </c:pt>
                  <c:pt idx="11">
                    <c:v>2.2090000000000001</c:v>
                  </c:pt>
                  <c:pt idx="12">
                    <c:v>6.1</c:v>
                  </c:pt>
                  <c:pt idx="14">
                    <c:v>2.1880000000000002</c:v>
                  </c:pt>
                  <c:pt idx="15">
                    <c:v>3.0680000000000001</c:v>
                  </c:pt>
                  <c:pt idx="16">
                    <c:v>1.913</c:v>
                  </c:pt>
                  <c:pt idx="17">
                    <c:v>1.865</c:v>
                  </c:pt>
                </c:numCache>
              </c:numRef>
            </c:plus>
            <c:minus>
              <c:numRef>
                <c:f>Sheet1!$C$2:$C$20</c:f>
                <c:numCache>
                  <c:formatCode>General</c:formatCode>
                  <c:ptCount val="19"/>
                  <c:pt idx="1">
                    <c:v>1.571</c:v>
                  </c:pt>
                  <c:pt idx="3">
                    <c:v>1.948</c:v>
                  </c:pt>
                  <c:pt idx="4">
                    <c:v>1.669</c:v>
                  </c:pt>
                  <c:pt idx="6">
                    <c:v>3.8759999999999999</c:v>
                  </c:pt>
                  <c:pt idx="7">
                    <c:v>4.2050000000000001</c:v>
                  </c:pt>
                  <c:pt idx="8">
                    <c:v>2.0960000000000001</c:v>
                  </c:pt>
                  <c:pt idx="9">
                    <c:v>5.8559999999999999</c:v>
                  </c:pt>
                  <c:pt idx="10">
                    <c:v>1.6990000000000001</c:v>
                  </c:pt>
                  <c:pt idx="11">
                    <c:v>2.2090000000000001</c:v>
                  </c:pt>
                  <c:pt idx="12">
                    <c:v>6.1</c:v>
                  </c:pt>
                  <c:pt idx="14">
                    <c:v>2.1880000000000002</c:v>
                  </c:pt>
                  <c:pt idx="15">
                    <c:v>3.0680000000000001</c:v>
                  </c:pt>
                  <c:pt idx="16">
                    <c:v>1.913</c:v>
                  </c:pt>
                  <c:pt idx="17">
                    <c:v>1.865</c:v>
                  </c:pt>
                </c:numCache>
              </c:numRef>
            </c:minus>
          </c:errBars>
          <c:cat>
            <c:strRef>
              <c:f>Sheet1!$A$2:$A$20</c:f>
              <c:strCache>
                <c:ptCount val="18"/>
                <c:pt idx="1">
                  <c:v>Total</c:v>
                </c:pt>
                <c:pt idx="3">
                  <c:v>Male</c:v>
                </c:pt>
                <c:pt idx="4">
                  <c:v>Female</c:v>
                </c:pt>
                <c:pt idx="6">
                  <c:v>American Indian</c:v>
                </c:pt>
                <c:pt idx="7">
                  <c:v>Two or more races</c:v>
                </c:pt>
                <c:pt idx="8">
                  <c:v>White</c:v>
                </c:pt>
                <c:pt idx="9">
                  <c:v>Nat. Hawaiian or Pacific Isl.</c:v>
                </c:pt>
                <c:pt idx="10">
                  <c:v>Hispanic</c:v>
                </c:pt>
                <c:pt idx="11">
                  <c:v>Black</c:v>
                </c:pt>
                <c:pt idx="12">
                  <c:v>Asian</c:v>
                </c:pt>
                <c:pt idx="14">
                  <c:v>9th grade</c:v>
                </c:pt>
                <c:pt idx="15">
                  <c:v>10th grade</c:v>
                </c:pt>
                <c:pt idx="16">
                  <c:v>11th grade</c:v>
                </c:pt>
                <c:pt idx="17">
                  <c:v>12th grade</c:v>
                </c:pt>
              </c:strCache>
            </c:strRef>
          </c:cat>
          <c:val>
            <c:numRef>
              <c:f>Sheet1!$B$2:$B$20</c:f>
              <c:numCache>
                <c:formatCode>General</c:formatCode>
                <c:ptCount val="19"/>
                <c:pt idx="1">
                  <c:v>28.68</c:v>
                </c:pt>
                <c:pt idx="3">
                  <c:v>38.332999999999998</c:v>
                </c:pt>
                <c:pt idx="4">
                  <c:v>18.492000000000001</c:v>
                </c:pt>
                <c:pt idx="6">
                  <c:v>32.177999999999997</c:v>
                </c:pt>
                <c:pt idx="7">
                  <c:v>30.721</c:v>
                </c:pt>
                <c:pt idx="8">
                  <c:v>30.373999999999999</c:v>
                </c:pt>
                <c:pt idx="9">
                  <c:v>28.591000000000001</c:v>
                </c:pt>
                <c:pt idx="10">
                  <c:v>26.495999999999999</c:v>
                </c:pt>
                <c:pt idx="11">
                  <c:v>25.974</c:v>
                </c:pt>
                <c:pt idx="12">
                  <c:v>22.001000000000001</c:v>
                </c:pt>
                <c:pt idx="14">
                  <c:v>30.725000000000001</c:v>
                </c:pt>
                <c:pt idx="15">
                  <c:v>30.843</c:v>
                </c:pt>
                <c:pt idx="16">
                  <c:v>27.321999999999999</c:v>
                </c:pt>
                <c:pt idx="17">
                  <c:v>25.068000000000001</c:v>
                </c:pt>
              </c:numCache>
            </c:numRef>
          </c:val>
        </c:ser>
        <c:dLbls>
          <c:showLegendKey val="0"/>
          <c:showVal val="0"/>
          <c:showCatName val="0"/>
          <c:showSerName val="0"/>
          <c:showPercent val="0"/>
          <c:showBubbleSize val="0"/>
        </c:dLbls>
        <c:gapWidth val="0"/>
        <c:axId val="119428224"/>
        <c:axId val="119429760"/>
      </c:barChart>
      <c:barChart>
        <c:barDir val="bar"/>
        <c:grouping val="clustered"/>
        <c:varyColors val="0"/>
        <c:ser>
          <c:idx val="1"/>
          <c:order val="1"/>
          <c:tx>
            <c:strRef>
              <c:f>Sheet1!$D$1</c:f>
              <c:strCache>
                <c:ptCount val="1"/>
                <c:pt idx="0">
                  <c:v>Target</c:v>
                </c:pt>
              </c:strCache>
            </c:strRef>
          </c:tx>
          <c:spPr>
            <a:noFill/>
            <a:ln>
              <a:noFill/>
            </a:ln>
          </c:spPr>
          <c:invertIfNegative val="0"/>
          <c:trendline>
            <c:spPr>
              <a:ln w="38100">
                <a:prstDash val="sysDash"/>
              </a:ln>
            </c:spPr>
            <c:trendlineType val="power"/>
            <c:dispRSqr val="0"/>
            <c:dispEq val="0"/>
          </c:trendline>
          <c:cat>
            <c:strRef>
              <c:f>Sheet1!$A$2:$A$20</c:f>
              <c:strCache>
                <c:ptCount val="18"/>
                <c:pt idx="1">
                  <c:v>Total</c:v>
                </c:pt>
                <c:pt idx="3">
                  <c:v>Male</c:v>
                </c:pt>
                <c:pt idx="4">
                  <c:v>Female</c:v>
                </c:pt>
                <c:pt idx="6">
                  <c:v>American Indian</c:v>
                </c:pt>
                <c:pt idx="7">
                  <c:v>Two or more races</c:v>
                </c:pt>
                <c:pt idx="8">
                  <c:v>White</c:v>
                </c:pt>
                <c:pt idx="9">
                  <c:v>Nat. Hawaiian or Pacific Isl.</c:v>
                </c:pt>
                <c:pt idx="10">
                  <c:v>Hispanic</c:v>
                </c:pt>
                <c:pt idx="11">
                  <c:v>Black</c:v>
                </c:pt>
                <c:pt idx="12">
                  <c:v>Asian</c:v>
                </c:pt>
                <c:pt idx="14">
                  <c:v>9th grade</c:v>
                </c:pt>
                <c:pt idx="15">
                  <c:v>10th grade</c:v>
                </c:pt>
                <c:pt idx="16">
                  <c:v>11th grade</c:v>
                </c:pt>
                <c:pt idx="17">
                  <c:v>12th grade</c:v>
                </c:pt>
              </c:strCache>
            </c:strRef>
          </c:cat>
          <c:val>
            <c:numRef>
              <c:f>Sheet1!$D$2:$D$20</c:f>
              <c:numCache>
                <c:formatCode>General</c:formatCode>
                <c:ptCount val="19"/>
                <c:pt idx="4">
                  <c:v>31.6</c:v>
                </c:pt>
                <c:pt idx="17">
                  <c:v>31.6</c:v>
                </c:pt>
              </c:numCache>
            </c:numRef>
          </c:val>
        </c:ser>
        <c:dLbls>
          <c:showLegendKey val="0"/>
          <c:showVal val="0"/>
          <c:showCatName val="0"/>
          <c:showSerName val="0"/>
          <c:showPercent val="0"/>
          <c:showBubbleSize val="0"/>
        </c:dLbls>
        <c:gapWidth val="500"/>
        <c:overlap val="-100"/>
        <c:axId val="119445760"/>
        <c:axId val="119444224"/>
      </c:barChart>
      <c:catAx>
        <c:axId val="11942822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100">
                <a:latin typeface="Tahoma" pitchFamily="34" charset="0"/>
                <a:ea typeface="Tahoma" pitchFamily="34" charset="0"/>
                <a:cs typeface="Tahoma" pitchFamily="34" charset="0"/>
              </a:defRPr>
            </a:pPr>
            <a:endParaRPr lang="en-US"/>
          </a:p>
        </c:txPr>
        <c:crossAx val="119429760"/>
        <c:crosses val="autoZero"/>
        <c:auto val="1"/>
        <c:lblAlgn val="ctr"/>
        <c:lblOffset val="9"/>
        <c:noMultiLvlLbl val="0"/>
      </c:catAx>
      <c:valAx>
        <c:axId val="119429760"/>
        <c:scaling>
          <c:orientation val="minMax"/>
          <c:max val="5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1596528536122765"/>
              <c:y val="0.93484336635339937"/>
            </c:manualLayout>
          </c:layout>
          <c:overlay val="0"/>
        </c:title>
        <c:numFmt formatCode="General" sourceLinked="1"/>
        <c:majorTickMark val="in"/>
        <c:minorTickMark val="in"/>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19428224"/>
        <c:crosses val="max"/>
        <c:crossBetween val="between"/>
        <c:majorUnit val="10"/>
        <c:minorUnit val="5"/>
      </c:valAx>
      <c:valAx>
        <c:axId val="119444224"/>
        <c:scaling>
          <c:orientation val="minMax"/>
          <c:max val="300"/>
          <c:min val="0"/>
        </c:scaling>
        <c:delete val="1"/>
        <c:axPos val="t"/>
        <c:numFmt formatCode="General" sourceLinked="1"/>
        <c:majorTickMark val="out"/>
        <c:minorTickMark val="none"/>
        <c:tickLblPos val="nextTo"/>
        <c:crossAx val="119445760"/>
        <c:crosses val="max"/>
        <c:crossBetween val="between"/>
        <c:majorUnit val="50"/>
      </c:valAx>
      <c:catAx>
        <c:axId val="119445760"/>
        <c:scaling>
          <c:orientation val="minMax"/>
        </c:scaling>
        <c:delete val="1"/>
        <c:axPos val="l"/>
        <c:majorTickMark val="out"/>
        <c:minorTickMark val="none"/>
        <c:tickLblPos val="nextTo"/>
        <c:crossAx val="119444224"/>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001332862589261E-2"/>
          <c:y val="0.1031372049802232"/>
          <c:w val="0.90241124968867936"/>
          <c:h val="0.76955038877024873"/>
        </c:manualLayout>
      </c:layout>
      <c:barChart>
        <c:barDir val="col"/>
        <c:grouping val="clustered"/>
        <c:varyColors val="0"/>
        <c:ser>
          <c:idx val="0"/>
          <c:order val="0"/>
          <c:tx>
            <c:strRef>
              <c:f>Sheet1!$A$2</c:f>
              <c:strCache>
                <c:ptCount val="1"/>
                <c:pt idx="0">
                  <c:v>1999</c:v>
                </c:pt>
              </c:strCache>
            </c:strRef>
          </c:tx>
          <c:spPr>
            <a:solidFill>
              <a:srgbClr val="CCFFFF"/>
            </a:solidFill>
            <a:ln>
              <a:solidFill>
                <a:schemeClr val="tx1"/>
              </a:solidFill>
            </a:ln>
          </c:spPr>
          <c:invertIfNegative val="0"/>
          <c:errBars>
            <c:errBarType val="both"/>
            <c:errValType val="cust"/>
            <c:noEndCap val="0"/>
            <c:plus>
              <c:numRef>
                <c:f>Sheet1!$B$11:$K$11</c:f>
                <c:numCache>
                  <c:formatCode>General</c:formatCode>
                  <c:ptCount val="10"/>
                  <c:pt idx="0">
                    <c:v>9.4079999999999995</c:v>
                  </c:pt>
                  <c:pt idx="1">
                    <c:v>9.9960000000000004</c:v>
                  </c:pt>
                  <c:pt idx="2">
                    <c:v>9.016</c:v>
                  </c:pt>
                  <c:pt idx="3">
                    <c:v>9.9960000000000004</c:v>
                  </c:pt>
                  <c:pt idx="4">
                    <c:v>12.936</c:v>
                  </c:pt>
                  <c:pt idx="5">
                    <c:v>9.4079999999999995</c:v>
                  </c:pt>
                  <c:pt idx="6">
                    <c:v>12.544</c:v>
                  </c:pt>
                  <c:pt idx="7">
                    <c:v>9.6039999999999992</c:v>
                  </c:pt>
                  <c:pt idx="8">
                    <c:v>8.6240000000000006</c:v>
                  </c:pt>
                  <c:pt idx="9">
                    <c:v>9.9960000000000004</c:v>
                  </c:pt>
                </c:numCache>
              </c:numRef>
            </c:plus>
            <c:minus>
              <c:numRef>
                <c:f>Sheet1!$B$11:$K$11</c:f>
                <c:numCache>
                  <c:formatCode>General</c:formatCode>
                  <c:ptCount val="10"/>
                  <c:pt idx="0">
                    <c:v>9.4079999999999995</c:v>
                  </c:pt>
                  <c:pt idx="1">
                    <c:v>9.9960000000000004</c:v>
                  </c:pt>
                  <c:pt idx="2">
                    <c:v>9.016</c:v>
                  </c:pt>
                  <c:pt idx="3">
                    <c:v>9.9960000000000004</c:v>
                  </c:pt>
                  <c:pt idx="4">
                    <c:v>12.936</c:v>
                  </c:pt>
                  <c:pt idx="5">
                    <c:v>9.4079999999999995</c:v>
                  </c:pt>
                  <c:pt idx="6">
                    <c:v>12.544</c:v>
                  </c:pt>
                  <c:pt idx="7">
                    <c:v>9.6039999999999992</c:v>
                  </c:pt>
                  <c:pt idx="8">
                    <c:v>8.6240000000000006</c:v>
                  </c:pt>
                  <c:pt idx="9">
                    <c:v>9.9960000000000004</c:v>
                  </c:pt>
                </c:numCache>
              </c:numRef>
            </c:minus>
          </c:errBars>
          <c:cat>
            <c:strRef>
              <c:f>Sheet1!$B$1:$K$1</c:f>
              <c:strCache>
                <c:ptCount val="10"/>
                <c:pt idx="0">
                  <c:v>Total</c:v>
                </c:pt>
                <c:pt idx="1">
                  <c:v>Male</c:v>
                </c:pt>
                <c:pt idx="2">
                  <c:v>Female</c:v>
                </c:pt>
                <c:pt idx="3">
                  <c:v>Black</c:v>
                </c:pt>
                <c:pt idx="4">
                  <c:v>White</c:v>
                </c:pt>
                <c:pt idx="5">
                  <c:v>Hispanic</c:v>
                </c:pt>
                <c:pt idx="6">
                  <c:v>9th</c:v>
                </c:pt>
                <c:pt idx="7">
                  <c:v>10th</c:v>
                </c:pt>
                <c:pt idx="8">
                  <c:v>11th</c:v>
                </c:pt>
                <c:pt idx="9">
                  <c:v>12th</c:v>
                </c:pt>
              </c:strCache>
            </c:strRef>
          </c:cat>
          <c:val>
            <c:numRef>
              <c:f>Sheet1!$B$2:$K$2</c:f>
              <c:numCache>
                <c:formatCode>General</c:formatCode>
                <c:ptCount val="10"/>
                <c:pt idx="0">
                  <c:v>29.09</c:v>
                </c:pt>
                <c:pt idx="1">
                  <c:v>31.9</c:v>
                </c:pt>
                <c:pt idx="2">
                  <c:v>26.3</c:v>
                </c:pt>
                <c:pt idx="3">
                  <c:v>29.2</c:v>
                </c:pt>
                <c:pt idx="4">
                  <c:v>28.3</c:v>
                </c:pt>
                <c:pt idx="5">
                  <c:v>40.4</c:v>
                </c:pt>
                <c:pt idx="6">
                  <c:v>42.13</c:v>
                </c:pt>
                <c:pt idx="7">
                  <c:v>30.36</c:v>
                </c:pt>
                <c:pt idx="8">
                  <c:v>20.010000000000002</c:v>
                </c:pt>
                <c:pt idx="9">
                  <c:v>20.11</c:v>
                </c:pt>
              </c:numCache>
            </c:numRef>
          </c:val>
        </c:ser>
        <c:ser>
          <c:idx val="1"/>
          <c:order val="1"/>
          <c:tx>
            <c:strRef>
              <c:f>Sheet1!$A$3</c:f>
              <c:strCache>
                <c:ptCount val="1"/>
                <c:pt idx="0">
                  <c:v>2011</c:v>
                </c:pt>
              </c:strCache>
            </c:strRef>
          </c:tx>
          <c:spPr>
            <a:solidFill>
              <a:srgbClr val="009999"/>
            </a:solidFill>
            <a:ln>
              <a:solidFill>
                <a:schemeClr val="tx1"/>
              </a:solidFill>
            </a:ln>
          </c:spPr>
          <c:invertIfNegative val="0"/>
          <c:errBars>
            <c:errBarType val="both"/>
            <c:errValType val="cust"/>
            <c:noEndCap val="0"/>
            <c:plus>
              <c:numRef>
                <c:f>Sheet1!$B$12:$K$12</c:f>
                <c:numCache>
                  <c:formatCode>General</c:formatCode>
                  <c:ptCount val="10"/>
                  <c:pt idx="0">
                    <c:v>5.5469999999999997</c:v>
                  </c:pt>
                  <c:pt idx="1">
                    <c:v>5.0119999999999996</c:v>
                  </c:pt>
                  <c:pt idx="2">
                    <c:v>6.4130000000000003</c:v>
                  </c:pt>
                  <c:pt idx="3">
                    <c:v>7.117</c:v>
                  </c:pt>
                  <c:pt idx="4">
                    <c:v>7.4029999999999996</c:v>
                  </c:pt>
                  <c:pt idx="5">
                    <c:v>4.7220000000000004</c:v>
                  </c:pt>
                  <c:pt idx="6">
                    <c:v>6.6890000000000001</c:v>
                  </c:pt>
                  <c:pt idx="7">
                    <c:v>6.5330000000000004</c:v>
                  </c:pt>
                  <c:pt idx="8">
                    <c:v>6.3719999999999999</c:v>
                  </c:pt>
                  <c:pt idx="9">
                    <c:v>5.9169999999999998</c:v>
                  </c:pt>
                </c:numCache>
              </c:numRef>
            </c:plus>
            <c:minus>
              <c:numRef>
                <c:f>Sheet1!$B$12:$K$12</c:f>
                <c:numCache>
                  <c:formatCode>General</c:formatCode>
                  <c:ptCount val="10"/>
                  <c:pt idx="0">
                    <c:v>5.5469999999999997</c:v>
                  </c:pt>
                  <c:pt idx="1">
                    <c:v>5.0119999999999996</c:v>
                  </c:pt>
                  <c:pt idx="2">
                    <c:v>6.4130000000000003</c:v>
                  </c:pt>
                  <c:pt idx="3">
                    <c:v>7.117</c:v>
                  </c:pt>
                  <c:pt idx="4">
                    <c:v>7.4029999999999996</c:v>
                  </c:pt>
                  <c:pt idx="5">
                    <c:v>4.7220000000000004</c:v>
                  </c:pt>
                  <c:pt idx="6">
                    <c:v>6.6890000000000001</c:v>
                  </c:pt>
                  <c:pt idx="7">
                    <c:v>6.5330000000000004</c:v>
                  </c:pt>
                  <c:pt idx="8">
                    <c:v>6.3719999999999999</c:v>
                  </c:pt>
                  <c:pt idx="9">
                    <c:v>5.9169999999999998</c:v>
                  </c:pt>
                </c:numCache>
              </c:numRef>
            </c:minus>
          </c:errBars>
          <c:cat>
            <c:strRef>
              <c:f>Sheet1!$B$1:$K$1</c:f>
              <c:strCache>
                <c:ptCount val="10"/>
                <c:pt idx="0">
                  <c:v>Total</c:v>
                </c:pt>
                <c:pt idx="1">
                  <c:v>Male</c:v>
                </c:pt>
                <c:pt idx="2">
                  <c:v>Female</c:v>
                </c:pt>
                <c:pt idx="3">
                  <c:v>Black</c:v>
                </c:pt>
                <c:pt idx="4">
                  <c:v>White</c:v>
                </c:pt>
                <c:pt idx="5">
                  <c:v>Hispanic</c:v>
                </c:pt>
                <c:pt idx="6">
                  <c:v>9th</c:v>
                </c:pt>
                <c:pt idx="7">
                  <c:v>10th</c:v>
                </c:pt>
                <c:pt idx="8">
                  <c:v>11th</c:v>
                </c:pt>
                <c:pt idx="9">
                  <c:v>12th</c:v>
                </c:pt>
              </c:strCache>
            </c:strRef>
          </c:cat>
          <c:val>
            <c:numRef>
              <c:f>Sheet1!$B$3:$K$3</c:f>
              <c:numCache>
                <c:formatCode>General</c:formatCode>
                <c:ptCount val="10"/>
                <c:pt idx="0">
                  <c:v>31.5</c:v>
                </c:pt>
                <c:pt idx="1">
                  <c:v>35.5</c:v>
                </c:pt>
                <c:pt idx="2">
                  <c:v>27.2</c:v>
                </c:pt>
                <c:pt idx="3">
                  <c:v>27.6</c:v>
                </c:pt>
                <c:pt idx="4">
                  <c:v>33</c:v>
                </c:pt>
                <c:pt idx="5">
                  <c:v>29.9</c:v>
                </c:pt>
                <c:pt idx="6">
                  <c:v>41.3</c:v>
                </c:pt>
                <c:pt idx="7">
                  <c:v>33.1</c:v>
                </c:pt>
                <c:pt idx="8">
                  <c:v>25.1</c:v>
                </c:pt>
                <c:pt idx="9">
                  <c:v>24.2</c:v>
                </c:pt>
              </c:numCache>
            </c:numRef>
          </c:val>
        </c:ser>
        <c:ser>
          <c:idx val="2"/>
          <c:order val="2"/>
          <c:tx>
            <c:strRef>
              <c:f>Sheet1!$A$4</c:f>
              <c:strCache>
                <c:ptCount val="1"/>
                <c:pt idx="0">
                  <c:v>Target</c:v>
                </c:pt>
              </c:strCache>
            </c:strRef>
          </c:tx>
          <c:spPr>
            <a:noFill/>
            <a:ln w="0">
              <a:noFill/>
            </a:ln>
          </c:spPr>
          <c:invertIfNegative val="0"/>
          <c:trendline>
            <c:name>2020 Target</c:name>
            <c:spPr>
              <a:ln w="50800">
                <a:prstDash val="dash"/>
              </a:ln>
            </c:spPr>
            <c:trendlineType val="linear"/>
            <c:forward val="0.5"/>
            <c:backward val="0.5"/>
            <c:dispRSqr val="0"/>
            <c:dispEq val="0"/>
          </c:trendline>
          <c:cat>
            <c:strRef>
              <c:f>Sheet1!$B$1:$K$1</c:f>
              <c:strCache>
                <c:ptCount val="10"/>
                <c:pt idx="0">
                  <c:v>Total</c:v>
                </c:pt>
                <c:pt idx="1">
                  <c:v>Male</c:v>
                </c:pt>
                <c:pt idx="2">
                  <c:v>Female</c:v>
                </c:pt>
                <c:pt idx="3">
                  <c:v>Black</c:v>
                </c:pt>
                <c:pt idx="4">
                  <c:v>White</c:v>
                </c:pt>
                <c:pt idx="5">
                  <c:v>Hispanic</c:v>
                </c:pt>
                <c:pt idx="6">
                  <c:v>9th</c:v>
                </c:pt>
                <c:pt idx="7">
                  <c:v>10th</c:v>
                </c:pt>
                <c:pt idx="8">
                  <c:v>11th</c:v>
                </c:pt>
                <c:pt idx="9">
                  <c:v>12th</c:v>
                </c:pt>
              </c:strCache>
            </c:strRef>
          </c:cat>
          <c:val>
            <c:numRef>
              <c:f>Sheet1!$B$4:$K$4</c:f>
              <c:numCache>
                <c:formatCode>General</c:formatCode>
                <c:ptCount val="10"/>
                <c:pt idx="0">
                  <c:v>36.6</c:v>
                </c:pt>
                <c:pt idx="1">
                  <c:v>36.6</c:v>
                </c:pt>
                <c:pt idx="2">
                  <c:v>36.6</c:v>
                </c:pt>
                <c:pt idx="3">
                  <c:v>36.6</c:v>
                </c:pt>
                <c:pt idx="4">
                  <c:v>36.6</c:v>
                </c:pt>
                <c:pt idx="5">
                  <c:v>36.6</c:v>
                </c:pt>
                <c:pt idx="6">
                  <c:v>36.6</c:v>
                </c:pt>
                <c:pt idx="7">
                  <c:v>36.6</c:v>
                </c:pt>
                <c:pt idx="8">
                  <c:v>36.6</c:v>
                </c:pt>
                <c:pt idx="9">
                  <c:v>36.6</c:v>
                </c:pt>
              </c:numCache>
            </c:numRef>
          </c:val>
        </c:ser>
        <c:dLbls>
          <c:showLegendKey val="0"/>
          <c:showVal val="0"/>
          <c:showCatName val="0"/>
          <c:showSerName val="0"/>
          <c:showPercent val="0"/>
          <c:showBubbleSize val="0"/>
        </c:dLbls>
        <c:gapWidth val="59"/>
        <c:axId val="119084544"/>
        <c:axId val="119086080"/>
      </c:barChart>
      <c:catAx>
        <c:axId val="119084544"/>
        <c:scaling>
          <c:orientation val="minMax"/>
        </c:scaling>
        <c:delete val="0"/>
        <c:axPos val="b"/>
        <c:majorTickMark val="none"/>
        <c:minorTickMark val="none"/>
        <c:tickLblPos val="nextTo"/>
        <c:spPr>
          <a:ln w="9525">
            <a:solidFill>
              <a:srgbClr val="7F7F7F"/>
            </a:solidFill>
            <a:miter lim="800000"/>
          </a:ln>
        </c:spPr>
        <c:txPr>
          <a:bodyPr rot="0" vert="horz" anchor="t" anchorCtr="0"/>
          <a:lstStyle/>
          <a:p>
            <a:pPr>
              <a:defRPr sz="1400">
                <a:solidFill>
                  <a:schemeClr val="tx1"/>
                </a:solidFill>
                <a:latin typeface="Tahoma" pitchFamily="34" charset="0"/>
                <a:cs typeface="Tahoma" pitchFamily="34" charset="0"/>
              </a:defRPr>
            </a:pPr>
            <a:endParaRPr lang="en-US"/>
          </a:p>
        </c:txPr>
        <c:crossAx val="119086080"/>
        <c:crosses val="autoZero"/>
        <c:auto val="1"/>
        <c:lblAlgn val="ctr"/>
        <c:lblOffset val="10"/>
        <c:noMultiLvlLbl val="0"/>
      </c:catAx>
      <c:valAx>
        <c:axId val="119086080"/>
        <c:scaling>
          <c:orientation val="minMax"/>
          <c:max val="60"/>
          <c:min val="0"/>
        </c:scaling>
        <c:delete val="0"/>
        <c:axPos val="l"/>
        <c:majorGridlines>
          <c:spPr>
            <a:ln>
              <a:solidFill>
                <a:srgbClr val="D9D9D9"/>
              </a:solidFill>
              <a:prstDash val="sysDash"/>
            </a:ln>
          </c:spPr>
        </c:majorGridlines>
        <c:numFmt formatCode="General" sourceLinked="1"/>
        <c:majorTickMark val="in"/>
        <c:minorTickMark val="in"/>
        <c:tickLblPos val="nextTo"/>
        <c:spPr>
          <a:ln w="9525">
            <a:solidFill>
              <a:srgbClr val="7F7F7F"/>
            </a:solidFill>
            <a:miter lim="800000"/>
          </a:ln>
        </c:spPr>
        <c:txPr>
          <a:bodyPr/>
          <a:lstStyle/>
          <a:p>
            <a:pPr>
              <a:defRPr sz="1400">
                <a:solidFill>
                  <a:schemeClr val="tx1"/>
                </a:solidFill>
                <a:latin typeface="Tahoma" pitchFamily="34" charset="0"/>
                <a:cs typeface="Tahoma" pitchFamily="34" charset="0"/>
              </a:defRPr>
            </a:pPr>
            <a:endParaRPr lang="en-US"/>
          </a:p>
        </c:txPr>
        <c:crossAx val="119084544"/>
        <c:crosses val="autoZero"/>
        <c:crossBetween val="between"/>
        <c:majorUnit val="10"/>
        <c:minorUnit val="5"/>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001332862589261E-2"/>
          <c:y val="0.1031372049802232"/>
          <c:w val="0.90241124968867936"/>
          <c:h val="0.76955038877024873"/>
        </c:manualLayout>
      </c:layout>
      <c:barChart>
        <c:barDir val="col"/>
        <c:grouping val="clustered"/>
        <c:varyColors val="0"/>
        <c:ser>
          <c:idx val="0"/>
          <c:order val="0"/>
          <c:tx>
            <c:strRef>
              <c:f>Sheet1!$A$2</c:f>
              <c:strCache>
                <c:ptCount val="1"/>
                <c:pt idx="0">
                  <c:v>2009</c:v>
                </c:pt>
              </c:strCache>
            </c:strRef>
          </c:tx>
          <c:spPr>
            <a:solidFill>
              <a:srgbClr val="CC99FF"/>
            </a:solidFill>
            <a:ln>
              <a:solidFill>
                <a:schemeClr val="tx1"/>
              </a:solidFill>
            </a:ln>
          </c:spPr>
          <c:invertIfNegative val="0"/>
          <c:errBars>
            <c:errBarType val="both"/>
            <c:errValType val="cust"/>
            <c:noEndCap val="0"/>
            <c:plus>
              <c:numRef>
                <c:f>Sheet1!$B$11:$K$11</c:f>
                <c:numCache>
                  <c:formatCode>General</c:formatCode>
                  <c:ptCount val="10"/>
                  <c:pt idx="0">
                    <c:v>2.0129999999999999</c:v>
                  </c:pt>
                  <c:pt idx="1">
                    <c:v>1.7949999999999999</c:v>
                  </c:pt>
                  <c:pt idx="2">
                    <c:v>3.2930000000000001</c:v>
                  </c:pt>
                  <c:pt idx="3">
                    <c:v>2.3540000000000001</c:v>
                  </c:pt>
                  <c:pt idx="4">
                    <c:v>2.5830000000000002</c:v>
                  </c:pt>
                  <c:pt idx="5">
                    <c:v>2.258</c:v>
                  </c:pt>
                  <c:pt idx="6">
                    <c:v>3.3610000000000002</c:v>
                  </c:pt>
                  <c:pt idx="7">
                    <c:v>3.1179999999999999</c:v>
                  </c:pt>
                  <c:pt idx="8">
                    <c:v>2.1560000000000001</c:v>
                  </c:pt>
                  <c:pt idx="9">
                    <c:v>2.5720000000000001</c:v>
                  </c:pt>
                </c:numCache>
              </c:numRef>
            </c:plus>
            <c:minus>
              <c:numRef>
                <c:f>Sheet1!$B$11:$K$11</c:f>
                <c:numCache>
                  <c:formatCode>General</c:formatCode>
                  <c:ptCount val="10"/>
                  <c:pt idx="0">
                    <c:v>2.0129999999999999</c:v>
                  </c:pt>
                  <c:pt idx="1">
                    <c:v>1.7949999999999999</c:v>
                  </c:pt>
                  <c:pt idx="2">
                    <c:v>3.2930000000000001</c:v>
                  </c:pt>
                  <c:pt idx="3">
                    <c:v>2.3540000000000001</c:v>
                  </c:pt>
                  <c:pt idx="4">
                    <c:v>2.5830000000000002</c:v>
                  </c:pt>
                  <c:pt idx="5">
                    <c:v>2.258</c:v>
                  </c:pt>
                  <c:pt idx="6">
                    <c:v>3.3610000000000002</c:v>
                  </c:pt>
                  <c:pt idx="7">
                    <c:v>3.1179999999999999</c:v>
                  </c:pt>
                  <c:pt idx="8">
                    <c:v>2.1560000000000001</c:v>
                  </c:pt>
                  <c:pt idx="9">
                    <c:v>2.5720000000000001</c:v>
                  </c:pt>
                </c:numCache>
              </c:numRef>
            </c:minus>
          </c:errBars>
          <c:cat>
            <c:strRef>
              <c:f>Sheet1!$B$1:$K$1</c:f>
              <c:strCache>
                <c:ptCount val="10"/>
                <c:pt idx="0">
                  <c:v>Total</c:v>
                </c:pt>
                <c:pt idx="1">
                  <c:v>Male</c:v>
                </c:pt>
                <c:pt idx="2">
                  <c:v>Female</c:v>
                </c:pt>
                <c:pt idx="3">
                  <c:v>Black</c:v>
                </c:pt>
                <c:pt idx="4">
                  <c:v>White</c:v>
                </c:pt>
                <c:pt idx="5">
                  <c:v>Hispanic</c:v>
                </c:pt>
                <c:pt idx="6">
                  <c:v>9th</c:v>
                </c:pt>
                <c:pt idx="7">
                  <c:v>10th</c:v>
                </c:pt>
                <c:pt idx="8">
                  <c:v>11th</c:v>
                </c:pt>
                <c:pt idx="9">
                  <c:v>12th</c:v>
                </c:pt>
              </c:strCache>
            </c:strRef>
          </c:cat>
          <c:val>
            <c:numRef>
              <c:f>Sheet1!$B$2:$K$2</c:f>
              <c:numCache>
                <c:formatCode>General</c:formatCode>
                <c:ptCount val="10"/>
                <c:pt idx="0">
                  <c:v>75.099999999999994</c:v>
                </c:pt>
                <c:pt idx="1">
                  <c:v>71.7</c:v>
                </c:pt>
                <c:pt idx="2">
                  <c:v>78.8</c:v>
                </c:pt>
                <c:pt idx="3">
                  <c:v>69.599999999999994</c:v>
                </c:pt>
                <c:pt idx="4">
                  <c:v>77.900000000000006</c:v>
                </c:pt>
                <c:pt idx="5">
                  <c:v>74.3</c:v>
                </c:pt>
                <c:pt idx="6">
                  <c:v>71.3</c:v>
                </c:pt>
                <c:pt idx="7">
                  <c:v>74.5</c:v>
                </c:pt>
                <c:pt idx="8">
                  <c:v>76.599999999999994</c:v>
                </c:pt>
                <c:pt idx="9">
                  <c:v>78.8</c:v>
                </c:pt>
              </c:numCache>
            </c:numRef>
          </c:val>
        </c:ser>
        <c:ser>
          <c:idx val="1"/>
          <c:order val="1"/>
          <c:tx>
            <c:strRef>
              <c:f>Sheet1!$A$3</c:f>
              <c:strCache>
                <c:ptCount val="1"/>
                <c:pt idx="0">
                  <c:v>2011</c:v>
                </c:pt>
              </c:strCache>
            </c:strRef>
          </c:tx>
          <c:spPr>
            <a:solidFill>
              <a:srgbClr val="800080"/>
            </a:solidFill>
            <a:ln>
              <a:solidFill>
                <a:schemeClr val="tx1"/>
              </a:solidFill>
            </a:ln>
          </c:spPr>
          <c:invertIfNegative val="0"/>
          <c:errBars>
            <c:errBarType val="both"/>
            <c:errValType val="cust"/>
            <c:noEndCap val="0"/>
            <c:plus>
              <c:numRef>
                <c:f>Sheet1!$B$12:$K$12</c:f>
                <c:numCache>
                  <c:formatCode>General</c:formatCode>
                  <c:ptCount val="10"/>
                  <c:pt idx="0">
                    <c:v>1.742</c:v>
                  </c:pt>
                  <c:pt idx="1">
                    <c:v>1.9970000000000001</c:v>
                  </c:pt>
                  <c:pt idx="2">
                    <c:v>2.0110000000000001</c:v>
                  </c:pt>
                  <c:pt idx="3">
                    <c:v>3.12</c:v>
                  </c:pt>
                  <c:pt idx="4">
                    <c:v>2.23</c:v>
                  </c:pt>
                  <c:pt idx="5">
                    <c:v>2.3130000000000002</c:v>
                  </c:pt>
                  <c:pt idx="6">
                    <c:v>2.5950000000000002</c:v>
                  </c:pt>
                  <c:pt idx="7">
                    <c:v>2.2810000000000001</c:v>
                  </c:pt>
                  <c:pt idx="8">
                    <c:v>2.2890000000000001</c:v>
                  </c:pt>
                  <c:pt idx="9">
                    <c:v>2.3090000000000002</c:v>
                  </c:pt>
                </c:numCache>
              </c:numRef>
            </c:plus>
            <c:minus>
              <c:numRef>
                <c:f>Sheet1!$B$12:$K$12</c:f>
                <c:numCache>
                  <c:formatCode>General</c:formatCode>
                  <c:ptCount val="10"/>
                  <c:pt idx="0">
                    <c:v>1.742</c:v>
                  </c:pt>
                  <c:pt idx="1">
                    <c:v>1.9970000000000001</c:v>
                  </c:pt>
                  <c:pt idx="2">
                    <c:v>2.0110000000000001</c:v>
                  </c:pt>
                  <c:pt idx="3">
                    <c:v>3.12</c:v>
                  </c:pt>
                  <c:pt idx="4">
                    <c:v>2.23</c:v>
                  </c:pt>
                  <c:pt idx="5">
                    <c:v>2.3130000000000002</c:v>
                  </c:pt>
                  <c:pt idx="6">
                    <c:v>2.5950000000000002</c:v>
                  </c:pt>
                  <c:pt idx="7">
                    <c:v>2.2810000000000001</c:v>
                  </c:pt>
                  <c:pt idx="8">
                    <c:v>2.2890000000000001</c:v>
                  </c:pt>
                  <c:pt idx="9">
                    <c:v>2.3090000000000002</c:v>
                  </c:pt>
                </c:numCache>
              </c:numRef>
            </c:minus>
          </c:errBars>
          <c:cat>
            <c:strRef>
              <c:f>Sheet1!$B$1:$K$1</c:f>
              <c:strCache>
                <c:ptCount val="10"/>
                <c:pt idx="0">
                  <c:v>Total</c:v>
                </c:pt>
                <c:pt idx="1">
                  <c:v>Male</c:v>
                </c:pt>
                <c:pt idx="2">
                  <c:v>Female</c:v>
                </c:pt>
                <c:pt idx="3">
                  <c:v>Black</c:v>
                </c:pt>
                <c:pt idx="4">
                  <c:v>White</c:v>
                </c:pt>
                <c:pt idx="5">
                  <c:v>Hispanic</c:v>
                </c:pt>
                <c:pt idx="6">
                  <c:v>9th</c:v>
                </c:pt>
                <c:pt idx="7">
                  <c:v>10th</c:v>
                </c:pt>
                <c:pt idx="8">
                  <c:v>11th</c:v>
                </c:pt>
                <c:pt idx="9">
                  <c:v>12th</c:v>
                </c:pt>
              </c:strCache>
            </c:strRef>
          </c:cat>
          <c:val>
            <c:numRef>
              <c:f>Sheet1!$B$3:$K$3</c:f>
              <c:numCache>
                <c:formatCode>General</c:formatCode>
                <c:ptCount val="10"/>
                <c:pt idx="0">
                  <c:v>68.900000000000006</c:v>
                </c:pt>
                <c:pt idx="1">
                  <c:v>64.7</c:v>
                </c:pt>
                <c:pt idx="2">
                  <c:v>73.400000000000006</c:v>
                </c:pt>
                <c:pt idx="3">
                  <c:v>61.9</c:v>
                </c:pt>
                <c:pt idx="4">
                  <c:v>71.900000000000006</c:v>
                </c:pt>
                <c:pt idx="5">
                  <c:v>67.599999999999994</c:v>
                </c:pt>
                <c:pt idx="6">
                  <c:v>67.5</c:v>
                </c:pt>
                <c:pt idx="7">
                  <c:v>68.400000000000006</c:v>
                </c:pt>
                <c:pt idx="8">
                  <c:v>69.3</c:v>
                </c:pt>
                <c:pt idx="9">
                  <c:v>71.2</c:v>
                </c:pt>
              </c:numCache>
            </c:numRef>
          </c:val>
        </c:ser>
        <c:ser>
          <c:idx val="2"/>
          <c:order val="2"/>
          <c:tx>
            <c:strRef>
              <c:f>Sheet1!$A$4</c:f>
              <c:strCache>
                <c:ptCount val="1"/>
                <c:pt idx="0">
                  <c:v>Target</c:v>
                </c:pt>
              </c:strCache>
            </c:strRef>
          </c:tx>
          <c:spPr>
            <a:noFill/>
            <a:ln w="0">
              <a:noFill/>
            </a:ln>
          </c:spPr>
          <c:invertIfNegative val="0"/>
          <c:trendline>
            <c:name>2020 Target</c:name>
            <c:spPr>
              <a:ln w="50800">
                <a:prstDash val="dash"/>
              </a:ln>
            </c:spPr>
            <c:trendlineType val="linear"/>
            <c:forward val="0.5"/>
            <c:backward val="0.5"/>
            <c:dispRSqr val="0"/>
            <c:dispEq val="0"/>
          </c:trendline>
          <c:cat>
            <c:strRef>
              <c:f>Sheet1!$B$1:$K$1</c:f>
              <c:strCache>
                <c:ptCount val="10"/>
                <c:pt idx="0">
                  <c:v>Total</c:v>
                </c:pt>
                <c:pt idx="1">
                  <c:v>Male</c:v>
                </c:pt>
                <c:pt idx="2">
                  <c:v>Female</c:v>
                </c:pt>
                <c:pt idx="3">
                  <c:v>Black</c:v>
                </c:pt>
                <c:pt idx="4">
                  <c:v>White</c:v>
                </c:pt>
                <c:pt idx="5">
                  <c:v>Hispanic</c:v>
                </c:pt>
                <c:pt idx="6">
                  <c:v>9th</c:v>
                </c:pt>
                <c:pt idx="7">
                  <c:v>10th</c:v>
                </c:pt>
                <c:pt idx="8">
                  <c:v>11th</c:v>
                </c:pt>
                <c:pt idx="9">
                  <c:v>12th</c:v>
                </c:pt>
              </c:strCache>
            </c:strRef>
          </c:cat>
          <c:val>
            <c:numRef>
              <c:f>Sheet1!$B$4:$K$4</c:f>
              <c:numCache>
                <c:formatCode>General</c:formatCode>
                <c:ptCount val="10"/>
                <c:pt idx="0">
                  <c:v>82.6</c:v>
                </c:pt>
                <c:pt idx="1">
                  <c:v>82.6</c:v>
                </c:pt>
                <c:pt idx="2">
                  <c:v>82.6</c:v>
                </c:pt>
                <c:pt idx="3">
                  <c:v>82.6</c:v>
                </c:pt>
                <c:pt idx="4">
                  <c:v>82.6</c:v>
                </c:pt>
                <c:pt idx="5">
                  <c:v>82.6</c:v>
                </c:pt>
                <c:pt idx="6">
                  <c:v>82.6</c:v>
                </c:pt>
                <c:pt idx="7">
                  <c:v>82.6</c:v>
                </c:pt>
                <c:pt idx="8">
                  <c:v>82.6</c:v>
                </c:pt>
                <c:pt idx="9">
                  <c:v>82.6</c:v>
                </c:pt>
              </c:numCache>
            </c:numRef>
          </c:val>
        </c:ser>
        <c:dLbls>
          <c:showLegendKey val="0"/>
          <c:showVal val="0"/>
          <c:showCatName val="0"/>
          <c:showSerName val="0"/>
          <c:showPercent val="0"/>
          <c:showBubbleSize val="0"/>
        </c:dLbls>
        <c:gapWidth val="59"/>
        <c:axId val="119240192"/>
        <c:axId val="119241728"/>
      </c:barChart>
      <c:catAx>
        <c:axId val="119240192"/>
        <c:scaling>
          <c:orientation val="minMax"/>
        </c:scaling>
        <c:delete val="0"/>
        <c:axPos val="b"/>
        <c:majorTickMark val="none"/>
        <c:minorTickMark val="none"/>
        <c:tickLblPos val="nextTo"/>
        <c:spPr>
          <a:ln w="9525">
            <a:solidFill>
              <a:srgbClr val="7F7F7F"/>
            </a:solidFill>
            <a:miter lim="800000"/>
          </a:ln>
        </c:spPr>
        <c:txPr>
          <a:bodyPr rot="0" vert="horz" anchor="t" anchorCtr="0"/>
          <a:lstStyle/>
          <a:p>
            <a:pPr>
              <a:defRPr sz="1400">
                <a:solidFill>
                  <a:schemeClr val="tx1"/>
                </a:solidFill>
                <a:latin typeface="Tahoma" pitchFamily="34" charset="0"/>
                <a:cs typeface="Tahoma" pitchFamily="34" charset="0"/>
              </a:defRPr>
            </a:pPr>
            <a:endParaRPr lang="en-US"/>
          </a:p>
        </c:txPr>
        <c:crossAx val="119241728"/>
        <c:crosses val="autoZero"/>
        <c:auto val="1"/>
        <c:lblAlgn val="ctr"/>
        <c:lblOffset val="10"/>
        <c:noMultiLvlLbl val="0"/>
      </c:catAx>
      <c:valAx>
        <c:axId val="119241728"/>
        <c:scaling>
          <c:orientation val="minMax"/>
          <c:max val="100"/>
          <c:min val="0"/>
        </c:scaling>
        <c:delete val="0"/>
        <c:axPos val="l"/>
        <c:majorGridlines>
          <c:spPr>
            <a:ln>
              <a:solidFill>
                <a:srgbClr val="D9D9D9"/>
              </a:solidFill>
              <a:prstDash val="sysDash"/>
            </a:ln>
          </c:spPr>
        </c:majorGridlines>
        <c:numFmt formatCode="General" sourceLinked="1"/>
        <c:majorTickMark val="in"/>
        <c:minorTickMark val="in"/>
        <c:tickLblPos val="nextTo"/>
        <c:spPr>
          <a:ln w="9525">
            <a:solidFill>
              <a:srgbClr val="7F7F7F"/>
            </a:solidFill>
            <a:miter lim="800000"/>
          </a:ln>
        </c:spPr>
        <c:txPr>
          <a:bodyPr/>
          <a:lstStyle/>
          <a:p>
            <a:pPr>
              <a:defRPr sz="1400">
                <a:solidFill>
                  <a:schemeClr val="tx1"/>
                </a:solidFill>
                <a:latin typeface="Tahoma" pitchFamily="34" charset="0"/>
                <a:cs typeface="Tahoma" pitchFamily="34" charset="0"/>
              </a:defRPr>
            </a:pPr>
            <a:endParaRPr lang="en-US"/>
          </a:p>
        </c:txPr>
        <c:crossAx val="119240192"/>
        <c:crosses val="autoZero"/>
        <c:crossBetween val="between"/>
        <c:majorUnit val="20"/>
        <c:minorUnit val="10"/>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Sheet1!$A$1</c:f>
              <c:strCache>
                <c:ptCount val="1"/>
                <c:pt idx="0">
                  <c:v>Metformin</c:v>
                </c:pt>
              </c:strCache>
            </c:strRef>
          </c:tx>
          <c:spPr>
            <a:noFill/>
          </c:spPr>
          <c:invertIfNegative val="0"/>
          <c:val>
            <c:numRef>
              <c:f>Sheet1!$B$1</c:f>
              <c:numCache>
                <c:formatCode>0</c:formatCode>
                <c:ptCount val="1"/>
                <c:pt idx="0">
                  <c:v>31</c:v>
                </c:pt>
              </c:numCache>
            </c:numRef>
          </c:val>
        </c:ser>
        <c:ser>
          <c:idx val="1"/>
          <c:order val="1"/>
          <c:tx>
            <c:strRef>
              <c:f>Sheet1!$A$2</c:f>
              <c:strCache>
                <c:ptCount val="1"/>
                <c:pt idx="0">
                  <c:v>Intensive Lifestyle Intervention</c:v>
                </c:pt>
              </c:strCache>
            </c:strRef>
          </c:tx>
          <c:spPr>
            <a:noFill/>
          </c:spPr>
          <c:invertIfNegative val="0"/>
          <c:val>
            <c:numRef>
              <c:f>Sheet1!$B$2</c:f>
              <c:numCache>
                <c:formatCode>0</c:formatCode>
                <c:ptCount val="1"/>
                <c:pt idx="0">
                  <c:v>58</c:v>
                </c:pt>
              </c:numCache>
            </c:numRef>
          </c:val>
        </c:ser>
        <c:dLbls>
          <c:showLegendKey val="0"/>
          <c:showVal val="0"/>
          <c:showCatName val="0"/>
          <c:showSerName val="0"/>
          <c:showPercent val="0"/>
          <c:showBubbleSize val="0"/>
        </c:dLbls>
        <c:gapWidth val="150"/>
        <c:overlap val="-50"/>
        <c:axId val="118948224"/>
        <c:axId val="118949760"/>
      </c:barChart>
      <c:catAx>
        <c:axId val="118948224"/>
        <c:scaling>
          <c:orientation val="minMax"/>
        </c:scaling>
        <c:delete val="1"/>
        <c:axPos val="t"/>
        <c:majorTickMark val="out"/>
        <c:minorTickMark val="none"/>
        <c:tickLblPos val="none"/>
        <c:crossAx val="118949760"/>
        <c:crosses val="autoZero"/>
        <c:auto val="1"/>
        <c:lblAlgn val="ctr"/>
        <c:lblOffset val="100"/>
        <c:tickLblSkip val="2"/>
        <c:tickMarkSkip val="2"/>
        <c:noMultiLvlLbl val="0"/>
      </c:catAx>
      <c:valAx>
        <c:axId val="118949760"/>
        <c:scaling>
          <c:orientation val="maxMin"/>
          <c:max val="60"/>
        </c:scaling>
        <c:delete val="0"/>
        <c:axPos val="l"/>
        <c:majorGridlines>
          <c:spPr>
            <a:ln w="0">
              <a:solidFill>
                <a:prstClr val="white">
                  <a:alpha val="0"/>
                </a:prstClr>
              </a:solidFill>
            </a:ln>
          </c:spPr>
        </c:majorGridlines>
        <c:numFmt formatCode="0" sourceLinked="1"/>
        <c:majorTickMark val="out"/>
        <c:minorTickMark val="none"/>
        <c:tickLblPos val="nextTo"/>
        <c:spPr>
          <a:noFill/>
        </c:spPr>
        <c:crossAx val="118948224"/>
        <c:crosses val="autoZero"/>
        <c:crossBetween val="between"/>
        <c:majorUnit val="30"/>
      </c:valAx>
    </c:plotArea>
    <c:legend>
      <c:legendPos val="r"/>
      <c:overlay val="0"/>
    </c:legend>
    <c:plotVisOnly val="1"/>
    <c:dispBlanksAs val="gap"/>
    <c:showDLblsOverMax val="0"/>
  </c:chart>
  <c:spPr>
    <a:no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lumMod val="60000"/>
                  <a:lumOff val="40000"/>
                </a:schemeClr>
              </a:solidFill>
              <a:ln>
                <a:solidFill>
                  <a:schemeClr val="tx1"/>
                </a:solidFill>
              </a:ln>
            </c:spPr>
          </c:dPt>
          <c:dPt>
            <c:idx val="5"/>
            <c:invertIfNegative val="0"/>
            <c:bubble3D val="0"/>
            <c:spPr>
              <a:solidFill>
                <a:schemeClr val="accent5">
                  <a:lumMod val="50000"/>
                </a:schemeClr>
              </a:solidFill>
              <a:ln>
                <a:solidFill>
                  <a:schemeClr val="tx1"/>
                </a:solidFill>
              </a:ln>
            </c:spPr>
          </c:dPt>
          <c:dPt>
            <c:idx val="6"/>
            <c:invertIfNegative val="0"/>
            <c:bubble3D val="0"/>
            <c:spPr>
              <a:solidFill>
                <a:schemeClr val="accent5">
                  <a:lumMod val="40000"/>
                  <a:lumOff val="60000"/>
                </a:schemeClr>
              </a:solidFill>
              <a:ln>
                <a:solidFill>
                  <a:schemeClr val="tx1"/>
                </a:solidFill>
              </a:ln>
            </c:spPr>
          </c:dPt>
          <c:dPt>
            <c:idx val="7"/>
            <c:invertIfNegative val="0"/>
            <c:bubble3D val="0"/>
            <c:spPr>
              <a:solidFill>
                <a:schemeClr val="accent5"/>
              </a:solidFill>
              <a:ln>
                <a:solidFill>
                  <a:schemeClr val="tx1"/>
                </a:solidFill>
              </a:ln>
            </c:spPr>
          </c:dPt>
          <c:dPt>
            <c:idx val="8"/>
            <c:invertIfNegative val="0"/>
            <c:bubble3D val="0"/>
            <c:spPr>
              <a:solidFill>
                <a:schemeClr val="accent5">
                  <a:lumMod val="75000"/>
                </a:schemeClr>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chemeClr val="accent1">
                  <a:lumMod val="75000"/>
                </a:schemeClr>
              </a:solidFill>
              <a:ln>
                <a:solidFill>
                  <a:schemeClr val="tx1"/>
                </a:solidFill>
              </a:ln>
            </c:spPr>
          </c:dPt>
          <c:dPt>
            <c:idx val="11"/>
            <c:invertIfNegative val="0"/>
            <c:bubble3D val="0"/>
            <c:spPr>
              <a:solidFill>
                <a:schemeClr val="accent1">
                  <a:lumMod val="40000"/>
                  <a:lumOff val="60000"/>
                </a:schemeClr>
              </a:solidFill>
              <a:ln>
                <a:solidFill>
                  <a:schemeClr val="tx1"/>
                </a:solidFill>
              </a:ln>
            </c:spPr>
          </c:dPt>
          <c:dPt>
            <c:idx val="12"/>
            <c:invertIfNegative val="0"/>
            <c:bubble3D val="0"/>
            <c:spPr>
              <a:solidFill>
                <a:schemeClr val="accent1"/>
              </a:solidFill>
              <a:ln>
                <a:solidFill>
                  <a:schemeClr val="tx1"/>
                </a:solidFill>
              </a:ln>
            </c:spPr>
          </c:dPt>
          <c:dPt>
            <c:idx val="13"/>
            <c:invertIfNegative val="0"/>
            <c:bubble3D val="0"/>
            <c:spPr>
              <a:solidFill>
                <a:schemeClr val="accent3">
                  <a:lumMod val="40000"/>
                  <a:lumOff val="60000"/>
                </a:schemeClr>
              </a:solidFill>
              <a:ln>
                <a:solidFill>
                  <a:schemeClr val="tx1"/>
                </a:solidFill>
              </a:ln>
            </c:spPr>
          </c:dPt>
          <c:dPt>
            <c:idx val="14"/>
            <c:invertIfNegative val="0"/>
            <c:bubble3D val="0"/>
            <c:spPr>
              <a:solidFill>
                <a:schemeClr val="accent3">
                  <a:lumMod val="50000"/>
                </a:schemeClr>
              </a:solidFill>
              <a:ln>
                <a:solidFill>
                  <a:schemeClr val="tx1"/>
                </a:solidFill>
              </a:ln>
            </c:spPr>
          </c:dPt>
          <c:dPt>
            <c:idx val="15"/>
            <c:invertIfNegative val="0"/>
            <c:bubble3D val="0"/>
            <c:spPr>
              <a:solidFill>
                <a:schemeClr val="accent3">
                  <a:lumMod val="75000"/>
                </a:schemeClr>
              </a:solidFill>
              <a:ln>
                <a:solidFill>
                  <a:schemeClr val="tx1"/>
                </a:solidFill>
              </a:ln>
            </c:spPr>
          </c:dPt>
          <c:dPt>
            <c:idx val="16"/>
            <c:invertIfNegative val="0"/>
            <c:bubble3D val="0"/>
            <c:spPr>
              <a:solidFill>
                <a:schemeClr val="accent3"/>
              </a:solidFill>
              <a:ln>
                <a:solidFill>
                  <a:schemeClr val="tx1"/>
                </a:solidFill>
              </a:ln>
            </c:spPr>
          </c:dPt>
          <c:dPt>
            <c:idx val="17"/>
            <c:invertIfNegative val="0"/>
            <c:bubble3D val="0"/>
            <c:spPr>
              <a:solidFill>
                <a:schemeClr val="accent3">
                  <a:lumMod val="60000"/>
                  <a:lumOff val="40000"/>
                </a:schemeClr>
              </a:solidFill>
              <a:ln>
                <a:solidFill>
                  <a:schemeClr val="tx1"/>
                </a:solidFill>
              </a:ln>
            </c:spPr>
          </c:dPt>
          <c:dPt>
            <c:idx val="18"/>
            <c:invertIfNegative val="0"/>
            <c:bubble3D val="0"/>
            <c:spPr>
              <a:solidFill>
                <a:schemeClr val="accent3">
                  <a:lumMod val="20000"/>
                  <a:lumOff val="80000"/>
                </a:schemeClr>
              </a:solidFill>
              <a:ln>
                <a:solidFill>
                  <a:schemeClr val="tx1"/>
                </a:solidFill>
              </a:ln>
            </c:spPr>
          </c:dPt>
          <c:errBars>
            <c:errBarType val="both"/>
            <c:errValType val="cust"/>
            <c:noEndCap val="0"/>
            <c:plus>
              <c:numRef>
                <c:f>Sheet1!$E$2:$E$21</c:f>
                <c:numCache>
                  <c:formatCode>General</c:formatCode>
                  <c:ptCount val="20"/>
                  <c:pt idx="1">
                    <c:v>1.7150902515910005</c:v>
                  </c:pt>
                  <c:pt idx="3">
                    <c:v>2.0065286778472995</c:v>
                  </c:pt>
                  <c:pt idx="4">
                    <c:v>2.2152051139811988</c:v>
                  </c:pt>
                  <c:pt idx="6">
                    <c:v>3.4295916269999935</c:v>
                  </c:pt>
                  <c:pt idx="7">
                    <c:v>3.0506045549999996</c:v>
                  </c:pt>
                  <c:pt idx="8">
                    <c:v>3.1427634869999963</c:v>
                  </c:pt>
                  <c:pt idx="10">
                    <c:v>3.3806744860000038</c:v>
                  </c:pt>
                  <c:pt idx="11">
                    <c:v>3.0303408910000016</c:v>
                  </c:pt>
                  <c:pt idx="12">
                    <c:v>2.666390983999996</c:v>
                  </c:pt>
                  <c:pt idx="14">
                    <c:v>2.8198244884011032</c:v>
                  </c:pt>
                  <c:pt idx="15">
                    <c:v>2.434523228091301</c:v>
                  </c:pt>
                  <c:pt idx="16">
                    <c:v>2.537653726406802</c:v>
                  </c:pt>
                  <c:pt idx="17">
                    <c:v>5.4780342098348029</c:v>
                  </c:pt>
                  <c:pt idx="18">
                    <c:v>3.4571601242939991</c:v>
                  </c:pt>
                </c:numCache>
              </c:numRef>
            </c:plus>
            <c:minus>
              <c:numRef>
                <c:f>Sheet1!$D$2:$D$21</c:f>
                <c:numCache>
                  <c:formatCode>General</c:formatCode>
                  <c:ptCount val="20"/>
                  <c:pt idx="1">
                    <c:v>1.6779537327124032</c:v>
                  </c:pt>
                  <c:pt idx="3">
                    <c:v>1.958975077576099</c:v>
                  </c:pt>
                  <c:pt idx="4">
                    <c:v>2.1490988544356</c:v>
                  </c:pt>
                  <c:pt idx="6">
                    <c:v>3.5010059650000045</c:v>
                  </c:pt>
                  <c:pt idx="7">
                    <c:v>2.9973985140000039</c:v>
                  </c:pt>
                  <c:pt idx="8">
                    <c:v>2.9929047339999997</c:v>
                  </c:pt>
                  <c:pt idx="10">
                    <c:v>3.2684161709999984</c:v>
                  </c:pt>
                  <c:pt idx="11">
                    <c:v>2.9385448510000032</c:v>
                  </c:pt>
                  <c:pt idx="12">
                    <c:v>2.569284653000004</c:v>
                  </c:pt>
                  <c:pt idx="14">
                    <c:v>2.746684858962098</c:v>
                  </c:pt>
                  <c:pt idx="15">
                    <c:v>2.3878538607409965</c:v>
                  </c:pt>
                  <c:pt idx="16">
                    <c:v>2.4675707271836984</c:v>
                  </c:pt>
                  <c:pt idx="17">
                    <c:v>5.1267521878484992</c:v>
                  </c:pt>
                  <c:pt idx="18">
                    <c:v>3.213143975561902</c:v>
                  </c:pt>
                </c:numCache>
              </c:numRef>
            </c:minus>
          </c:errBars>
          <c:cat>
            <c:strRef>
              <c:f>Sheet1!$A$2:$A$21</c:f>
              <c:strCache>
                <c:ptCount val="19"/>
                <c:pt idx="1">
                  <c:v>Total</c:v>
                </c:pt>
                <c:pt idx="3">
                  <c:v>   Female</c:v>
                </c:pt>
                <c:pt idx="4">
                  <c:v>   Male</c:v>
                </c:pt>
                <c:pt idx="6">
                  <c:v>Black</c:v>
                </c:pt>
                <c:pt idx="7">
                  <c:v>Hispanic</c:v>
                </c:pt>
                <c:pt idx="8">
                  <c:v>White</c:v>
                </c:pt>
                <c:pt idx="10">
                  <c:v>Black</c:v>
                </c:pt>
                <c:pt idx="11">
                  <c:v>Hispanic</c:v>
                </c:pt>
                <c:pt idx="12">
                  <c:v>White</c:v>
                </c:pt>
                <c:pt idx="14">
                  <c:v>   &lt;100</c:v>
                </c:pt>
                <c:pt idx="15">
                  <c:v>   100-199</c:v>
                </c:pt>
                <c:pt idx="16">
                  <c:v>   200-399</c:v>
                </c:pt>
                <c:pt idx="17">
                  <c:v>   400-499</c:v>
                </c:pt>
                <c:pt idx="18">
                  <c:v>   500+</c:v>
                </c:pt>
              </c:strCache>
            </c:strRef>
          </c:cat>
          <c:val>
            <c:numRef>
              <c:f>Sheet1!$B$2:$B$21</c:f>
              <c:numCache>
                <c:formatCode>General</c:formatCode>
                <c:ptCount val="20"/>
                <c:pt idx="1">
                  <c:v>35.299999999999997</c:v>
                </c:pt>
                <c:pt idx="3">
                  <c:v>36.1</c:v>
                </c:pt>
                <c:pt idx="4">
                  <c:v>34.299999999999997</c:v>
                </c:pt>
                <c:pt idx="6">
                  <c:v>57.3</c:v>
                </c:pt>
                <c:pt idx="7">
                  <c:v>42.9</c:v>
                </c:pt>
                <c:pt idx="8">
                  <c:v>32.5</c:v>
                </c:pt>
                <c:pt idx="10">
                  <c:v>38</c:v>
                </c:pt>
                <c:pt idx="11">
                  <c:v>37.9</c:v>
                </c:pt>
                <c:pt idx="12">
                  <c:v>34.1</c:v>
                </c:pt>
                <c:pt idx="14">
                  <c:v>38.799999999999997</c:v>
                </c:pt>
                <c:pt idx="15">
                  <c:v>40.299999999999997</c:v>
                </c:pt>
                <c:pt idx="16">
                  <c:v>37</c:v>
                </c:pt>
                <c:pt idx="17">
                  <c:v>35.700000000000003</c:v>
                </c:pt>
                <c:pt idx="18">
                  <c:v>27.9</c:v>
                </c:pt>
              </c:numCache>
            </c:numRef>
          </c:val>
        </c:ser>
        <c:dLbls>
          <c:showLegendKey val="0"/>
          <c:showVal val="0"/>
          <c:showCatName val="0"/>
          <c:showSerName val="0"/>
          <c:showPercent val="0"/>
          <c:showBubbleSize val="0"/>
        </c:dLbls>
        <c:gapWidth val="0"/>
        <c:axId val="108862080"/>
        <c:axId val="108867968"/>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power"/>
            <c:dispRSqr val="0"/>
            <c:dispEq val="0"/>
          </c:trendline>
          <c:cat>
            <c:strRef>
              <c:f>Sheet1!$A$2:$A$21</c:f>
              <c:strCache>
                <c:ptCount val="19"/>
                <c:pt idx="1">
                  <c:v>Total</c:v>
                </c:pt>
                <c:pt idx="3">
                  <c:v>   Female</c:v>
                </c:pt>
                <c:pt idx="4">
                  <c:v>   Male</c:v>
                </c:pt>
                <c:pt idx="6">
                  <c:v>Black</c:v>
                </c:pt>
                <c:pt idx="7">
                  <c:v>Hispanic</c:v>
                </c:pt>
                <c:pt idx="8">
                  <c:v>White</c:v>
                </c:pt>
                <c:pt idx="10">
                  <c:v>Black</c:v>
                </c:pt>
                <c:pt idx="11">
                  <c:v>Hispanic</c:v>
                </c:pt>
                <c:pt idx="12">
                  <c:v>White</c:v>
                </c:pt>
                <c:pt idx="14">
                  <c:v>   &lt;100</c:v>
                </c:pt>
                <c:pt idx="15">
                  <c:v>   100-199</c:v>
                </c:pt>
                <c:pt idx="16">
                  <c:v>   200-399</c:v>
                </c:pt>
                <c:pt idx="17">
                  <c:v>   400-499</c:v>
                </c:pt>
                <c:pt idx="18">
                  <c:v>   500+</c:v>
                </c:pt>
              </c:strCache>
            </c:strRef>
          </c:cat>
          <c:val>
            <c:numRef>
              <c:f>Sheet1!$F$2:$F$21</c:f>
              <c:numCache>
                <c:formatCode>General</c:formatCode>
                <c:ptCount val="20"/>
                <c:pt idx="4">
                  <c:v>33.9</c:v>
                </c:pt>
                <c:pt idx="17">
                  <c:v>33.9</c:v>
                </c:pt>
              </c:numCache>
            </c:numRef>
          </c:val>
        </c:ser>
        <c:dLbls>
          <c:showLegendKey val="0"/>
          <c:showVal val="0"/>
          <c:showCatName val="0"/>
          <c:showSerName val="0"/>
          <c:showPercent val="0"/>
          <c:showBubbleSize val="0"/>
        </c:dLbls>
        <c:gapWidth val="500"/>
        <c:overlap val="-100"/>
        <c:axId val="108871680"/>
        <c:axId val="108869888"/>
      </c:barChart>
      <c:catAx>
        <c:axId val="108862080"/>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Tahoma" pitchFamily="34" charset="0"/>
                <a:ea typeface="Tahoma" pitchFamily="34" charset="0"/>
                <a:cs typeface="Tahoma" pitchFamily="34" charset="0"/>
              </a:defRPr>
            </a:pPr>
            <a:endParaRPr lang="en-US"/>
          </a:p>
        </c:txPr>
        <c:crossAx val="108867968"/>
        <c:crosses val="autoZero"/>
        <c:auto val="1"/>
        <c:lblAlgn val="ctr"/>
        <c:lblOffset val="9"/>
        <c:noMultiLvlLbl val="0"/>
      </c:catAx>
      <c:valAx>
        <c:axId val="108867968"/>
        <c:scaling>
          <c:orientation val="minMax"/>
          <c:max val="61"/>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3127273564488697"/>
              <c:y val="0.93484336635340004"/>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08862080"/>
        <c:crosses val="max"/>
        <c:crossBetween val="between"/>
        <c:majorUnit val="10"/>
      </c:valAx>
      <c:valAx>
        <c:axId val="108869888"/>
        <c:scaling>
          <c:orientation val="minMax"/>
          <c:max val="300"/>
          <c:min val="0"/>
        </c:scaling>
        <c:delete val="1"/>
        <c:axPos val="t"/>
        <c:numFmt formatCode="General" sourceLinked="1"/>
        <c:majorTickMark val="out"/>
        <c:minorTickMark val="none"/>
        <c:tickLblPos val="nextTo"/>
        <c:crossAx val="108871680"/>
        <c:crosses val="max"/>
        <c:crossBetween val="between"/>
        <c:majorUnit val="50"/>
      </c:valAx>
      <c:catAx>
        <c:axId val="108871680"/>
        <c:scaling>
          <c:orientation val="minMax"/>
        </c:scaling>
        <c:delete val="1"/>
        <c:axPos val="l"/>
        <c:majorTickMark val="out"/>
        <c:minorTickMark val="none"/>
        <c:tickLblPos val="nextTo"/>
        <c:crossAx val="108869888"/>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569419851226699E-2"/>
          <c:y val="8.4148600367685303E-2"/>
          <c:w val="0.89336492890995201"/>
          <c:h val="0.81213307240704502"/>
        </c:manualLayout>
      </c:layout>
      <c:lineChart>
        <c:grouping val="standard"/>
        <c:varyColors val="0"/>
        <c:ser>
          <c:idx val="1"/>
          <c:order val="1"/>
          <c:tx>
            <c:strRef>
              <c:f>Sheet1!$C$1</c:f>
              <c:strCache>
                <c:ptCount val="1"/>
                <c:pt idx="0">
                  <c:v>Girls</c:v>
                </c:pt>
              </c:strCache>
            </c:strRef>
          </c:tx>
          <c:spPr>
            <a:ln w="28446">
              <a:solidFill>
                <a:srgbClr val="FF0084"/>
              </a:solidFill>
              <a:prstDash val="solid"/>
            </a:ln>
          </c:spPr>
          <c:marker>
            <c:symbol val="diamond"/>
            <c:size val="6"/>
            <c:spPr>
              <a:solidFill>
                <a:srgbClr val="FF0084"/>
              </a:solidFill>
              <a:ln>
                <a:solidFill>
                  <a:srgbClr val="FF0084"/>
                </a:solidFill>
                <a:prstDash val="solid"/>
              </a:ln>
            </c:spPr>
          </c:marker>
          <c:cat>
            <c:strRef>
              <c:f>Sheet1!$A$2:$A$23</c:f>
              <c:strCache>
                <c:ptCount val="22"/>
                <c:pt idx="0">
                  <c:v>1990</c:v>
                </c:pt>
                <c:pt idx="1">
                  <c:v>1991</c:v>
                </c:pt>
                <c:pt idx="8">
                  <c:v>2000</c:v>
                </c:pt>
                <c:pt idx="10">
                  <c:v>2002</c:v>
                </c:pt>
                <c:pt idx="11">
                  <c:v> </c:v>
                </c:pt>
                <c:pt idx="12">
                  <c:v>2004</c:v>
                </c:pt>
                <c:pt idx="14">
                  <c:v>2006</c:v>
                </c:pt>
                <c:pt idx="16">
                  <c:v>2008</c:v>
                </c:pt>
                <c:pt idx="18">
                  <c:v>2010</c:v>
                </c:pt>
                <c:pt idx="20">
                  <c:v>2012</c:v>
                </c:pt>
                <c:pt idx="21">
                  <c:v>2013</c:v>
                </c:pt>
              </c:strCache>
            </c:strRef>
          </c:cat>
          <c:val>
            <c:numRef>
              <c:f>Sheet1!$C$2:$C$23</c:f>
              <c:numCache>
                <c:formatCode>General</c:formatCode>
                <c:ptCount val="22"/>
                <c:pt idx="1">
                  <c:v>9.8000000000000007</c:v>
                </c:pt>
                <c:pt idx="8">
                  <c:v>13.8</c:v>
                </c:pt>
                <c:pt idx="10">
                  <c:v>14.3</c:v>
                </c:pt>
                <c:pt idx="12">
                  <c:v>16</c:v>
                </c:pt>
                <c:pt idx="14">
                  <c:v>14.9</c:v>
                </c:pt>
                <c:pt idx="16">
                  <c:v>15.9</c:v>
                </c:pt>
                <c:pt idx="18">
                  <c:v>15</c:v>
                </c:pt>
                <c:pt idx="20">
                  <c:v>17.168014710000001</c:v>
                </c:pt>
              </c:numCache>
            </c:numRef>
          </c:val>
          <c:smooth val="0"/>
        </c:ser>
        <c:ser>
          <c:idx val="4"/>
          <c:order val="2"/>
          <c:tx>
            <c:strRef>
              <c:f>Sheet1!$D$1</c:f>
              <c:strCache>
                <c:ptCount val="1"/>
                <c:pt idx="0">
                  <c:v>NWS-10.4_Target</c:v>
                </c:pt>
              </c:strCache>
            </c:strRef>
          </c:tx>
          <c:spPr>
            <a:ln w="28446">
              <a:solidFill>
                <a:schemeClr val="tx1"/>
              </a:solidFill>
              <a:prstDash val="dash"/>
            </a:ln>
          </c:spPr>
          <c:marker>
            <c:symbol val="none"/>
          </c:marker>
          <c:cat>
            <c:strRef>
              <c:f>Sheet1!$A$2:$A$23</c:f>
              <c:strCache>
                <c:ptCount val="22"/>
                <c:pt idx="0">
                  <c:v>1990</c:v>
                </c:pt>
                <c:pt idx="1">
                  <c:v>1991</c:v>
                </c:pt>
                <c:pt idx="8">
                  <c:v>2000</c:v>
                </c:pt>
                <c:pt idx="10">
                  <c:v>2002</c:v>
                </c:pt>
                <c:pt idx="11">
                  <c:v> </c:v>
                </c:pt>
                <c:pt idx="12">
                  <c:v>2004</c:v>
                </c:pt>
                <c:pt idx="14">
                  <c:v>2006</c:v>
                </c:pt>
                <c:pt idx="16">
                  <c:v>2008</c:v>
                </c:pt>
                <c:pt idx="18">
                  <c:v>2010</c:v>
                </c:pt>
                <c:pt idx="20">
                  <c:v>2012</c:v>
                </c:pt>
                <c:pt idx="21">
                  <c:v>2013</c:v>
                </c:pt>
              </c:strCache>
            </c:strRef>
          </c:cat>
          <c:val>
            <c:numRef>
              <c:f>Sheet1!$D$2:$D$23</c:f>
              <c:numCache>
                <c:formatCode>General</c:formatCode>
                <c:ptCount val="22"/>
                <c:pt idx="14">
                  <c:v>14.5</c:v>
                </c:pt>
                <c:pt idx="16">
                  <c:v>14.5</c:v>
                </c:pt>
                <c:pt idx="18">
                  <c:v>14.5</c:v>
                </c:pt>
                <c:pt idx="20">
                  <c:v>14.5</c:v>
                </c:pt>
              </c:numCache>
            </c:numRef>
          </c:val>
          <c:smooth val="0"/>
        </c:ser>
        <c:ser>
          <c:idx val="5"/>
          <c:order val="3"/>
          <c:tx>
            <c:strRef>
              <c:f>Sheet1!$E$1</c:f>
              <c:strCache>
                <c:ptCount val="1"/>
                <c:pt idx="0">
                  <c:v>Men</c:v>
                </c:pt>
              </c:strCache>
            </c:strRef>
          </c:tx>
          <c:spPr>
            <a:ln w="28446">
              <a:solidFill>
                <a:srgbClr val="FF6600"/>
              </a:solidFill>
              <a:prstDash val="solid"/>
            </a:ln>
          </c:spPr>
          <c:marker>
            <c:symbol val="diamond"/>
            <c:size val="6"/>
            <c:spPr>
              <a:solidFill>
                <a:srgbClr val="FF6600"/>
              </a:solidFill>
              <a:ln>
                <a:solidFill>
                  <a:srgbClr val="FF6600"/>
                </a:solidFill>
                <a:prstDash val="solid"/>
              </a:ln>
            </c:spPr>
          </c:marker>
          <c:cat>
            <c:strRef>
              <c:f>Sheet1!$A$2:$A$23</c:f>
              <c:strCache>
                <c:ptCount val="22"/>
                <c:pt idx="0">
                  <c:v>1990</c:v>
                </c:pt>
                <c:pt idx="1">
                  <c:v>1991</c:v>
                </c:pt>
                <c:pt idx="8">
                  <c:v>2000</c:v>
                </c:pt>
                <c:pt idx="10">
                  <c:v>2002</c:v>
                </c:pt>
                <c:pt idx="11">
                  <c:v> </c:v>
                </c:pt>
                <c:pt idx="12">
                  <c:v>2004</c:v>
                </c:pt>
                <c:pt idx="14">
                  <c:v>2006</c:v>
                </c:pt>
                <c:pt idx="16">
                  <c:v>2008</c:v>
                </c:pt>
                <c:pt idx="18">
                  <c:v>2010</c:v>
                </c:pt>
                <c:pt idx="20">
                  <c:v>2012</c:v>
                </c:pt>
                <c:pt idx="21">
                  <c:v>2013</c:v>
                </c:pt>
              </c:strCache>
            </c:strRef>
          </c:cat>
          <c:val>
            <c:numRef>
              <c:f>Sheet1!$E$2:$E$23</c:f>
              <c:numCache>
                <c:formatCode>General</c:formatCode>
                <c:ptCount val="22"/>
                <c:pt idx="1">
                  <c:v>20.2</c:v>
                </c:pt>
                <c:pt idx="8">
                  <c:v>27.5</c:v>
                </c:pt>
                <c:pt idx="10">
                  <c:v>27.7</c:v>
                </c:pt>
                <c:pt idx="12">
                  <c:v>31.1</c:v>
                </c:pt>
                <c:pt idx="14">
                  <c:v>33.299999999999997</c:v>
                </c:pt>
                <c:pt idx="16">
                  <c:v>32.200000000000003</c:v>
                </c:pt>
                <c:pt idx="18">
                  <c:v>35.5</c:v>
                </c:pt>
                <c:pt idx="20">
                  <c:v>33.5</c:v>
                </c:pt>
              </c:numCache>
            </c:numRef>
          </c:val>
          <c:smooth val="0"/>
        </c:ser>
        <c:dLbls>
          <c:showLegendKey val="0"/>
          <c:showVal val="0"/>
          <c:showCatName val="0"/>
          <c:showSerName val="0"/>
          <c:showPercent val="0"/>
          <c:showBubbleSize val="0"/>
        </c:dLbls>
        <c:marker val="1"/>
        <c:smooth val="0"/>
        <c:axId val="110272896"/>
        <c:axId val="110274432"/>
      </c:lineChart>
      <c:lineChart>
        <c:grouping val="standard"/>
        <c:varyColors val="0"/>
        <c:ser>
          <c:idx val="0"/>
          <c:order val="0"/>
          <c:tx>
            <c:strRef>
              <c:f>Sheet1!$B$1</c:f>
              <c:strCache>
                <c:ptCount val="1"/>
                <c:pt idx="0">
                  <c:v>Boys</c:v>
                </c:pt>
              </c:strCache>
            </c:strRef>
          </c:tx>
          <c:spPr>
            <a:ln w="28446">
              <a:solidFill>
                <a:srgbClr val="33CCCC"/>
              </a:solidFill>
              <a:prstDash val="solid"/>
            </a:ln>
          </c:spPr>
          <c:marker>
            <c:symbol val="diamond"/>
            <c:size val="6"/>
            <c:spPr>
              <a:solidFill>
                <a:srgbClr val="33CCCC"/>
              </a:solidFill>
              <a:ln>
                <a:solidFill>
                  <a:srgbClr val="33CCCC"/>
                </a:solidFill>
                <a:prstDash val="solid"/>
              </a:ln>
            </c:spPr>
          </c:marker>
          <c:cat>
            <c:strRef>
              <c:f>Sheet1!$A$2:$A$23</c:f>
              <c:strCache>
                <c:ptCount val="22"/>
                <c:pt idx="0">
                  <c:v>1990</c:v>
                </c:pt>
                <c:pt idx="1">
                  <c:v>1991</c:v>
                </c:pt>
                <c:pt idx="8">
                  <c:v>2000</c:v>
                </c:pt>
                <c:pt idx="10">
                  <c:v>2002</c:v>
                </c:pt>
                <c:pt idx="11">
                  <c:v> </c:v>
                </c:pt>
                <c:pt idx="12">
                  <c:v>2004</c:v>
                </c:pt>
                <c:pt idx="14">
                  <c:v>2006</c:v>
                </c:pt>
                <c:pt idx="16">
                  <c:v>2008</c:v>
                </c:pt>
                <c:pt idx="18">
                  <c:v>2010</c:v>
                </c:pt>
                <c:pt idx="20">
                  <c:v>2012</c:v>
                </c:pt>
                <c:pt idx="21">
                  <c:v>2013</c:v>
                </c:pt>
              </c:strCache>
            </c:strRef>
          </c:cat>
          <c:val>
            <c:numRef>
              <c:f>Sheet1!$B$2:$B$23</c:f>
              <c:numCache>
                <c:formatCode>General</c:formatCode>
                <c:ptCount val="22"/>
                <c:pt idx="1">
                  <c:v>10.199999999999999</c:v>
                </c:pt>
                <c:pt idx="8">
                  <c:v>14</c:v>
                </c:pt>
                <c:pt idx="10">
                  <c:v>16.399999999999999</c:v>
                </c:pt>
                <c:pt idx="12">
                  <c:v>18.2</c:v>
                </c:pt>
                <c:pt idx="14">
                  <c:v>15.9</c:v>
                </c:pt>
                <c:pt idx="16">
                  <c:v>17.7</c:v>
                </c:pt>
                <c:pt idx="18">
                  <c:v>18.600000000000001</c:v>
                </c:pt>
                <c:pt idx="20">
                  <c:v>16.672205479999999</c:v>
                </c:pt>
              </c:numCache>
            </c:numRef>
          </c:val>
          <c:smooth val="0"/>
        </c:ser>
        <c:ser>
          <c:idx val="2"/>
          <c:order val="4"/>
          <c:tx>
            <c:strRef>
              <c:f>Sheet1!$F$1</c:f>
              <c:strCache>
                <c:ptCount val="1"/>
                <c:pt idx="0">
                  <c:v>Women</c:v>
                </c:pt>
              </c:strCache>
            </c:strRef>
          </c:tx>
          <c:spPr>
            <a:ln>
              <a:solidFill>
                <a:srgbClr val="0000FF"/>
              </a:solidFill>
            </a:ln>
          </c:spPr>
          <c:marker>
            <c:symbol val="diamond"/>
            <c:size val="7"/>
            <c:spPr>
              <a:solidFill>
                <a:srgbClr val="0000FF"/>
              </a:solidFill>
              <a:ln>
                <a:solidFill>
                  <a:srgbClr val="0000FF"/>
                </a:solidFill>
              </a:ln>
            </c:spPr>
          </c:marker>
          <c:cat>
            <c:strRef>
              <c:f>Sheet1!$A$2:$A$23</c:f>
              <c:strCache>
                <c:ptCount val="22"/>
                <c:pt idx="0">
                  <c:v>1990</c:v>
                </c:pt>
                <c:pt idx="1">
                  <c:v>1991</c:v>
                </c:pt>
                <c:pt idx="8">
                  <c:v>2000</c:v>
                </c:pt>
                <c:pt idx="10">
                  <c:v>2002</c:v>
                </c:pt>
                <c:pt idx="11">
                  <c:v> </c:v>
                </c:pt>
                <c:pt idx="12">
                  <c:v>2004</c:v>
                </c:pt>
                <c:pt idx="14">
                  <c:v>2006</c:v>
                </c:pt>
                <c:pt idx="16">
                  <c:v>2008</c:v>
                </c:pt>
                <c:pt idx="18">
                  <c:v>2010</c:v>
                </c:pt>
                <c:pt idx="20">
                  <c:v>2012</c:v>
                </c:pt>
                <c:pt idx="21">
                  <c:v>2013</c:v>
                </c:pt>
              </c:strCache>
            </c:strRef>
          </c:cat>
          <c:val>
            <c:numRef>
              <c:f>Sheet1!$F$2:$F$23</c:f>
              <c:numCache>
                <c:formatCode>General</c:formatCode>
                <c:ptCount val="22"/>
                <c:pt idx="1">
                  <c:v>25.4</c:v>
                </c:pt>
                <c:pt idx="8">
                  <c:v>33.4</c:v>
                </c:pt>
                <c:pt idx="10">
                  <c:v>33.200000000000003</c:v>
                </c:pt>
                <c:pt idx="12">
                  <c:v>33.200000000000003</c:v>
                </c:pt>
                <c:pt idx="14">
                  <c:v>35.299999999999997</c:v>
                </c:pt>
                <c:pt idx="16">
                  <c:v>35.4</c:v>
                </c:pt>
                <c:pt idx="18">
                  <c:v>35.799999999999997</c:v>
                </c:pt>
                <c:pt idx="20">
                  <c:v>36.1</c:v>
                </c:pt>
              </c:numCache>
            </c:numRef>
          </c:val>
          <c:smooth val="0"/>
        </c:ser>
        <c:ser>
          <c:idx val="3"/>
          <c:order val="5"/>
          <c:tx>
            <c:strRef>
              <c:f>Sheet1!$G$1</c:f>
              <c:strCache>
                <c:ptCount val="1"/>
                <c:pt idx="0">
                  <c:v>NWS-9_Target</c:v>
                </c:pt>
              </c:strCache>
            </c:strRef>
          </c:tx>
          <c:spPr>
            <a:ln>
              <a:solidFill>
                <a:schemeClr val="tx1"/>
              </a:solidFill>
              <a:prstDash val="dash"/>
            </a:ln>
          </c:spPr>
          <c:marker>
            <c:symbol val="none"/>
          </c:marker>
          <c:cat>
            <c:strRef>
              <c:f>Sheet1!$A$2:$A$23</c:f>
              <c:strCache>
                <c:ptCount val="22"/>
                <c:pt idx="0">
                  <c:v>1990</c:v>
                </c:pt>
                <c:pt idx="1">
                  <c:v>1991</c:v>
                </c:pt>
                <c:pt idx="8">
                  <c:v>2000</c:v>
                </c:pt>
                <c:pt idx="10">
                  <c:v>2002</c:v>
                </c:pt>
                <c:pt idx="11">
                  <c:v> </c:v>
                </c:pt>
                <c:pt idx="12">
                  <c:v>2004</c:v>
                </c:pt>
                <c:pt idx="14">
                  <c:v>2006</c:v>
                </c:pt>
                <c:pt idx="16">
                  <c:v>2008</c:v>
                </c:pt>
                <c:pt idx="18">
                  <c:v>2010</c:v>
                </c:pt>
                <c:pt idx="20">
                  <c:v>2012</c:v>
                </c:pt>
                <c:pt idx="21">
                  <c:v>2013</c:v>
                </c:pt>
              </c:strCache>
            </c:strRef>
          </c:cat>
          <c:val>
            <c:numRef>
              <c:f>Sheet1!$G$2:$G$23</c:f>
              <c:numCache>
                <c:formatCode>General</c:formatCode>
                <c:ptCount val="22"/>
                <c:pt idx="14">
                  <c:v>30.5</c:v>
                </c:pt>
                <c:pt idx="16">
                  <c:v>30.5</c:v>
                </c:pt>
                <c:pt idx="18">
                  <c:v>30.5</c:v>
                </c:pt>
                <c:pt idx="20">
                  <c:v>30.5</c:v>
                </c:pt>
              </c:numCache>
            </c:numRef>
          </c:val>
          <c:smooth val="0"/>
        </c:ser>
        <c:dLbls>
          <c:showLegendKey val="0"/>
          <c:showVal val="0"/>
          <c:showCatName val="0"/>
          <c:showSerName val="0"/>
          <c:showPercent val="0"/>
          <c:showBubbleSize val="0"/>
        </c:dLbls>
        <c:marker val="1"/>
        <c:smooth val="0"/>
        <c:axId val="110275968"/>
        <c:axId val="110285952"/>
      </c:lineChart>
      <c:catAx>
        <c:axId val="110272896"/>
        <c:scaling>
          <c:orientation val="minMax"/>
        </c:scaling>
        <c:delete val="0"/>
        <c:axPos val="b"/>
        <c:majorTickMark val="none"/>
        <c:minorTickMark val="none"/>
        <c:tickLblPos val="none"/>
        <c:spPr>
          <a:ln w="9525">
            <a:solidFill>
              <a:srgbClr val="7F7F7F"/>
            </a:solidFill>
            <a:prstDash val="solid"/>
          </a:ln>
        </c:spPr>
        <c:crossAx val="110274432"/>
        <c:crosses val="autoZero"/>
        <c:auto val="1"/>
        <c:lblAlgn val="ctr"/>
        <c:lblOffset val="100"/>
        <c:tickLblSkip val="1"/>
        <c:tickMarkSkip val="1"/>
        <c:noMultiLvlLbl val="0"/>
      </c:catAx>
      <c:valAx>
        <c:axId val="110274432"/>
        <c:scaling>
          <c:orientation val="minMax"/>
          <c:max val="40"/>
          <c:min val="0"/>
        </c:scaling>
        <c:delete val="0"/>
        <c:axPos val="l"/>
        <c:majorGridlines>
          <c:spPr>
            <a:ln w="9482">
              <a:solidFill>
                <a:schemeClr val="bg1">
                  <a:lumMod val="85000"/>
                </a:schemeClr>
              </a:solidFill>
              <a:prstDash val="sysDash"/>
            </a:ln>
          </c:spPr>
        </c:majorGridlines>
        <c:numFmt formatCode="General" sourceLinked="1"/>
        <c:majorTickMark val="in"/>
        <c:minorTickMark val="none"/>
        <c:tickLblPos val="nextTo"/>
        <c:spPr>
          <a:ln w="9525">
            <a:solidFill>
              <a:srgbClr val="7F7F7F"/>
            </a:solidFill>
            <a:prstDash val="solid"/>
          </a:ln>
        </c:spPr>
        <c:txPr>
          <a:bodyPr rot="0" vert="horz"/>
          <a:lstStyle/>
          <a:p>
            <a:pPr>
              <a:defRPr sz="1600" b="0" i="0" u="none" strike="noStrike" baseline="0">
                <a:solidFill>
                  <a:schemeClr val="tx1"/>
                </a:solidFill>
                <a:latin typeface="Tahoma"/>
                <a:ea typeface="Swis721 BT"/>
                <a:cs typeface="Tahoma"/>
              </a:defRPr>
            </a:pPr>
            <a:endParaRPr lang="en-US"/>
          </a:p>
        </c:txPr>
        <c:crossAx val="110272896"/>
        <c:crosses val="autoZero"/>
        <c:crossBetween val="midCat"/>
        <c:majorUnit val="5"/>
        <c:minorUnit val="1"/>
      </c:valAx>
      <c:catAx>
        <c:axId val="110275968"/>
        <c:scaling>
          <c:orientation val="minMax"/>
        </c:scaling>
        <c:delete val="1"/>
        <c:axPos val="b"/>
        <c:majorTickMark val="out"/>
        <c:minorTickMark val="none"/>
        <c:tickLblPos val="none"/>
        <c:crossAx val="110285952"/>
        <c:crosses val="autoZero"/>
        <c:auto val="1"/>
        <c:lblAlgn val="ctr"/>
        <c:lblOffset val="100"/>
        <c:noMultiLvlLbl val="0"/>
      </c:catAx>
      <c:valAx>
        <c:axId val="110285952"/>
        <c:scaling>
          <c:orientation val="minMax"/>
          <c:max val="40"/>
        </c:scaling>
        <c:delete val="1"/>
        <c:axPos val="r"/>
        <c:numFmt formatCode="General" sourceLinked="1"/>
        <c:majorTickMark val="in"/>
        <c:minorTickMark val="none"/>
        <c:tickLblPos val="nextTo"/>
        <c:crossAx val="110275968"/>
        <c:crosses val="max"/>
        <c:crossBetween val="midCat"/>
        <c:majorUnit val="5"/>
        <c:minorUnit val="1"/>
      </c:valAx>
      <c:spPr>
        <a:noFill/>
        <a:ln w="18964">
          <a:noFill/>
        </a:ln>
      </c:spPr>
    </c:plotArea>
    <c:plotVisOnly val="1"/>
    <c:dispBlanksAs val="span"/>
    <c:showDLblsOverMax val="0"/>
  </c:chart>
  <c:spPr>
    <a:noFill/>
    <a:ln>
      <a:noFill/>
    </a:ln>
  </c:spPr>
  <c:txPr>
    <a:bodyPr/>
    <a:lstStyle/>
    <a:p>
      <a:pPr>
        <a:defRPr sz="1344" b="1" i="0" u="none" strike="noStrike" baseline="0">
          <a:solidFill>
            <a:schemeClr val="tx1"/>
          </a:solidFill>
          <a:latin typeface="Swis721 BT"/>
          <a:ea typeface="Swis721 BT"/>
          <a:cs typeface="Swis721 B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lumMod val="60000"/>
                  <a:lumOff val="40000"/>
                </a:schemeClr>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5">
                  <a:lumMod val="50000"/>
                </a:schemeClr>
              </a:solidFill>
              <a:ln>
                <a:solidFill>
                  <a:schemeClr val="tx1"/>
                </a:solidFill>
              </a:ln>
            </c:spPr>
          </c:dPt>
          <c:dPt>
            <c:idx val="6"/>
            <c:invertIfNegative val="0"/>
            <c:bubble3D val="0"/>
            <c:spPr>
              <a:solidFill>
                <a:schemeClr val="accent1">
                  <a:lumMod val="40000"/>
                  <a:lumOff val="60000"/>
                </a:schemeClr>
              </a:solidFill>
              <a:ln>
                <a:solidFill>
                  <a:schemeClr val="tx1"/>
                </a:solidFill>
              </a:ln>
            </c:spPr>
          </c:dPt>
          <c:dPt>
            <c:idx val="7"/>
            <c:invertIfNegative val="0"/>
            <c:bubble3D val="0"/>
            <c:spPr>
              <a:solidFill>
                <a:schemeClr val="accent1">
                  <a:lumMod val="75000"/>
                </a:schemeClr>
              </a:solidFill>
              <a:ln>
                <a:solidFill>
                  <a:schemeClr val="tx1"/>
                </a:solidFill>
              </a:ln>
            </c:spPr>
          </c:dPt>
          <c:dPt>
            <c:idx val="8"/>
            <c:invertIfNegative val="0"/>
            <c:bubble3D val="0"/>
            <c:spPr>
              <a:solidFill>
                <a:schemeClr val="accent1"/>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chemeClr val="accent5">
                  <a:lumMod val="40000"/>
                  <a:lumOff val="60000"/>
                </a:schemeClr>
              </a:solidFill>
              <a:ln>
                <a:solidFill>
                  <a:schemeClr val="tx1"/>
                </a:solidFill>
              </a:ln>
            </c:spPr>
          </c:dPt>
          <c:dPt>
            <c:idx val="11"/>
            <c:invertIfNegative val="0"/>
            <c:bubble3D val="0"/>
            <c:spPr>
              <a:solidFill>
                <a:schemeClr val="accent5"/>
              </a:solidFill>
              <a:ln>
                <a:solidFill>
                  <a:schemeClr val="tx1"/>
                </a:solidFill>
              </a:ln>
            </c:spPr>
          </c:dPt>
          <c:dPt>
            <c:idx val="12"/>
            <c:invertIfNegative val="0"/>
            <c:bubble3D val="0"/>
            <c:spPr>
              <a:solidFill>
                <a:schemeClr val="accent5">
                  <a:lumMod val="75000"/>
                </a:schemeClr>
              </a:solidFill>
              <a:ln>
                <a:solidFill>
                  <a:schemeClr val="tx1"/>
                </a:solidFill>
              </a:ln>
            </c:spPr>
          </c:dPt>
          <c:dPt>
            <c:idx val="13"/>
            <c:invertIfNegative val="0"/>
            <c:bubble3D val="0"/>
            <c:spPr>
              <a:solidFill>
                <a:schemeClr val="accent3">
                  <a:lumMod val="40000"/>
                  <a:lumOff val="60000"/>
                </a:schemeClr>
              </a:solidFill>
              <a:ln>
                <a:solidFill>
                  <a:schemeClr val="tx1"/>
                </a:solidFill>
              </a:ln>
            </c:spPr>
          </c:dPt>
          <c:dPt>
            <c:idx val="14"/>
            <c:invertIfNegative val="0"/>
            <c:bubble3D val="0"/>
            <c:spPr>
              <a:solidFill>
                <a:schemeClr val="accent3">
                  <a:lumMod val="50000"/>
                </a:schemeClr>
              </a:solidFill>
              <a:ln>
                <a:solidFill>
                  <a:schemeClr val="tx1"/>
                </a:solidFill>
              </a:ln>
            </c:spPr>
          </c:dPt>
          <c:dPt>
            <c:idx val="15"/>
            <c:invertIfNegative val="0"/>
            <c:bubble3D val="0"/>
            <c:spPr>
              <a:solidFill>
                <a:schemeClr val="accent3">
                  <a:lumMod val="75000"/>
                </a:schemeClr>
              </a:solidFill>
              <a:ln>
                <a:solidFill>
                  <a:schemeClr val="tx1"/>
                </a:solidFill>
              </a:ln>
            </c:spPr>
          </c:dPt>
          <c:dPt>
            <c:idx val="16"/>
            <c:invertIfNegative val="0"/>
            <c:bubble3D val="0"/>
            <c:spPr>
              <a:solidFill>
                <a:schemeClr val="accent3"/>
              </a:solidFill>
              <a:ln>
                <a:solidFill>
                  <a:schemeClr val="tx1"/>
                </a:solidFill>
              </a:ln>
            </c:spPr>
          </c:dPt>
          <c:dPt>
            <c:idx val="17"/>
            <c:invertIfNegative val="0"/>
            <c:bubble3D val="0"/>
            <c:spPr>
              <a:solidFill>
                <a:schemeClr val="accent3">
                  <a:lumMod val="60000"/>
                  <a:lumOff val="40000"/>
                </a:schemeClr>
              </a:solidFill>
              <a:ln>
                <a:solidFill>
                  <a:schemeClr val="tx1"/>
                </a:solidFill>
              </a:ln>
            </c:spPr>
          </c:dPt>
          <c:dPt>
            <c:idx val="18"/>
            <c:invertIfNegative val="0"/>
            <c:bubble3D val="0"/>
            <c:spPr>
              <a:solidFill>
                <a:schemeClr val="accent3">
                  <a:lumMod val="20000"/>
                  <a:lumOff val="80000"/>
                </a:schemeClr>
              </a:solidFill>
              <a:ln>
                <a:solidFill>
                  <a:schemeClr val="tx1"/>
                </a:solidFill>
              </a:ln>
            </c:spPr>
          </c:dPt>
          <c:dPt>
            <c:idx val="20"/>
            <c:invertIfNegative val="0"/>
            <c:bubble3D val="0"/>
            <c:spPr>
              <a:solidFill>
                <a:schemeClr val="accent6">
                  <a:lumMod val="75000"/>
                </a:schemeClr>
              </a:solidFill>
              <a:ln>
                <a:solidFill>
                  <a:schemeClr val="tx1"/>
                </a:solidFill>
              </a:ln>
            </c:spPr>
          </c:dPt>
          <c:dPt>
            <c:idx val="21"/>
            <c:invertIfNegative val="0"/>
            <c:bubble3D val="0"/>
            <c:spPr>
              <a:solidFill>
                <a:schemeClr val="accent6"/>
              </a:solidFill>
              <a:ln>
                <a:solidFill>
                  <a:schemeClr val="tx1"/>
                </a:solidFill>
              </a:ln>
            </c:spPr>
          </c:dPt>
          <c:dPt>
            <c:idx val="22"/>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Sheet1!$E$2:$E$25</c:f>
                <c:numCache>
                  <c:formatCode>General</c:formatCode>
                  <c:ptCount val="24"/>
                  <c:pt idx="1">
                    <c:v>1.297924611</c:v>
                  </c:pt>
                  <c:pt idx="3">
                    <c:v>1.8892362009999999</c:v>
                  </c:pt>
                  <c:pt idx="4">
                    <c:v>1.5269795690000001</c:v>
                  </c:pt>
                  <c:pt idx="6">
                    <c:v>2.1079148540000001</c:v>
                  </c:pt>
                  <c:pt idx="7">
                    <c:v>3.0049315839999999</c:v>
                  </c:pt>
                  <c:pt idx="8">
                    <c:v>3.326252626</c:v>
                  </c:pt>
                  <c:pt idx="10">
                    <c:v>4.3330618870000004</c:v>
                  </c:pt>
                  <c:pt idx="11">
                    <c:v>2.443743215</c:v>
                  </c:pt>
                  <c:pt idx="12">
                    <c:v>2.659326756</c:v>
                  </c:pt>
                  <c:pt idx="14">
                    <c:v>1.8221010799999999</c:v>
                  </c:pt>
                  <c:pt idx="15">
                    <c:v>2.872616646</c:v>
                  </c:pt>
                  <c:pt idx="16">
                    <c:v>3.1058215790000001</c:v>
                  </c:pt>
                  <c:pt idx="17">
                    <c:v>4.5327292840000002</c:v>
                  </c:pt>
                  <c:pt idx="18">
                    <c:v>3.8213244629999998</c:v>
                  </c:pt>
                  <c:pt idx="20">
                    <c:v>2.0105097700000001</c:v>
                  </c:pt>
                  <c:pt idx="21">
                    <c:v>1.95098459</c:v>
                  </c:pt>
                  <c:pt idx="22">
                    <c:v>2.27096353</c:v>
                  </c:pt>
                </c:numCache>
              </c:numRef>
            </c:plus>
            <c:minus>
              <c:numRef>
                <c:f>Sheet1!$D$2:$D$25</c:f>
                <c:numCache>
                  <c:formatCode>General</c:formatCode>
                  <c:ptCount val="24"/>
                  <c:pt idx="1">
                    <c:v>1.223027385</c:v>
                  </c:pt>
                  <c:pt idx="3">
                    <c:v>1.7426043280000001</c:v>
                  </c:pt>
                  <c:pt idx="4">
                    <c:v>1.4182361830000001</c:v>
                  </c:pt>
                  <c:pt idx="6">
                    <c:v>1.986489765</c:v>
                  </c:pt>
                  <c:pt idx="7">
                    <c:v>2.7354333450000001</c:v>
                  </c:pt>
                  <c:pt idx="8">
                    <c:v>2.7917722399999998</c:v>
                  </c:pt>
                  <c:pt idx="10">
                    <c:v>3.806972048</c:v>
                  </c:pt>
                  <c:pt idx="11">
                    <c:v>2.2357729700000002</c:v>
                  </c:pt>
                  <c:pt idx="12">
                    <c:v>2.28378265</c:v>
                  </c:pt>
                  <c:pt idx="14">
                    <c:v>1.712044326</c:v>
                  </c:pt>
                  <c:pt idx="15">
                    <c:v>2.5645081310000002</c:v>
                  </c:pt>
                  <c:pt idx="16">
                    <c:v>2.6814429689999999</c:v>
                  </c:pt>
                  <c:pt idx="17">
                    <c:v>3.3571211569999999</c:v>
                  </c:pt>
                  <c:pt idx="18">
                    <c:v>2.972785306</c:v>
                  </c:pt>
                  <c:pt idx="20">
                    <c:v>1.712277386</c:v>
                  </c:pt>
                  <c:pt idx="21">
                    <c:v>1.797298829</c:v>
                  </c:pt>
                  <c:pt idx="22">
                    <c:v>2.08601321</c:v>
                  </c:pt>
                </c:numCache>
              </c:numRef>
            </c:minus>
          </c:errBars>
          <c:cat>
            <c:strRef>
              <c:f>Sheet1!$A$2:$A$25</c:f>
              <c:strCache>
                <c:ptCount val="23"/>
                <c:pt idx="1">
                  <c:v>Total</c:v>
                </c:pt>
                <c:pt idx="3">
                  <c:v>Male</c:v>
                </c:pt>
                <c:pt idx="4">
                  <c:v>Female</c:v>
                </c:pt>
                <c:pt idx="6">
                  <c:v>Hispanic</c:v>
                </c:pt>
                <c:pt idx="7">
                  <c:v>Black</c:v>
                </c:pt>
                <c:pt idx="8">
                  <c:v>White</c:v>
                </c:pt>
                <c:pt idx="10">
                  <c:v>Black</c:v>
                </c:pt>
                <c:pt idx="11">
                  <c:v>Hispanic</c:v>
                </c:pt>
                <c:pt idx="12">
                  <c:v>White</c:v>
                </c:pt>
                <c:pt idx="14">
                  <c:v>   &lt;100</c:v>
                </c:pt>
                <c:pt idx="15">
                  <c:v>   100-199</c:v>
                </c:pt>
                <c:pt idx="16">
                  <c:v>   200-399</c:v>
                </c:pt>
                <c:pt idx="17">
                  <c:v>   400-499</c:v>
                </c:pt>
                <c:pt idx="18">
                  <c:v>   500+</c:v>
                </c:pt>
                <c:pt idx="20">
                  <c:v>2-5</c:v>
                </c:pt>
                <c:pt idx="21">
                  <c:v>6-11</c:v>
                </c:pt>
                <c:pt idx="22">
                  <c:v>12-19</c:v>
                </c:pt>
              </c:strCache>
            </c:strRef>
          </c:cat>
          <c:val>
            <c:numRef>
              <c:f>Sheet1!$B$2:$B$25</c:f>
              <c:numCache>
                <c:formatCode>General</c:formatCode>
                <c:ptCount val="24"/>
                <c:pt idx="1">
                  <c:v>16.899999999999999</c:v>
                </c:pt>
                <c:pt idx="3">
                  <c:v>17.600000000000001</c:v>
                </c:pt>
                <c:pt idx="4">
                  <c:v>16.100000000000001</c:v>
                </c:pt>
                <c:pt idx="6">
                  <c:v>23.7</c:v>
                </c:pt>
                <c:pt idx="7">
                  <c:v>21.9</c:v>
                </c:pt>
                <c:pt idx="8">
                  <c:v>14.4</c:v>
                </c:pt>
                <c:pt idx="10">
                  <c:v>22.3</c:v>
                </c:pt>
                <c:pt idx="11">
                  <c:v>19.8</c:v>
                </c:pt>
                <c:pt idx="12">
                  <c:v>13.6</c:v>
                </c:pt>
                <c:pt idx="14">
                  <c:v>20.9</c:v>
                </c:pt>
                <c:pt idx="15">
                  <c:v>18.5</c:v>
                </c:pt>
                <c:pt idx="16">
                  <c:v>15.9</c:v>
                </c:pt>
                <c:pt idx="17">
                  <c:v>11.3</c:v>
                </c:pt>
                <c:pt idx="18">
                  <c:v>11.6</c:v>
                </c:pt>
                <c:pt idx="20">
                  <c:v>10.199999999999999</c:v>
                </c:pt>
                <c:pt idx="21">
                  <c:v>17.899999999999999</c:v>
                </c:pt>
                <c:pt idx="22">
                  <c:v>19.399999999999999</c:v>
                </c:pt>
              </c:numCache>
            </c:numRef>
          </c:val>
        </c:ser>
        <c:dLbls>
          <c:showLegendKey val="0"/>
          <c:showVal val="0"/>
          <c:showCatName val="0"/>
          <c:showSerName val="0"/>
          <c:showPercent val="0"/>
          <c:showBubbleSize val="0"/>
        </c:dLbls>
        <c:gapWidth val="0"/>
        <c:axId val="114201344"/>
        <c:axId val="114202880"/>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2"/>
            <c:dispRSqr val="0"/>
            <c:dispEq val="0"/>
          </c:trendline>
          <c:cat>
            <c:strRef>
              <c:f>Sheet1!$A$2:$A$25</c:f>
              <c:strCache>
                <c:ptCount val="23"/>
                <c:pt idx="1">
                  <c:v>Total</c:v>
                </c:pt>
                <c:pt idx="3">
                  <c:v>Male</c:v>
                </c:pt>
                <c:pt idx="4">
                  <c:v>Female</c:v>
                </c:pt>
                <c:pt idx="6">
                  <c:v>Hispanic</c:v>
                </c:pt>
                <c:pt idx="7">
                  <c:v>Black</c:v>
                </c:pt>
                <c:pt idx="8">
                  <c:v>White</c:v>
                </c:pt>
                <c:pt idx="10">
                  <c:v>Black</c:v>
                </c:pt>
                <c:pt idx="11">
                  <c:v>Hispanic</c:v>
                </c:pt>
                <c:pt idx="12">
                  <c:v>White</c:v>
                </c:pt>
                <c:pt idx="14">
                  <c:v>   &lt;100</c:v>
                </c:pt>
                <c:pt idx="15">
                  <c:v>   100-199</c:v>
                </c:pt>
                <c:pt idx="16">
                  <c:v>   200-399</c:v>
                </c:pt>
                <c:pt idx="17">
                  <c:v>   400-499</c:v>
                </c:pt>
                <c:pt idx="18">
                  <c:v>   500+</c:v>
                </c:pt>
                <c:pt idx="20">
                  <c:v>2-5</c:v>
                </c:pt>
                <c:pt idx="21">
                  <c:v>6-11</c:v>
                </c:pt>
                <c:pt idx="22">
                  <c:v>12-19</c:v>
                </c:pt>
              </c:strCache>
            </c:strRef>
          </c:cat>
          <c:val>
            <c:numRef>
              <c:f>Sheet1!$F$2:$F$25</c:f>
              <c:numCache>
                <c:formatCode>General</c:formatCode>
                <c:ptCount val="24"/>
                <c:pt idx="4">
                  <c:v>14.5</c:v>
                </c:pt>
                <c:pt idx="22">
                  <c:v>14.5</c:v>
                </c:pt>
              </c:numCache>
            </c:numRef>
          </c:val>
        </c:ser>
        <c:dLbls>
          <c:showLegendKey val="0"/>
          <c:showVal val="0"/>
          <c:showCatName val="0"/>
          <c:showSerName val="0"/>
          <c:showPercent val="0"/>
          <c:showBubbleSize val="0"/>
        </c:dLbls>
        <c:gapWidth val="500"/>
        <c:overlap val="-100"/>
        <c:axId val="114210688"/>
        <c:axId val="114209152"/>
      </c:barChart>
      <c:catAx>
        <c:axId val="11420134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Tahoma" pitchFamily="34" charset="0"/>
                <a:ea typeface="Tahoma" pitchFamily="34" charset="0"/>
                <a:cs typeface="Tahoma" pitchFamily="34" charset="0"/>
              </a:defRPr>
            </a:pPr>
            <a:endParaRPr lang="en-US"/>
          </a:p>
        </c:txPr>
        <c:crossAx val="114202880"/>
        <c:crosses val="autoZero"/>
        <c:auto val="1"/>
        <c:lblAlgn val="ctr"/>
        <c:lblOffset val="9"/>
        <c:noMultiLvlLbl val="0"/>
      </c:catAx>
      <c:valAx>
        <c:axId val="114202880"/>
        <c:scaling>
          <c:orientation val="minMax"/>
          <c:max val="3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3679590568339641"/>
              <c:y val="0.93484336635339937"/>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14201344"/>
        <c:crosses val="max"/>
        <c:crossBetween val="between"/>
        <c:majorUnit val="5"/>
      </c:valAx>
      <c:valAx>
        <c:axId val="114209152"/>
        <c:scaling>
          <c:orientation val="minMax"/>
          <c:max val="300"/>
          <c:min val="0"/>
        </c:scaling>
        <c:delete val="1"/>
        <c:axPos val="t"/>
        <c:numFmt formatCode="General" sourceLinked="1"/>
        <c:majorTickMark val="out"/>
        <c:minorTickMark val="none"/>
        <c:tickLblPos val="nextTo"/>
        <c:crossAx val="114210688"/>
        <c:crosses val="max"/>
        <c:crossBetween val="between"/>
        <c:majorUnit val="50"/>
      </c:valAx>
      <c:catAx>
        <c:axId val="114210688"/>
        <c:scaling>
          <c:orientation val="minMax"/>
        </c:scaling>
        <c:delete val="1"/>
        <c:axPos val="l"/>
        <c:majorTickMark val="out"/>
        <c:minorTickMark val="none"/>
        <c:tickLblPos val="nextTo"/>
        <c:crossAx val="114209152"/>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977034120734894E-2"/>
          <c:y val="7.9953627347136097E-2"/>
          <c:w val="0.825564504108104"/>
          <c:h val="0.84178725354046702"/>
        </c:manualLayout>
      </c:layout>
      <c:lineChart>
        <c:grouping val="standard"/>
        <c:varyColors val="0"/>
        <c:ser>
          <c:idx val="0"/>
          <c:order val="0"/>
          <c:tx>
            <c:strRef>
              <c:f>Sheet1!$B$1</c:f>
              <c:strCache>
                <c:ptCount val="1"/>
                <c:pt idx="0">
                  <c:v>Total</c:v>
                </c:pt>
              </c:strCache>
            </c:strRef>
          </c:tx>
          <c:spPr>
            <a:ln w="50800">
              <a:solidFill>
                <a:schemeClr val="tx2">
                  <a:lumMod val="60000"/>
                  <a:lumOff val="40000"/>
                </a:schemeClr>
              </a:solidFill>
            </a:ln>
          </c:spPr>
          <c:marker>
            <c:symbol val="none"/>
          </c:marker>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Pt>
            <c:idx val="11"/>
            <c:bubble3D val="0"/>
          </c:dPt>
          <c:dPt>
            <c:idx val="12"/>
            <c:bubble3D val="0"/>
          </c:dPt>
          <c:dPt>
            <c:idx val="13"/>
            <c:bubble3D val="0"/>
          </c:dPt>
          <c:dPt>
            <c:idx val="15"/>
            <c:bubble3D val="0"/>
          </c:dPt>
          <c:dPt>
            <c:idx val="16"/>
            <c:bubble3D val="0"/>
          </c:dPt>
          <c:dPt>
            <c:idx val="17"/>
            <c:bubble3D val="0"/>
          </c:dPt>
          <c:dPt>
            <c:idx val="18"/>
            <c:bubble3D val="0"/>
          </c:dPt>
          <c:dPt>
            <c:idx val="19"/>
            <c:bubble3D val="0"/>
          </c:dPt>
          <c:dPt>
            <c:idx val="21"/>
            <c:bubble3D val="0"/>
          </c:dPt>
          <c:dPt>
            <c:idx val="24"/>
            <c:bubble3D val="0"/>
          </c:dPt>
          <c:dPt>
            <c:idx val="31"/>
            <c:bubble3D val="0"/>
          </c:dPt>
          <c:dLbls>
            <c:delete val="1"/>
          </c:dLbls>
          <c:cat>
            <c:numRef>
              <c:f>Sheet1!$A$2:$A$19</c:f>
              <c:numCache>
                <c:formatCode>General</c:formatCode>
                <c:ptCount val="1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numCache>
            </c:numRef>
          </c:cat>
          <c:val>
            <c:numRef>
              <c:f>Sheet1!$B$2:$B$19</c:f>
              <c:numCache>
                <c:formatCode>0.00</c:formatCode>
                <c:ptCount val="18"/>
                <c:pt idx="0">
                  <c:v>11.94</c:v>
                </c:pt>
                <c:pt idx="1">
                  <c:v>12.02</c:v>
                </c:pt>
                <c:pt idx="2">
                  <c:v>10.11</c:v>
                </c:pt>
                <c:pt idx="3">
                  <c:v>11.79</c:v>
                </c:pt>
                <c:pt idx="4" formatCode="General">
                  <c:v>10.06</c:v>
                </c:pt>
                <c:pt idx="5" formatCode="General">
                  <c:v>10.47</c:v>
                </c:pt>
                <c:pt idx="6" formatCode="General">
                  <c:v>10.69</c:v>
                </c:pt>
                <c:pt idx="7">
                  <c:v>11.1</c:v>
                </c:pt>
                <c:pt idx="8">
                  <c:v>11.21</c:v>
                </c:pt>
                <c:pt idx="9">
                  <c:v>11.95</c:v>
                </c:pt>
                <c:pt idx="10">
                  <c:v>11</c:v>
                </c:pt>
                <c:pt idx="11">
                  <c:v>10.94</c:v>
                </c:pt>
                <c:pt idx="12">
                  <c:v>11.11</c:v>
                </c:pt>
                <c:pt idx="13">
                  <c:v>14.59</c:v>
                </c:pt>
                <c:pt idx="14">
                  <c:v>14.69</c:v>
                </c:pt>
                <c:pt idx="15" formatCode="General">
                  <c:v>14.51</c:v>
                </c:pt>
                <c:pt idx="16" formatCode="General">
                  <c:v>14.94</c:v>
                </c:pt>
                <c:pt idx="17">
                  <c:v>14.51</c:v>
                </c:pt>
              </c:numCache>
            </c:numRef>
          </c:val>
          <c:smooth val="0"/>
        </c:ser>
        <c:ser>
          <c:idx val="3"/>
          <c:order val="1"/>
          <c:tx>
            <c:strRef>
              <c:f>Sheet1!$C$1</c:f>
              <c:strCache>
                <c:ptCount val="1"/>
                <c:pt idx="0">
                  <c:v>2020 Target</c:v>
                </c:pt>
              </c:strCache>
            </c:strRef>
          </c:tx>
          <c:spPr>
            <a:ln w="50800">
              <a:solidFill>
                <a:schemeClr val="tx1"/>
              </a:solidFill>
              <a:prstDash val="dash"/>
            </a:ln>
          </c:spPr>
          <c:marker>
            <c:symbol val="none"/>
          </c:marker>
          <c:dLbls>
            <c:delete val="1"/>
          </c:dLbls>
          <c:cat>
            <c:numRef>
              <c:f>Sheet1!$A$2:$A$19</c:f>
              <c:numCache>
                <c:formatCode>General</c:formatCode>
                <c:ptCount val="1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numCache>
            </c:numRef>
          </c:cat>
          <c:val>
            <c:numRef>
              <c:f>Sheet1!$C$2:$C$19</c:f>
              <c:numCache>
                <c:formatCode>General</c:formatCode>
                <c:ptCount val="18"/>
                <c:pt idx="13">
                  <c:v>6</c:v>
                </c:pt>
                <c:pt idx="14">
                  <c:v>6</c:v>
                </c:pt>
                <c:pt idx="15">
                  <c:v>6</c:v>
                </c:pt>
                <c:pt idx="16">
                  <c:v>6</c:v>
                </c:pt>
                <c:pt idx="17">
                  <c:v>6</c:v>
                </c:pt>
              </c:numCache>
            </c:numRef>
          </c:val>
          <c:smooth val="0"/>
        </c:ser>
        <c:dLbls>
          <c:showLegendKey val="0"/>
          <c:showVal val="1"/>
          <c:showCatName val="0"/>
          <c:showSerName val="0"/>
          <c:showPercent val="0"/>
          <c:showBubbleSize val="0"/>
        </c:dLbls>
        <c:marker val="1"/>
        <c:smooth val="0"/>
        <c:axId val="115086848"/>
        <c:axId val="115088384"/>
      </c:lineChart>
      <c:catAx>
        <c:axId val="115086848"/>
        <c:scaling>
          <c:orientation val="minMax"/>
        </c:scaling>
        <c:delete val="0"/>
        <c:axPos val="b"/>
        <c:numFmt formatCode="General" sourceLinked="1"/>
        <c:majorTickMark val="none"/>
        <c:minorTickMark val="in"/>
        <c:tickLblPos val="nextTo"/>
        <c:spPr>
          <a:ln>
            <a:solidFill>
              <a:srgbClr val="7F7F7F"/>
            </a:solidFill>
          </a:ln>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15088384"/>
        <c:crosses val="autoZero"/>
        <c:auto val="1"/>
        <c:lblAlgn val="ctr"/>
        <c:lblOffset val="100"/>
        <c:tickLblSkip val="2"/>
        <c:tickMarkSkip val="1"/>
        <c:noMultiLvlLbl val="0"/>
      </c:catAx>
      <c:valAx>
        <c:axId val="115088384"/>
        <c:scaling>
          <c:orientation val="minMax"/>
          <c:max val="16"/>
          <c:min val="0"/>
        </c:scaling>
        <c:delete val="0"/>
        <c:axPos val="l"/>
        <c:majorGridlines>
          <c:spPr>
            <a:ln>
              <a:solidFill>
                <a:schemeClr val="bg1">
                  <a:lumMod val="85000"/>
                </a:schemeClr>
              </a:solidFill>
              <a:prstDash val="sysDash"/>
            </a:ln>
          </c:spPr>
        </c:majorGridlines>
        <c:title>
          <c:tx>
            <c:rich>
              <a:bodyPr rot="0" vert="horz"/>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solidFill>
                    <a:latin typeface="+mn-lt"/>
                    <a:ea typeface="+mn-ea"/>
                    <a:cs typeface="+mn-cs"/>
                  </a:defRPr>
                </a:pPr>
                <a:r>
                  <a:rPr lang="en-US" sz="1600" b="1" i="0" baseline="0" dirty="0" smtClean="0">
                    <a:effectLst/>
                    <a:latin typeface="Tahoma" panose="020B0604030504040204" pitchFamily="34" charset="0"/>
                    <a:ea typeface="Tahoma" panose="020B0604030504040204" pitchFamily="34" charset="0"/>
                    <a:cs typeface="Tahoma" panose="020B0604030504040204" pitchFamily="34" charset="0"/>
                  </a:rPr>
                  <a:t>Percent</a:t>
                </a:r>
                <a:endParaRPr lang="en-US" sz="1400" dirty="0">
                  <a:effectLst/>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4.028674540682415E-2"/>
              <c:y val="1.3593147199242661E-4"/>
            </c:manualLayout>
          </c:layout>
          <c:overlay val="0"/>
        </c:title>
        <c:numFmt formatCode="#,##0" sourceLinked="0"/>
        <c:majorTickMark val="in"/>
        <c:minorTickMark val="none"/>
        <c:tickLblPos val="nextTo"/>
        <c:spPr>
          <a:ln>
            <a:solidFill>
              <a:srgbClr val="7F7F7F"/>
            </a:solidFill>
          </a:ln>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115086848"/>
        <c:crosses val="autoZero"/>
        <c:crossBetween val="between"/>
        <c:majorUnit val="2"/>
        <c:minorUnit val="1"/>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4">
                  <a:lumMod val="60000"/>
                  <a:lumOff val="40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solidFill>
              <a:ln>
                <a:solidFill>
                  <a:schemeClr val="tx1"/>
                </a:solidFill>
              </a:ln>
            </c:spPr>
          </c:dPt>
          <c:dPt>
            <c:idx val="8"/>
            <c:invertIfNegative val="0"/>
            <c:bubble3D val="0"/>
            <c:spPr>
              <a:solidFill>
                <a:schemeClr val="accent5">
                  <a:lumMod val="75000"/>
                </a:schemeClr>
              </a:solidFill>
              <a:ln>
                <a:solidFill>
                  <a:schemeClr val="tx1"/>
                </a:solidFill>
              </a:ln>
            </c:spPr>
          </c:dPt>
          <c:dPt>
            <c:idx val="9"/>
            <c:invertIfNegative val="0"/>
            <c:bubble3D val="0"/>
            <c:spPr>
              <a:solidFill>
                <a:schemeClr val="accent5">
                  <a:lumMod val="40000"/>
                  <a:lumOff val="60000"/>
                </a:schemeClr>
              </a:solidFill>
              <a:ln>
                <a:solidFill>
                  <a:schemeClr val="tx1"/>
                </a:solidFill>
              </a:ln>
            </c:spPr>
          </c:dPt>
          <c:dPt>
            <c:idx val="10"/>
            <c:invertIfNegative val="0"/>
            <c:bubble3D val="0"/>
            <c:spPr>
              <a:solidFill>
                <a:schemeClr val="accent3">
                  <a:lumMod val="50000"/>
                </a:schemeClr>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chemeClr val="accent3">
                  <a:lumMod val="75000"/>
                </a:schemeClr>
              </a:solidFill>
              <a:ln>
                <a:solidFill>
                  <a:schemeClr val="tx1"/>
                </a:solidFill>
              </a:ln>
            </c:spPr>
          </c:dPt>
          <c:dPt>
            <c:idx val="13"/>
            <c:invertIfNegative val="0"/>
            <c:bubble3D val="0"/>
            <c:spPr>
              <a:solidFill>
                <a:schemeClr val="accent3"/>
              </a:solidFill>
              <a:ln>
                <a:solidFill>
                  <a:schemeClr val="tx1"/>
                </a:solidFill>
              </a:ln>
            </c:spPr>
          </c:dPt>
          <c:dPt>
            <c:idx val="14"/>
            <c:invertIfNegative val="0"/>
            <c:bubble3D val="0"/>
            <c:spPr>
              <a:solidFill>
                <a:schemeClr val="accent3">
                  <a:lumMod val="60000"/>
                  <a:lumOff val="40000"/>
                </a:schemeClr>
              </a:solidFill>
              <a:ln>
                <a:solidFill>
                  <a:schemeClr val="tx1"/>
                </a:solidFill>
              </a:ln>
            </c:spPr>
          </c:dPt>
          <c:dPt>
            <c:idx val="15"/>
            <c:invertIfNegative val="0"/>
            <c:bubble3D val="0"/>
            <c:spPr>
              <a:solidFill>
                <a:schemeClr val="accent3">
                  <a:lumMod val="20000"/>
                  <a:lumOff val="80000"/>
                </a:schemeClr>
              </a:solidFill>
              <a:ln>
                <a:solidFill>
                  <a:schemeClr val="tx1"/>
                </a:solidFill>
              </a:ln>
            </c:spPr>
          </c:dPt>
          <c:dPt>
            <c:idx val="16"/>
            <c:invertIfNegative val="0"/>
            <c:bubble3D val="0"/>
            <c:spPr>
              <a:solidFill>
                <a:schemeClr val="accent6">
                  <a:lumMod val="75000"/>
                </a:schemeClr>
              </a:solidFill>
              <a:ln>
                <a:solidFill>
                  <a:schemeClr val="tx1"/>
                </a:solidFill>
              </a:ln>
            </c:spPr>
          </c:dPt>
          <c:dPt>
            <c:idx val="17"/>
            <c:invertIfNegative val="0"/>
            <c:bubble3D val="0"/>
            <c:spPr>
              <a:solidFill>
                <a:schemeClr val="accent6">
                  <a:lumMod val="75000"/>
                </a:schemeClr>
              </a:solidFill>
              <a:ln>
                <a:solidFill>
                  <a:schemeClr val="tx1"/>
                </a:solidFill>
              </a:ln>
            </c:spPr>
          </c:dPt>
          <c:dPt>
            <c:idx val="18"/>
            <c:invertIfNegative val="0"/>
            <c:bubble3D val="0"/>
            <c:spPr>
              <a:solidFill>
                <a:schemeClr val="accent6"/>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Sheet1!$E$2:$E$22</c:f>
                <c:numCache>
                  <c:formatCode>General</c:formatCode>
                  <c:ptCount val="21"/>
                  <c:pt idx="1">
                    <c:v>1.731466290424899E-2</c:v>
                  </c:pt>
                  <c:pt idx="2">
                    <c:v>2.1398660347242027E-2</c:v>
                  </c:pt>
                  <c:pt idx="4">
                    <c:v>2.4917549293320018E-2</c:v>
                  </c:pt>
                  <c:pt idx="5">
                    <c:v>2.4680562516414928E-2</c:v>
                  </c:pt>
                  <c:pt idx="7">
                    <c:v>3.291792774550395E-2</c:v>
                  </c:pt>
                  <c:pt idx="8">
                    <c:v>3.0652160959505959E-2</c:v>
                  </c:pt>
                  <c:pt idx="9">
                    <c:v>2.8815249108936958E-2</c:v>
                  </c:pt>
                  <c:pt idx="11">
                    <c:v>3.840200430315599E-2</c:v>
                  </c:pt>
                  <c:pt idx="12">
                    <c:v>3.5463309275539978E-2</c:v>
                  </c:pt>
                  <c:pt idx="13">
                    <c:v>3.1265597693167058E-2</c:v>
                  </c:pt>
                  <c:pt idx="14">
                    <c:v>8.2048176896095004E-2</c:v>
                  </c:pt>
                  <c:pt idx="15">
                    <c:v>4.3816096246764968E-2</c:v>
                  </c:pt>
                  <c:pt idx="17">
                    <c:v>2.570532871694603E-2</c:v>
                  </c:pt>
                  <c:pt idx="18">
                    <c:v>3.3977629909143992E-2</c:v>
                  </c:pt>
                  <c:pt idx="19">
                    <c:v>3.1142643973116946E-2</c:v>
                  </c:pt>
                </c:numCache>
              </c:numRef>
            </c:plus>
            <c:minus>
              <c:numRef>
                <c:f>Sheet1!$E$2:$E$22</c:f>
                <c:numCache>
                  <c:formatCode>General</c:formatCode>
                  <c:ptCount val="21"/>
                  <c:pt idx="1">
                    <c:v>1.731466290424899E-2</c:v>
                  </c:pt>
                  <c:pt idx="2">
                    <c:v>2.1398660347242027E-2</c:v>
                  </c:pt>
                  <c:pt idx="4">
                    <c:v>2.4917549293320018E-2</c:v>
                  </c:pt>
                  <c:pt idx="5">
                    <c:v>2.4680562516414928E-2</c:v>
                  </c:pt>
                  <c:pt idx="7">
                    <c:v>3.291792774550395E-2</c:v>
                  </c:pt>
                  <c:pt idx="8">
                    <c:v>3.0652160959505959E-2</c:v>
                  </c:pt>
                  <c:pt idx="9">
                    <c:v>2.8815249108936958E-2</c:v>
                  </c:pt>
                  <c:pt idx="11">
                    <c:v>3.840200430315599E-2</c:v>
                  </c:pt>
                  <c:pt idx="12">
                    <c:v>3.5463309275539978E-2</c:v>
                  </c:pt>
                  <c:pt idx="13">
                    <c:v>3.1265597693167058E-2</c:v>
                  </c:pt>
                  <c:pt idx="14">
                    <c:v>8.2048176896095004E-2</c:v>
                  </c:pt>
                  <c:pt idx="15">
                    <c:v>4.3816096246764968E-2</c:v>
                  </c:pt>
                  <c:pt idx="17">
                    <c:v>2.570532871694603E-2</c:v>
                  </c:pt>
                  <c:pt idx="18">
                    <c:v>3.3977629909143992E-2</c:v>
                  </c:pt>
                  <c:pt idx="19">
                    <c:v>3.1142643973116946E-2</c:v>
                  </c:pt>
                </c:numCache>
              </c:numRef>
            </c:minus>
          </c:errBars>
          <c:cat>
            <c:strRef>
              <c:f>Sheet1!$A$2:$A$22</c:f>
              <c:strCache>
                <c:ptCount val="20"/>
                <c:pt idx="1">
                  <c:v>Total (baseline)*</c:v>
                </c:pt>
                <c:pt idx="2">
                  <c:v>Total</c:v>
                </c:pt>
                <c:pt idx="4">
                  <c:v>Female</c:v>
                </c:pt>
                <c:pt idx="5">
                  <c:v>Male</c:v>
                </c:pt>
                <c:pt idx="7">
                  <c:v>Hispanic</c:v>
                </c:pt>
                <c:pt idx="8">
                  <c:v>White</c:v>
                </c:pt>
                <c:pt idx="9">
                  <c:v>Black</c:v>
                </c:pt>
                <c:pt idx="11">
                  <c:v>&lt;100</c:v>
                </c:pt>
                <c:pt idx="12">
                  <c:v>100-199</c:v>
                </c:pt>
                <c:pt idx="13">
                  <c:v>200-399</c:v>
                </c:pt>
                <c:pt idx="14">
                  <c:v>400-499</c:v>
                </c:pt>
                <c:pt idx="15">
                  <c:v>500+</c:v>
                </c:pt>
                <c:pt idx="17">
                  <c:v>2-18</c:v>
                </c:pt>
                <c:pt idx="18">
                  <c:v>19-50</c:v>
                </c:pt>
                <c:pt idx="19">
                  <c:v>51+</c:v>
                </c:pt>
              </c:strCache>
            </c:strRef>
          </c:cat>
          <c:val>
            <c:numRef>
              <c:f>Sheet1!$B$2:$B$22</c:f>
              <c:numCache>
                <c:formatCode>General</c:formatCode>
                <c:ptCount val="21"/>
                <c:pt idx="1">
                  <c:v>0.8</c:v>
                </c:pt>
                <c:pt idx="2">
                  <c:v>0.8</c:v>
                </c:pt>
                <c:pt idx="4">
                  <c:v>0.8</c:v>
                </c:pt>
                <c:pt idx="5">
                  <c:v>0.7</c:v>
                </c:pt>
                <c:pt idx="7">
                  <c:v>0.8</c:v>
                </c:pt>
                <c:pt idx="8">
                  <c:v>0.8</c:v>
                </c:pt>
                <c:pt idx="9">
                  <c:v>0.7</c:v>
                </c:pt>
                <c:pt idx="11">
                  <c:v>0.7</c:v>
                </c:pt>
                <c:pt idx="12">
                  <c:v>0.7</c:v>
                </c:pt>
                <c:pt idx="13">
                  <c:v>0.8</c:v>
                </c:pt>
                <c:pt idx="14">
                  <c:v>0.8</c:v>
                </c:pt>
                <c:pt idx="15">
                  <c:v>0.8</c:v>
                </c:pt>
                <c:pt idx="17">
                  <c:v>0.5</c:v>
                </c:pt>
                <c:pt idx="18">
                  <c:v>0.8</c:v>
                </c:pt>
                <c:pt idx="19">
                  <c:v>1</c:v>
                </c:pt>
              </c:numCache>
            </c:numRef>
          </c:val>
        </c:ser>
        <c:dLbls>
          <c:showLegendKey val="0"/>
          <c:showVal val="0"/>
          <c:showCatName val="0"/>
          <c:showSerName val="0"/>
          <c:showPercent val="0"/>
          <c:showBubbleSize val="0"/>
        </c:dLbls>
        <c:gapWidth val="0"/>
        <c:axId val="115175808"/>
        <c:axId val="115177344"/>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2"/>
            <c:dispRSqr val="0"/>
            <c:dispEq val="0"/>
          </c:trendline>
          <c:cat>
            <c:strRef>
              <c:f>Sheet1!$A$2:$A$22</c:f>
              <c:strCache>
                <c:ptCount val="20"/>
                <c:pt idx="1">
                  <c:v>Total (baseline)*</c:v>
                </c:pt>
                <c:pt idx="2">
                  <c:v>Total</c:v>
                </c:pt>
                <c:pt idx="4">
                  <c:v>Female</c:v>
                </c:pt>
                <c:pt idx="5">
                  <c:v>Male</c:v>
                </c:pt>
                <c:pt idx="7">
                  <c:v>Hispanic</c:v>
                </c:pt>
                <c:pt idx="8">
                  <c:v>White</c:v>
                </c:pt>
                <c:pt idx="9">
                  <c:v>Black</c:v>
                </c:pt>
                <c:pt idx="11">
                  <c:v>&lt;100</c:v>
                </c:pt>
                <c:pt idx="12">
                  <c:v>100-199</c:v>
                </c:pt>
                <c:pt idx="13">
                  <c:v>200-399</c:v>
                </c:pt>
                <c:pt idx="14">
                  <c:v>400-499</c:v>
                </c:pt>
                <c:pt idx="15">
                  <c:v>500+</c:v>
                </c:pt>
                <c:pt idx="17">
                  <c:v>2-18</c:v>
                </c:pt>
                <c:pt idx="18">
                  <c:v>19-50</c:v>
                </c:pt>
                <c:pt idx="19">
                  <c:v>51+</c:v>
                </c:pt>
              </c:strCache>
            </c:strRef>
          </c:cat>
          <c:val>
            <c:numRef>
              <c:f>Sheet1!$F$2:$F$22</c:f>
              <c:numCache>
                <c:formatCode>General</c:formatCode>
                <c:ptCount val="21"/>
                <c:pt idx="5">
                  <c:v>1.1000000000000001</c:v>
                </c:pt>
                <c:pt idx="19">
                  <c:v>1.1000000000000001</c:v>
                </c:pt>
              </c:numCache>
            </c:numRef>
          </c:val>
        </c:ser>
        <c:dLbls>
          <c:showLegendKey val="0"/>
          <c:showVal val="0"/>
          <c:showCatName val="0"/>
          <c:showSerName val="0"/>
          <c:showPercent val="0"/>
          <c:showBubbleSize val="0"/>
        </c:dLbls>
        <c:gapWidth val="500"/>
        <c:overlap val="-100"/>
        <c:axId val="115181056"/>
        <c:axId val="115179520"/>
      </c:barChart>
      <c:catAx>
        <c:axId val="115175808"/>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Tahoma" pitchFamily="34" charset="0"/>
                <a:ea typeface="Tahoma" pitchFamily="34" charset="0"/>
                <a:cs typeface="Tahoma" pitchFamily="34" charset="0"/>
              </a:defRPr>
            </a:pPr>
            <a:endParaRPr lang="en-US"/>
          </a:p>
        </c:txPr>
        <c:crossAx val="115177344"/>
        <c:crosses val="autoZero"/>
        <c:auto val="1"/>
        <c:lblAlgn val="ctr"/>
        <c:lblOffset val="9"/>
        <c:noMultiLvlLbl val="0"/>
      </c:catAx>
      <c:valAx>
        <c:axId val="115177344"/>
        <c:scaling>
          <c:orientation val="minMax"/>
          <c:max val="1.5"/>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Cup equivalents per 1,000 calories</a:t>
                </a:r>
                <a:endParaRPr lang="en-US" sz="1600" dirty="0">
                  <a:latin typeface="Tahoma" pitchFamily="34" charset="0"/>
                  <a:ea typeface="Tahoma" pitchFamily="34" charset="0"/>
                  <a:cs typeface="Tahoma" pitchFamily="34" charset="0"/>
                </a:endParaRPr>
              </a:p>
            </c:rich>
          </c:tx>
          <c:layout>
            <c:manualLayout>
              <c:xMode val="edge"/>
              <c:yMode val="edge"/>
              <c:x val="0.40056730135010493"/>
              <c:y val="0.91871433409533487"/>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15175808"/>
        <c:crosses val="max"/>
        <c:crossBetween val="between"/>
        <c:majorUnit val="0.3"/>
      </c:valAx>
      <c:valAx>
        <c:axId val="115179520"/>
        <c:scaling>
          <c:orientation val="minMax"/>
          <c:max val="300"/>
          <c:min val="0"/>
        </c:scaling>
        <c:delete val="1"/>
        <c:axPos val="t"/>
        <c:numFmt formatCode="General" sourceLinked="1"/>
        <c:majorTickMark val="out"/>
        <c:minorTickMark val="none"/>
        <c:tickLblPos val="nextTo"/>
        <c:crossAx val="115181056"/>
        <c:crosses val="max"/>
        <c:crossBetween val="between"/>
        <c:majorUnit val="50"/>
      </c:valAx>
      <c:catAx>
        <c:axId val="115181056"/>
        <c:scaling>
          <c:orientation val="minMax"/>
        </c:scaling>
        <c:delete val="1"/>
        <c:axPos val="l"/>
        <c:majorTickMark val="out"/>
        <c:minorTickMark val="none"/>
        <c:tickLblPos val="nextTo"/>
        <c:crossAx val="115179520"/>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4">
                  <a:lumMod val="60000"/>
                  <a:lumOff val="40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lumMod val="40000"/>
                  <a:lumOff val="60000"/>
                </a:schemeClr>
              </a:solidFill>
              <a:ln>
                <a:solidFill>
                  <a:schemeClr val="tx1"/>
                </a:solidFill>
              </a:ln>
            </c:spPr>
          </c:dPt>
          <c:dPt>
            <c:idx val="8"/>
            <c:invertIfNegative val="0"/>
            <c:bubble3D val="0"/>
            <c:spPr>
              <a:solidFill>
                <a:schemeClr val="accent5">
                  <a:lumMod val="75000"/>
                </a:schemeClr>
              </a:solidFill>
              <a:ln>
                <a:solidFill>
                  <a:schemeClr val="tx1"/>
                </a:solidFill>
              </a:ln>
            </c:spPr>
          </c:dPt>
          <c:dPt>
            <c:idx val="9"/>
            <c:invertIfNegative val="0"/>
            <c:bubble3D val="0"/>
            <c:spPr>
              <a:solidFill>
                <a:schemeClr val="accent5"/>
              </a:solidFill>
              <a:ln>
                <a:solidFill>
                  <a:schemeClr val="tx1"/>
                </a:solidFill>
              </a:ln>
            </c:spPr>
          </c:dPt>
          <c:dPt>
            <c:idx val="10"/>
            <c:invertIfNegative val="0"/>
            <c:bubble3D val="0"/>
            <c:spPr>
              <a:solidFill>
                <a:schemeClr val="accent3">
                  <a:lumMod val="50000"/>
                </a:schemeClr>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chemeClr val="accent3">
                  <a:lumMod val="75000"/>
                </a:schemeClr>
              </a:solidFill>
              <a:ln>
                <a:solidFill>
                  <a:schemeClr val="tx1"/>
                </a:solidFill>
              </a:ln>
            </c:spPr>
          </c:dPt>
          <c:dPt>
            <c:idx val="13"/>
            <c:invertIfNegative val="0"/>
            <c:bubble3D val="0"/>
            <c:spPr>
              <a:solidFill>
                <a:schemeClr val="accent3"/>
              </a:solidFill>
              <a:ln>
                <a:solidFill>
                  <a:schemeClr val="tx1"/>
                </a:solidFill>
              </a:ln>
            </c:spPr>
          </c:dPt>
          <c:dPt>
            <c:idx val="14"/>
            <c:invertIfNegative val="0"/>
            <c:bubble3D val="0"/>
            <c:spPr>
              <a:solidFill>
                <a:schemeClr val="accent3">
                  <a:lumMod val="60000"/>
                  <a:lumOff val="40000"/>
                </a:schemeClr>
              </a:solidFill>
              <a:ln>
                <a:solidFill>
                  <a:schemeClr val="tx1"/>
                </a:solidFill>
              </a:ln>
            </c:spPr>
          </c:dPt>
          <c:dPt>
            <c:idx val="15"/>
            <c:invertIfNegative val="0"/>
            <c:bubble3D val="0"/>
            <c:spPr>
              <a:solidFill>
                <a:schemeClr val="accent3">
                  <a:lumMod val="20000"/>
                  <a:lumOff val="80000"/>
                </a:schemeClr>
              </a:solidFill>
              <a:ln>
                <a:solidFill>
                  <a:schemeClr val="tx1"/>
                </a:solidFill>
              </a:ln>
            </c:spPr>
          </c:dPt>
          <c:dPt>
            <c:idx val="16"/>
            <c:invertIfNegative val="0"/>
            <c:bubble3D val="0"/>
            <c:spPr>
              <a:solidFill>
                <a:schemeClr val="accent6">
                  <a:lumMod val="75000"/>
                </a:schemeClr>
              </a:solidFill>
              <a:ln>
                <a:solidFill>
                  <a:schemeClr val="tx1"/>
                </a:solidFill>
              </a:ln>
            </c:spPr>
          </c:dPt>
          <c:dPt>
            <c:idx val="17"/>
            <c:invertIfNegative val="0"/>
            <c:bubble3D val="0"/>
            <c:spPr>
              <a:solidFill>
                <a:schemeClr val="accent6">
                  <a:lumMod val="75000"/>
                </a:schemeClr>
              </a:solidFill>
              <a:ln>
                <a:solidFill>
                  <a:schemeClr val="tx1"/>
                </a:solidFill>
              </a:ln>
            </c:spPr>
          </c:dPt>
          <c:dPt>
            <c:idx val="18"/>
            <c:invertIfNegative val="0"/>
            <c:bubble3D val="0"/>
            <c:spPr>
              <a:solidFill>
                <a:schemeClr val="accent6"/>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Sheet1!$E$2:$E$22</c:f>
                <c:numCache>
                  <c:formatCode>General</c:formatCode>
                  <c:ptCount val="21"/>
                  <c:pt idx="1">
                    <c:v>0.48781680491399904</c:v>
                  </c:pt>
                  <c:pt idx="2">
                    <c:v>0.49813826903510083</c:v>
                  </c:pt>
                  <c:pt idx="4">
                    <c:v>0.54984179700070079</c:v>
                  </c:pt>
                  <c:pt idx="5">
                    <c:v>0.53761514825500001</c:v>
                  </c:pt>
                  <c:pt idx="7">
                    <c:v>0.45814198515569871</c:v>
                  </c:pt>
                  <c:pt idx="8">
                    <c:v>0.70191543837129977</c:v>
                  </c:pt>
                  <c:pt idx="9">
                    <c:v>0.493036198077899</c:v>
                  </c:pt>
                  <c:pt idx="11">
                    <c:v>0.99201596519310087</c:v>
                  </c:pt>
                  <c:pt idx="12">
                    <c:v>0.74272770603089988</c:v>
                  </c:pt>
                  <c:pt idx="13">
                    <c:v>0.4793495266886989</c:v>
                  </c:pt>
                  <c:pt idx="14">
                    <c:v>0.73937666915880129</c:v>
                  </c:pt>
                  <c:pt idx="15">
                    <c:v>0.66349631588419911</c:v>
                  </c:pt>
                  <c:pt idx="17">
                    <c:v>0.47619770237480097</c:v>
                  </c:pt>
                  <c:pt idx="18">
                    <c:v>0.78634131707350008</c:v>
                  </c:pt>
                  <c:pt idx="19">
                    <c:v>0.37034500089000133</c:v>
                  </c:pt>
                </c:numCache>
              </c:numRef>
            </c:plus>
            <c:minus>
              <c:numRef>
                <c:f>Sheet1!$E$2:$E$22</c:f>
                <c:numCache>
                  <c:formatCode>General</c:formatCode>
                  <c:ptCount val="21"/>
                  <c:pt idx="1">
                    <c:v>0.48781680491399904</c:v>
                  </c:pt>
                  <c:pt idx="2">
                    <c:v>0.49813826903510083</c:v>
                  </c:pt>
                  <c:pt idx="4">
                    <c:v>0.54984179700070079</c:v>
                  </c:pt>
                  <c:pt idx="5">
                    <c:v>0.53761514825500001</c:v>
                  </c:pt>
                  <c:pt idx="7">
                    <c:v>0.45814198515569871</c:v>
                  </c:pt>
                  <c:pt idx="8">
                    <c:v>0.70191543837129977</c:v>
                  </c:pt>
                  <c:pt idx="9">
                    <c:v>0.493036198077899</c:v>
                  </c:pt>
                  <c:pt idx="11">
                    <c:v>0.99201596519310087</c:v>
                  </c:pt>
                  <c:pt idx="12">
                    <c:v>0.74272770603089988</c:v>
                  </c:pt>
                  <c:pt idx="13">
                    <c:v>0.4793495266886989</c:v>
                  </c:pt>
                  <c:pt idx="14">
                    <c:v>0.73937666915880129</c:v>
                  </c:pt>
                  <c:pt idx="15">
                    <c:v>0.66349631588419911</c:v>
                  </c:pt>
                  <c:pt idx="17">
                    <c:v>0.47619770237480097</c:v>
                  </c:pt>
                  <c:pt idx="18">
                    <c:v>0.78634131707350008</c:v>
                  </c:pt>
                  <c:pt idx="19">
                    <c:v>0.37034500089000133</c:v>
                  </c:pt>
                </c:numCache>
              </c:numRef>
            </c:minus>
          </c:errBars>
          <c:cat>
            <c:strRef>
              <c:f>Sheet1!$A$2:$A$22</c:f>
              <c:strCache>
                <c:ptCount val="20"/>
                <c:pt idx="1">
                  <c:v>Total (baseline)*</c:v>
                </c:pt>
                <c:pt idx="2">
                  <c:v>Total</c:v>
                </c:pt>
                <c:pt idx="4">
                  <c:v>Female</c:v>
                </c:pt>
                <c:pt idx="5">
                  <c:v>Male</c:v>
                </c:pt>
                <c:pt idx="7">
                  <c:v>Black</c:v>
                </c:pt>
                <c:pt idx="8">
                  <c:v>White</c:v>
                </c:pt>
                <c:pt idx="9">
                  <c:v>Hispanic</c:v>
                </c:pt>
                <c:pt idx="11">
                  <c:v>&lt;100</c:v>
                </c:pt>
                <c:pt idx="12">
                  <c:v>100-199</c:v>
                </c:pt>
                <c:pt idx="13">
                  <c:v>200-399</c:v>
                </c:pt>
                <c:pt idx="14">
                  <c:v>400-499</c:v>
                </c:pt>
                <c:pt idx="15">
                  <c:v>500+</c:v>
                </c:pt>
                <c:pt idx="17">
                  <c:v>2-18</c:v>
                </c:pt>
                <c:pt idx="18">
                  <c:v>19-50</c:v>
                </c:pt>
                <c:pt idx="19">
                  <c:v>51+</c:v>
                </c:pt>
              </c:strCache>
            </c:strRef>
          </c:cat>
          <c:val>
            <c:numRef>
              <c:f>Sheet1!$B$2:$B$22</c:f>
              <c:numCache>
                <c:formatCode>General</c:formatCode>
                <c:ptCount val="21"/>
                <c:pt idx="1">
                  <c:v>15.7</c:v>
                </c:pt>
                <c:pt idx="2">
                  <c:v>14.8</c:v>
                </c:pt>
                <c:pt idx="4">
                  <c:v>15</c:v>
                </c:pt>
                <c:pt idx="5">
                  <c:v>14.6</c:v>
                </c:pt>
                <c:pt idx="7">
                  <c:v>16.5</c:v>
                </c:pt>
                <c:pt idx="8">
                  <c:v>15.1</c:v>
                </c:pt>
                <c:pt idx="9">
                  <c:v>13.9</c:v>
                </c:pt>
                <c:pt idx="11">
                  <c:v>16.100000000000001</c:v>
                </c:pt>
                <c:pt idx="12">
                  <c:v>15.9</c:v>
                </c:pt>
                <c:pt idx="13">
                  <c:v>15.1</c:v>
                </c:pt>
                <c:pt idx="14">
                  <c:v>14.6</c:v>
                </c:pt>
                <c:pt idx="15">
                  <c:v>13</c:v>
                </c:pt>
                <c:pt idx="17">
                  <c:v>16.600000000000001</c:v>
                </c:pt>
                <c:pt idx="18">
                  <c:v>15.3</c:v>
                </c:pt>
                <c:pt idx="19">
                  <c:v>12.3</c:v>
                </c:pt>
              </c:numCache>
            </c:numRef>
          </c:val>
        </c:ser>
        <c:dLbls>
          <c:showLegendKey val="0"/>
          <c:showVal val="0"/>
          <c:showCatName val="0"/>
          <c:showSerName val="0"/>
          <c:showPercent val="0"/>
          <c:showBubbleSize val="0"/>
        </c:dLbls>
        <c:gapWidth val="0"/>
        <c:axId val="115067904"/>
        <c:axId val="115077888"/>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3"/>
            <c:dispRSqr val="0"/>
            <c:dispEq val="0"/>
          </c:trendline>
          <c:cat>
            <c:strRef>
              <c:f>Sheet1!$A$2:$A$22</c:f>
              <c:strCache>
                <c:ptCount val="20"/>
                <c:pt idx="1">
                  <c:v>Total (baseline)*</c:v>
                </c:pt>
                <c:pt idx="2">
                  <c:v>Total</c:v>
                </c:pt>
                <c:pt idx="4">
                  <c:v>Female</c:v>
                </c:pt>
                <c:pt idx="5">
                  <c:v>Male</c:v>
                </c:pt>
                <c:pt idx="7">
                  <c:v>Black</c:v>
                </c:pt>
                <c:pt idx="8">
                  <c:v>White</c:v>
                </c:pt>
                <c:pt idx="9">
                  <c:v>Hispanic</c:v>
                </c:pt>
                <c:pt idx="11">
                  <c:v>&lt;100</c:v>
                </c:pt>
                <c:pt idx="12">
                  <c:v>100-199</c:v>
                </c:pt>
                <c:pt idx="13">
                  <c:v>200-399</c:v>
                </c:pt>
                <c:pt idx="14">
                  <c:v>400-499</c:v>
                </c:pt>
                <c:pt idx="15">
                  <c:v>500+</c:v>
                </c:pt>
                <c:pt idx="17">
                  <c:v>2-18</c:v>
                </c:pt>
                <c:pt idx="18">
                  <c:v>19-50</c:v>
                </c:pt>
                <c:pt idx="19">
                  <c:v>51+</c:v>
                </c:pt>
              </c:strCache>
            </c:strRef>
          </c:cat>
          <c:val>
            <c:numRef>
              <c:f>Sheet1!$F$2:$F$22</c:f>
              <c:numCache>
                <c:formatCode>General</c:formatCode>
                <c:ptCount val="21"/>
                <c:pt idx="4">
                  <c:v>10.8</c:v>
                </c:pt>
                <c:pt idx="18">
                  <c:v>10.8</c:v>
                </c:pt>
              </c:numCache>
            </c:numRef>
          </c:val>
        </c:ser>
        <c:dLbls>
          <c:showLegendKey val="0"/>
          <c:showVal val="0"/>
          <c:showCatName val="0"/>
          <c:showSerName val="0"/>
          <c:showPercent val="0"/>
          <c:showBubbleSize val="0"/>
        </c:dLbls>
        <c:gapWidth val="500"/>
        <c:overlap val="-100"/>
        <c:axId val="114889088"/>
        <c:axId val="115079808"/>
      </c:barChart>
      <c:catAx>
        <c:axId val="11506790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Tahoma" pitchFamily="34" charset="0"/>
                <a:ea typeface="Tahoma" pitchFamily="34" charset="0"/>
                <a:cs typeface="Tahoma" pitchFamily="34" charset="0"/>
              </a:defRPr>
            </a:pPr>
            <a:endParaRPr lang="en-US"/>
          </a:p>
        </c:txPr>
        <c:crossAx val="115077888"/>
        <c:crosses val="autoZero"/>
        <c:auto val="1"/>
        <c:lblAlgn val="ctr"/>
        <c:lblOffset val="9"/>
        <c:noMultiLvlLbl val="0"/>
      </c:catAx>
      <c:valAx>
        <c:axId val="115077888"/>
        <c:scaling>
          <c:orientation val="minMax"/>
          <c:max val="20"/>
          <c:min val="0"/>
        </c:scaling>
        <c:delete val="0"/>
        <c:axPos val="b"/>
        <c:majorGridlines>
          <c:spPr>
            <a:ln cmpd="sng">
              <a:solidFill>
                <a:schemeClr val="bg1">
                  <a:lumMod val="85000"/>
                </a:schemeClr>
              </a:solidFill>
              <a:prstDash val="sysDash"/>
            </a:ln>
          </c:spPr>
        </c:majorGridlines>
        <c:title>
          <c:tx>
            <c:rich>
              <a:bodyPr/>
              <a:lstStyle/>
              <a:p>
                <a:pPr>
                  <a:defRPr/>
                </a:pPr>
                <a:r>
                  <a:rPr lang="en-US" sz="1500" dirty="0" smtClean="0">
                    <a:latin typeface="Tahoma" pitchFamily="34" charset="0"/>
                    <a:ea typeface="Tahoma" pitchFamily="34" charset="0"/>
                    <a:cs typeface="Tahoma" pitchFamily="34" charset="0"/>
                  </a:rPr>
                  <a:t>Percent of calories</a:t>
                </a:r>
                <a:endParaRPr lang="en-US" sz="1500" dirty="0">
                  <a:latin typeface="Tahoma" pitchFamily="34" charset="0"/>
                  <a:ea typeface="Tahoma" pitchFamily="34" charset="0"/>
                  <a:cs typeface="Tahoma" pitchFamily="34" charset="0"/>
                </a:endParaRPr>
              </a:p>
            </c:rich>
          </c:tx>
          <c:layout>
            <c:manualLayout>
              <c:xMode val="edge"/>
              <c:yMode val="edge"/>
              <c:x val="0.49232955369629894"/>
              <c:y val="0.93753153839641012"/>
            </c:manualLayout>
          </c:layout>
          <c:overlay val="0"/>
        </c:title>
        <c:numFmt formatCode="General" sourceLinked="1"/>
        <c:majorTickMark val="in"/>
        <c:minorTickMark val="none"/>
        <c:tickLblPos val="high"/>
        <c:spPr>
          <a:ln>
            <a:solidFill>
              <a:srgbClr val="7F7F7F"/>
            </a:solidFill>
          </a:ln>
        </c:spPr>
        <c:txPr>
          <a:bodyPr/>
          <a:lstStyle/>
          <a:p>
            <a:pPr>
              <a:defRPr sz="1500">
                <a:latin typeface="Tahoma" pitchFamily="34" charset="0"/>
                <a:ea typeface="Tahoma" pitchFamily="34" charset="0"/>
                <a:cs typeface="Tahoma" pitchFamily="34" charset="0"/>
              </a:defRPr>
            </a:pPr>
            <a:endParaRPr lang="en-US"/>
          </a:p>
        </c:txPr>
        <c:crossAx val="115067904"/>
        <c:crosses val="max"/>
        <c:crossBetween val="between"/>
        <c:majorUnit val="5"/>
      </c:valAx>
      <c:valAx>
        <c:axId val="115079808"/>
        <c:scaling>
          <c:orientation val="minMax"/>
          <c:max val="300"/>
          <c:min val="0"/>
        </c:scaling>
        <c:delete val="1"/>
        <c:axPos val="t"/>
        <c:numFmt formatCode="General" sourceLinked="1"/>
        <c:majorTickMark val="out"/>
        <c:minorTickMark val="none"/>
        <c:tickLblPos val="nextTo"/>
        <c:crossAx val="114889088"/>
        <c:crosses val="max"/>
        <c:crossBetween val="between"/>
        <c:majorUnit val="50"/>
      </c:valAx>
      <c:catAx>
        <c:axId val="114889088"/>
        <c:scaling>
          <c:orientation val="minMax"/>
        </c:scaling>
        <c:delete val="1"/>
        <c:axPos val="l"/>
        <c:majorTickMark val="out"/>
        <c:minorTickMark val="none"/>
        <c:tickLblPos val="nextTo"/>
        <c:crossAx val="115079808"/>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lumMod val="60000"/>
                  <a:lumOff val="40000"/>
                </a:schemeClr>
              </a:solidFill>
              <a:ln>
                <a:solidFill>
                  <a:schemeClr val="tx1"/>
                </a:solidFill>
              </a:ln>
            </c:spPr>
          </c:dPt>
          <c:dPt>
            <c:idx val="5"/>
            <c:invertIfNegative val="0"/>
            <c:bubble3D val="0"/>
            <c:spPr>
              <a:solidFill>
                <a:schemeClr val="accent5">
                  <a:lumMod val="50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lumMod val="40000"/>
                  <a:lumOff val="60000"/>
                </a:schemeClr>
              </a:solidFill>
              <a:ln>
                <a:solidFill>
                  <a:schemeClr val="tx1"/>
                </a:solidFill>
              </a:ln>
            </c:spPr>
          </c:dPt>
          <c:dPt>
            <c:idx val="8"/>
            <c:invertIfNegative val="0"/>
            <c:bubble3D val="0"/>
            <c:spPr>
              <a:solidFill>
                <a:schemeClr val="accent5"/>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chemeClr val="accent3">
                  <a:lumMod val="50000"/>
                </a:schemeClr>
              </a:solidFill>
              <a:ln>
                <a:solidFill>
                  <a:schemeClr val="tx1"/>
                </a:solidFill>
              </a:ln>
            </c:spPr>
          </c:dPt>
          <c:dPt>
            <c:idx val="11"/>
            <c:invertIfNegative val="0"/>
            <c:bubble3D val="0"/>
            <c:spPr>
              <a:solidFill>
                <a:schemeClr val="accent3">
                  <a:lumMod val="75000"/>
                </a:schemeClr>
              </a:solidFill>
              <a:ln>
                <a:solidFill>
                  <a:schemeClr val="tx1"/>
                </a:solidFill>
              </a:ln>
            </c:spPr>
          </c:dPt>
          <c:dPt>
            <c:idx val="12"/>
            <c:invertIfNegative val="0"/>
            <c:bubble3D val="0"/>
            <c:spPr>
              <a:solidFill>
                <a:schemeClr val="accent3"/>
              </a:solidFill>
              <a:ln>
                <a:solidFill>
                  <a:schemeClr val="tx1"/>
                </a:solidFill>
              </a:ln>
            </c:spPr>
          </c:dPt>
          <c:dPt>
            <c:idx val="13"/>
            <c:invertIfNegative val="0"/>
            <c:bubble3D val="0"/>
            <c:spPr>
              <a:solidFill>
                <a:schemeClr val="accent3">
                  <a:lumMod val="60000"/>
                  <a:lumOff val="40000"/>
                </a:schemeClr>
              </a:solidFill>
              <a:ln>
                <a:solidFill>
                  <a:schemeClr val="tx1"/>
                </a:solidFill>
              </a:ln>
            </c:spPr>
          </c:dPt>
          <c:dPt>
            <c:idx val="14"/>
            <c:invertIfNegative val="0"/>
            <c:bubble3D val="0"/>
            <c:spPr>
              <a:solidFill>
                <a:schemeClr val="accent3">
                  <a:lumMod val="20000"/>
                  <a:lumOff val="80000"/>
                </a:schemeClr>
              </a:solidFill>
              <a:ln>
                <a:solidFill>
                  <a:schemeClr val="tx1"/>
                </a:solidFill>
              </a:ln>
            </c:spPr>
          </c:dPt>
          <c:dPt>
            <c:idx val="15"/>
            <c:invertIfNegative val="0"/>
            <c:bubble3D val="0"/>
            <c:spPr>
              <a:solidFill>
                <a:schemeClr val="accent6">
                  <a:lumMod val="75000"/>
                </a:schemeClr>
              </a:solidFill>
              <a:ln>
                <a:solidFill>
                  <a:schemeClr val="tx1"/>
                </a:solidFill>
              </a:ln>
            </c:spPr>
          </c:dPt>
          <c:dPt>
            <c:idx val="16"/>
            <c:invertIfNegative val="0"/>
            <c:bubble3D val="0"/>
            <c:spPr>
              <a:solidFill>
                <a:schemeClr val="accent6">
                  <a:lumMod val="75000"/>
                </a:schemeClr>
              </a:solidFill>
              <a:ln>
                <a:solidFill>
                  <a:schemeClr val="tx1"/>
                </a:solidFill>
              </a:ln>
            </c:spPr>
          </c:dPt>
          <c:dPt>
            <c:idx val="17"/>
            <c:invertIfNegative val="0"/>
            <c:bubble3D val="0"/>
            <c:spPr>
              <a:solidFill>
                <a:schemeClr val="accent6"/>
              </a:solidFill>
              <a:ln>
                <a:solidFill>
                  <a:schemeClr val="tx1"/>
                </a:solidFill>
              </a:ln>
            </c:spPr>
          </c:dPt>
          <c:dPt>
            <c:idx val="18"/>
            <c:invertIfNegative val="0"/>
            <c:bubble3D val="0"/>
            <c:spPr>
              <a:solidFill>
                <a:schemeClr val="accent6">
                  <a:lumMod val="40000"/>
                  <a:lumOff val="60000"/>
                </a:schemeClr>
              </a:solidFill>
              <a:ln>
                <a:solidFill>
                  <a:schemeClr val="tx1"/>
                </a:solidFill>
              </a:ln>
            </c:spPr>
          </c:dPt>
          <c:errBars>
            <c:errBarType val="both"/>
            <c:errValType val="cust"/>
            <c:noEndCap val="0"/>
            <c:plus>
              <c:numRef>
                <c:f>Sheet1!$E$2:$E$21</c:f>
                <c:numCache>
                  <c:formatCode>General</c:formatCode>
                  <c:ptCount val="20"/>
                  <c:pt idx="1">
                    <c:v>43.578064135389923</c:v>
                  </c:pt>
                  <c:pt idx="3">
                    <c:v>82.041508774280373</c:v>
                  </c:pt>
                  <c:pt idx="4">
                    <c:v>33.879772618230163</c:v>
                  </c:pt>
                  <c:pt idx="6">
                    <c:v>42.916637078159965</c:v>
                  </c:pt>
                  <c:pt idx="7">
                    <c:v>104.36112449476013</c:v>
                  </c:pt>
                  <c:pt idx="8">
                    <c:v>96.124938602460134</c:v>
                  </c:pt>
                  <c:pt idx="10">
                    <c:v>118.72984139155005</c:v>
                  </c:pt>
                  <c:pt idx="11">
                    <c:v>73.710189221550081</c:v>
                  </c:pt>
                  <c:pt idx="12">
                    <c:v>103.18869757951006</c:v>
                  </c:pt>
                  <c:pt idx="13">
                    <c:v>237.60493714441009</c:v>
                  </c:pt>
                  <c:pt idx="14">
                    <c:v>131.48063463795961</c:v>
                  </c:pt>
                  <c:pt idx="16">
                    <c:v>134.3956416143601</c:v>
                  </c:pt>
                  <c:pt idx="17">
                    <c:v>75.191569929610068</c:v>
                  </c:pt>
                  <c:pt idx="18">
                    <c:v>107.32817437656013</c:v>
                  </c:pt>
                </c:numCache>
              </c:numRef>
            </c:plus>
            <c:minus>
              <c:numRef>
                <c:f>Sheet1!$E$2:$E$21</c:f>
                <c:numCache>
                  <c:formatCode>General</c:formatCode>
                  <c:ptCount val="20"/>
                  <c:pt idx="1">
                    <c:v>43.578064135389923</c:v>
                  </c:pt>
                  <c:pt idx="3">
                    <c:v>82.041508774280373</c:v>
                  </c:pt>
                  <c:pt idx="4">
                    <c:v>33.879772618230163</c:v>
                  </c:pt>
                  <c:pt idx="6">
                    <c:v>42.916637078159965</c:v>
                  </c:pt>
                  <c:pt idx="7">
                    <c:v>104.36112449476013</c:v>
                  </c:pt>
                  <c:pt idx="8">
                    <c:v>96.124938602460134</c:v>
                  </c:pt>
                  <c:pt idx="10">
                    <c:v>118.72984139155005</c:v>
                  </c:pt>
                  <c:pt idx="11">
                    <c:v>73.710189221550081</c:v>
                  </c:pt>
                  <c:pt idx="12">
                    <c:v>103.18869757951006</c:v>
                  </c:pt>
                  <c:pt idx="13">
                    <c:v>237.60493714441009</c:v>
                  </c:pt>
                  <c:pt idx="14">
                    <c:v>131.48063463795961</c:v>
                  </c:pt>
                  <c:pt idx="16">
                    <c:v>134.3956416143601</c:v>
                  </c:pt>
                  <c:pt idx="17">
                    <c:v>75.191569929610068</c:v>
                  </c:pt>
                  <c:pt idx="18">
                    <c:v>107.32817437656013</c:v>
                  </c:pt>
                </c:numCache>
              </c:numRef>
            </c:minus>
          </c:errBars>
          <c:cat>
            <c:strRef>
              <c:f>Sheet1!$A$2:$A$21</c:f>
              <c:strCache>
                <c:ptCount val="19"/>
                <c:pt idx="1">
                  <c:v>Total</c:v>
                </c:pt>
                <c:pt idx="3">
                  <c:v>Male</c:v>
                </c:pt>
                <c:pt idx="4">
                  <c:v>Female</c:v>
                </c:pt>
                <c:pt idx="6">
                  <c:v>White</c:v>
                </c:pt>
                <c:pt idx="7">
                  <c:v>Black</c:v>
                </c:pt>
                <c:pt idx="8">
                  <c:v>Hispanic</c:v>
                </c:pt>
                <c:pt idx="10">
                  <c:v>&lt;100</c:v>
                </c:pt>
                <c:pt idx="11">
                  <c:v>100-199</c:v>
                </c:pt>
                <c:pt idx="12">
                  <c:v>200-399</c:v>
                </c:pt>
                <c:pt idx="13">
                  <c:v>400-499</c:v>
                </c:pt>
                <c:pt idx="14">
                  <c:v>500+</c:v>
                </c:pt>
                <c:pt idx="16">
                  <c:v>2-18</c:v>
                </c:pt>
                <c:pt idx="17">
                  <c:v>19-50</c:v>
                </c:pt>
                <c:pt idx="18">
                  <c:v>51+</c:v>
                </c:pt>
              </c:strCache>
            </c:strRef>
          </c:cat>
          <c:val>
            <c:numRef>
              <c:f>Sheet1!$B$2:$B$21</c:f>
              <c:numCache>
                <c:formatCode>General</c:formatCode>
                <c:ptCount val="20"/>
                <c:pt idx="1">
                  <c:v>3655</c:v>
                </c:pt>
                <c:pt idx="3">
                  <c:v>4217</c:v>
                </c:pt>
                <c:pt idx="4">
                  <c:v>3123</c:v>
                </c:pt>
                <c:pt idx="6">
                  <c:v>3710</c:v>
                </c:pt>
                <c:pt idx="7">
                  <c:v>3431</c:v>
                </c:pt>
                <c:pt idx="8">
                  <c:v>3418</c:v>
                </c:pt>
                <c:pt idx="10">
                  <c:v>3571</c:v>
                </c:pt>
                <c:pt idx="11">
                  <c:v>3435</c:v>
                </c:pt>
                <c:pt idx="12">
                  <c:v>3719</c:v>
                </c:pt>
                <c:pt idx="13">
                  <c:v>3764</c:v>
                </c:pt>
                <c:pt idx="14">
                  <c:v>3793</c:v>
                </c:pt>
                <c:pt idx="16">
                  <c:v>3208</c:v>
                </c:pt>
                <c:pt idx="17">
                  <c:v>3989</c:v>
                </c:pt>
                <c:pt idx="18">
                  <c:v>3511</c:v>
                </c:pt>
              </c:numCache>
            </c:numRef>
          </c:val>
        </c:ser>
        <c:dLbls>
          <c:showLegendKey val="0"/>
          <c:showVal val="0"/>
          <c:showCatName val="0"/>
          <c:showSerName val="0"/>
          <c:showPercent val="0"/>
          <c:showBubbleSize val="0"/>
        </c:dLbls>
        <c:gapWidth val="0"/>
        <c:axId val="115605504"/>
        <c:axId val="115607040"/>
      </c:barChart>
      <c:barChart>
        <c:barDir val="bar"/>
        <c:grouping val="clustered"/>
        <c:varyColors val="0"/>
        <c:ser>
          <c:idx val="1"/>
          <c:order val="1"/>
          <c:tx>
            <c:strRef>
              <c:f>Sheet1!$F$1</c:f>
              <c:strCache>
                <c:ptCount val="1"/>
                <c:pt idx="0">
                  <c:v>Target</c:v>
                </c:pt>
              </c:strCache>
            </c:strRef>
          </c:tx>
          <c:spPr>
            <a:noFill/>
            <a:ln>
              <a:noFill/>
            </a:ln>
          </c:spPr>
          <c:invertIfNegative val="0"/>
          <c:trendline>
            <c:spPr>
              <a:ln w="38100">
                <a:prstDash val="sysDash"/>
              </a:ln>
            </c:spPr>
            <c:trendlineType val="movingAvg"/>
            <c:period val="2"/>
            <c:dispRSqr val="0"/>
            <c:dispEq val="0"/>
          </c:trendline>
          <c:cat>
            <c:strRef>
              <c:f>Sheet1!$A$2:$A$21</c:f>
              <c:strCache>
                <c:ptCount val="19"/>
                <c:pt idx="1">
                  <c:v>Total</c:v>
                </c:pt>
                <c:pt idx="3">
                  <c:v>Male</c:v>
                </c:pt>
                <c:pt idx="4">
                  <c:v>Female</c:v>
                </c:pt>
                <c:pt idx="6">
                  <c:v>White</c:v>
                </c:pt>
                <c:pt idx="7">
                  <c:v>Black</c:v>
                </c:pt>
                <c:pt idx="8">
                  <c:v>Hispanic</c:v>
                </c:pt>
                <c:pt idx="10">
                  <c:v>&lt;100</c:v>
                </c:pt>
                <c:pt idx="11">
                  <c:v>100-199</c:v>
                </c:pt>
                <c:pt idx="12">
                  <c:v>200-399</c:v>
                </c:pt>
                <c:pt idx="13">
                  <c:v>400-499</c:v>
                </c:pt>
                <c:pt idx="14">
                  <c:v>500+</c:v>
                </c:pt>
                <c:pt idx="16">
                  <c:v>2-18</c:v>
                </c:pt>
                <c:pt idx="17">
                  <c:v>19-50</c:v>
                </c:pt>
                <c:pt idx="18">
                  <c:v>51+</c:v>
                </c:pt>
              </c:strCache>
            </c:strRef>
          </c:cat>
          <c:val>
            <c:numRef>
              <c:f>Sheet1!$F$2:$F$21</c:f>
              <c:numCache>
                <c:formatCode>General</c:formatCode>
                <c:ptCount val="20"/>
                <c:pt idx="4">
                  <c:v>2300</c:v>
                </c:pt>
                <c:pt idx="18">
                  <c:v>2300</c:v>
                </c:pt>
              </c:numCache>
            </c:numRef>
          </c:val>
        </c:ser>
        <c:dLbls>
          <c:showLegendKey val="0"/>
          <c:showVal val="0"/>
          <c:showCatName val="0"/>
          <c:showSerName val="0"/>
          <c:showPercent val="0"/>
          <c:showBubbleSize val="0"/>
        </c:dLbls>
        <c:gapWidth val="500"/>
        <c:overlap val="-100"/>
        <c:axId val="115618944"/>
        <c:axId val="115608960"/>
      </c:barChart>
      <c:catAx>
        <c:axId val="11560550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200">
                <a:latin typeface="Tahoma" pitchFamily="34" charset="0"/>
                <a:ea typeface="Tahoma" pitchFamily="34" charset="0"/>
                <a:cs typeface="Tahoma" pitchFamily="34" charset="0"/>
              </a:defRPr>
            </a:pPr>
            <a:endParaRPr lang="en-US"/>
          </a:p>
        </c:txPr>
        <c:crossAx val="115607040"/>
        <c:crosses val="autoZero"/>
        <c:auto val="1"/>
        <c:lblAlgn val="ctr"/>
        <c:lblOffset val="9"/>
        <c:noMultiLvlLbl val="0"/>
      </c:catAx>
      <c:valAx>
        <c:axId val="115607040"/>
        <c:scaling>
          <c:orientation val="minMax"/>
          <c:max val="500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Milligrams</a:t>
                </a:r>
                <a:endParaRPr lang="en-US" sz="1600" dirty="0">
                  <a:latin typeface="Tahoma" pitchFamily="34" charset="0"/>
                  <a:ea typeface="Tahoma" pitchFamily="34" charset="0"/>
                  <a:cs typeface="Tahoma" pitchFamily="34" charset="0"/>
                </a:endParaRPr>
              </a:p>
            </c:rich>
          </c:tx>
          <c:layout>
            <c:manualLayout>
              <c:xMode val="edge"/>
              <c:yMode val="edge"/>
              <c:x val="0.51596528536122765"/>
              <c:y val="0.93484336635339937"/>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15605504"/>
        <c:crosses val="max"/>
        <c:crossBetween val="between"/>
        <c:majorUnit val="1000"/>
      </c:valAx>
      <c:valAx>
        <c:axId val="115608960"/>
        <c:scaling>
          <c:orientation val="minMax"/>
          <c:max val="300"/>
          <c:min val="0"/>
        </c:scaling>
        <c:delete val="1"/>
        <c:axPos val="t"/>
        <c:numFmt formatCode="General" sourceLinked="1"/>
        <c:majorTickMark val="out"/>
        <c:minorTickMark val="none"/>
        <c:tickLblPos val="nextTo"/>
        <c:crossAx val="115618944"/>
        <c:crosses val="max"/>
        <c:crossBetween val="between"/>
        <c:majorUnit val="50"/>
      </c:valAx>
      <c:catAx>
        <c:axId val="115618944"/>
        <c:scaling>
          <c:orientation val="minMax"/>
        </c:scaling>
        <c:delete val="1"/>
        <c:axPos val="l"/>
        <c:majorTickMark val="out"/>
        <c:minorTickMark val="none"/>
        <c:tickLblPos val="nextTo"/>
        <c:crossAx val="115608960"/>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54587975773101"/>
          <c:y val="0.12514239824499548"/>
          <c:w val="0.73022445187052354"/>
          <c:h val="0.7499972578054608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CCCCFF"/>
              </a:solidFill>
              <a:ln>
                <a:solidFill>
                  <a:schemeClr val="tx1"/>
                </a:solidFill>
              </a:ln>
            </c:spPr>
          </c:dPt>
          <c:dPt>
            <c:idx val="2"/>
            <c:invertIfNegative val="0"/>
            <c:bubble3D val="0"/>
            <c:spPr>
              <a:solidFill>
                <a:srgbClr val="3333CC"/>
              </a:solidFill>
              <a:ln>
                <a:solidFill>
                  <a:schemeClr val="tx1"/>
                </a:solidFill>
              </a:ln>
            </c:spPr>
          </c:dPt>
          <c:dPt>
            <c:idx val="3"/>
            <c:invertIfNegative val="0"/>
            <c:bubble3D val="0"/>
            <c:spPr>
              <a:solidFill>
                <a:schemeClr val="accent5"/>
              </a:solidFill>
              <a:ln>
                <a:solidFill>
                  <a:schemeClr val="tx1"/>
                </a:solidFill>
              </a:ln>
            </c:spPr>
          </c:dPt>
          <c:dPt>
            <c:idx val="4"/>
            <c:invertIfNegative val="0"/>
            <c:bubble3D val="0"/>
            <c:spPr>
              <a:solidFill>
                <a:srgbClr val="CCCCFF"/>
              </a:solidFill>
              <a:ln>
                <a:solidFill>
                  <a:schemeClr val="tx1"/>
                </a:solidFill>
              </a:ln>
            </c:spPr>
          </c:dPt>
          <c:dPt>
            <c:idx val="5"/>
            <c:invertIfNegative val="0"/>
            <c:bubble3D val="0"/>
            <c:spPr>
              <a:solidFill>
                <a:srgbClr val="3333CC"/>
              </a:solidFill>
              <a:ln>
                <a:solidFill>
                  <a:schemeClr val="tx1"/>
                </a:solidFill>
              </a:ln>
            </c:spPr>
          </c:dPt>
          <c:dPt>
            <c:idx val="6"/>
            <c:invertIfNegative val="0"/>
            <c:bubble3D val="0"/>
            <c:spPr>
              <a:solidFill>
                <a:schemeClr val="accent1">
                  <a:lumMod val="20000"/>
                  <a:lumOff val="80000"/>
                </a:schemeClr>
              </a:solidFill>
              <a:ln>
                <a:solidFill>
                  <a:schemeClr val="tx1"/>
                </a:solidFill>
              </a:ln>
            </c:spPr>
          </c:dPt>
          <c:dPt>
            <c:idx val="7"/>
            <c:invertIfNegative val="0"/>
            <c:bubble3D val="0"/>
            <c:spPr>
              <a:solidFill>
                <a:srgbClr val="CCCCFF"/>
              </a:solidFill>
              <a:ln>
                <a:solidFill>
                  <a:schemeClr val="tx1"/>
                </a:solidFill>
              </a:ln>
            </c:spPr>
          </c:dPt>
          <c:dPt>
            <c:idx val="8"/>
            <c:invertIfNegative val="0"/>
            <c:bubble3D val="0"/>
            <c:spPr>
              <a:solidFill>
                <a:srgbClr val="3333CC"/>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rgbClr val="CCCCFF"/>
              </a:solidFill>
              <a:ln>
                <a:solidFill>
                  <a:schemeClr val="tx1"/>
                </a:solidFill>
              </a:ln>
            </c:spPr>
          </c:dPt>
          <c:dPt>
            <c:idx val="11"/>
            <c:invertIfNegative val="0"/>
            <c:bubble3D val="0"/>
            <c:spPr>
              <a:solidFill>
                <a:srgbClr val="3333CC"/>
              </a:solidFill>
              <a:ln>
                <a:solidFill>
                  <a:schemeClr val="tx1"/>
                </a:solidFill>
              </a:ln>
            </c:spPr>
          </c:dPt>
          <c:dPt>
            <c:idx val="12"/>
            <c:invertIfNegative val="0"/>
            <c:bubble3D val="0"/>
            <c:spPr>
              <a:solidFill>
                <a:schemeClr val="accent3"/>
              </a:solidFill>
              <a:ln>
                <a:solidFill>
                  <a:schemeClr val="tx1"/>
                </a:solidFill>
              </a:ln>
            </c:spPr>
          </c:dPt>
          <c:dPt>
            <c:idx val="13"/>
            <c:invertIfNegative val="0"/>
            <c:bubble3D val="0"/>
            <c:spPr>
              <a:solidFill>
                <a:srgbClr val="CCCCFF"/>
              </a:solidFill>
              <a:ln>
                <a:solidFill>
                  <a:schemeClr val="tx1"/>
                </a:solidFill>
              </a:ln>
            </c:spPr>
          </c:dPt>
          <c:dPt>
            <c:idx val="14"/>
            <c:invertIfNegative val="0"/>
            <c:bubble3D val="0"/>
            <c:spPr>
              <a:solidFill>
                <a:srgbClr val="3333CC"/>
              </a:solidFill>
              <a:ln>
                <a:solidFill>
                  <a:schemeClr val="tx1"/>
                </a:solidFill>
              </a:ln>
            </c:spPr>
          </c:dPt>
          <c:dPt>
            <c:idx val="15"/>
            <c:invertIfNegative val="0"/>
            <c:bubble3D val="0"/>
            <c:spPr>
              <a:solidFill>
                <a:schemeClr val="accent3">
                  <a:lumMod val="60000"/>
                  <a:lumOff val="40000"/>
                </a:schemeClr>
              </a:solidFill>
              <a:ln>
                <a:solidFill>
                  <a:schemeClr val="tx1"/>
                </a:solidFill>
              </a:ln>
            </c:spPr>
          </c:dPt>
          <c:dPt>
            <c:idx val="16"/>
            <c:invertIfNegative val="0"/>
            <c:bubble3D val="0"/>
            <c:spPr>
              <a:solidFill>
                <a:srgbClr val="CCCCFF"/>
              </a:solidFill>
              <a:ln>
                <a:solidFill>
                  <a:schemeClr val="tx1"/>
                </a:solidFill>
              </a:ln>
            </c:spPr>
          </c:dPt>
          <c:dPt>
            <c:idx val="17"/>
            <c:invertIfNegative val="0"/>
            <c:bubble3D val="0"/>
            <c:spPr>
              <a:solidFill>
                <a:srgbClr val="3333CC"/>
              </a:solidFill>
              <a:ln>
                <a:solidFill>
                  <a:schemeClr val="tx1"/>
                </a:solidFill>
              </a:ln>
            </c:spPr>
          </c:dPt>
          <c:dPt>
            <c:idx val="18"/>
            <c:invertIfNegative val="0"/>
            <c:bubble3D val="0"/>
            <c:spPr>
              <a:solidFill>
                <a:schemeClr val="accent6">
                  <a:lumMod val="40000"/>
                  <a:lumOff val="60000"/>
                </a:schemeClr>
              </a:solidFill>
              <a:ln>
                <a:solidFill>
                  <a:schemeClr val="tx1"/>
                </a:solidFill>
              </a:ln>
            </c:spPr>
          </c:dPt>
          <c:dPt>
            <c:idx val="19"/>
            <c:invertIfNegative val="0"/>
            <c:bubble3D val="0"/>
            <c:spPr>
              <a:solidFill>
                <a:srgbClr val="CCCCFF"/>
              </a:solidFill>
              <a:ln>
                <a:solidFill>
                  <a:schemeClr val="tx1"/>
                </a:solidFill>
              </a:ln>
            </c:spPr>
          </c:dPt>
          <c:dPt>
            <c:idx val="20"/>
            <c:invertIfNegative val="0"/>
            <c:bubble3D val="0"/>
            <c:spPr>
              <a:solidFill>
                <a:srgbClr val="3333CC"/>
              </a:solidFill>
              <a:ln>
                <a:solidFill>
                  <a:schemeClr val="tx1"/>
                </a:solidFill>
              </a:ln>
            </c:spPr>
          </c:dPt>
          <c:dPt>
            <c:idx val="22"/>
            <c:invertIfNegative val="0"/>
            <c:bubble3D val="0"/>
            <c:spPr>
              <a:solidFill>
                <a:srgbClr val="CCCCFF"/>
              </a:solidFill>
              <a:ln>
                <a:solidFill>
                  <a:schemeClr val="tx1"/>
                </a:solidFill>
              </a:ln>
            </c:spPr>
          </c:dPt>
          <c:dPt>
            <c:idx val="23"/>
            <c:invertIfNegative val="0"/>
            <c:bubble3D val="0"/>
            <c:spPr>
              <a:solidFill>
                <a:srgbClr val="3333CC"/>
              </a:solidFill>
              <a:ln>
                <a:solidFill>
                  <a:schemeClr val="tx1"/>
                </a:solidFill>
              </a:ln>
            </c:spPr>
          </c:dPt>
          <c:errBars>
            <c:errBarType val="both"/>
            <c:errValType val="cust"/>
            <c:noEndCap val="0"/>
            <c:plus>
              <c:numRef>
                <c:f>Sheet1!$C$2:$C$25</c:f>
                <c:numCache>
                  <c:formatCode>General</c:formatCode>
                  <c:ptCount val="24"/>
                  <c:pt idx="1">
                    <c:v>0.78400000000000003</c:v>
                  </c:pt>
                  <c:pt idx="2">
                    <c:v>0.874</c:v>
                  </c:pt>
                  <c:pt idx="4">
                    <c:v>0.98</c:v>
                  </c:pt>
                  <c:pt idx="5">
                    <c:v>1.0049999999999999</c:v>
                  </c:pt>
                  <c:pt idx="7">
                    <c:v>0.98</c:v>
                  </c:pt>
                  <c:pt idx="8">
                    <c:v>1.141</c:v>
                  </c:pt>
                  <c:pt idx="10">
                    <c:v>1.96</c:v>
                  </c:pt>
                  <c:pt idx="11">
                    <c:v>2.0990000000000002</c:v>
                  </c:pt>
                  <c:pt idx="13">
                    <c:v>0.98</c:v>
                  </c:pt>
                  <c:pt idx="14">
                    <c:v>1.196</c:v>
                  </c:pt>
                  <c:pt idx="16">
                    <c:v>1.1759999999999999</c:v>
                  </c:pt>
                  <c:pt idx="17">
                    <c:v>1.282</c:v>
                  </c:pt>
                  <c:pt idx="19">
                    <c:v>1.96</c:v>
                  </c:pt>
                  <c:pt idx="20">
                    <c:v>1.929</c:v>
                  </c:pt>
                  <c:pt idx="22">
                    <c:v>1.96</c:v>
                  </c:pt>
                  <c:pt idx="23">
                    <c:v>2.1930000000000001</c:v>
                  </c:pt>
                </c:numCache>
              </c:numRef>
            </c:plus>
            <c:minus>
              <c:numRef>
                <c:f>Sheet1!$C$2:$C$25</c:f>
                <c:numCache>
                  <c:formatCode>General</c:formatCode>
                  <c:ptCount val="24"/>
                  <c:pt idx="1">
                    <c:v>0.78400000000000003</c:v>
                  </c:pt>
                  <c:pt idx="2">
                    <c:v>0.874</c:v>
                  </c:pt>
                  <c:pt idx="4">
                    <c:v>0.98</c:v>
                  </c:pt>
                  <c:pt idx="5">
                    <c:v>1.0049999999999999</c:v>
                  </c:pt>
                  <c:pt idx="7">
                    <c:v>0.98</c:v>
                  </c:pt>
                  <c:pt idx="8">
                    <c:v>1.141</c:v>
                  </c:pt>
                  <c:pt idx="10">
                    <c:v>1.96</c:v>
                  </c:pt>
                  <c:pt idx="11">
                    <c:v>2.0990000000000002</c:v>
                  </c:pt>
                  <c:pt idx="13">
                    <c:v>0.98</c:v>
                  </c:pt>
                  <c:pt idx="14">
                    <c:v>1.196</c:v>
                  </c:pt>
                  <c:pt idx="16">
                    <c:v>1.1759999999999999</c:v>
                  </c:pt>
                  <c:pt idx="17">
                    <c:v>1.282</c:v>
                  </c:pt>
                  <c:pt idx="19">
                    <c:v>1.96</c:v>
                  </c:pt>
                  <c:pt idx="20">
                    <c:v>1.929</c:v>
                  </c:pt>
                  <c:pt idx="22">
                    <c:v>1.96</c:v>
                  </c:pt>
                  <c:pt idx="23">
                    <c:v>2.1930000000000001</c:v>
                  </c:pt>
                </c:numCache>
              </c:numRef>
            </c:minus>
          </c:errBars>
          <c:cat>
            <c:strRef>
              <c:f>Sheet1!$A$2:$A$26</c:f>
              <c:strCache>
                <c:ptCount val="23"/>
                <c:pt idx="1">
                  <c:v>Total</c:v>
                </c:pt>
                <c:pt idx="4">
                  <c:v>Female</c:v>
                </c:pt>
                <c:pt idx="7">
                  <c:v>Male</c:v>
                </c:pt>
                <c:pt idx="10">
                  <c:v>18-24</c:v>
                </c:pt>
                <c:pt idx="13">
                  <c:v>25-44</c:v>
                </c:pt>
                <c:pt idx="16">
                  <c:v>45-64</c:v>
                </c:pt>
                <c:pt idx="19">
                  <c:v>65-74</c:v>
                </c:pt>
                <c:pt idx="22">
                  <c:v>75+</c:v>
                </c:pt>
              </c:strCache>
            </c:strRef>
          </c:cat>
          <c:val>
            <c:numRef>
              <c:f>Sheet1!$B$2:$B$26</c:f>
              <c:numCache>
                <c:formatCode>General</c:formatCode>
                <c:ptCount val="25"/>
                <c:pt idx="1">
                  <c:v>39.81</c:v>
                </c:pt>
                <c:pt idx="2">
                  <c:v>29.6</c:v>
                </c:pt>
                <c:pt idx="4">
                  <c:v>43</c:v>
                </c:pt>
                <c:pt idx="5">
                  <c:v>30.8</c:v>
                </c:pt>
                <c:pt idx="7">
                  <c:v>36.24</c:v>
                </c:pt>
                <c:pt idx="8">
                  <c:v>28.3</c:v>
                </c:pt>
                <c:pt idx="10">
                  <c:v>31.17</c:v>
                </c:pt>
                <c:pt idx="11">
                  <c:v>22.7</c:v>
                </c:pt>
                <c:pt idx="13">
                  <c:v>33.97</c:v>
                </c:pt>
                <c:pt idx="14">
                  <c:v>25</c:v>
                </c:pt>
                <c:pt idx="16">
                  <c:v>41.82</c:v>
                </c:pt>
                <c:pt idx="17">
                  <c:v>31.6</c:v>
                </c:pt>
                <c:pt idx="19">
                  <c:v>50.5</c:v>
                </c:pt>
                <c:pt idx="20">
                  <c:v>35.5</c:v>
                </c:pt>
                <c:pt idx="22">
                  <c:v>64.459999999999994</c:v>
                </c:pt>
                <c:pt idx="23">
                  <c:v>51</c:v>
                </c:pt>
              </c:numCache>
            </c:numRef>
          </c:val>
        </c:ser>
        <c:dLbls>
          <c:showLegendKey val="0"/>
          <c:showVal val="0"/>
          <c:showCatName val="0"/>
          <c:showSerName val="0"/>
          <c:showPercent val="0"/>
          <c:showBubbleSize val="0"/>
        </c:dLbls>
        <c:gapWidth val="0"/>
        <c:axId val="116685056"/>
        <c:axId val="116703232"/>
      </c:barChart>
      <c:barChart>
        <c:barDir val="bar"/>
        <c:grouping val="clustered"/>
        <c:varyColors val="0"/>
        <c:ser>
          <c:idx val="1"/>
          <c:order val="1"/>
          <c:tx>
            <c:strRef>
              <c:f>Sheet1!$D$1</c:f>
              <c:strCache>
                <c:ptCount val="1"/>
                <c:pt idx="0">
                  <c:v>Target</c:v>
                </c:pt>
              </c:strCache>
            </c:strRef>
          </c:tx>
          <c:spPr>
            <a:noFill/>
            <a:ln>
              <a:noFill/>
            </a:ln>
          </c:spPr>
          <c:invertIfNegative val="0"/>
          <c:trendline>
            <c:spPr>
              <a:ln w="38100">
                <a:prstDash val="sysDash"/>
              </a:ln>
            </c:spPr>
            <c:trendlineType val="movingAvg"/>
            <c:period val="2"/>
            <c:dispRSqr val="0"/>
            <c:dispEq val="0"/>
          </c:trendline>
          <c:cat>
            <c:strRef>
              <c:f>Sheet1!$A$2:$A$26</c:f>
              <c:strCache>
                <c:ptCount val="23"/>
                <c:pt idx="1">
                  <c:v>Total</c:v>
                </c:pt>
                <c:pt idx="4">
                  <c:v>Female</c:v>
                </c:pt>
                <c:pt idx="7">
                  <c:v>Male</c:v>
                </c:pt>
                <c:pt idx="10">
                  <c:v>18-24</c:v>
                </c:pt>
                <c:pt idx="13">
                  <c:v>25-44</c:v>
                </c:pt>
                <c:pt idx="16">
                  <c:v>45-64</c:v>
                </c:pt>
                <c:pt idx="19">
                  <c:v>65-74</c:v>
                </c:pt>
                <c:pt idx="22">
                  <c:v>75+</c:v>
                </c:pt>
              </c:strCache>
            </c:strRef>
          </c:cat>
          <c:val>
            <c:numRef>
              <c:f>Sheet1!$D$2:$D$26</c:f>
              <c:numCache>
                <c:formatCode>General</c:formatCode>
                <c:ptCount val="25"/>
                <c:pt idx="15">
                  <c:v>32.6</c:v>
                </c:pt>
                <c:pt idx="23">
                  <c:v>32.6</c:v>
                </c:pt>
              </c:numCache>
            </c:numRef>
          </c:val>
        </c:ser>
        <c:dLbls>
          <c:showLegendKey val="0"/>
          <c:showVal val="0"/>
          <c:showCatName val="0"/>
          <c:showSerName val="0"/>
          <c:showPercent val="0"/>
          <c:showBubbleSize val="0"/>
        </c:dLbls>
        <c:gapWidth val="500"/>
        <c:overlap val="-100"/>
        <c:axId val="116706688"/>
        <c:axId val="116705152"/>
      </c:barChart>
      <c:catAx>
        <c:axId val="116685056"/>
        <c:scaling>
          <c:orientation val="maxMin"/>
        </c:scaling>
        <c:delete val="0"/>
        <c:axPos val="l"/>
        <c:numFmt formatCode="General" sourceLinked="1"/>
        <c:majorTickMark val="none"/>
        <c:minorTickMark val="none"/>
        <c:tickLblPos val="nextTo"/>
        <c:spPr>
          <a:ln>
            <a:solidFill>
              <a:srgbClr val="7F7F7F"/>
            </a:solidFill>
          </a:ln>
        </c:spPr>
        <c:txPr>
          <a:bodyPr/>
          <a:lstStyle/>
          <a:p>
            <a:pPr>
              <a:defRPr sz="1400">
                <a:latin typeface="Tahoma" pitchFamily="34" charset="0"/>
                <a:ea typeface="Tahoma" pitchFamily="34" charset="0"/>
                <a:cs typeface="Tahoma" pitchFamily="34" charset="0"/>
              </a:defRPr>
            </a:pPr>
            <a:endParaRPr lang="en-US"/>
          </a:p>
        </c:txPr>
        <c:crossAx val="116703232"/>
        <c:crosses val="autoZero"/>
        <c:auto val="1"/>
        <c:lblAlgn val="ctr"/>
        <c:lblOffset val="9"/>
        <c:noMultiLvlLbl val="0"/>
      </c:catAx>
      <c:valAx>
        <c:axId val="116703232"/>
        <c:scaling>
          <c:orientation val="minMax"/>
          <c:max val="8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48259719359897529"/>
              <c:y val="0.93981842754730283"/>
            </c:manualLayout>
          </c:layout>
          <c:overlay val="0"/>
        </c:title>
        <c:numFmt formatCode="General" sourceLinked="1"/>
        <c:majorTickMark val="in"/>
        <c:minorTickMark val="in"/>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116685056"/>
        <c:crosses val="max"/>
        <c:crossBetween val="between"/>
        <c:majorUnit val="20"/>
        <c:minorUnit val="10"/>
      </c:valAx>
      <c:valAx>
        <c:axId val="116705152"/>
        <c:scaling>
          <c:orientation val="minMax"/>
          <c:max val="300"/>
          <c:min val="0"/>
        </c:scaling>
        <c:delete val="1"/>
        <c:axPos val="t"/>
        <c:numFmt formatCode="General" sourceLinked="1"/>
        <c:majorTickMark val="out"/>
        <c:minorTickMark val="none"/>
        <c:tickLblPos val="nextTo"/>
        <c:crossAx val="116706688"/>
        <c:crosses val="max"/>
        <c:crossBetween val="between"/>
        <c:majorUnit val="50"/>
      </c:valAx>
      <c:catAx>
        <c:axId val="116706688"/>
        <c:scaling>
          <c:orientation val="minMax"/>
        </c:scaling>
        <c:delete val="1"/>
        <c:axPos val="l"/>
        <c:majorTickMark val="out"/>
        <c:minorTickMark val="none"/>
        <c:tickLblPos val="nextTo"/>
        <c:crossAx val="116705152"/>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0.38468</cdr:x>
      <cdr:y>0.03878</cdr:y>
    </cdr:from>
    <cdr:to>
      <cdr:x>0.45761</cdr:x>
      <cdr:y>0.10796</cdr:y>
    </cdr:to>
    <cdr:sp macro="" textlink="">
      <cdr:nvSpPr>
        <cdr:cNvPr id="3" name="TextBox 8"/>
        <cdr:cNvSpPr txBox="1"/>
      </cdr:nvSpPr>
      <cdr:spPr>
        <a:xfrm xmlns:a="http://schemas.openxmlformats.org/drawingml/2006/main">
          <a:off x="3341630" y="189774"/>
          <a:ext cx="633507"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latin typeface="Tahoma" pitchFamily="34" charset="0"/>
              <a:ea typeface="Tahoma" pitchFamily="34" charset="0"/>
              <a:cs typeface="Tahoma" pitchFamily="34" charset="0"/>
            </a:rPr>
            <a:t>1999</a:t>
          </a:r>
          <a:endParaRPr lang="en-US" sz="1600" dirty="0">
            <a:latin typeface="Tahoma" pitchFamily="34" charset="0"/>
            <a:ea typeface="Tahoma" pitchFamily="34" charset="0"/>
            <a:cs typeface="Tahoma" pitchFamily="34" charset="0"/>
          </a:endParaRPr>
        </a:p>
      </cdr:txBody>
    </cdr:sp>
  </cdr:relSizeAnchor>
  <cdr:relSizeAnchor xmlns:cdr="http://schemas.openxmlformats.org/drawingml/2006/chartDrawing">
    <cdr:from>
      <cdr:x>0.35965</cdr:x>
      <cdr:y>0.03878</cdr:y>
    </cdr:from>
    <cdr:to>
      <cdr:x>0.52279</cdr:x>
      <cdr:y>0.08579</cdr:y>
    </cdr:to>
    <cdr:grpSp>
      <cdr:nvGrpSpPr>
        <cdr:cNvPr id="6" name="Group 5" descr="chart key"/>
        <cdr:cNvGrpSpPr/>
      </cdr:nvGrpSpPr>
      <cdr:grpSpPr>
        <a:xfrm xmlns:a="http://schemas.openxmlformats.org/drawingml/2006/main">
          <a:off x="3124208" y="189799"/>
          <a:ext cx="1417164" cy="230080"/>
          <a:chOff x="3124208" y="189777"/>
          <a:chExt cx="1417164" cy="230052"/>
        </a:xfrm>
      </cdr:grpSpPr>
      <cdr:sp macro="" textlink="">
        <cdr:nvSpPr>
          <cdr:cNvPr id="2" name="Rectangle 1"/>
          <cdr:cNvSpPr/>
        </cdr:nvSpPr>
        <cdr:spPr>
          <a:xfrm xmlns:a="http://schemas.openxmlformats.org/drawingml/2006/main">
            <a:off x="3124208" y="189777"/>
            <a:ext cx="217430" cy="230052"/>
          </a:xfrm>
          <a:prstGeom xmlns:a="http://schemas.openxmlformats.org/drawingml/2006/main" prst="rect">
            <a:avLst/>
          </a:prstGeom>
          <a:solidFill xmlns:a="http://schemas.openxmlformats.org/drawingml/2006/main">
            <a:srgbClr val="CCFFFF"/>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sp macro="" textlink="">
        <cdr:nvSpPr>
          <cdr:cNvPr id="4" name="Rectangle 3"/>
          <cdr:cNvSpPr/>
        </cdr:nvSpPr>
        <cdr:spPr>
          <a:xfrm xmlns:a="http://schemas.openxmlformats.org/drawingml/2006/main">
            <a:off x="4323942" y="189777"/>
            <a:ext cx="217430" cy="230052"/>
          </a:xfrm>
          <a:prstGeom xmlns:a="http://schemas.openxmlformats.org/drawingml/2006/main" prst="rect">
            <a:avLst/>
          </a:prstGeom>
          <a:solidFill xmlns:a="http://schemas.openxmlformats.org/drawingml/2006/main">
            <a:srgbClr val="009999"/>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grpSp>
  </cdr:relSizeAnchor>
  <cdr:relSizeAnchor xmlns:cdr="http://schemas.openxmlformats.org/drawingml/2006/chartDrawing">
    <cdr:from>
      <cdr:x>0.52279</cdr:x>
      <cdr:y>0.03878</cdr:y>
    </cdr:from>
    <cdr:to>
      <cdr:x>0.59572</cdr:x>
      <cdr:y>0.10796</cdr:y>
    </cdr:to>
    <cdr:sp macro="" textlink="">
      <cdr:nvSpPr>
        <cdr:cNvPr id="5" name="TextBox 14"/>
        <cdr:cNvSpPr txBox="1"/>
      </cdr:nvSpPr>
      <cdr:spPr>
        <a:xfrm xmlns:a="http://schemas.openxmlformats.org/drawingml/2006/main">
          <a:off x="4541363" y="189774"/>
          <a:ext cx="633507"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latin typeface="Tahoma" pitchFamily="34" charset="0"/>
              <a:ea typeface="Tahoma" pitchFamily="34" charset="0"/>
              <a:cs typeface="Tahoma" pitchFamily="34" charset="0"/>
            </a:rPr>
            <a:t>2011</a:t>
          </a:r>
          <a:endParaRPr lang="en-US" sz="1600" dirty="0">
            <a:latin typeface="Tahoma" pitchFamily="34" charset="0"/>
            <a:ea typeface="Tahoma" pitchFamily="34" charset="0"/>
            <a:cs typeface="Tahoma"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0.38468</cdr:x>
      <cdr:y>0.03878</cdr:y>
    </cdr:from>
    <cdr:to>
      <cdr:x>0.4638</cdr:x>
      <cdr:y>0.10796</cdr:y>
    </cdr:to>
    <cdr:sp macro="" textlink="">
      <cdr:nvSpPr>
        <cdr:cNvPr id="3" name="TextBox 8"/>
        <cdr:cNvSpPr txBox="1"/>
      </cdr:nvSpPr>
      <cdr:spPr>
        <a:xfrm xmlns:a="http://schemas.openxmlformats.org/drawingml/2006/main">
          <a:off x="3080038" y="189777"/>
          <a:ext cx="633507"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latin typeface="Tahoma" pitchFamily="34" charset="0"/>
              <a:ea typeface="Tahoma" pitchFamily="34" charset="0"/>
              <a:cs typeface="Tahoma" pitchFamily="34" charset="0"/>
            </a:rPr>
            <a:t>2009</a:t>
          </a:r>
          <a:endParaRPr lang="en-US" sz="1600" dirty="0">
            <a:latin typeface="Tahoma" pitchFamily="34" charset="0"/>
            <a:ea typeface="Tahoma" pitchFamily="34" charset="0"/>
            <a:cs typeface="Tahoma" pitchFamily="34" charset="0"/>
          </a:endParaRPr>
        </a:p>
      </cdr:txBody>
    </cdr:sp>
  </cdr:relSizeAnchor>
  <cdr:relSizeAnchor xmlns:cdr="http://schemas.openxmlformats.org/drawingml/2006/chartDrawing">
    <cdr:from>
      <cdr:x>0.35965</cdr:x>
      <cdr:y>0.03878</cdr:y>
    </cdr:from>
    <cdr:to>
      <cdr:x>0.52279</cdr:x>
      <cdr:y>0.08579</cdr:y>
    </cdr:to>
    <cdr:grpSp>
      <cdr:nvGrpSpPr>
        <cdr:cNvPr id="6" name="Group 5" descr="chart key"/>
        <cdr:cNvGrpSpPr/>
      </cdr:nvGrpSpPr>
      <cdr:grpSpPr>
        <a:xfrm xmlns:a="http://schemas.openxmlformats.org/drawingml/2006/main">
          <a:off x="2879843" y="189799"/>
          <a:ext cx="1306320" cy="230080"/>
          <a:chOff x="2879629" y="189777"/>
          <a:chExt cx="1306221" cy="230052"/>
        </a:xfrm>
      </cdr:grpSpPr>
      <cdr:sp macro="" textlink="">
        <cdr:nvSpPr>
          <cdr:cNvPr id="2" name="Rectangle 1"/>
          <cdr:cNvSpPr/>
        </cdr:nvSpPr>
        <cdr:spPr>
          <a:xfrm xmlns:a="http://schemas.openxmlformats.org/drawingml/2006/main">
            <a:off x="2879629" y="189777"/>
            <a:ext cx="200409" cy="230052"/>
          </a:xfrm>
          <a:prstGeom xmlns:a="http://schemas.openxmlformats.org/drawingml/2006/main" prst="rect">
            <a:avLst/>
          </a:prstGeom>
          <a:solidFill xmlns:a="http://schemas.openxmlformats.org/drawingml/2006/main">
            <a:srgbClr val="CC99FF"/>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sp macro="" textlink="">
        <cdr:nvSpPr>
          <cdr:cNvPr id="4" name="Rectangle 3"/>
          <cdr:cNvSpPr/>
        </cdr:nvSpPr>
        <cdr:spPr>
          <a:xfrm xmlns:a="http://schemas.openxmlformats.org/drawingml/2006/main">
            <a:off x="3985441" y="189777"/>
            <a:ext cx="200409" cy="230052"/>
          </a:xfrm>
          <a:prstGeom xmlns:a="http://schemas.openxmlformats.org/drawingml/2006/main" prst="rect">
            <a:avLst/>
          </a:prstGeom>
          <a:solidFill xmlns:a="http://schemas.openxmlformats.org/drawingml/2006/main">
            <a:srgbClr val="80008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grpSp>
  </cdr:relSizeAnchor>
  <cdr:relSizeAnchor xmlns:cdr="http://schemas.openxmlformats.org/drawingml/2006/chartDrawing">
    <cdr:from>
      <cdr:x>0.52279</cdr:x>
      <cdr:y>0.03878</cdr:y>
    </cdr:from>
    <cdr:to>
      <cdr:x>0.59572</cdr:x>
      <cdr:y>0.10796</cdr:y>
    </cdr:to>
    <cdr:sp macro="" textlink="">
      <cdr:nvSpPr>
        <cdr:cNvPr id="5" name="TextBox 14"/>
        <cdr:cNvSpPr txBox="1"/>
      </cdr:nvSpPr>
      <cdr:spPr>
        <a:xfrm xmlns:a="http://schemas.openxmlformats.org/drawingml/2006/main">
          <a:off x="4541363" y="189774"/>
          <a:ext cx="633507"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latin typeface="Tahoma" pitchFamily="34" charset="0"/>
              <a:ea typeface="Tahoma" pitchFamily="34" charset="0"/>
              <a:cs typeface="Tahoma" pitchFamily="34" charset="0"/>
            </a:rPr>
            <a:t>2011</a:t>
          </a:r>
          <a:endParaRPr lang="en-US" sz="1600" dirty="0">
            <a:latin typeface="Tahoma" pitchFamily="34" charset="0"/>
            <a:ea typeface="Tahoma" pitchFamily="34" charset="0"/>
            <a:cs typeface="Tahoma"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1650" cy="465138"/>
          </a:xfrm>
          <a:prstGeom prst="rect">
            <a:avLst/>
          </a:prstGeom>
        </p:spPr>
        <p:txBody>
          <a:bodyPr vert="horz" lIns="91410" tIns="45705" rIns="91410" bIns="45705" rtlCol="0"/>
          <a:lstStyle>
            <a:lvl1pPr algn="l">
              <a:defRPr sz="1200"/>
            </a:lvl1pPr>
          </a:lstStyle>
          <a:p>
            <a:endParaRPr lang="en-US" dirty="0"/>
          </a:p>
        </p:txBody>
      </p:sp>
      <p:sp>
        <p:nvSpPr>
          <p:cNvPr id="3" name="Date Placeholder 2"/>
          <p:cNvSpPr>
            <a:spLocks noGrp="1"/>
          </p:cNvSpPr>
          <p:nvPr>
            <p:ph type="dt" sz="quarter" idx="1"/>
          </p:nvPr>
        </p:nvSpPr>
        <p:spPr>
          <a:xfrm>
            <a:off x="3976689" y="2"/>
            <a:ext cx="3041650" cy="465138"/>
          </a:xfrm>
          <a:prstGeom prst="rect">
            <a:avLst/>
          </a:prstGeom>
        </p:spPr>
        <p:txBody>
          <a:bodyPr vert="horz" lIns="91410" tIns="45705" rIns="91410" bIns="45705" rtlCol="0"/>
          <a:lstStyle>
            <a:lvl1pPr algn="r">
              <a:defRPr sz="1200"/>
            </a:lvl1pPr>
          </a:lstStyle>
          <a:p>
            <a:fld id="{ECD10EAC-DB9E-40D7-A573-D913662CFEAA}" type="datetimeFigureOut">
              <a:rPr lang="en-US" smtClean="0"/>
              <a:pPr/>
              <a:t>5/8/2014</a:t>
            </a:fld>
            <a:endParaRPr lang="en-US" dirty="0"/>
          </a:p>
        </p:txBody>
      </p:sp>
      <p:sp>
        <p:nvSpPr>
          <p:cNvPr id="4" name="Footer Placeholder 3"/>
          <p:cNvSpPr>
            <a:spLocks noGrp="1"/>
          </p:cNvSpPr>
          <p:nvPr>
            <p:ph type="ftr" sz="quarter" idx="2"/>
          </p:nvPr>
        </p:nvSpPr>
        <p:spPr>
          <a:xfrm>
            <a:off x="3" y="8839202"/>
            <a:ext cx="3041650" cy="465138"/>
          </a:xfrm>
          <a:prstGeom prst="rect">
            <a:avLst/>
          </a:prstGeom>
        </p:spPr>
        <p:txBody>
          <a:bodyPr vert="horz" lIns="91410" tIns="45705" rIns="91410" bIns="4570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6689" y="8839202"/>
            <a:ext cx="3041650" cy="465138"/>
          </a:xfrm>
          <a:prstGeom prst="rect">
            <a:avLst/>
          </a:prstGeom>
        </p:spPr>
        <p:txBody>
          <a:bodyPr vert="horz" lIns="91410" tIns="45705" rIns="91410" bIns="45705" rtlCol="0" anchor="b"/>
          <a:lstStyle>
            <a:lvl1pPr algn="r">
              <a:defRPr sz="1200"/>
            </a:lvl1pPr>
          </a:lstStyle>
          <a:p>
            <a:fld id="{D8725424-288F-4529-B7F3-0BC2CA7E5022}" type="slidenum">
              <a:rPr lang="en-US" smtClean="0"/>
              <a:pPr/>
              <a:t>‹#›</a:t>
            </a:fld>
            <a:endParaRPr lang="en-US" dirty="0"/>
          </a:p>
        </p:txBody>
      </p:sp>
    </p:spTree>
    <p:extLst>
      <p:ext uri="{BB962C8B-B14F-4D97-AF65-F5344CB8AC3E}">
        <p14:creationId xmlns:p14="http://schemas.microsoft.com/office/powerpoint/2010/main" val="3584772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57" tIns="46629" rIns="93257" bIns="46629"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57" tIns="46629" rIns="93257" bIns="46629" rtlCol="0"/>
          <a:lstStyle>
            <a:lvl1pPr algn="r">
              <a:defRPr sz="1200"/>
            </a:lvl1pPr>
          </a:lstStyle>
          <a:p>
            <a:fld id="{3E9D2DD8-C521-4505-924B-8CA20FD78ED1}" type="datetimeFigureOut">
              <a:rPr lang="en-US" smtClean="0"/>
              <a:pPr/>
              <a:t>5/8/2014</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57" tIns="46629" rIns="93257" bIns="46629"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57" tIns="46629" rIns="93257" bIns="4662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57" tIns="46629" rIns="93257" bIns="4662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57" tIns="46629" rIns="93257" bIns="46629" rtlCol="0" anchor="b"/>
          <a:lstStyle>
            <a:lvl1pPr algn="r">
              <a:defRPr sz="1200"/>
            </a:lvl1pPr>
          </a:lstStyle>
          <a:p>
            <a:fld id="{505CBE22-21B7-4090-A7D8-E04915029615}" type="slidenum">
              <a:rPr lang="en-US" smtClean="0"/>
              <a:pPr/>
              <a:t>‹#›</a:t>
            </a:fld>
            <a:endParaRPr lang="en-US" dirty="0"/>
          </a:p>
        </p:txBody>
      </p:sp>
    </p:spTree>
    <p:extLst>
      <p:ext uri="{BB962C8B-B14F-4D97-AF65-F5344CB8AC3E}">
        <p14:creationId xmlns:p14="http://schemas.microsoft.com/office/powerpoint/2010/main" val="149545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22533" name="Slide Number Placeholder 4"/>
          <p:cNvSpPr>
            <a:spLocks noGrp="1"/>
          </p:cNvSpPr>
          <p:nvPr>
            <p:ph type="sldNum" sz="quarter" idx="5"/>
          </p:nvPr>
        </p:nvSpPr>
        <p:spPr>
          <a:noFill/>
        </p:spPr>
        <p:txBody>
          <a:bodyPr/>
          <a:lstStyle/>
          <a:p>
            <a:fld id="{9F8648A1-516E-474F-A172-5638897DB8D1}"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20314"/>
            <a:ext cx="5615940" cy="4885611"/>
          </a:xfrm>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639" indent="-17163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485897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52E4F1AF-071F-4B84-8C78-C824CE715A93}" type="slidenum">
              <a:rPr lang="en-US">
                <a:solidFill>
                  <a:prstClr val="black"/>
                </a:solidFill>
              </a:rPr>
              <a:pPr/>
              <a:t>13</a:t>
            </a:fld>
            <a:endParaRPr lang="en-US" dirty="0">
              <a:solidFill>
                <a:prstClr val="black"/>
              </a:solidFill>
            </a:endParaRPr>
          </a:p>
        </p:txBody>
      </p:sp>
      <p:sp>
        <p:nvSpPr>
          <p:cNvPr id="4099" name="Rectangle 2"/>
          <p:cNvSpPr>
            <a:spLocks noGrp="1" noRot="1" noChangeAspect="1" noChangeArrowheads="1" noTextEdit="1"/>
          </p:cNvSpPr>
          <p:nvPr>
            <p:ph type="sldImg"/>
          </p:nvPr>
        </p:nvSpPr>
        <p:spPr>
          <a:xfrm>
            <a:off x="1182688" y="695325"/>
            <a:ext cx="4656137" cy="3490913"/>
          </a:xfrm>
          <a:ln/>
        </p:spPr>
      </p:sp>
      <p:sp>
        <p:nvSpPr>
          <p:cNvPr id="4100" name="Rectangle 3"/>
          <p:cNvSpPr>
            <a:spLocks noGrp="1" noChangeArrowheads="1"/>
          </p:cNvSpPr>
          <p:nvPr>
            <p:ph type="body" idx="1"/>
          </p:nvPr>
        </p:nvSpPr>
        <p:spPr>
          <a:xfrm>
            <a:off x="991946" y="4420314"/>
            <a:ext cx="4959730" cy="3131215"/>
          </a:xfrm>
          <a:noFill/>
          <a:ln/>
        </p:spPr>
        <p:txBody>
          <a:bodyPr>
            <a:normAutofit/>
          </a:bodyPr>
          <a:lstStyle/>
          <a:p>
            <a:pPr marL="457703" indent="-457703" defTabSz="915406">
              <a:buFont typeface="Arial" panose="020B0604020202020204" pitchFamily="34" charset="0"/>
              <a:buChar char="•"/>
              <a:defRPr/>
            </a:pPr>
            <a:endParaRPr lang="en-US" sz="1400"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20314"/>
            <a:ext cx="5615940" cy="4885611"/>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993" y="4652962"/>
            <a:ext cx="5615940" cy="4652963"/>
          </a:xfrm>
        </p:spPr>
        <p:txBody>
          <a:bodyPr>
            <a:normAutofit/>
          </a:bodyPr>
          <a:lstStyle/>
          <a:p>
            <a:pPr defTabSz="915406">
              <a:defRPr/>
            </a:pPr>
            <a:endParaRPr lang="en-US" sz="1100" dirty="0">
              <a:solidFill>
                <a:srgbClr val="FF0000"/>
              </a:solidFill>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15</a:t>
            </a:fld>
            <a:endParaRPr lang="en-US" dirty="0">
              <a:solidFill>
                <a:prstClr val="black"/>
              </a:solidFill>
            </a:endParaRPr>
          </a:p>
        </p:txBody>
      </p:sp>
      <p:sp>
        <p:nvSpPr>
          <p:cNvPr id="5" name="Date Placeholder 4"/>
          <p:cNvSpPr>
            <a:spLocks noGrp="1"/>
          </p:cNvSpPr>
          <p:nvPr>
            <p:ph type="dt" idx="11"/>
          </p:nvPr>
        </p:nvSpPr>
        <p:spPr/>
        <p:txBody>
          <a:bodyPr/>
          <a:lstStyle/>
          <a:p>
            <a:fld id="{70C4E7B5-8E52-4DE7-9FAF-DCB4BD29171C}" type="datetime1">
              <a:rPr lang="en-US" smtClean="0">
                <a:solidFill>
                  <a:prstClr val="black"/>
                </a:solidFill>
              </a:rPr>
              <a:pPr/>
              <a:t>5/8/2014</a:t>
            </a:fld>
            <a:endParaRPr lang="en-US" dirty="0">
              <a:solidFill>
                <a:prstClr val="black"/>
              </a:solidFill>
            </a:endParaRPr>
          </a:p>
        </p:txBody>
      </p:sp>
      <p:sp>
        <p:nvSpPr>
          <p:cNvPr id="13" name="Slide Image Placeholder 12"/>
          <p:cNvSpPr>
            <a:spLocks noGrp="1" noRot="1" noChangeAspect="1"/>
          </p:cNvSpPr>
          <p:nvPr>
            <p:ph type="sldImg"/>
          </p:nvPr>
        </p:nvSpPr>
        <p:spPr>
          <a:xfrm>
            <a:off x="758825" y="484188"/>
            <a:ext cx="5508625" cy="4130675"/>
          </a:xfrm>
        </p:spPr>
      </p:sp>
    </p:spTree>
    <p:extLst>
      <p:ext uri="{BB962C8B-B14F-4D97-AF65-F5344CB8AC3E}">
        <p14:creationId xmlns:p14="http://schemas.microsoft.com/office/powerpoint/2010/main" val="32657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20315"/>
            <a:ext cx="5615940" cy="4733054"/>
          </a:xfrm>
        </p:spPr>
        <p:txBody>
          <a:bodyPr>
            <a:normAutofit/>
          </a:bodyPr>
          <a:lstStyle/>
          <a:p>
            <a:pPr defTabSz="915356">
              <a:defRPr/>
            </a:pPr>
            <a:endParaRPr lang="en-US" sz="14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915356">
              <a:defRPr/>
            </a:pPr>
            <a:endParaRPr lang="en-US"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DB13DE-415E-423C-9215-1EA8DD3834A1}" type="slidenum">
              <a:rPr lang="en-US" altLang="en-US">
                <a:solidFill>
                  <a:prstClr val="black"/>
                </a:solidFill>
              </a:rPr>
              <a:pPr/>
              <a:t>19</a:t>
            </a:fld>
            <a:endParaRPr lang="en-US" altLang="en-US" dirty="0">
              <a:solidFill>
                <a:prstClr val="black"/>
              </a:solidFill>
            </a:endParaRPr>
          </a:p>
        </p:txBody>
      </p:sp>
      <p:sp>
        <p:nvSpPr>
          <p:cNvPr id="1124354" name="Rectangle 2"/>
          <p:cNvSpPr>
            <a:spLocks noGrp="1" noRot="1" noChangeAspect="1" noChangeArrowheads="1" noTextEdit="1"/>
          </p:cNvSpPr>
          <p:nvPr>
            <p:ph type="sldImg"/>
          </p:nvPr>
        </p:nvSpPr>
        <p:spPr>
          <a:ln/>
        </p:spPr>
      </p:sp>
      <p:sp>
        <p:nvSpPr>
          <p:cNvPr id="1124356" name="Rectangle 4"/>
          <p:cNvSpPr>
            <a:spLocks noGrp="1" noChangeArrowheads="1"/>
          </p:cNvSpPr>
          <p:nvPr>
            <p:ph type="body" idx="1"/>
          </p:nvPr>
        </p:nvSpPr>
        <p:spPr/>
        <p:txBody>
          <a:bodyPr/>
          <a:lstStyle/>
          <a:p>
            <a:pPr marL="171639" indent="-171639">
              <a:buFont typeface="Arial" panose="020B0604020202020204" pitchFamily="34" charset="0"/>
              <a:buChar char="•"/>
            </a:pPr>
            <a:endParaRPr lang="en-US" b="0" baseline="0" dirty="0" smtClean="0">
              <a:effectLs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20315"/>
            <a:ext cx="5615940" cy="4580498"/>
          </a:xfrm>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310004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39" indent="-171639">
              <a:buFont typeface="Arial" panose="020B0604020202020204" pitchFamily="34" charset="0"/>
              <a:buChar char="•"/>
            </a:pPr>
            <a:endParaRPr lang="en-US" b="0" u="none" dirty="0"/>
          </a:p>
        </p:txBody>
      </p:sp>
    </p:spTree>
    <p:extLst>
      <p:ext uri="{BB962C8B-B14F-4D97-AF65-F5344CB8AC3E}">
        <p14:creationId xmlns:p14="http://schemas.microsoft.com/office/powerpoint/2010/main" val="2417339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81000"/>
            <a:ext cx="4651375" cy="3487738"/>
          </a:xfrm>
        </p:spPr>
      </p:sp>
      <p:sp>
        <p:nvSpPr>
          <p:cNvPr id="3" name="Notes Placeholder 2"/>
          <p:cNvSpPr>
            <a:spLocks noGrp="1"/>
          </p:cNvSpPr>
          <p:nvPr>
            <p:ph type="body" idx="1"/>
          </p:nvPr>
        </p:nvSpPr>
        <p:spPr>
          <a:xfrm>
            <a:off x="701993" y="3890182"/>
            <a:ext cx="5615940" cy="5263187"/>
          </a:xfrm>
        </p:spPr>
        <p:txBody>
          <a:bodyPr>
            <a:noAutofit/>
          </a:bodyPr>
          <a:lstStyle/>
          <a:p>
            <a:pPr eaLnBrk="1" hangingPunct="1"/>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4023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23</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5063" y="685800"/>
            <a:ext cx="4694237" cy="3521075"/>
          </a:xfrm>
          <a:ln/>
        </p:spPr>
      </p:sp>
      <p:sp>
        <p:nvSpPr>
          <p:cNvPr id="39940" name="Rectangle 3"/>
          <p:cNvSpPr>
            <a:spLocks noGrp="1" noChangeArrowheads="1"/>
          </p:cNvSpPr>
          <p:nvPr>
            <p:ph type="body" idx="1"/>
          </p:nvPr>
        </p:nvSpPr>
        <p:spPr>
          <a:xfrm>
            <a:off x="467360" y="4347850"/>
            <a:ext cx="6007314" cy="4576684"/>
          </a:xfrm>
          <a:noFill/>
        </p:spPr>
        <p:txBody>
          <a:bodyPr lIns="91785" tIns="45896" rIns="91785" bIns="45896"/>
          <a:lstStyle/>
          <a:p>
            <a:endParaRPr lang="en-US" altLang="en-US" baseline="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ltLang="en-US" dirty="0" smtClean="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28</a:t>
            </a:fld>
            <a:endParaRPr lang="en-US">
              <a:solidFill>
                <a:prstClr val="black"/>
              </a:solidFill>
            </a:endParaRPr>
          </a:p>
        </p:txBody>
      </p:sp>
      <p:sp>
        <p:nvSpPr>
          <p:cNvPr id="5" name="Date Placeholder 4"/>
          <p:cNvSpPr>
            <a:spLocks noGrp="1"/>
          </p:cNvSpPr>
          <p:nvPr>
            <p:ph type="dt" idx="11"/>
          </p:nvPr>
        </p:nvSpPr>
        <p:spPr/>
        <p:txBody>
          <a:bodyPr/>
          <a:lstStyle/>
          <a:p>
            <a:fld id="{204D6BC0-8627-4E71-B64E-C73F647CBA16}" type="datetime1">
              <a:rPr lang="en-US" smtClean="0">
                <a:solidFill>
                  <a:prstClr val="black"/>
                </a:solidFill>
              </a:rPr>
              <a:pPr/>
              <a:t>5/8/2014</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Compiled by: Health Promotion Statistics Branch, Office of Analysis and Epidemiology, National Center for Health Statistics</a:t>
            </a:r>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Healthy People 2010 Final Review: Overview and Selected Findings</a:t>
            </a:r>
            <a:endParaRPr lang="en-US">
              <a:solidFill>
                <a:prstClr val="black"/>
              </a:solidFill>
            </a:endParaRPr>
          </a:p>
        </p:txBody>
      </p:sp>
      <p:sp>
        <p:nvSpPr>
          <p:cNvPr id="13" name="Slide Image Placeholder 12"/>
          <p:cNvSpPr>
            <a:spLocks noGrp="1" noRot="1" noChangeAspect="1"/>
          </p:cNvSpPr>
          <p:nvPr>
            <p:ph type="sldImg"/>
          </p:nvPr>
        </p:nvSpPr>
        <p:spPr>
          <a:xfrm>
            <a:off x="758825" y="484188"/>
            <a:ext cx="5508625" cy="4130675"/>
          </a:xfrm>
        </p:spPr>
      </p:sp>
    </p:spTree>
    <p:extLst>
      <p:ext uri="{BB962C8B-B14F-4D97-AF65-F5344CB8AC3E}">
        <p14:creationId xmlns:p14="http://schemas.microsoft.com/office/powerpoint/2010/main" val="3417011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pPr/>
              <a:t>29</a:t>
            </a:fld>
            <a:endParaRPr lang="en-US"/>
          </a:p>
        </p:txBody>
      </p:sp>
      <p:sp>
        <p:nvSpPr>
          <p:cNvPr id="5" name="Date Placeholder 4"/>
          <p:cNvSpPr>
            <a:spLocks noGrp="1"/>
          </p:cNvSpPr>
          <p:nvPr>
            <p:ph type="dt" idx="11"/>
          </p:nvPr>
        </p:nvSpPr>
        <p:spPr/>
        <p:txBody>
          <a:bodyPr/>
          <a:lstStyle/>
          <a:p>
            <a:fld id="{204D6BC0-8627-4E71-B64E-C73F647CBA16}" type="datetime1">
              <a:rPr lang="en-US" smtClean="0"/>
              <a:pPr/>
              <a:t>5/8/2014</a:t>
            </a:fld>
            <a:endParaRPr lang="en-US" dirty="0"/>
          </a:p>
        </p:txBody>
      </p:sp>
      <p:sp>
        <p:nvSpPr>
          <p:cNvPr id="6" name="Footer Placeholder 5"/>
          <p:cNvSpPr>
            <a:spLocks noGrp="1"/>
          </p:cNvSpPr>
          <p:nvPr>
            <p:ph type="ftr" sz="quarter" idx="12"/>
          </p:nvPr>
        </p:nvSpPr>
        <p:spPr/>
        <p:txBody>
          <a:bodyPr/>
          <a:lstStyle/>
          <a:p>
            <a:r>
              <a:rPr lang="en-US" smtClean="0"/>
              <a:t>Compiled by: Health Promotion Statistics Branch, Office of Analysis and Epidemiology, National Center for Health Statistics</a:t>
            </a:r>
            <a:endParaRPr lang="en-US" dirty="0"/>
          </a:p>
        </p:txBody>
      </p:sp>
      <p:sp>
        <p:nvSpPr>
          <p:cNvPr id="7" name="Header Placeholder 6"/>
          <p:cNvSpPr>
            <a:spLocks noGrp="1"/>
          </p:cNvSpPr>
          <p:nvPr>
            <p:ph type="hdr" sz="quarter" idx="13"/>
          </p:nvPr>
        </p:nvSpPr>
        <p:spPr/>
        <p:txBody>
          <a:bodyPr/>
          <a:lstStyle/>
          <a:p>
            <a:r>
              <a:rPr lang="en-US" smtClean="0"/>
              <a:t>Healthy People 2010 Final Review: Overview and Selected Findings</a:t>
            </a:r>
            <a:endParaRPr lang="en-US"/>
          </a:p>
        </p:txBody>
      </p:sp>
      <p:sp>
        <p:nvSpPr>
          <p:cNvPr id="13" name="Slide Image Placeholder 12"/>
          <p:cNvSpPr>
            <a:spLocks noGrp="1" noRot="1" noChangeAspect="1"/>
          </p:cNvSpPr>
          <p:nvPr>
            <p:ph type="sldImg"/>
          </p:nvPr>
        </p:nvSpPr>
        <p:spPr>
          <a:xfrm>
            <a:off x="758825" y="484188"/>
            <a:ext cx="5508625" cy="4130675"/>
          </a:xfrm>
        </p:spPr>
      </p:sp>
    </p:spTree>
    <p:extLst>
      <p:ext uri="{BB962C8B-B14F-4D97-AF65-F5344CB8AC3E}">
        <p14:creationId xmlns:p14="http://schemas.microsoft.com/office/powerpoint/2010/main" val="341701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5/8/2014</a:t>
            </a:fld>
            <a:endParaRPr lang="en-US" dirty="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DB13DE-415E-423C-9215-1EA8DD3834A1}" type="slidenum">
              <a:rPr lang="en-US" altLang="en-US">
                <a:solidFill>
                  <a:prstClr val="black"/>
                </a:solidFill>
              </a:rPr>
              <a:pPr/>
              <a:t>30</a:t>
            </a:fld>
            <a:endParaRPr lang="en-US" altLang="en-US">
              <a:solidFill>
                <a:prstClr val="black"/>
              </a:solidFill>
            </a:endParaRPr>
          </a:p>
        </p:txBody>
      </p:sp>
      <p:sp>
        <p:nvSpPr>
          <p:cNvPr id="1124354" name="Rectangle 2"/>
          <p:cNvSpPr>
            <a:spLocks noGrp="1" noRot="1" noChangeAspect="1" noChangeArrowheads="1" noTextEdit="1"/>
          </p:cNvSpPr>
          <p:nvPr>
            <p:ph type="sldImg"/>
          </p:nvPr>
        </p:nvSpPr>
        <p:spPr>
          <a:ln/>
        </p:spPr>
      </p:sp>
      <p:sp>
        <p:nvSpPr>
          <p:cNvPr id="1124356" name="Rectangle 4"/>
          <p:cNvSpPr>
            <a:spLocks noGrp="1" noChangeArrowheads="1"/>
          </p:cNvSpPr>
          <p:nvPr>
            <p:ph type="body" idx="1"/>
          </p:nvPr>
        </p:nvSpPr>
        <p:spPr/>
        <p:txBody>
          <a:bodyPr/>
          <a:lstStyle/>
          <a:p>
            <a:pPr algn="l"/>
            <a:endParaRPr lang="en-US" dirty="0" smtClean="0">
              <a:ea typeface="Tahoma" panose="020B0604030504040204" pitchFamily="34" charset="0"/>
              <a:cs typeface="Tahoma" panose="020B060403050404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204E41A6-F38B-475C-BE79-E8C9DB061704}" type="slidenum">
              <a:rPr lang="en-US" smtClean="0">
                <a:solidFill>
                  <a:prstClr val="black"/>
                </a:solidFill>
              </a:rPr>
              <a:pPr/>
              <a:t>31</a:t>
            </a:fld>
            <a:endParaRPr lang="en-US" dirty="0">
              <a:solidFill>
                <a:prstClr val="black"/>
              </a:solidFill>
            </a:endParaRPr>
          </a:p>
        </p:txBody>
      </p:sp>
      <p:sp>
        <p:nvSpPr>
          <p:cNvPr id="6" name="Date Placeholder 5"/>
          <p:cNvSpPr>
            <a:spLocks noGrp="1"/>
          </p:cNvSpPr>
          <p:nvPr>
            <p:ph type="dt" idx="12"/>
          </p:nvPr>
        </p:nvSpPr>
        <p:spPr/>
        <p:txBody>
          <a:bodyPr/>
          <a:lstStyle/>
          <a:p>
            <a:fld id="{3D1313C3-4E32-4343-ACFA-5E8EB9880DA5}" type="datetimeFigureOut">
              <a:rPr lang="en-US" smtClean="0">
                <a:solidFill>
                  <a:prstClr val="black"/>
                </a:solidFill>
              </a:rPr>
              <a:pPr/>
              <a:t>5/8/2014</a:t>
            </a:fld>
            <a:endParaRPr lang="en-US" dirty="0">
              <a:solidFill>
                <a:prstClr val="black"/>
              </a:solidFill>
            </a:endParaRPr>
          </a:p>
        </p:txBody>
      </p:sp>
    </p:spTree>
    <p:extLst>
      <p:ext uri="{BB962C8B-B14F-4D97-AF65-F5344CB8AC3E}">
        <p14:creationId xmlns:p14="http://schemas.microsoft.com/office/powerpoint/2010/main" val="479518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732" y="4424128"/>
            <a:ext cx="5722765" cy="4187666"/>
          </a:xfrm>
        </p:spPr>
        <p:txBody>
          <a:bodyPr>
            <a:normAutofit/>
          </a:bodyPr>
          <a:lstStyle/>
          <a:p>
            <a:pPr>
              <a:lnSpc>
                <a:spcPct val="110000"/>
              </a:lnSpc>
            </a:pPr>
            <a:endParaRPr lang="en-US" dirty="0"/>
          </a:p>
        </p:txBody>
      </p:sp>
      <p:sp>
        <p:nvSpPr>
          <p:cNvPr id="5" name="Slide Number Placeholder 4"/>
          <p:cNvSpPr>
            <a:spLocks noGrp="1"/>
          </p:cNvSpPr>
          <p:nvPr>
            <p:ph type="sldNum" sz="quarter" idx="11"/>
          </p:nvPr>
        </p:nvSpPr>
        <p:spPr/>
        <p:txBody>
          <a:bodyPr/>
          <a:lstStyle/>
          <a:p>
            <a:fld id="{204E41A6-F38B-475C-BE79-E8C9DB061704}" type="slidenum">
              <a:rPr lang="en-US" smtClean="0">
                <a:solidFill>
                  <a:prstClr val="black"/>
                </a:solidFill>
              </a:rPr>
              <a:pPr/>
              <a:t>32</a:t>
            </a:fld>
            <a:endParaRPr lang="en-US" dirty="0">
              <a:solidFill>
                <a:prstClr val="black"/>
              </a:solidFill>
            </a:endParaRPr>
          </a:p>
        </p:txBody>
      </p:sp>
      <p:sp>
        <p:nvSpPr>
          <p:cNvPr id="6" name="Date Placeholder 5"/>
          <p:cNvSpPr>
            <a:spLocks noGrp="1"/>
          </p:cNvSpPr>
          <p:nvPr>
            <p:ph type="dt" idx="12"/>
          </p:nvPr>
        </p:nvSpPr>
        <p:spPr/>
        <p:txBody>
          <a:bodyPr/>
          <a:lstStyle/>
          <a:p>
            <a:fld id="{3D1313C3-4E32-4343-ACFA-5E8EB9880DA5}" type="datetimeFigureOut">
              <a:rPr lang="en-US" smtClean="0">
                <a:solidFill>
                  <a:prstClr val="black"/>
                </a:solidFill>
              </a:rPr>
              <a:pPr/>
              <a:t>5/8/2014</a:t>
            </a:fld>
            <a:endParaRPr lang="en-US" dirty="0">
              <a:solidFill>
                <a:prstClr val="black"/>
              </a:solidFill>
            </a:endParaRPr>
          </a:p>
        </p:txBody>
      </p:sp>
    </p:spTree>
    <p:extLst>
      <p:ext uri="{BB962C8B-B14F-4D97-AF65-F5344CB8AC3E}">
        <p14:creationId xmlns:p14="http://schemas.microsoft.com/office/powerpoint/2010/main" val="479518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xfrm>
            <a:off x="1184275" y="698500"/>
            <a:ext cx="46513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5406">
              <a:defRPr/>
            </a:pPr>
            <a:endParaRPr lang="en-US" sz="1600" dirty="0"/>
          </a:p>
          <a:p>
            <a:pPr defTabSz="915406">
              <a:defRPr/>
            </a:pPr>
            <a:endParaRPr lang="en-US" sz="1600" dirty="0"/>
          </a:p>
          <a:p>
            <a:endParaRPr lang="en-US" sz="1600"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solidFill>
                <a:prstClr val="black"/>
              </a:solidFill>
            </a:endParaRPr>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solidFill>
                  <a:prstClr val="black"/>
                </a:solidFill>
              </a:rPr>
              <a:pPr fontAlgn="base">
                <a:spcBef>
                  <a:spcPct val="0"/>
                </a:spcBef>
                <a:spcAft>
                  <a:spcPct val="0"/>
                </a:spcAft>
                <a:defRPr/>
              </a:pPr>
              <a:t>33</a:t>
            </a:fld>
            <a:endParaRPr lang="en-US" dirty="0"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77575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10"/>
          </p:nvPr>
        </p:nvSpPr>
        <p:spPr/>
        <p:txBody>
          <a:bodyPr/>
          <a:lstStyle/>
          <a:p>
            <a:fld id="{3F3E24D5-9D98-4B20-922C-4B54EF331672}"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F99A00-DC07-4B92-8BD4-B158673FA22A}"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182688" y="696913"/>
            <a:ext cx="4654550" cy="3490912"/>
          </a:xfrm>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None/>
            </a:pPr>
            <a:endParaRPr lang="en-US" dirty="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92A8FF-9F26-4F28-9BD7-758A73C78057}" type="slidenum">
              <a:rPr lang="en-US" smtClean="0">
                <a:solidFill>
                  <a:prstClr val="black"/>
                </a:solidFill>
              </a:rPr>
              <a:pPr/>
              <a:t>38</a:t>
            </a:fld>
            <a:endParaRPr lang="en-US" smtClean="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348162"/>
            <a:ext cx="5615940" cy="4800600"/>
          </a:xfrm>
        </p:spPr>
        <p:txBody>
          <a:bodyPr>
            <a:normAutofit/>
          </a:bodyPr>
          <a:lstStyle/>
          <a:p>
            <a:pPr defTabSz="931309" eaLnBrk="0" fontAlgn="base" hangingPunct="0">
              <a:spcBef>
                <a:spcPct val="30000"/>
              </a:spcBef>
              <a:spcAft>
                <a:spcPct val="0"/>
              </a:spcAft>
              <a:defRPr/>
            </a:pPr>
            <a:endParaRPr lang="en-US" dirty="0">
              <a:latin typeface="Arial"/>
              <a:cs typeface="Arial"/>
            </a:endParaRPr>
          </a:p>
        </p:txBody>
      </p:sp>
      <p:sp>
        <p:nvSpPr>
          <p:cNvPr id="4" name="Slide Number Placeholder 3"/>
          <p:cNvSpPr>
            <a:spLocks noGrp="1"/>
          </p:cNvSpPr>
          <p:nvPr>
            <p:ph type="sldNum" sz="quarter" idx="10"/>
          </p:nvPr>
        </p:nvSpPr>
        <p:spPr/>
        <p:txBody>
          <a:bodyPr/>
          <a:lstStyle/>
          <a:p>
            <a:fld id="{87C6BD92-A074-4F1E-A92F-D9108C4FF88F}"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52F35-A2B3-412A-BB0E-B5D0E56E037E}" type="slidenum">
              <a:rPr lang="en-US">
                <a:solidFill>
                  <a:prstClr val="black"/>
                </a:solidFill>
              </a:rPr>
              <a:pPr/>
              <a:t>40</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1187450" y="698500"/>
            <a:ext cx="4648200" cy="3486150"/>
          </a:xfrm>
          <a:ln/>
        </p:spPr>
      </p:sp>
      <p:sp>
        <p:nvSpPr>
          <p:cNvPr id="8195" name="Rectangle 3"/>
          <p:cNvSpPr>
            <a:spLocks noGrp="1" noChangeArrowheads="1"/>
          </p:cNvSpPr>
          <p:nvPr>
            <p:ph type="body" idx="1"/>
          </p:nvPr>
        </p:nvSpPr>
        <p:spPr>
          <a:xfrm>
            <a:off x="935990" y="4418700"/>
            <a:ext cx="5146321" cy="4187666"/>
          </a:xfrm>
        </p:spPr>
        <p:txBody>
          <a:bodyPr>
            <a:noAutofit/>
          </a:bodyPr>
          <a:lstStyle/>
          <a:p>
            <a:endParaRPr lang="en-US" dirty="0">
              <a:latin typeface="Arial"/>
              <a:cs typeface="Arial"/>
            </a:endParaRPr>
          </a:p>
        </p:txBody>
      </p:sp>
    </p:spTree>
    <p:extLst>
      <p:ext uri="{BB962C8B-B14F-4D97-AF65-F5344CB8AC3E}">
        <p14:creationId xmlns:p14="http://schemas.microsoft.com/office/powerpoint/2010/main" val="98242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u="sng" dirty="0">
              <a:latin typeface="Arial"/>
              <a:cs typeface="Arial"/>
            </a:endParaRPr>
          </a:p>
        </p:txBody>
      </p:sp>
      <p:sp>
        <p:nvSpPr>
          <p:cNvPr id="4" name="Slide Number Placeholder 3"/>
          <p:cNvSpPr>
            <a:spLocks noGrp="1"/>
          </p:cNvSpPr>
          <p:nvPr>
            <p:ph type="sldNum" sz="quarter" idx="10"/>
          </p:nvPr>
        </p:nvSpPr>
        <p:spPr/>
        <p:txBody>
          <a:bodyPr/>
          <a:lstStyle/>
          <a:p>
            <a:fld id="{476D829D-6F50-6945-B415-7FF26FA4187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515534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latin typeface="Arial"/>
              <a:cs typeface="Arial"/>
            </a:endParaRPr>
          </a:p>
        </p:txBody>
      </p:sp>
      <p:sp>
        <p:nvSpPr>
          <p:cNvPr id="4" name="Slide Number Placeholder 3"/>
          <p:cNvSpPr>
            <a:spLocks noGrp="1"/>
          </p:cNvSpPr>
          <p:nvPr>
            <p:ph type="sldNum" sz="quarter" idx="10"/>
          </p:nvPr>
        </p:nvSpPr>
        <p:spPr/>
        <p:txBody>
          <a:bodyPr/>
          <a:lstStyle/>
          <a:p>
            <a:fld id="{476D829D-6F50-6945-B415-7FF26FA4187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032886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943127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643797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102429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408038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189039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latin typeface="Arial"/>
              <a:cs typeface="Arial"/>
            </a:endParaRPr>
          </a:p>
        </p:txBody>
      </p:sp>
      <p:sp>
        <p:nvSpPr>
          <p:cNvPr id="4" name="Slide Number Placeholder 3"/>
          <p:cNvSpPr>
            <a:spLocks noGrp="1"/>
          </p:cNvSpPr>
          <p:nvPr>
            <p:ph type="sldNum" sz="quarter" idx="10"/>
          </p:nvPr>
        </p:nvSpPr>
        <p:spPr/>
        <p:txBody>
          <a:bodyPr/>
          <a:lstStyle/>
          <a:p>
            <a:fld id="{2897E4A1-19D2-406D-90F5-8ED6B855EE33}"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latin typeface="Arial"/>
              <a:cs typeface="Arial"/>
            </a:endParaRPr>
          </a:p>
        </p:txBody>
      </p:sp>
      <p:sp>
        <p:nvSpPr>
          <p:cNvPr id="4" name="Slide Number Placeholder 3"/>
          <p:cNvSpPr>
            <a:spLocks noGrp="1"/>
          </p:cNvSpPr>
          <p:nvPr>
            <p:ph type="sldNum" sz="quarter" idx="10"/>
          </p:nvPr>
        </p:nvSpPr>
        <p:spPr/>
        <p:txBody>
          <a:bodyPr/>
          <a:lstStyle/>
          <a:p>
            <a:fld id="{2897E4A1-19D2-406D-90F5-8ED6B855EE33}"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406">
              <a:defRPr/>
            </a:pPr>
            <a:endParaRPr lang="en-US" sz="1600" dirty="0"/>
          </a:p>
          <a:p>
            <a:pPr defTabSz="915406">
              <a:defRPr/>
            </a:pPr>
            <a:endParaRPr lang="en-US" sz="1600" i="1" dirty="0"/>
          </a:p>
        </p:txBody>
      </p:sp>
    </p:spTree>
    <p:extLst>
      <p:ext uri="{BB962C8B-B14F-4D97-AF65-F5344CB8AC3E}">
        <p14:creationId xmlns:p14="http://schemas.microsoft.com/office/powerpoint/2010/main" val="241733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5</a:t>
            </a:fld>
            <a:endParaRPr lang="en-US" dirty="0"/>
          </a:p>
        </p:txBody>
      </p:sp>
    </p:spTree>
    <p:extLst>
      <p:ext uri="{BB962C8B-B14F-4D97-AF65-F5344CB8AC3E}">
        <p14:creationId xmlns:p14="http://schemas.microsoft.com/office/powerpoint/2010/main" val="3034098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51</a:t>
            </a:fld>
            <a:endParaRPr lang="en-US" dirty="0" smtClean="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501019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20316"/>
            <a:ext cx="5615940" cy="4422219"/>
          </a:xfrm>
        </p:spPr>
        <p:txBody>
          <a:bodyPr>
            <a:noAutofit/>
          </a:bodyPr>
          <a:lstStyle/>
          <a:p>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847027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150758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658248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584354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266">
              <a:defRPr/>
            </a:pPr>
            <a:endParaRPr lang="en-US" sz="1000" kern="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1598037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2" y="4420318"/>
            <a:ext cx="5807582" cy="4726912"/>
          </a:xfrm>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194243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2" y="4420316"/>
            <a:ext cx="5807581" cy="4422216"/>
          </a:xfrm>
        </p:spPr>
        <p:txBody>
          <a:bodyPr>
            <a:normAutofit lnSpcReduction="10000"/>
          </a:bodyPr>
          <a:lstStyle/>
          <a:p>
            <a:pPr defTabSz="912266" fontAlgn="base">
              <a:spcBef>
                <a:spcPct val="30000"/>
              </a:spcBef>
              <a:spcAft>
                <a:spcPct val="0"/>
              </a:spcAft>
              <a:defRPr/>
            </a:pPr>
            <a:endParaRPr lang="en-US" sz="1100" dirty="0"/>
          </a:p>
        </p:txBody>
      </p:sp>
      <p:sp>
        <p:nvSpPr>
          <p:cNvPr id="4" name="Slide Number Placeholder 3"/>
          <p:cNvSpPr>
            <a:spLocks noGrp="1"/>
          </p:cNvSpPr>
          <p:nvPr>
            <p:ph type="sldNum" sz="quarter" idx="10"/>
          </p:nvPr>
        </p:nvSpPr>
        <p:spPr/>
        <p:txBody>
          <a:bodyPr/>
          <a:lstStyle/>
          <a:p>
            <a:fld id="{FB2E1D42-1E7B-4B13-AE65-E352C329D3B4}"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315657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81000"/>
            <a:ext cx="4651375" cy="3487738"/>
          </a:xfrm>
        </p:spPr>
      </p:sp>
      <p:sp>
        <p:nvSpPr>
          <p:cNvPr id="3" name="Notes Placeholder 2"/>
          <p:cNvSpPr>
            <a:spLocks noGrp="1"/>
          </p:cNvSpPr>
          <p:nvPr>
            <p:ph type="body" idx="1"/>
          </p:nvPr>
        </p:nvSpPr>
        <p:spPr>
          <a:xfrm>
            <a:off x="701993" y="3890182"/>
            <a:ext cx="5615940" cy="5263187"/>
          </a:xfrm>
        </p:spPr>
        <p:txBody>
          <a:bodyPr>
            <a:no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6</a:t>
            </a:fld>
            <a:endParaRPr lang="en-US" dirty="0"/>
          </a:p>
        </p:txBody>
      </p:sp>
    </p:spTree>
    <p:extLst>
      <p:ext uri="{BB962C8B-B14F-4D97-AF65-F5344CB8AC3E}">
        <p14:creationId xmlns:p14="http://schemas.microsoft.com/office/powerpoint/2010/main" val="340232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mn-lt"/>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889831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1488345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xfrm>
            <a:off x="1184275" y="698500"/>
            <a:ext cx="4651375" cy="3489325"/>
          </a:xfrm>
          <a:ln/>
        </p:spPr>
      </p:sp>
      <p:sp>
        <p:nvSpPr>
          <p:cNvPr id="22531" name="Placeholder 3"/>
          <p:cNvSpPr>
            <a:spLocks noGrp="1" noChangeArrowheads="1"/>
          </p:cNvSpPr>
          <p:nvPr>
            <p:ph type="body" idx="1"/>
          </p:nvPr>
        </p:nvSpPr>
        <p:spPr>
          <a:noFill/>
          <a:ln/>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6816660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xfrm>
            <a:off x="702629" y="4420950"/>
            <a:ext cx="5614668" cy="3844098"/>
          </a:xfrm>
          <a:noFill/>
        </p:spPr>
        <p:txBody>
          <a:bodyPr wrap="square" numCol="1" anchor="t" anchorCtr="0" compatLnSpc="1">
            <a:prstTxWarp prst="textNoShape">
              <a:avLst/>
            </a:prstTxWarp>
            <a:normAutofit/>
          </a:bodyPr>
          <a:lstStyle/>
          <a:p>
            <a:pPr>
              <a:buFontTx/>
              <a:buNone/>
            </a:pPr>
            <a:endParaRPr lang="en-US" sz="1400" dirty="0">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322915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17417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17417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8732886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4275" y="698500"/>
            <a:ext cx="46513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70</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5/8/2014</a:t>
            </a:fld>
            <a:endParaRPr lang="en-US" dirty="0" smtClean="0">
              <a:solidFill>
                <a:prstClr val="black"/>
              </a:solidFill>
            </a:endParaRPr>
          </a:p>
        </p:txBody>
      </p:sp>
    </p:spTree>
    <p:extLst>
      <p:ext uri="{BB962C8B-B14F-4D97-AF65-F5344CB8AC3E}">
        <p14:creationId xmlns:p14="http://schemas.microsoft.com/office/powerpoint/2010/main" val="31538102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4275" y="698500"/>
            <a:ext cx="46513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71</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5/8/2014</a:t>
            </a:fld>
            <a:endParaRPr lang="en-US" dirty="0" smtClean="0">
              <a:solidFill>
                <a:prstClr val="black"/>
              </a:solidFill>
            </a:endParaRPr>
          </a:p>
        </p:txBody>
      </p:sp>
    </p:spTree>
    <p:extLst>
      <p:ext uri="{BB962C8B-B14F-4D97-AF65-F5344CB8AC3E}">
        <p14:creationId xmlns:p14="http://schemas.microsoft.com/office/powerpoint/2010/main" val="23060577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4275" y="698500"/>
            <a:ext cx="46513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72</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5/8/2014</a:t>
            </a:fld>
            <a:endParaRPr lang="en-US" dirty="0" smtClean="0">
              <a:solidFill>
                <a:prstClr val="black"/>
              </a:solidFill>
            </a:endParaRPr>
          </a:p>
        </p:txBody>
      </p:sp>
    </p:spTree>
    <p:extLst>
      <p:ext uri="{BB962C8B-B14F-4D97-AF65-F5344CB8AC3E}">
        <p14:creationId xmlns:p14="http://schemas.microsoft.com/office/powerpoint/2010/main" val="219031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
        <p:nvSpPr>
          <p:cNvPr id="17412" name="Footer Placeholder 3"/>
          <p:cNvSpPr>
            <a:spLocks noGrp="1"/>
          </p:cNvSpPr>
          <p:nvPr>
            <p:ph type="ftr" sz="quarter" idx="4"/>
          </p:nvPr>
        </p:nvSpPr>
        <p:spPr bwMode="auto">
          <a:xfrm>
            <a:off x="2" y="8838722"/>
            <a:ext cx="3042603" cy="465615"/>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7</a:t>
            </a:fld>
            <a:endParaRPr lang="en-US" dirty="0" smtClean="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4275" y="698500"/>
            <a:ext cx="46513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73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5/8/2014</a:t>
            </a:fld>
            <a:endParaRPr lang="en-US" dirty="0" smtClean="0">
              <a:solidFill>
                <a:prstClr val="black"/>
              </a:solidFill>
            </a:endParaRPr>
          </a:p>
        </p:txBody>
      </p:sp>
    </p:spTree>
    <p:extLst>
      <p:ext uri="{BB962C8B-B14F-4D97-AF65-F5344CB8AC3E}">
        <p14:creationId xmlns:p14="http://schemas.microsoft.com/office/powerpoint/2010/main" val="20362167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4275" y="698500"/>
            <a:ext cx="46513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74</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5/8/2014</a:t>
            </a:fld>
            <a:endParaRPr lang="en-US" dirty="0" smtClean="0">
              <a:solidFill>
                <a:prstClr val="black"/>
              </a:solidFill>
            </a:endParaRPr>
          </a:p>
        </p:txBody>
      </p:sp>
    </p:spTree>
    <p:extLst>
      <p:ext uri="{BB962C8B-B14F-4D97-AF65-F5344CB8AC3E}">
        <p14:creationId xmlns:p14="http://schemas.microsoft.com/office/powerpoint/2010/main" val="19027263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174170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11377288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84275" y="698500"/>
            <a:ext cx="4654550" cy="3490913"/>
          </a:xfrm>
          <a:ln/>
        </p:spPr>
      </p:sp>
      <p:sp>
        <p:nvSpPr>
          <p:cNvPr id="314371" name="Notes Placeholder 2"/>
          <p:cNvSpPr>
            <a:spLocks noGrp="1"/>
          </p:cNvSpPr>
          <p:nvPr>
            <p:ph type="body" idx="1"/>
          </p:nvPr>
        </p:nvSpPr>
        <p:spPr>
          <a:xfrm>
            <a:off x="935990" y="4420952"/>
            <a:ext cx="5147945" cy="41857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lstStyle/>
          <a:p>
            <a:endParaRPr lang="en-US" dirty="0" smtClean="0"/>
          </a:p>
        </p:txBody>
      </p:sp>
      <p:sp>
        <p:nvSpPr>
          <p:cNvPr id="314372" name="Slide Number Placeholder 3"/>
          <p:cNvSpPr txBox="1">
            <a:spLocks noGrp="1"/>
          </p:cNvSpPr>
          <p:nvPr/>
        </p:nvSpPr>
        <p:spPr bwMode="auto">
          <a:xfrm>
            <a:off x="3977957" y="8841900"/>
            <a:ext cx="3041968" cy="4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68FA95FF-D30B-451A-8D05-12F342A74BD0}" type="slidenum">
              <a:rPr lang="en-US" sz="1300" b="1">
                <a:solidFill>
                  <a:prstClr val="black"/>
                </a:solidFill>
                <a:latin typeface="Times New Roman" pitchFamily="18" charset="0"/>
              </a:rPr>
              <a:pPr algn="r" fontAlgn="base">
                <a:spcBef>
                  <a:spcPct val="0"/>
                </a:spcBef>
                <a:spcAft>
                  <a:spcPct val="0"/>
                </a:spcAft>
              </a:pPr>
              <a:t>77</a:t>
            </a:fld>
            <a:endParaRPr lang="en-US" sz="1300" b="1">
              <a:solidFill>
                <a:prstClr val="black"/>
              </a:solidFill>
              <a:latin typeface="Times New Roman"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4991A1-3730-49EB-B11C-9E41F16DE8AA}"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2216918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84275" y="698500"/>
            <a:ext cx="4654550" cy="3490913"/>
          </a:xfrm>
          <a:ln/>
        </p:spPr>
      </p:sp>
      <p:sp>
        <p:nvSpPr>
          <p:cNvPr id="314371" name="Notes Placeholder 2"/>
          <p:cNvSpPr>
            <a:spLocks noGrp="1"/>
          </p:cNvSpPr>
          <p:nvPr>
            <p:ph type="body" idx="1"/>
          </p:nvPr>
        </p:nvSpPr>
        <p:spPr>
          <a:xfrm>
            <a:off x="935990" y="4420952"/>
            <a:ext cx="5147945" cy="41857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lstStyle/>
          <a:p>
            <a:endParaRPr lang="en-US" dirty="0" smtClean="0"/>
          </a:p>
        </p:txBody>
      </p:sp>
      <p:sp>
        <p:nvSpPr>
          <p:cNvPr id="314372" name="Slide Number Placeholder 3"/>
          <p:cNvSpPr txBox="1">
            <a:spLocks noGrp="1"/>
          </p:cNvSpPr>
          <p:nvPr/>
        </p:nvSpPr>
        <p:spPr bwMode="auto">
          <a:xfrm>
            <a:off x="3977957" y="8841900"/>
            <a:ext cx="3041968" cy="4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68FA95FF-D30B-451A-8D05-12F342A74BD0}" type="slidenum">
              <a:rPr lang="en-US" sz="1300" b="1">
                <a:solidFill>
                  <a:prstClr val="black"/>
                </a:solidFill>
                <a:latin typeface="Times New Roman" pitchFamily="18" charset="0"/>
              </a:rPr>
              <a:pPr algn="r" fontAlgn="base">
                <a:spcBef>
                  <a:spcPct val="0"/>
                </a:spcBef>
                <a:spcAft>
                  <a:spcPct val="0"/>
                </a:spcAft>
              </a:pPr>
              <a:t>79</a:t>
            </a:fld>
            <a:endParaRPr lang="en-US" sz="1300" b="1">
              <a:solidFill>
                <a:prstClr val="black"/>
              </a:solidFill>
              <a:latin typeface="Times New Roman"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xfrm>
            <a:off x="1184275" y="698500"/>
            <a:ext cx="4654550" cy="3490913"/>
          </a:xfrm>
          <a:ln/>
        </p:spPr>
      </p:sp>
      <p:sp>
        <p:nvSpPr>
          <p:cNvPr id="378883" name="Notes Placeholder 2"/>
          <p:cNvSpPr>
            <a:spLocks noGrp="1"/>
          </p:cNvSpPr>
          <p:nvPr>
            <p:ph type="body" idx="1"/>
          </p:nvPr>
        </p:nvSpPr>
        <p:spPr>
          <a:xfrm>
            <a:off x="935990" y="4420952"/>
            <a:ext cx="5147945" cy="41857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lstStyle/>
          <a:p>
            <a:endParaRPr lang="en-US" dirty="0" smtClean="0"/>
          </a:p>
        </p:txBody>
      </p:sp>
      <p:sp>
        <p:nvSpPr>
          <p:cNvPr id="378884" name="Slide Number Placeholder 3"/>
          <p:cNvSpPr txBox="1">
            <a:spLocks noGrp="1"/>
          </p:cNvSpPr>
          <p:nvPr/>
        </p:nvSpPr>
        <p:spPr bwMode="auto">
          <a:xfrm>
            <a:off x="3977957" y="8841900"/>
            <a:ext cx="3041968" cy="4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073ADB33-3E0F-4596-9038-F139FB36F0DE}" type="slidenum">
              <a:rPr lang="en-US" sz="1300" b="1">
                <a:solidFill>
                  <a:prstClr val="black"/>
                </a:solidFill>
                <a:latin typeface="Times New Roman" pitchFamily="18" charset="0"/>
                <a:ea typeface="ＭＳ Ｐゴシック" pitchFamily="34" charset="-128"/>
              </a:rPr>
              <a:pPr algn="r" fontAlgn="base">
                <a:spcBef>
                  <a:spcPct val="0"/>
                </a:spcBef>
                <a:spcAft>
                  <a:spcPct val="0"/>
                </a:spcAft>
              </a:pPr>
              <a:t>82</a:t>
            </a:fld>
            <a:endParaRPr lang="en-US" sz="1300" b="1">
              <a:solidFill>
                <a:prstClr val="black"/>
              </a:solidFill>
              <a:latin typeface="Times New Roman" pitchFamily="18" charset="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84275" y="698500"/>
            <a:ext cx="4654550" cy="3490913"/>
          </a:xfrm>
          <a:ln/>
        </p:spPr>
      </p:sp>
      <p:sp>
        <p:nvSpPr>
          <p:cNvPr id="314371" name="Notes Placeholder 2"/>
          <p:cNvSpPr>
            <a:spLocks noGrp="1"/>
          </p:cNvSpPr>
          <p:nvPr>
            <p:ph type="body" idx="1"/>
          </p:nvPr>
        </p:nvSpPr>
        <p:spPr>
          <a:xfrm>
            <a:off x="935990" y="4420952"/>
            <a:ext cx="5147945" cy="41857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lstStyle/>
          <a:p>
            <a:endParaRPr lang="en-US" dirty="0"/>
          </a:p>
        </p:txBody>
      </p:sp>
      <p:sp>
        <p:nvSpPr>
          <p:cNvPr id="314372" name="Slide Number Placeholder 3"/>
          <p:cNvSpPr txBox="1">
            <a:spLocks noGrp="1"/>
          </p:cNvSpPr>
          <p:nvPr/>
        </p:nvSpPr>
        <p:spPr bwMode="auto">
          <a:xfrm>
            <a:off x="3977957" y="8841900"/>
            <a:ext cx="3041968" cy="4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68FA95FF-D30B-451A-8D05-12F342A74BD0}" type="slidenum">
              <a:rPr lang="en-US" sz="1300" b="1">
                <a:solidFill>
                  <a:prstClr val="black"/>
                </a:solidFill>
                <a:latin typeface="Times New Roman" pitchFamily="18" charset="0"/>
              </a:rPr>
              <a:pPr algn="r" fontAlgn="base">
                <a:spcBef>
                  <a:spcPct val="0"/>
                </a:spcBef>
                <a:spcAft>
                  <a:spcPct val="0"/>
                </a:spcAft>
              </a:pPr>
              <a:t>83</a:t>
            </a:fld>
            <a:endParaRPr lang="en-US" sz="1300" b="1">
              <a:solidFill>
                <a:prstClr val="black"/>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639" indent="-171639">
              <a:buFont typeface="Arial" panose="020B0604020202020204" pitchFamily="34" charset="0"/>
              <a:buChar char="•"/>
            </a:pPr>
            <a:endParaRPr lang="en-US" b="0" u="none" dirty="0">
              <a:latin typeface="+mj-lt"/>
            </a:endParaRPr>
          </a:p>
        </p:txBody>
      </p:sp>
    </p:spTree>
    <p:extLst>
      <p:ext uri="{BB962C8B-B14F-4D97-AF65-F5344CB8AC3E}">
        <p14:creationId xmlns:p14="http://schemas.microsoft.com/office/powerpoint/2010/main" val="24173396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84275" y="698500"/>
            <a:ext cx="4654550" cy="3490913"/>
          </a:xfrm>
          <a:ln/>
        </p:spPr>
      </p:sp>
      <p:sp>
        <p:nvSpPr>
          <p:cNvPr id="314371" name="Notes Placeholder 2"/>
          <p:cNvSpPr>
            <a:spLocks noGrp="1"/>
          </p:cNvSpPr>
          <p:nvPr>
            <p:ph type="body" idx="1"/>
          </p:nvPr>
        </p:nvSpPr>
        <p:spPr>
          <a:xfrm>
            <a:off x="935990" y="4420952"/>
            <a:ext cx="5147945" cy="41857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lstStyle/>
          <a:p>
            <a:pPr>
              <a:spcAft>
                <a:spcPct val="25000"/>
              </a:spcAft>
            </a:pPr>
            <a:endParaRPr lang="en-US" dirty="0" smtClean="0"/>
          </a:p>
        </p:txBody>
      </p:sp>
      <p:sp>
        <p:nvSpPr>
          <p:cNvPr id="314372" name="Slide Number Placeholder 3"/>
          <p:cNvSpPr txBox="1">
            <a:spLocks noGrp="1"/>
          </p:cNvSpPr>
          <p:nvPr/>
        </p:nvSpPr>
        <p:spPr bwMode="auto">
          <a:xfrm>
            <a:off x="3977957" y="8841900"/>
            <a:ext cx="3041968" cy="4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68FA95FF-D30B-451A-8D05-12F342A74BD0}" type="slidenum">
              <a:rPr lang="en-US" sz="1300" b="1">
                <a:solidFill>
                  <a:prstClr val="black"/>
                </a:solidFill>
                <a:latin typeface="Times New Roman" pitchFamily="18" charset="0"/>
              </a:rPr>
              <a:pPr algn="r" fontAlgn="base">
                <a:spcBef>
                  <a:spcPct val="0"/>
                </a:spcBef>
                <a:spcAft>
                  <a:spcPct val="0"/>
                </a:spcAft>
              </a:pPr>
              <a:t>84</a:t>
            </a:fld>
            <a:endParaRPr lang="en-US" sz="1300" b="1">
              <a:solidFill>
                <a:prstClr val="black"/>
              </a:solidFill>
              <a:latin typeface="Times New Roman"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sz="20300">
                <a:solidFill>
                  <a:schemeClr val="tx1"/>
                </a:solidFill>
                <a:latin typeface="Arial" pitchFamily="34" charset="0"/>
              </a:defRPr>
            </a:lvl1pPr>
            <a:lvl2pPr marL="757853" indent="-291481" eaLnBrk="0" hangingPunct="0">
              <a:defRPr sz="20300">
                <a:solidFill>
                  <a:schemeClr val="tx1"/>
                </a:solidFill>
                <a:latin typeface="Arial" pitchFamily="34" charset="0"/>
              </a:defRPr>
            </a:lvl2pPr>
            <a:lvl3pPr marL="1165928" indent="-233185" eaLnBrk="0" hangingPunct="0">
              <a:defRPr sz="20300">
                <a:solidFill>
                  <a:schemeClr val="tx1"/>
                </a:solidFill>
                <a:latin typeface="Arial" pitchFamily="34" charset="0"/>
              </a:defRPr>
            </a:lvl3pPr>
            <a:lvl4pPr marL="1632299" indent="-233185" eaLnBrk="0" hangingPunct="0">
              <a:defRPr sz="20300">
                <a:solidFill>
                  <a:schemeClr val="tx1"/>
                </a:solidFill>
                <a:latin typeface="Arial" pitchFamily="34" charset="0"/>
              </a:defRPr>
            </a:lvl4pPr>
            <a:lvl5pPr marL="2098671" indent="-233185" eaLnBrk="0" hangingPunct="0">
              <a:defRPr sz="20300">
                <a:solidFill>
                  <a:schemeClr val="tx1"/>
                </a:solidFill>
                <a:latin typeface="Arial" pitchFamily="34" charset="0"/>
              </a:defRPr>
            </a:lvl5pPr>
            <a:lvl6pPr marL="2565042" indent="-233185" eaLnBrk="0" fontAlgn="base" hangingPunct="0">
              <a:spcBef>
                <a:spcPct val="0"/>
              </a:spcBef>
              <a:spcAft>
                <a:spcPct val="0"/>
              </a:spcAft>
              <a:defRPr sz="20300">
                <a:solidFill>
                  <a:schemeClr val="tx1"/>
                </a:solidFill>
                <a:latin typeface="Arial" pitchFamily="34" charset="0"/>
              </a:defRPr>
            </a:lvl6pPr>
            <a:lvl7pPr marL="3031413" indent="-233185" eaLnBrk="0" fontAlgn="base" hangingPunct="0">
              <a:spcBef>
                <a:spcPct val="0"/>
              </a:spcBef>
              <a:spcAft>
                <a:spcPct val="0"/>
              </a:spcAft>
              <a:defRPr sz="20300">
                <a:solidFill>
                  <a:schemeClr val="tx1"/>
                </a:solidFill>
                <a:latin typeface="Arial" pitchFamily="34" charset="0"/>
              </a:defRPr>
            </a:lvl7pPr>
            <a:lvl8pPr marL="3497784" indent="-233185" eaLnBrk="0" fontAlgn="base" hangingPunct="0">
              <a:spcBef>
                <a:spcPct val="0"/>
              </a:spcBef>
              <a:spcAft>
                <a:spcPct val="0"/>
              </a:spcAft>
              <a:defRPr sz="20300">
                <a:solidFill>
                  <a:schemeClr val="tx1"/>
                </a:solidFill>
                <a:latin typeface="Arial" pitchFamily="34" charset="0"/>
              </a:defRPr>
            </a:lvl8pPr>
            <a:lvl9pPr marL="3964156" indent="-233185" eaLnBrk="0" fontAlgn="base" hangingPunct="0">
              <a:spcBef>
                <a:spcPct val="0"/>
              </a:spcBef>
              <a:spcAft>
                <a:spcPct val="0"/>
              </a:spcAft>
              <a:defRPr sz="20300">
                <a:solidFill>
                  <a:schemeClr val="tx1"/>
                </a:solidFill>
                <a:latin typeface="Arial" pitchFamily="34" charset="0"/>
              </a:defRPr>
            </a:lvl9pPr>
          </a:lstStyle>
          <a:p>
            <a:pPr eaLnBrk="1" hangingPunct="1"/>
            <a:fld id="{8F700102-9E50-49FC-95C0-12FACD4BA5DC}" type="slidenum">
              <a:rPr lang="en-US" sz="1300">
                <a:solidFill>
                  <a:prstClr val="black"/>
                </a:solidFill>
              </a:rPr>
              <a:pPr eaLnBrk="1" hangingPunct="1"/>
              <a:t>86</a:t>
            </a:fld>
            <a:endParaRPr lang="en-US" sz="1300">
              <a:solidFill>
                <a:prstClr val="black"/>
              </a:solidFill>
            </a:endParaRPr>
          </a:p>
        </p:txBody>
      </p:sp>
      <p:sp>
        <p:nvSpPr>
          <p:cNvPr id="109571" name="Slide Image Placeholder 1"/>
          <p:cNvSpPr>
            <a:spLocks noGrp="1" noRot="1" noChangeAspect="1" noTextEdit="1"/>
          </p:cNvSpPr>
          <p:nvPr>
            <p:ph type="sldImg"/>
          </p:nvPr>
        </p:nvSpPr>
        <p:spPr>
          <a:xfrm>
            <a:off x="1184275" y="698500"/>
            <a:ext cx="4654550" cy="3490913"/>
          </a:xfrm>
          <a:ln/>
        </p:spPr>
      </p:sp>
      <p:sp>
        <p:nvSpPr>
          <p:cNvPr id="109572" name="Notes Placeholder 2"/>
          <p:cNvSpPr>
            <a:spLocks noGrp="1"/>
          </p:cNvSpPr>
          <p:nvPr>
            <p:ph type="body" idx="1"/>
          </p:nvPr>
        </p:nvSpPr>
        <p:spPr>
          <a:xfrm>
            <a:off x="700370" y="4418700"/>
            <a:ext cx="5619190" cy="4189281"/>
          </a:xfrm>
          <a:noFill/>
        </p:spPr>
        <p:txBody>
          <a:bodyPr lIns="92715" tIns="46359" rIns="92715" bIns="46359"/>
          <a:lstStyle/>
          <a:p>
            <a:pPr eaLnBrk="1" hangingPunct="1"/>
            <a:endParaRPr lang="en-US" dirty="0" smtClean="0"/>
          </a:p>
        </p:txBody>
      </p:sp>
      <p:sp>
        <p:nvSpPr>
          <p:cNvPr id="109573" name="Slide Number Placeholder 3"/>
          <p:cNvSpPr txBox="1">
            <a:spLocks noGrp="1"/>
          </p:cNvSpPr>
          <p:nvPr/>
        </p:nvSpPr>
        <p:spPr bwMode="auto">
          <a:xfrm>
            <a:off x="3976333"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15" tIns="46359" rIns="92715" bIns="46359" anchor="b"/>
          <a:lstStyle>
            <a:lvl1pPr defTabSz="908050" eaLnBrk="0" hangingPunct="0">
              <a:defRPr sz="20000">
                <a:solidFill>
                  <a:schemeClr val="tx1"/>
                </a:solidFill>
                <a:latin typeface="Arial" pitchFamily="34" charset="0"/>
              </a:defRPr>
            </a:lvl1pPr>
            <a:lvl2pPr marL="742950" indent="-285750" defTabSz="908050" eaLnBrk="0" hangingPunct="0">
              <a:defRPr sz="20000">
                <a:solidFill>
                  <a:schemeClr val="tx1"/>
                </a:solidFill>
                <a:latin typeface="Arial" pitchFamily="34" charset="0"/>
              </a:defRPr>
            </a:lvl2pPr>
            <a:lvl3pPr marL="1143000" indent="-228600" defTabSz="908050" eaLnBrk="0" hangingPunct="0">
              <a:defRPr sz="20000">
                <a:solidFill>
                  <a:schemeClr val="tx1"/>
                </a:solidFill>
                <a:latin typeface="Arial" pitchFamily="34" charset="0"/>
              </a:defRPr>
            </a:lvl3pPr>
            <a:lvl4pPr marL="1600200" indent="-228600" defTabSz="908050" eaLnBrk="0" hangingPunct="0">
              <a:defRPr sz="20000">
                <a:solidFill>
                  <a:schemeClr val="tx1"/>
                </a:solidFill>
                <a:latin typeface="Arial" pitchFamily="34" charset="0"/>
              </a:defRPr>
            </a:lvl4pPr>
            <a:lvl5pPr marL="2057400" indent="-228600" defTabSz="908050" eaLnBrk="0" hangingPunct="0">
              <a:defRPr sz="20000">
                <a:solidFill>
                  <a:schemeClr val="tx1"/>
                </a:solidFill>
                <a:latin typeface="Arial" pitchFamily="34" charset="0"/>
              </a:defRPr>
            </a:lvl5pPr>
            <a:lvl6pPr marL="2514600" indent="-228600" defTabSz="908050" eaLnBrk="0" fontAlgn="base" hangingPunct="0">
              <a:spcBef>
                <a:spcPct val="0"/>
              </a:spcBef>
              <a:spcAft>
                <a:spcPct val="0"/>
              </a:spcAft>
              <a:defRPr sz="20000">
                <a:solidFill>
                  <a:schemeClr val="tx1"/>
                </a:solidFill>
                <a:latin typeface="Arial" pitchFamily="34" charset="0"/>
              </a:defRPr>
            </a:lvl6pPr>
            <a:lvl7pPr marL="2971800" indent="-228600" defTabSz="908050" eaLnBrk="0" fontAlgn="base" hangingPunct="0">
              <a:spcBef>
                <a:spcPct val="0"/>
              </a:spcBef>
              <a:spcAft>
                <a:spcPct val="0"/>
              </a:spcAft>
              <a:defRPr sz="20000">
                <a:solidFill>
                  <a:schemeClr val="tx1"/>
                </a:solidFill>
                <a:latin typeface="Arial" pitchFamily="34" charset="0"/>
              </a:defRPr>
            </a:lvl7pPr>
            <a:lvl8pPr marL="3429000" indent="-228600" defTabSz="908050" eaLnBrk="0" fontAlgn="base" hangingPunct="0">
              <a:spcBef>
                <a:spcPct val="0"/>
              </a:spcBef>
              <a:spcAft>
                <a:spcPct val="0"/>
              </a:spcAft>
              <a:defRPr sz="20000">
                <a:solidFill>
                  <a:schemeClr val="tx1"/>
                </a:solidFill>
                <a:latin typeface="Arial" pitchFamily="34" charset="0"/>
              </a:defRPr>
            </a:lvl8pPr>
            <a:lvl9pPr marL="3886200" indent="-228600" defTabSz="908050" eaLnBrk="0" fontAlgn="base" hangingPunct="0">
              <a:spcBef>
                <a:spcPct val="0"/>
              </a:spcBef>
              <a:spcAft>
                <a:spcPct val="0"/>
              </a:spcAft>
              <a:defRPr sz="20000">
                <a:solidFill>
                  <a:schemeClr val="tx1"/>
                </a:solidFill>
                <a:latin typeface="Arial" pitchFamily="34" charset="0"/>
              </a:defRPr>
            </a:lvl9pPr>
          </a:lstStyle>
          <a:p>
            <a:pPr algn="r" eaLnBrk="1" fontAlgn="base" hangingPunct="1">
              <a:spcBef>
                <a:spcPct val="0"/>
              </a:spcBef>
              <a:spcAft>
                <a:spcPct val="0"/>
              </a:spcAft>
            </a:pPr>
            <a:fld id="{B17DB412-9B11-4CE4-89D4-52349A8A1211}" type="slidenum">
              <a:rPr lang="en-US" sz="1300" b="1">
                <a:solidFill>
                  <a:prstClr val="black"/>
                </a:solidFill>
              </a:rPr>
              <a:pPr algn="r" eaLnBrk="1" fontAlgn="base" hangingPunct="1">
                <a:spcBef>
                  <a:spcPct val="0"/>
                </a:spcBef>
                <a:spcAft>
                  <a:spcPct val="0"/>
                </a:spcAft>
              </a:pPr>
              <a:t>86</a:t>
            </a:fld>
            <a:endParaRPr lang="en-US" sz="1300" b="1">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D58A81E-3803-4C14-A1AF-2CBDC74F5CDD}" type="slidenum">
              <a:rPr lang="en-US" smtClean="0">
                <a:solidFill>
                  <a:prstClr val="black"/>
                </a:solidFill>
              </a:rPr>
              <a:pPr/>
              <a:t>87</a:t>
            </a:fld>
            <a:endParaRPr lang="en-US">
              <a:solidFill>
                <a:prstClr val="black"/>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987" y="4265217"/>
            <a:ext cx="4998075" cy="4877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6636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84275" y="698500"/>
            <a:ext cx="4654550" cy="3490913"/>
          </a:xfrm>
          <a:ln/>
        </p:spPr>
      </p:sp>
      <p:sp>
        <p:nvSpPr>
          <p:cNvPr id="314371" name="Notes Placeholder 2"/>
          <p:cNvSpPr>
            <a:spLocks noGrp="1"/>
          </p:cNvSpPr>
          <p:nvPr>
            <p:ph type="body" idx="1"/>
          </p:nvPr>
        </p:nvSpPr>
        <p:spPr>
          <a:xfrm>
            <a:off x="935990" y="4420952"/>
            <a:ext cx="5147945" cy="41857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lstStyle/>
          <a:p>
            <a:r>
              <a:rPr lang="en-US" dirty="0" smtClean="0"/>
              <a:t>Talking points: Will continue</a:t>
            </a:r>
            <a:r>
              <a:rPr lang="en-US" baseline="0" dirty="0" smtClean="0"/>
              <a:t> to track over time to assess over time since one data point – next data in early 2015</a:t>
            </a:r>
          </a:p>
        </p:txBody>
      </p:sp>
      <p:sp>
        <p:nvSpPr>
          <p:cNvPr id="314372" name="Slide Number Placeholder 3"/>
          <p:cNvSpPr txBox="1">
            <a:spLocks noGrp="1"/>
          </p:cNvSpPr>
          <p:nvPr/>
        </p:nvSpPr>
        <p:spPr bwMode="auto">
          <a:xfrm>
            <a:off x="3977957" y="8841900"/>
            <a:ext cx="3041968" cy="4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68FA95FF-D30B-451A-8D05-12F342A74BD0}" type="slidenum">
              <a:rPr lang="en-US" sz="1300" b="1">
                <a:solidFill>
                  <a:prstClr val="black"/>
                </a:solidFill>
                <a:latin typeface="Times New Roman" pitchFamily="18" charset="0"/>
              </a:rPr>
              <a:pPr algn="r" fontAlgn="base">
                <a:spcBef>
                  <a:spcPct val="0"/>
                </a:spcBef>
                <a:spcAft>
                  <a:spcPct val="0"/>
                </a:spcAft>
              </a:pPr>
              <a:t>88</a:t>
            </a:fld>
            <a:endParaRPr lang="en-US" sz="1300" b="1">
              <a:solidFill>
                <a:prstClr val="black"/>
              </a:solidFill>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20000"/>
              </a:spcAft>
            </a:pPr>
            <a:endParaRPr lang="en-US" dirty="0" smtClean="0">
              <a:latin typeface="Calibri" pitchFamily="34" charset="0"/>
            </a:endParaRPr>
          </a:p>
        </p:txBody>
      </p:sp>
      <p:sp>
        <p:nvSpPr>
          <p:cNvPr id="4" name="Slide Number Placeholder 3"/>
          <p:cNvSpPr>
            <a:spLocks noGrp="1"/>
          </p:cNvSpPr>
          <p:nvPr>
            <p:ph type="sldNum" sz="quarter" idx="10"/>
          </p:nvPr>
        </p:nvSpPr>
        <p:spPr/>
        <p:txBody>
          <a:bodyPr/>
          <a:lstStyle/>
          <a:p>
            <a:pPr>
              <a:defRPr/>
            </a:pPr>
            <a:fld id="{CB1F50E6-4480-4BD3-AC49-D7444A534781}" type="slidenum">
              <a:rPr lang="en-US" smtClean="0">
                <a:solidFill>
                  <a:prstClr val="black"/>
                </a:solidFill>
              </a:rPr>
              <a:pPr>
                <a:defRPr/>
              </a:pPr>
              <a:t>89</a:t>
            </a:fld>
            <a:endParaRPr lang="en-US">
              <a:solidFill>
                <a:prstClr val="black"/>
              </a:solidFill>
            </a:endParaRPr>
          </a:p>
        </p:txBody>
      </p:sp>
    </p:spTree>
    <p:extLst>
      <p:ext uri="{BB962C8B-B14F-4D97-AF65-F5344CB8AC3E}">
        <p14:creationId xmlns:p14="http://schemas.microsoft.com/office/powerpoint/2010/main" val="6688868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1F50E6-4480-4BD3-AC49-D7444A534781}" type="slidenum">
              <a:rPr lang="en-US" smtClean="0">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4382342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a:xfrm>
            <a:off x="1885950" y="442913"/>
            <a:ext cx="3138488" cy="2354262"/>
          </a:xfrm>
          <a:ln/>
        </p:spPr>
      </p:sp>
      <p:sp>
        <p:nvSpPr>
          <p:cNvPr id="222210" name="Notes Placeholder 2"/>
          <p:cNvSpPr>
            <a:spLocks noGrp="1"/>
          </p:cNvSpPr>
          <p:nvPr>
            <p:ph type="body" idx="1"/>
          </p:nvPr>
        </p:nvSpPr>
        <p:spPr>
          <a:xfrm>
            <a:off x="1023739" y="2954263"/>
            <a:ext cx="5149164" cy="41882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sz="1300" dirty="0">
              <a:latin typeface="Arial" pitchFamily="34" charset="0"/>
            </a:endParaRPr>
          </a:p>
        </p:txBody>
      </p:sp>
      <p:sp>
        <p:nvSpPr>
          <p:cNvPr id="222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21" eaLnBrk="0" hangingPunct="0">
              <a:defRPr b="1">
                <a:solidFill>
                  <a:schemeClr val="tx1"/>
                </a:solidFill>
                <a:latin typeface="Verdana" pitchFamily="34" charset="0"/>
              </a:defRPr>
            </a:lvl1pPr>
            <a:lvl2pPr marL="716918" indent="-275737" defTabSz="923721" eaLnBrk="0" hangingPunct="0">
              <a:defRPr b="1">
                <a:solidFill>
                  <a:schemeClr val="tx1"/>
                </a:solidFill>
                <a:latin typeface="Verdana" pitchFamily="34" charset="0"/>
              </a:defRPr>
            </a:lvl2pPr>
            <a:lvl3pPr marL="1102950" indent="-220590" defTabSz="923721" eaLnBrk="0" hangingPunct="0">
              <a:defRPr b="1">
                <a:solidFill>
                  <a:schemeClr val="tx1"/>
                </a:solidFill>
                <a:latin typeface="Verdana" pitchFamily="34" charset="0"/>
              </a:defRPr>
            </a:lvl3pPr>
            <a:lvl4pPr marL="1544130" indent="-220590" defTabSz="923721" eaLnBrk="0" hangingPunct="0">
              <a:defRPr b="1">
                <a:solidFill>
                  <a:schemeClr val="tx1"/>
                </a:solidFill>
                <a:latin typeface="Verdana" pitchFamily="34" charset="0"/>
              </a:defRPr>
            </a:lvl4pPr>
            <a:lvl5pPr marL="1985309" indent="-220590" defTabSz="923721" eaLnBrk="0" hangingPunct="0">
              <a:defRPr b="1">
                <a:solidFill>
                  <a:schemeClr val="tx1"/>
                </a:solidFill>
                <a:latin typeface="Verdana" pitchFamily="34" charset="0"/>
              </a:defRPr>
            </a:lvl5pPr>
            <a:lvl6pPr marL="2426489" indent="-220590" defTabSz="923721" eaLnBrk="0" fontAlgn="base" hangingPunct="0">
              <a:spcBef>
                <a:spcPct val="0"/>
              </a:spcBef>
              <a:spcAft>
                <a:spcPct val="0"/>
              </a:spcAft>
              <a:defRPr b="1">
                <a:solidFill>
                  <a:schemeClr val="tx1"/>
                </a:solidFill>
                <a:latin typeface="Verdana" pitchFamily="34" charset="0"/>
              </a:defRPr>
            </a:lvl6pPr>
            <a:lvl7pPr marL="2867669" indent="-220590" defTabSz="923721" eaLnBrk="0" fontAlgn="base" hangingPunct="0">
              <a:spcBef>
                <a:spcPct val="0"/>
              </a:spcBef>
              <a:spcAft>
                <a:spcPct val="0"/>
              </a:spcAft>
              <a:defRPr b="1">
                <a:solidFill>
                  <a:schemeClr val="tx1"/>
                </a:solidFill>
                <a:latin typeface="Verdana" pitchFamily="34" charset="0"/>
              </a:defRPr>
            </a:lvl7pPr>
            <a:lvl8pPr marL="3308849" indent="-220590" defTabSz="923721" eaLnBrk="0" fontAlgn="base" hangingPunct="0">
              <a:spcBef>
                <a:spcPct val="0"/>
              </a:spcBef>
              <a:spcAft>
                <a:spcPct val="0"/>
              </a:spcAft>
              <a:defRPr b="1">
                <a:solidFill>
                  <a:schemeClr val="tx1"/>
                </a:solidFill>
                <a:latin typeface="Verdana" pitchFamily="34" charset="0"/>
              </a:defRPr>
            </a:lvl8pPr>
            <a:lvl9pPr marL="3750028" indent="-220590" defTabSz="923721" eaLnBrk="0" fontAlgn="base" hangingPunct="0">
              <a:spcBef>
                <a:spcPct val="0"/>
              </a:spcBef>
              <a:spcAft>
                <a:spcPct val="0"/>
              </a:spcAft>
              <a:defRPr b="1">
                <a:solidFill>
                  <a:schemeClr val="tx1"/>
                </a:solidFill>
                <a:latin typeface="Verdana" pitchFamily="34" charset="0"/>
              </a:defRPr>
            </a:lvl9pPr>
          </a:lstStyle>
          <a:p>
            <a:pPr eaLnBrk="1" hangingPunct="1"/>
            <a:fld id="{672CD3E3-0149-45DA-864B-5250E7794903}" type="slidenum">
              <a:rPr lang="en-US" b="0" smtClean="0">
                <a:solidFill>
                  <a:prstClr val="black"/>
                </a:solidFill>
                <a:latin typeface="Tahoma" pitchFamily="34" charset="0"/>
              </a:rPr>
              <a:pPr eaLnBrk="1" hangingPunct="1"/>
              <a:t>91</a:t>
            </a:fld>
            <a:endParaRPr lang="en-US" b="0" smtClean="0">
              <a:solidFill>
                <a:prstClr val="black"/>
              </a:solidFill>
              <a:latin typeface="Tahoma"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84275" y="698500"/>
            <a:ext cx="4654550" cy="3490913"/>
          </a:xfrm>
          <a:ln/>
        </p:spPr>
      </p:sp>
      <p:sp>
        <p:nvSpPr>
          <p:cNvPr id="314371" name="Notes Placeholder 2"/>
          <p:cNvSpPr>
            <a:spLocks noGrp="1"/>
          </p:cNvSpPr>
          <p:nvPr>
            <p:ph type="body" idx="1"/>
          </p:nvPr>
        </p:nvSpPr>
        <p:spPr>
          <a:xfrm>
            <a:off x="935990" y="4420952"/>
            <a:ext cx="5147945" cy="41857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lstStyle/>
          <a:p>
            <a:endParaRPr lang="en-US" dirty="0" smtClean="0"/>
          </a:p>
        </p:txBody>
      </p:sp>
      <p:sp>
        <p:nvSpPr>
          <p:cNvPr id="314372" name="Slide Number Placeholder 3"/>
          <p:cNvSpPr txBox="1">
            <a:spLocks noGrp="1"/>
          </p:cNvSpPr>
          <p:nvPr/>
        </p:nvSpPr>
        <p:spPr bwMode="auto">
          <a:xfrm>
            <a:off x="3977957" y="8841900"/>
            <a:ext cx="3041968" cy="4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68FA95FF-D30B-451A-8D05-12F342A74BD0}" type="slidenum">
              <a:rPr lang="en-US" sz="1300" b="1">
                <a:solidFill>
                  <a:prstClr val="black"/>
                </a:solidFill>
                <a:latin typeface="Times New Roman" pitchFamily="18" charset="0"/>
              </a:rPr>
              <a:pPr algn="r" fontAlgn="base">
                <a:spcBef>
                  <a:spcPct val="0"/>
                </a:spcBef>
                <a:spcAft>
                  <a:spcPct val="0"/>
                </a:spcAft>
              </a:pPr>
              <a:t>92</a:t>
            </a:fld>
            <a:endParaRPr lang="en-US" sz="1300" b="1">
              <a:solidFill>
                <a:prstClr val="black"/>
              </a:solidFill>
              <a:latin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84275" y="698500"/>
            <a:ext cx="4654550" cy="3490913"/>
          </a:xfrm>
          <a:ln/>
        </p:spPr>
      </p:sp>
      <p:sp>
        <p:nvSpPr>
          <p:cNvPr id="314371" name="Notes Placeholder 2"/>
          <p:cNvSpPr>
            <a:spLocks noGrp="1"/>
          </p:cNvSpPr>
          <p:nvPr>
            <p:ph type="body" idx="1"/>
          </p:nvPr>
        </p:nvSpPr>
        <p:spPr>
          <a:xfrm>
            <a:off x="935990" y="4420952"/>
            <a:ext cx="5147945" cy="41857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lstStyle/>
          <a:p>
            <a:endParaRPr lang="en-US" baseline="0" dirty="0" smtClean="0"/>
          </a:p>
        </p:txBody>
      </p:sp>
      <p:sp>
        <p:nvSpPr>
          <p:cNvPr id="314372" name="Slide Number Placeholder 3"/>
          <p:cNvSpPr txBox="1">
            <a:spLocks noGrp="1"/>
          </p:cNvSpPr>
          <p:nvPr/>
        </p:nvSpPr>
        <p:spPr bwMode="auto">
          <a:xfrm>
            <a:off x="3977957" y="8841900"/>
            <a:ext cx="3041968" cy="4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8" tIns="46625" rIns="93248" bIns="46625"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68FA95FF-D30B-451A-8D05-12F342A74BD0}" type="slidenum">
              <a:rPr lang="en-US" sz="1300" b="1">
                <a:solidFill>
                  <a:prstClr val="black"/>
                </a:solidFill>
                <a:latin typeface="Times New Roman" pitchFamily="18" charset="0"/>
              </a:rPr>
              <a:pPr algn="r" fontAlgn="base">
                <a:spcBef>
                  <a:spcPct val="0"/>
                </a:spcBef>
                <a:spcAft>
                  <a:spcPct val="0"/>
                </a:spcAft>
              </a:pPr>
              <a:t>93</a:t>
            </a:fld>
            <a:endParaRPr lang="en-US" sz="1300" b="1">
              <a:solidFill>
                <a:prstClr val="black"/>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lvl="1" defTabSz="915406">
              <a:defRPr/>
            </a:pPr>
            <a:endParaRPr lang="en-US" sz="1000" dirty="0">
              <a:latin typeface="+mj-lt"/>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6965493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xfrm>
            <a:off x="936310" y="4420951"/>
            <a:ext cx="5147309" cy="4187349"/>
          </a:xfrm>
          <a:noFill/>
        </p:spPr>
        <p:txBody>
          <a:bodyPr/>
          <a:lstStyle/>
          <a:p>
            <a:pPr eaLnBrk="1" hangingPunct="1"/>
            <a:endParaRPr lang="en-US" dirty="0" smtClean="0"/>
          </a:p>
        </p:txBody>
      </p:sp>
      <p:sp>
        <p:nvSpPr>
          <p:cNvPr id="112644" name="Slide Number Placeholder 3"/>
          <p:cNvSpPr txBox="1">
            <a:spLocks noGrp="1"/>
          </p:cNvSpPr>
          <p:nvPr/>
        </p:nvSpPr>
        <p:spPr bwMode="auto">
          <a:xfrm>
            <a:off x="3977323" y="8840313"/>
            <a:ext cx="3042603" cy="46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6" tIns="46633" rIns="93266" bIns="46633"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pPr>
            <a:fld id="{935D3769-9132-4F85-BD6F-7DE505DEA4B0}" type="slidenum">
              <a:rPr lang="en-US" sz="1200" b="1">
                <a:solidFill>
                  <a:prstClr val="black"/>
                </a:solidFill>
              </a:rPr>
              <a:pPr algn="r" fontAlgn="base">
                <a:spcBef>
                  <a:spcPct val="0"/>
                </a:spcBef>
                <a:spcAft>
                  <a:spcPct val="0"/>
                </a:spcAft>
              </a:pPr>
              <a:t>94</a:t>
            </a:fld>
            <a:endParaRPr lang="en-US" sz="1200" b="1">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pPr fontAlgn="base">
                <a:spcBef>
                  <a:spcPct val="0"/>
                </a:spcBef>
                <a:spcAft>
                  <a:spcPct val="0"/>
                </a:spcAft>
                <a:defRPr/>
              </a:pPr>
              <a:t>95</a:t>
            </a:fld>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96</a:t>
            </a:fld>
            <a:endParaRPr lang="en-US" dirty="0"/>
          </a:p>
        </p:txBody>
      </p:sp>
    </p:spTree>
    <p:extLst>
      <p:ext uri="{BB962C8B-B14F-4D97-AF65-F5344CB8AC3E}">
        <p14:creationId xmlns:p14="http://schemas.microsoft.com/office/powerpoint/2010/main" val="14104846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97</a:t>
            </a:fld>
            <a:endParaRPr lang="en-US" dirty="0"/>
          </a:p>
        </p:txBody>
      </p:sp>
    </p:spTree>
    <p:extLst>
      <p:ext uri="{BB962C8B-B14F-4D97-AF65-F5344CB8AC3E}">
        <p14:creationId xmlns:p14="http://schemas.microsoft.com/office/powerpoint/2010/main" val="14104846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C2EB6C-5AFA-4749-883B-D9716F27D1D9}" type="slidenum">
              <a:rPr lang="en-US" smtClean="0">
                <a:solidFill>
                  <a:srgbClr val="000000"/>
                </a:solidFill>
              </a:rPr>
              <a:pPr fontAlgn="base">
                <a:spcBef>
                  <a:spcPct val="0"/>
                </a:spcBef>
                <a:spcAft>
                  <a:spcPct val="0"/>
                </a:spcAft>
                <a:defRPr/>
              </a:pPr>
              <a:t>98</a:t>
            </a:fld>
            <a:endParaRPr lang="en-US" dirty="0" smtClean="0">
              <a:solidFill>
                <a:srgbClr val="000000"/>
              </a:solidFill>
            </a:endParaRPr>
          </a:p>
        </p:txBody>
      </p:sp>
      <p:sp>
        <p:nvSpPr>
          <p:cNvPr id="266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6629" name="Slide Number Placeholder 3"/>
          <p:cNvSpPr txBox="1">
            <a:spLocks noGrp="1"/>
          </p:cNvSpPr>
          <p:nvPr/>
        </p:nvSpPr>
        <p:spPr bwMode="auto">
          <a:xfrm>
            <a:off x="3977322" y="8838724"/>
            <a:ext cx="3041014" cy="46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5" tIns="46428" rIns="92855" bIns="464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3022CF3-1D8A-4D87-BAD9-54583893A211}" type="slidenum">
              <a:rPr lang="en-US" sz="1200" b="1">
                <a:solidFill>
                  <a:srgbClr val="000000"/>
                </a:solidFill>
                <a:latin typeface="Times New Roman" pitchFamily="18" charset="0"/>
              </a:rPr>
              <a:pPr algn="r" eaLnBrk="1" fontAlgn="base" hangingPunct="1">
                <a:spcBef>
                  <a:spcPct val="0"/>
                </a:spcBef>
                <a:spcAft>
                  <a:spcPct val="0"/>
                </a:spcAft>
              </a:pPr>
              <a:t>98</a:t>
            </a:fld>
            <a:endParaRPr lang="en-US" sz="1200" b="1" dirty="0">
              <a:solidFill>
                <a:srgbClr val="000000"/>
              </a:solidFill>
              <a:latin typeface="Times New Roman"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99</a:t>
            </a:fld>
            <a:endParaRPr lang="en-US" dirty="0"/>
          </a:p>
        </p:txBody>
      </p:sp>
    </p:spTree>
    <p:extLst>
      <p:ext uri="{BB962C8B-B14F-4D97-AF65-F5344CB8AC3E}">
        <p14:creationId xmlns:p14="http://schemas.microsoft.com/office/powerpoint/2010/main" val="14104846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C5F70-A2BC-409C-BD3D-4CB1ED26AC9F}" type="slidenum">
              <a:rPr lang="en-US" smtClean="0">
                <a:solidFill>
                  <a:prstClr val="black"/>
                </a:solidFill>
              </a:rPr>
              <a:pPr fontAlgn="base">
                <a:spcBef>
                  <a:spcPct val="0"/>
                </a:spcBef>
                <a:spcAft>
                  <a:spcPct val="0"/>
                </a:spcAft>
                <a:defRPr/>
              </a:pPr>
              <a:t>100</a:t>
            </a:fld>
            <a:endParaRPr lang="en-US" dirty="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Microsoft_PowerPoint_97-2003_Presentation2.ppt"/><Relationship Id="rId2" Type="http://schemas.openxmlformats.org/officeDocument/2006/relationships/slideMaster" Target="../slideMasters/slideMaster1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png"/><Relationship Id="rId4" Type="http://schemas.openxmlformats.org/officeDocument/2006/relationships/oleObject" Target="../embeddings/Microsoft_PowerPoint_97-2003_Presentation1.ppt"/></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9.xml"/><Relationship Id="rId4" Type="http://schemas.openxmlformats.org/officeDocument/2006/relationships/image" Target="../media/image3.png"/></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79090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00518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367588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0581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8638655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8843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1490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6332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565740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77676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764674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279534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309979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rPr>
              <a:pPr/>
              <a:t>‹#›</a:t>
            </a:fld>
            <a:endParaRPr lang="en-US" dirty="0">
              <a:solidFill>
                <a:srgbClr val="000000"/>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335455613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DK-Slide2Layout-March201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77D2567-52D5-4844-A4BE-778EA0D324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834406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7CB476-EE9E-4301-8253-92925F707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194357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76EA9-844C-444B-9638-E1AF1EB2C9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3591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1F9B5F-039C-425A-9BCA-42BEDC3116F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34476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39B83A-F8FF-48EF-85FE-21241C7B07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89972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79EE61-D6C7-4CAE-835B-AC0CC2FCBF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793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6CA6BD-6CA4-4825-8359-CBEA62F9FC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1837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39E43E-5BA8-4BBE-A758-69D037E91E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09558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9B934A-D30A-459D-9C68-4B673A496ED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82810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F72ABA-BBFD-4DED-876B-B0FDC3D9BC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66461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DAC82-8F81-42DC-B7F9-071FCB7C56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49793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07A7C-FF5E-4497-A56A-7275BFFFB9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811681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5113" y="2160588"/>
            <a:ext cx="606901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3" descr="HP2020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Document Logos"/>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6019800"/>
            <a:ext cx="14779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643054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2041204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061810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3749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954566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255164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103984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815478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3117486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40576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20596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9726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49636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41555259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71459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277385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3902562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483628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tint val="75000"/>
                  </a:srgbClr>
                </a:solidFill>
              </a:rPr>
              <a:pPr/>
              <a:t>‹#›</a:t>
            </a:fld>
            <a:endParaRPr lang="en-US">
              <a:solidFill>
                <a:srgbClr val="000000">
                  <a:tint val="75000"/>
                </a:srgbClr>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37275791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184" r:id="rId4" imgW="0" imgH="0" progId="PowerPoint.Show.8">
                  <p:embed/>
                </p:oleObj>
              </mc:Choice>
              <mc:Fallback>
                <p:oleObj r:id="rId4" imgW="0" imgH="0" progId="PowerPoint.Show.8">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18" descr="TemplateCPPW_LDT2_061711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0197" name="Rectangle 21"/>
          <p:cNvSpPr>
            <a:spLocks noGrp="1" noChangeArrowheads="1"/>
          </p:cNvSpPr>
          <p:nvPr>
            <p:ph type="ctrTitle" sz="quarter"/>
          </p:nvPr>
        </p:nvSpPr>
        <p:spPr>
          <a:xfrm>
            <a:off x="685800" y="2130425"/>
            <a:ext cx="7772400" cy="1470025"/>
          </a:xfrm>
        </p:spPr>
        <p:txBody>
          <a:bodyPr/>
          <a:lstStyle>
            <a:lvl1pPr>
              <a:defRPr sz="3200">
                <a:solidFill>
                  <a:srgbClr val="007681"/>
                </a:solidFill>
              </a:defRPr>
            </a:lvl1pPr>
          </a:lstStyle>
          <a:p>
            <a:r>
              <a:rPr lang="en-US" smtClean="0"/>
              <a:t>Click to edit Master title style</a:t>
            </a:r>
            <a:endParaRPr lang="en-US"/>
          </a:p>
        </p:txBody>
      </p:sp>
      <p:graphicFrame>
        <p:nvGraphicFramePr>
          <p:cNvPr id="5"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185" r:id="rId7" imgW="0" imgH="0" progId="PowerPoint.Show.8">
                  <p:embed/>
                </p:oleObj>
              </mc:Choice>
              <mc:Fallback>
                <p:oleObj r:id="rId7" imgW="0" imgH="0" progId="PowerPoint.Show.8">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18" descr="TemplateCPPW_LDT2_061711 copy"/>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5169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2333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703235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43529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4136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10602652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37127613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57380108"/>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123081375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3468128510"/>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409783324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174828145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057400"/>
            <a:ext cx="4038600" cy="4068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271707204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363347" y="6356350"/>
            <a:ext cx="2085975" cy="365125"/>
          </a:xfrm>
          <a:prstGeom prst="rect">
            <a:avLst/>
          </a:prstGeom>
        </p:spPr>
        <p:txBody>
          <a:bodyPr/>
          <a:lstStyle/>
          <a:p>
            <a:pPr fontAlgn="base">
              <a:spcBef>
                <a:spcPct val="0"/>
              </a:spcBef>
              <a:spcAft>
                <a:spcPct val="0"/>
              </a:spcAft>
              <a:defRPr/>
            </a:pPr>
            <a:endParaRPr lang="en-US" b="1">
              <a:solidFill>
                <a:srgbClr val="FFFFFF"/>
              </a:solidFill>
            </a:endParaRPr>
          </a:p>
        </p:txBody>
      </p:sp>
      <p:sp>
        <p:nvSpPr>
          <p:cNvPr id="4" name="Footer Placeholder 3"/>
          <p:cNvSpPr>
            <a:spLocks noGrp="1"/>
          </p:cNvSpPr>
          <p:nvPr>
            <p:ph type="ftr" sz="quarter" idx="11"/>
          </p:nvPr>
        </p:nvSpPr>
        <p:spPr>
          <a:xfrm>
            <a:off x="659165" y="6356350"/>
            <a:ext cx="2847975" cy="365125"/>
          </a:xfrm>
          <a:prstGeom prst="rect">
            <a:avLst/>
          </a:prstGeom>
        </p:spPr>
        <p:txBody>
          <a:bodyPr/>
          <a:lstStyle/>
          <a:p>
            <a:pPr fontAlgn="base">
              <a:spcBef>
                <a:spcPct val="0"/>
              </a:spcBef>
              <a:spcAft>
                <a:spcPct val="0"/>
              </a:spcAft>
              <a:defRPr/>
            </a:pPr>
            <a:endParaRPr lang="en-US" b="1">
              <a:solidFill>
                <a:srgbClr val="FFFFFF"/>
              </a:solidFill>
            </a:endParaRPr>
          </a:p>
        </p:txBody>
      </p:sp>
      <p:sp>
        <p:nvSpPr>
          <p:cNvPr id="5" name="Slide Number Placeholder 4"/>
          <p:cNvSpPr>
            <a:spLocks noGrp="1"/>
          </p:cNvSpPr>
          <p:nvPr>
            <p:ph type="sldNum" sz="quarter" idx="12"/>
          </p:nvPr>
        </p:nvSpPr>
        <p:spPr>
          <a:xfrm>
            <a:off x="8543278" y="6356350"/>
            <a:ext cx="561975" cy="365125"/>
          </a:xfrm>
          <a:prstGeom prst="rect">
            <a:avLst/>
          </a:prstGeom>
        </p:spPr>
        <p:txBody>
          <a:bodyPr/>
          <a:lstStyle/>
          <a:p>
            <a:pPr fontAlgn="base">
              <a:spcBef>
                <a:spcPct val="0"/>
              </a:spcBef>
              <a:spcAft>
                <a:spcPct val="0"/>
              </a:spcAft>
              <a:defRPr/>
            </a:pPr>
            <a:fld id="{D3903B2C-05FC-48C5-B277-EF84F5C4C009}" type="slidenum">
              <a:rPr lang="en-US" b="1" smtClean="0">
                <a:solidFill>
                  <a:srgbClr val="FFFFFF"/>
                </a:solidFill>
              </a:rPr>
              <a:pPr fontAlgn="base">
                <a:spcBef>
                  <a:spcPct val="0"/>
                </a:spcBef>
                <a:spcAft>
                  <a:spcPct val="0"/>
                </a:spcAft>
                <a:defRPr/>
              </a:pPr>
              <a:t>‹#›</a:t>
            </a:fld>
            <a:endParaRPr lang="en-US" b="1">
              <a:solidFill>
                <a:srgbClr val="FFFFFF"/>
              </a:solidFill>
            </a:endParaRPr>
          </a:p>
        </p:txBody>
      </p:sp>
    </p:spTree>
    <p:extLst>
      <p:ext uri="{BB962C8B-B14F-4D97-AF65-F5344CB8AC3E}">
        <p14:creationId xmlns:p14="http://schemas.microsoft.com/office/powerpoint/2010/main" val="2314721217"/>
      </p:ext>
    </p:extLst>
  </p:cSld>
  <p:clrMapOvr>
    <a:masterClrMapping/>
  </p:clrMapOvr>
  <p:transition>
    <p:strips dir="rd"/>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1">
              <a:solidFill>
                <a:srgbClr val="FFFFFF"/>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1">
              <a:solidFill>
                <a:srgbClr val="FFFFFF"/>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b="1">
              <a:solidFill>
                <a:srgbClr val="FFFFFF"/>
              </a:solidFill>
            </a:endParaRPr>
          </a:p>
        </p:txBody>
      </p:sp>
      <p:sp>
        <p:nvSpPr>
          <p:cNvPr id="7" name="Text Box 11"/>
          <p:cNvSpPr txBox="1">
            <a:spLocks noChangeArrowheads="1"/>
          </p:cNvSpPr>
          <p:nvPr userDrawn="1"/>
        </p:nvSpPr>
        <p:spPr bwMode="auto">
          <a:xfrm>
            <a:off x="2419350" y="6146800"/>
            <a:ext cx="6499225" cy="519113"/>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2800" b="1">
                <a:solidFill>
                  <a:srgbClr val="5C1F00"/>
                </a:solidFill>
                <a:latin typeface="Tw Cen MT" pitchFamily="34" charset="0"/>
              </a:rPr>
              <a:t>Public Health – Seattle &amp; King County</a:t>
            </a: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76200" y="6069013"/>
            <a:ext cx="2057400" cy="685800"/>
          </a:xfrm>
          <a:prstGeom prst="rect">
            <a:avLst/>
          </a:prstGeom>
        </p:spPr>
        <p:txBody>
          <a:bodyPr/>
          <a:lstStyle>
            <a:lvl1pPr algn="ctr">
              <a:defRPr sz="2000">
                <a:solidFill>
                  <a:srgbClr val="FFFFFF"/>
                </a:solidFill>
              </a:defRPr>
            </a:lvl1pPr>
          </a:lstStyle>
          <a:p>
            <a:pPr fontAlgn="base">
              <a:spcBef>
                <a:spcPct val="0"/>
              </a:spcBef>
              <a:spcAft>
                <a:spcPct val="0"/>
              </a:spcAft>
              <a:defRPr/>
            </a:pPr>
            <a:fld id="{7EBB3E21-DCD5-4989-8FFB-CFCBAEC0CF75}" type="datetimeFigureOut">
              <a:rPr lang="en-US" b="1"/>
              <a:pPr fontAlgn="base">
                <a:spcBef>
                  <a:spcPct val="0"/>
                </a:spcBef>
                <a:spcAft>
                  <a:spcPct val="0"/>
                </a:spcAft>
                <a:defRPr/>
              </a:pPr>
              <a:t>5/8/2014</a:t>
            </a:fld>
            <a:endParaRPr lang="en-US" b="1"/>
          </a:p>
        </p:txBody>
      </p:sp>
      <p:sp>
        <p:nvSpPr>
          <p:cNvPr id="11" name="Footer Placeholder 16"/>
          <p:cNvSpPr>
            <a:spLocks noGrp="1"/>
          </p:cNvSpPr>
          <p:nvPr>
            <p:ph type="ftr" sz="quarter" idx="11"/>
          </p:nvPr>
        </p:nvSpPr>
        <p:spPr>
          <a:xfrm>
            <a:off x="2085975" y="236538"/>
            <a:ext cx="5867400" cy="365125"/>
          </a:xfrm>
          <a:prstGeom prst="rect">
            <a:avLst/>
          </a:prstGeom>
        </p:spPr>
        <p:txBody>
          <a:bodyPr/>
          <a:lstStyle>
            <a:lvl1pPr algn="r">
              <a:defRPr>
                <a:solidFill>
                  <a:schemeClr val="tx2"/>
                </a:solidFill>
              </a:defRPr>
            </a:lvl1pPr>
          </a:lstStyle>
          <a:p>
            <a:pPr fontAlgn="base">
              <a:spcBef>
                <a:spcPct val="0"/>
              </a:spcBef>
              <a:spcAft>
                <a:spcPct val="0"/>
              </a:spcAft>
              <a:defRPr/>
            </a:pPr>
            <a:endParaRPr lang="en-US" b="1">
              <a:solidFill>
                <a:srgbClr val="DFD293"/>
              </a:solidFill>
            </a:endParaRPr>
          </a:p>
        </p:txBody>
      </p:sp>
      <p:sp>
        <p:nvSpPr>
          <p:cNvPr id="12"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pPr fontAlgn="base">
              <a:spcBef>
                <a:spcPct val="0"/>
              </a:spcBef>
              <a:spcAft>
                <a:spcPct val="0"/>
              </a:spcAft>
              <a:defRPr/>
            </a:pPr>
            <a:fld id="{1CF42F38-B68B-4F71-A420-1CF8E2C24408}" type="slidenum">
              <a:rPr lang="en-US" b="1">
                <a:solidFill>
                  <a:srgbClr val="DFD293"/>
                </a:solidFill>
              </a:rPr>
              <a:pPr fontAlgn="base">
                <a:spcBef>
                  <a:spcPct val="0"/>
                </a:spcBef>
                <a:spcAft>
                  <a:spcPct val="0"/>
                </a:spcAft>
                <a:defRPr/>
              </a:pPr>
              <a:t>‹#›</a:t>
            </a:fld>
            <a:endParaRPr lang="en-US" b="1">
              <a:solidFill>
                <a:srgbClr val="DFD293"/>
              </a:solidFill>
            </a:endParaRPr>
          </a:p>
        </p:txBody>
      </p:sp>
    </p:spTree>
    <p:extLst>
      <p:ext uri="{BB962C8B-B14F-4D97-AF65-F5344CB8AC3E}">
        <p14:creationId xmlns:p14="http://schemas.microsoft.com/office/powerpoint/2010/main" val="873744891"/>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base">
              <a:spcBef>
                <a:spcPct val="0"/>
              </a:spcBef>
              <a:spcAft>
                <a:spcPct val="0"/>
              </a:spcAft>
              <a:defRPr/>
            </a:pPr>
            <a:endParaRPr lang="en-US" b="1">
              <a:solidFill>
                <a:srgbClr val="FFFFFF"/>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US" b="1">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base">
              <a:spcBef>
                <a:spcPct val="0"/>
              </a:spcBef>
              <a:spcAft>
                <a:spcPct val="0"/>
              </a:spcAft>
              <a:defRPr/>
            </a:pPr>
            <a:fld id="{4B8EC009-51E5-4F83-BE41-CF5391C24F8C}" type="slidenum">
              <a:rPr lang="en-US" b="1">
                <a:solidFill>
                  <a:srgbClr val="FFFFFF"/>
                </a:solidFill>
              </a:rPr>
              <a:pPr fontAlgn="base">
                <a:spcBef>
                  <a:spcPct val="0"/>
                </a:spcBef>
                <a:spcAft>
                  <a:spcPct val="0"/>
                </a:spcAft>
                <a:defRPr/>
              </a:pPr>
              <a:t>‹#›</a:t>
            </a:fld>
            <a:endParaRPr lang="en-US" b="1">
              <a:solidFill>
                <a:srgbClr val="FFFFFF"/>
              </a:solidFill>
            </a:endParaRPr>
          </a:p>
        </p:txBody>
      </p:sp>
    </p:spTree>
    <p:extLst>
      <p:ext uri="{BB962C8B-B14F-4D97-AF65-F5344CB8AC3E}">
        <p14:creationId xmlns:p14="http://schemas.microsoft.com/office/powerpoint/2010/main" val="32329160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28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56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99341657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5401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3931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0109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3675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932775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1417492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4434946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23900281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2DBA8-E242-435E-98EF-2CCA32B7238A}" type="datetimeFigureOut">
              <a:rPr lang="en-US" smtClean="0">
                <a:solidFill>
                  <a:prstClr val="black">
                    <a:tint val="75000"/>
                  </a:prstClr>
                </a:solidFill>
              </a:rPr>
              <a:pPr/>
              <a:t>5/8/2014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FF5D4-4367-4B01-B719-D6455DBA554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12425517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363347" y="6356350"/>
            <a:ext cx="2085975" cy="365125"/>
          </a:xfrm>
          <a:prstGeom prst="rect">
            <a:avLst/>
          </a:prstGeom>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659165" y="6356350"/>
            <a:ext cx="2847975" cy="365125"/>
          </a:xfrm>
          <a:prstGeom prst="rect">
            <a:avLst/>
          </a:prstGeom>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543278" y="6356350"/>
            <a:ext cx="561975" cy="365125"/>
          </a:xfrm>
          <a:prstGeom prst="rect">
            <a:avLst/>
          </a:prstGeom>
        </p:spPr>
        <p:txBody>
          <a:bodyPr/>
          <a:lstStyle/>
          <a:p>
            <a:pPr>
              <a:defRPr/>
            </a:pPr>
            <a:fld id="{D3903B2C-05FC-48C5-B277-EF84F5C4C00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5483580"/>
      </p:ext>
    </p:extLst>
  </p:cSld>
  <p:clrMapOvr>
    <a:masterClrMapping/>
  </p:clrMapOvr>
  <p:transition>
    <p:strips dir="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872483623"/>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057400"/>
            <a:ext cx="4038600" cy="4068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068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3336994982"/>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2772588288"/>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1155503996"/>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3730559764"/>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3797799714"/>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95959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37246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91103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4671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5445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6161301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55381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91053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39316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4221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7887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21452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8929437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152156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62343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7233825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2236178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2463" y="201613"/>
            <a:ext cx="7805737" cy="5284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0699"/>
      </p:ext>
    </p:extLst>
  </p:cSld>
  <p:clrMapOvr>
    <a:masterClrMapping/>
  </p:clrMapOvr>
  <p:transition advClick="0"/>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50032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28193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17623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71028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24352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21860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35153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0395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926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102277211"/>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4184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51682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495876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111463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32077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364900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2463" y="201613"/>
            <a:ext cx="7805737" cy="5284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4276406"/>
      </p:ext>
    </p:extLst>
  </p:cSld>
  <p:clrMapOvr>
    <a:masterClrMapping/>
  </p:clrMapOvr>
  <p:transition advClick="0"/>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srgbClr val="000000"/>
              </a:solidFill>
            </a:endParaRPr>
          </a:p>
        </p:txBody>
      </p:sp>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47654839"/>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35018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1637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569603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9616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32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4424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250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6227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64060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28284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33104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84364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7394062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00"/>
            <a:ext cx="6400800" cy="292100"/>
          </a:xfrm>
          <a:prstGeom prst="rect">
            <a:avLst/>
          </a:prstGeom>
        </p:spPr>
        <p:txBody>
          <a:bodyPr>
            <a:spAutoFit/>
          </a:bodyPr>
          <a:lstStyle/>
          <a:p>
            <a:pPr eaLnBrk="0" fontAlgn="base" hangingPunct="0">
              <a:spcBef>
                <a:spcPct val="0"/>
              </a:spcBef>
              <a:spcAft>
                <a:spcPct val="0"/>
              </a:spcAft>
              <a:defRPr/>
            </a:pPr>
            <a:r>
              <a:rPr lang="en-US" sz="1300" b="1" dirty="0">
                <a:solidFill>
                  <a:srgbClr val="FFFFFF"/>
                </a:solidFill>
                <a:latin typeface="Arial" pitchFamily="34" charset="0"/>
              </a:rPr>
              <a:t>For more information please contact Centers for Disease Control and Prevention</a:t>
            </a:r>
          </a:p>
        </p:txBody>
      </p:sp>
      <p:sp>
        <p:nvSpPr>
          <p:cNvPr id="6" name="Rectangle 5"/>
          <p:cNvSpPr/>
          <p:nvPr/>
        </p:nvSpPr>
        <p:spPr>
          <a:xfrm>
            <a:off x="1371600" y="4705350"/>
            <a:ext cx="5943600" cy="647700"/>
          </a:xfrm>
          <a:prstGeom prst="rect">
            <a:avLst/>
          </a:prstGeom>
        </p:spPr>
        <p:txBody>
          <a:bodyPr>
            <a:spAutoFit/>
          </a:bodyPr>
          <a:lstStyle/>
          <a:p>
            <a:pPr eaLnBrk="0" fontAlgn="base" hangingPunct="0">
              <a:spcBef>
                <a:spcPct val="0"/>
              </a:spcBef>
              <a:spcAft>
                <a:spcPct val="0"/>
              </a:spcAft>
              <a:defRPr/>
            </a:pPr>
            <a:r>
              <a:rPr lang="en-US" sz="1200" dirty="0">
                <a:solidFill>
                  <a:srgbClr val="FFFFFF"/>
                </a:solidFill>
                <a:latin typeface="Arial" pitchFamily="34" charset="0"/>
              </a:rPr>
              <a:t>1600 Clifton Road NE, Atlanta, GA 30333</a:t>
            </a:r>
          </a:p>
          <a:p>
            <a:pPr eaLnBrk="0" fontAlgn="base" hangingPunct="0">
              <a:spcBef>
                <a:spcPct val="0"/>
              </a:spcBef>
              <a:spcAft>
                <a:spcPct val="0"/>
              </a:spcAft>
              <a:defRPr/>
            </a:pPr>
            <a:r>
              <a:rPr lang="en-US" sz="1200" dirty="0">
                <a:solidFill>
                  <a:srgbClr val="FFFFFF"/>
                </a:solidFill>
                <a:latin typeface="Arial" pitchFamily="34" charset="0"/>
              </a:rPr>
              <a:t>Telephone, 1-800-CDC-INFO (232-4636)/TTY: 1-888-232-6348</a:t>
            </a:r>
          </a:p>
          <a:p>
            <a:pPr eaLnBrk="0" fontAlgn="base" hangingPunct="0">
              <a:spcBef>
                <a:spcPct val="0"/>
              </a:spcBef>
              <a:spcAft>
                <a:spcPct val="0"/>
              </a:spcAft>
              <a:defRPr/>
            </a:pPr>
            <a:r>
              <a:rPr lang="en-US" sz="1200" dirty="0">
                <a:solidFill>
                  <a:srgbClr val="FFFFFF"/>
                </a:solidFill>
                <a:latin typeface="Arial" pitchFamily="34" charset="0"/>
              </a:rPr>
              <a:t>E-mail: cdcinfo@cdc.gov 	Web: www.cdc.gov</a:t>
            </a:r>
          </a:p>
        </p:txBody>
      </p:sp>
      <p:sp>
        <p:nvSpPr>
          <p:cNvPr id="7" name="Rectangle 6"/>
          <p:cNvSpPr/>
          <p:nvPr/>
        </p:nvSpPr>
        <p:spPr>
          <a:xfrm>
            <a:off x="1371600" y="5421313"/>
            <a:ext cx="5943600" cy="369887"/>
          </a:xfrm>
          <a:prstGeom prst="rect">
            <a:avLst/>
          </a:prstGeom>
        </p:spPr>
        <p:txBody>
          <a:bodyPr>
            <a:spAutoFit/>
          </a:bodyPr>
          <a:lstStyle/>
          <a:p>
            <a:pPr eaLnBrk="0" fontAlgn="base" hangingPunct="0">
              <a:spcBef>
                <a:spcPct val="0"/>
              </a:spcBef>
              <a:spcAft>
                <a:spcPct val="0"/>
              </a:spcAft>
              <a:defRPr/>
            </a:pPr>
            <a:r>
              <a:rPr lang="en-US" sz="900" dirty="0">
                <a:solidFill>
                  <a:srgbClr val="FFFFFF"/>
                </a:solidFill>
                <a:latin typeface="Arial" pitchFamily="34"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2450206566"/>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0435657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67452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427823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2463" y="201613"/>
            <a:ext cx="7805737" cy="5284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447157"/>
      </p:ext>
    </p:extLst>
  </p:cSld>
  <p:clrMapOvr>
    <a:masterClrMapping/>
  </p:clrMapOvr>
  <p:transition advClick="0"/>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90986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50569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82680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31338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55525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0820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733200820"/>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70518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60693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16836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46586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09950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4138" y="6296001"/>
            <a:ext cx="1055818" cy="562131"/>
          </a:xfrm>
          <a:prstGeom prst="rect">
            <a:avLst/>
          </a:prstGeom>
        </p:spPr>
      </p:pic>
      <p:sp>
        <p:nvSpPr>
          <p:cNvPr id="9" name="Text Placeholder 6"/>
          <p:cNvSpPr>
            <a:spLocks noGrp="1"/>
          </p:cNvSpPr>
          <p:nvPr>
            <p:ph type="body" sz="quarter" idx="15" hasCustomPrompt="1"/>
          </p:nvPr>
        </p:nvSpPr>
        <p:spPr>
          <a:xfrm>
            <a:off x="0" y="5423158"/>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8" y="6301343"/>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8606295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76200"/>
            <a:ext cx="91440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85800" y="1219200"/>
            <a:ext cx="3914775"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52975" y="1219200"/>
            <a:ext cx="3916363"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352800"/>
            <a:ext cx="3914775" cy="1981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752975" y="3352800"/>
            <a:ext cx="3916363" cy="1981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65601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54587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srgbClr val="000000"/>
              </a:solidFill>
            </a:endParaRPr>
          </a:p>
        </p:txBody>
      </p:sp>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81712529"/>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09312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3"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4"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fontAlgn="base">
              <a:spcBef>
                <a:spcPct val="0"/>
              </a:spcBef>
              <a:spcAft>
                <a:spcPct val="0"/>
              </a:spcAft>
              <a:defRPr/>
            </a:pPr>
            <a:fld id="{32ED5235-BD27-45F5-873B-2AE9014511E1}" type="slidenum">
              <a:rPr lang="en-US">
                <a:solidFill>
                  <a:srgbClr val="FFC000"/>
                </a:solidFill>
                <a:latin typeface="Arial" pitchFamily="34" charset="0"/>
              </a:rPr>
              <a:pPr fontAlgn="base">
                <a:spcBef>
                  <a:spcPct val="0"/>
                </a:spcBef>
                <a:spcAft>
                  <a:spcPct val="0"/>
                </a:spcAft>
                <a:defRPr/>
              </a:pPr>
              <a:t>‹#›</a:t>
            </a:fld>
            <a:endParaRPr lang="en-US" dirty="0">
              <a:solidFill>
                <a:srgbClr val="FFC000"/>
              </a:solidFill>
              <a:latin typeface="Arial" pitchFamily="34" charset="0"/>
            </a:endParaRPr>
          </a:p>
        </p:txBody>
      </p:sp>
    </p:spTree>
    <p:extLst>
      <p:ext uri="{BB962C8B-B14F-4D97-AF65-F5344CB8AC3E}">
        <p14:creationId xmlns:p14="http://schemas.microsoft.com/office/powerpoint/2010/main" val="37416606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32235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54340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965171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212209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137446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559552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68740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45369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9599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2104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133499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36375150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659139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384853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3495822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tint val="75000"/>
                  </a:srgbClr>
                </a:solidFill>
              </a:rPr>
              <a:pPr/>
              <a:t>‹#›</a:t>
            </a:fld>
            <a:endParaRPr lang="en-US">
              <a:solidFill>
                <a:srgbClr val="000000">
                  <a:tint val="75000"/>
                </a:srgbClr>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354456097"/>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37723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34792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9779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pPr>
                <a:defRPr/>
              </a:pPr>
              <a:t>‹#›</a:t>
            </a:fld>
            <a:endParaRPr lang="en-US" dirty="0"/>
          </a:p>
        </p:txBody>
      </p:sp>
    </p:spTree>
    <p:extLst>
      <p:ext uri="{BB962C8B-B14F-4D97-AF65-F5344CB8AC3E}">
        <p14:creationId xmlns:p14="http://schemas.microsoft.com/office/powerpoint/2010/main" val="1865341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352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5767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7770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2752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4507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4772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0419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6987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643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7624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6276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30672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1819169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6687310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2499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946434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8125231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81496846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2463" y="201613"/>
            <a:ext cx="7805737" cy="5284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3051230"/>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5238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2546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0600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630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60160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810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211891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7290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45577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95056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87960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2222930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62521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15931954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465183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rPr>
              <a:pPr/>
              <a:t>‹#›</a:t>
            </a:fld>
            <a:endParaRPr lang="en-US" dirty="0">
              <a:solidFill>
                <a:srgbClr val="000000"/>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273630342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0146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28631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3059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4020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3255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6787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655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78331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200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1419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54057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3204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8789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0362204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1373690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88609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8881605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12"/>
          <p:cNvSpPr>
            <a:spLocks noGrp="1"/>
          </p:cNvSpPr>
          <p:nvPr>
            <p:ph idx="1"/>
          </p:nvPr>
        </p:nvSpPr>
        <p:spPr bwMode="auto">
          <a:xfrm>
            <a:off x="1371600" y="1464733"/>
            <a:ext cx="7772400" cy="5393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Title Placeholder 21"/>
          <p:cNvSpPr>
            <a:spLocks noGrp="1"/>
          </p:cNvSpPr>
          <p:nvPr>
            <p:ph type="title"/>
          </p:nvPr>
        </p:nvSpPr>
        <p:spPr bwMode="auto">
          <a:xfrm>
            <a:off x="1371600" y="152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334457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00943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38289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6101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170747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239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7122380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94454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908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93364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840259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2038070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754597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6794668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926067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rPr>
              <a:pPr/>
              <a:t>‹#›</a:t>
            </a:fld>
            <a:endParaRPr lang="en-US" dirty="0">
              <a:solidFill>
                <a:srgbClr val="000000"/>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99101316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DK-Slide2Layout-March201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77D2567-52D5-4844-A4BE-778EA0D324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9636569"/>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58785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1677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image" Target="../media/image9.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theme" Target="../theme/theme10.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image" Target="../media/image2.png"/><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image" Target="../media/image10.png"/><Relationship Id="rId2" Type="http://schemas.openxmlformats.org/officeDocument/2006/relationships/slideLayout" Target="../slideLayouts/slideLayout144.xml"/><Relationship Id="rId16" Type="http://schemas.openxmlformats.org/officeDocument/2006/relationships/theme" Target="../theme/theme11.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theme" Target="../theme/theme12.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theme" Target="../theme/theme13.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theme" Target="../theme/theme14.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5.xml"/><Relationship Id="rId1" Type="http://schemas.openxmlformats.org/officeDocument/2006/relationships/slideLayout" Target="../slideLayouts/slideLayout207.xml"/><Relationship Id="rId4" Type="http://schemas.openxmlformats.org/officeDocument/2006/relationships/image" Target="../media/image1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theme" Target="../theme/theme16.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theme" Target="../theme/theme19.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image" Target="../media/image2.png"/><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image" Target="../media/image9.png"/><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9.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image" Target="../media/image2.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image" Target="../media/image9.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8.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2.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image" Target="../media/image9.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9.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4"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8"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19" cstate="print"/>
          <a:srcRect/>
          <a:stretch>
            <a:fillRect/>
          </a:stretch>
        </p:blipFill>
        <p:spPr bwMode="auto">
          <a:xfrm>
            <a:off x="123825" y="6229350"/>
            <a:ext cx="1019175" cy="476250"/>
          </a:xfrm>
          <a:prstGeom prst="rect">
            <a:avLst/>
          </a:prstGeom>
          <a:noFill/>
          <a:ln w="9525">
            <a:noFill/>
            <a:miter lim="800000"/>
            <a:headEnd/>
            <a:tailEnd/>
          </a:ln>
        </p:spPr>
      </p:pic>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68178638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19" descr="BOHPPT_Template_0913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7"/>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519376553"/>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Lst>
  <p:txStyles>
    <p:titleStyle>
      <a:lvl1pPr algn="l" rtl="0" eaLnBrk="1" fontAlgn="base" hangingPunct="1">
        <a:spcBef>
          <a:spcPct val="0"/>
        </a:spcBef>
        <a:spcAft>
          <a:spcPct val="0"/>
        </a:spcAft>
        <a:defRPr sz="3600" b="1">
          <a:solidFill>
            <a:schemeClr val="tx1"/>
          </a:solidFill>
          <a:latin typeface="+mj-lt"/>
          <a:ea typeface="+mj-ea"/>
          <a:cs typeface="+mj-cs"/>
        </a:defRPr>
      </a:lvl1pPr>
      <a:lvl2pPr algn="l" rtl="0" eaLnBrk="1" fontAlgn="base" hangingPunct="1">
        <a:spcBef>
          <a:spcPct val="0"/>
        </a:spcBef>
        <a:spcAft>
          <a:spcPct val="0"/>
        </a:spcAft>
        <a:defRPr sz="3600" b="1">
          <a:solidFill>
            <a:schemeClr val="tx1"/>
          </a:solidFill>
          <a:latin typeface="Verdana" pitchFamily="34" charset="0"/>
        </a:defRPr>
      </a:lvl2pPr>
      <a:lvl3pPr algn="l" rtl="0" eaLnBrk="1" fontAlgn="base" hangingPunct="1">
        <a:spcBef>
          <a:spcPct val="0"/>
        </a:spcBef>
        <a:spcAft>
          <a:spcPct val="0"/>
        </a:spcAft>
        <a:defRPr sz="3600" b="1">
          <a:solidFill>
            <a:schemeClr val="tx1"/>
          </a:solidFill>
          <a:latin typeface="Verdana" pitchFamily="34" charset="0"/>
        </a:defRPr>
      </a:lvl3pPr>
      <a:lvl4pPr algn="l" rtl="0" eaLnBrk="1" fontAlgn="base" hangingPunct="1">
        <a:spcBef>
          <a:spcPct val="0"/>
        </a:spcBef>
        <a:spcAft>
          <a:spcPct val="0"/>
        </a:spcAft>
        <a:defRPr sz="3600" b="1">
          <a:solidFill>
            <a:schemeClr val="tx1"/>
          </a:solidFill>
          <a:latin typeface="Verdana" pitchFamily="34" charset="0"/>
        </a:defRPr>
      </a:lvl4pPr>
      <a:lvl5pPr algn="l" rtl="0" eaLnBrk="1" fontAlgn="base" hangingPunct="1">
        <a:spcBef>
          <a:spcPct val="0"/>
        </a:spcBef>
        <a:spcAft>
          <a:spcPct val="0"/>
        </a:spcAft>
        <a:defRPr sz="3600" b="1">
          <a:solidFill>
            <a:schemeClr val="tx1"/>
          </a:solidFill>
          <a:latin typeface="Verdana" pitchFamily="34" charset="0"/>
        </a:defRPr>
      </a:lvl5pPr>
      <a:lvl6pPr marL="457200" algn="l" rtl="0" eaLnBrk="1" fontAlgn="base" hangingPunct="1">
        <a:spcBef>
          <a:spcPct val="0"/>
        </a:spcBef>
        <a:spcAft>
          <a:spcPct val="0"/>
        </a:spcAft>
        <a:defRPr sz="3600" b="1">
          <a:solidFill>
            <a:schemeClr val="tx1"/>
          </a:solidFill>
          <a:latin typeface="Verdana" pitchFamily="34" charset="0"/>
        </a:defRPr>
      </a:lvl6pPr>
      <a:lvl7pPr marL="914400" algn="l" rtl="0" eaLnBrk="1" fontAlgn="base" hangingPunct="1">
        <a:spcBef>
          <a:spcPct val="0"/>
        </a:spcBef>
        <a:spcAft>
          <a:spcPct val="0"/>
        </a:spcAft>
        <a:defRPr sz="3600" b="1">
          <a:solidFill>
            <a:schemeClr val="tx1"/>
          </a:solidFill>
          <a:latin typeface="Verdana" pitchFamily="34" charset="0"/>
        </a:defRPr>
      </a:lvl7pPr>
      <a:lvl8pPr marL="1371600" algn="l" rtl="0" eaLnBrk="1" fontAlgn="base" hangingPunct="1">
        <a:spcBef>
          <a:spcPct val="0"/>
        </a:spcBef>
        <a:spcAft>
          <a:spcPct val="0"/>
        </a:spcAft>
        <a:defRPr sz="3600" b="1">
          <a:solidFill>
            <a:schemeClr val="tx1"/>
          </a:solidFill>
          <a:latin typeface="Verdana" pitchFamily="34" charset="0"/>
        </a:defRPr>
      </a:lvl8pPr>
      <a:lvl9pPr marL="1828800" algn="l" rtl="0" eaLnBrk="1" fontAlgn="base" hangingPunct="1">
        <a:spcBef>
          <a:spcPct val="0"/>
        </a:spcBef>
        <a:spcAft>
          <a:spcPct val="0"/>
        </a:spcAft>
        <a:defRPr sz="3600" b="1">
          <a:solidFill>
            <a:schemeClr val="tx1"/>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rgbClr val="007681"/>
          </a:solidFill>
          <a:latin typeface="+mn-lt"/>
          <a:ea typeface="+mn-ea"/>
          <a:cs typeface="+mn-cs"/>
        </a:defRPr>
      </a:lvl1pPr>
      <a:lvl2pPr marL="742950" indent="-285750" algn="l" rtl="0" eaLnBrk="1" fontAlgn="base" hangingPunct="1">
        <a:spcBef>
          <a:spcPct val="20000"/>
        </a:spcBef>
        <a:spcAft>
          <a:spcPct val="0"/>
        </a:spcAft>
        <a:buChar char="–"/>
        <a:defRPr sz="2800">
          <a:solidFill>
            <a:srgbClr val="007681"/>
          </a:solidFill>
          <a:latin typeface="+mn-lt"/>
        </a:defRPr>
      </a:lvl2pPr>
      <a:lvl3pPr marL="1143000" indent="-228600" algn="l" rtl="0" eaLnBrk="1" fontAlgn="base" hangingPunct="1">
        <a:spcBef>
          <a:spcPct val="20000"/>
        </a:spcBef>
        <a:spcAft>
          <a:spcPct val="0"/>
        </a:spcAft>
        <a:buChar char="•"/>
        <a:defRPr sz="2400">
          <a:solidFill>
            <a:srgbClr val="007681"/>
          </a:solidFill>
          <a:latin typeface="+mn-lt"/>
        </a:defRPr>
      </a:lvl3pPr>
      <a:lvl4pPr marL="1600200" indent="-228600" algn="l" rtl="0" eaLnBrk="1" fontAlgn="base" hangingPunct="1">
        <a:spcBef>
          <a:spcPct val="20000"/>
        </a:spcBef>
        <a:spcAft>
          <a:spcPct val="0"/>
        </a:spcAft>
        <a:buChar char="–"/>
        <a:defRPr sz="2000">
          <a:solidFill>
            <a:srgbClr val="007681"/>
          </a:solidFill>
          <a:latin typeface="+mn-lt"/>
        </a:defRPr>
      </a:lvl4pPr>
      <a:lvl5pPr marL="2057400" indent="-228600" algn="l" rtl="0" eaLnBrk="1" fontAlgn="base" hangingPunct="1">
        <a:spcBef>
          <a:spcPct val="20000"/>
        </a:spcBef>
        <a:spcAft>
          <a:spcPct val="0"/>
        </a:spcAft>
        <a:buChar char="»"/>
        <a:defRPr sz="2000">
          <a:solidFill>
            <a:srgbClr val="007681"/>
          </a:solidFill>
          <a:latin typeface="+mn-lt"/>
        </a:defRPr>
      </a:lvl5pPr>
      <a:lvl6pPr marL="2514600" indent="-228600" algn="l" rtl="0" eaLnBrk="1" fontAlgn="base" hangingPunct="1">
        <a:spcBef>
          <a:spcPct val="20000"/>
        </a:spcBef>
        <a:spcAft>
          <a:spcPct val="0"/>
        </a:spcAft>
        <a:buChar char="»"/>
        <a:defRPr sz="2000">
          <a:solidFill>
            <a:srgbClr val="007681"/>
          </a:solidFill>
          <a:latin typeface="+mn-lt"/>
        </a:defRPr>
      </a:lvl6pPr>
      <a:lvl7pPr marL="2971800" indent="-228600" algn="l" rtl="0" eaLnBrk="1" fontAlgn="base" hangingPunct="1">
        <a:spcBef>
          <a:spcPct val="20000"/>
        </a:spcBef>
        <a:spcAft>
          <a:spcPct val="0"/>
        </a:spcAft>
        <a:buChar char="»"/>
        <a:defRPr sz="2000">
          <a:solidFill>
            <a:srgbClr val="007681"/>
          </a:solidFill>
          <a:latin typeface="+mn-lt"/>
        </a:defRPr>
      </a:lvl7pPr>
      <a:lvl8pPr marL="3429000" indent="-228600" algn="l" rtl="0" eaLnBrk="1" fontAlgn="base" hangingPunct="1">
        <a:spcBef>
          <a:spcPct val="20000"/>
        </a:spcBef>
        <a:spcAft>
          <a:spcPct val="0"/>
        </a:spcAft>
        <a:buChar char="»"/>
        <a:defRPr sz="2000">
          <a:solidFill>
            <a:srgbClr val="007681"/>
          </a:solidFill>
          <a:latin typeface="+mn-lt"/>
        </a:defRPr>
      </a:lvl8pPr>
      <a:lvl9pPr marL="3886200" indent="-228600" algn="l" rtl="0" eaLnBrk="1" fontAlgn="base" hangingPunct="1">
        <a:spcBef>
          <a:spcPct val="20000"/>
        </a:spcBef>
        <a:spcAft>
          <a:spcPct val="0"/>
        </a:spcAft>
        <a:buChar char="»"/>
        <a:defRPr sz="2000">
          <a:solidFill>
            <a:srgbClr val="00768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59F2DBA8-E242-435E-98EF-2CCA32B7238A}" type="datetimeFigureOut">
              <a:rPr lang="en-US" b="1" smtClean="0">
                <a:solidFill>
                  <a:prstClr val="black">
                    <a:tint val="75000"/>
                  </a:prstClr>
                </a:solidFill>
                <a:latin typeface="Verdana" pitchFamily="34" charset="0"/>
              </a:rPr>
              <a:pPr fontAlgn="base">
                <a:spcBef>
                  <a:spcPct val="0"/>
                </a:spcBef>
                <a:spcAft>
                  <a:spcPct val="0"/>
                </a:spcAft>
              </a:pPr>
              <a:t>5/8/2014</a:t>
            </a:fld>
            <a:endParaRPr lang="en-US" b="1">
              <a:solidFill>
                <a:prstClr val="black">
                  <a:tint val="75000"/>
                </a:prstClr>
              </a:solidFill>
              <a:latin typeface="Verdan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b="1">
              <a:solidFill>
                <a:prstClr val="black">
                  <a:tint val="75000"/>
                </a:prstClr>
              </a:solidFill>
              <a:latin typeface="Verdana"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27AFF5D4-4367-4B01-B719-D6455DBA5540}" type="slidenum">
              <a:rPr lang="en-US" b="1" smtClean="0">
                <a:solidFill>
                  <a:prstClr val="black">
                    <a:tint val="75000"/>
                  </a:prstClr>
                </a:solidFill>
                <a:latin typeface="Verdana" pitchFamily="34" charset="0"/>
              </a:rPr>
              <a:pPr fontAlgn="base">
                <a:spcBef>
                  <a:spcPct val="0"/>
                </a:spcBef>
                <a:spcAft>
                  <a:spcPct val="0"/>
                </a:spcAft>
              </a:pPr>
              <a:t>‹#›</a:t>
            </a:fld>
            <a:endParaRPr lang="en-US" b="1">
              <a:solidFill>
                <a:prstClr val="black">
                  <a:tint val="75000"/>
                </a:prstClr>
              </a:solidFill>
              <a:latin typeface="Verdana" pitchFamily="34" charset="0"/>
            </a:endParaRPr>
          </a:p>
        </p:txBody>
      </p:sp>
    </p:spTree>
    <p:extLst>
      <p:ext uri="{BB962C8B-B14F-4D97-AF65-F5344CB8AC3E}">
        <p14:creationId xmlns:p14="http://schemas.microsoft.com/office/powerpoint/2010/main" val="79629475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9260947"/>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686830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8"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Text Placeholder 12"/>
          <p:cNvSpPr>
            <a:spLocks noGrp="1"/>
          </p:cNvSpPr>
          <p:nvPr>
            <p:ph type="body" idx="1"/>
          </p:nvPr>
        </p:nvSpPr>
        <p:spPr bwMode="auto">
          <a:xfrm>
            <a:off x="1600200" y="1673228"/>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Arial Unicode MS" panose="020B0604020202020204" pitchFamily="34"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Arial Unicode MS" panose="020B0604020202020204" pitchFamily="34"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Arial Unicode MS" panose="020B0604020202020204" pitchFamily="34" charset="-128"/>
            </a:endParaRPr>
          </a:p>
        </p:txBody>
      </p:sp>
      <p:pic>
        <p:nvPicPr>
          <p:cNvPr id="3079" name="Picture 15" descr="ma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Arial Unicode MS" panose="020B0604020202020204" pitchFamily="34" charset="-128"/>
            </a:endParaRPr>
          </a:p>
        </p:txBody>
      </p:sp>
      <p:pic>
        <p:nvPicPr>
          <p:cNvPr id="3081" name="Picture 33" descr="HP2020_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827"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039880"/>
      </p:ext>
    </p:extLst>
  </p:cSld>
  <p:clrMap bg1="lt1" tx1="dk1" bg2="lt2" tx2="dk2" accent1="accent1" accent2="accent2" accent3="accent3" accent4="accent4" accent5="accent5" accent6="accent6" hlink="hlink" folHlink="folHlink"/>
  <p:sldLayoutIdLst>
    <p:sldLayoutId id="2147483983" r:id="rId1"/>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Arial Unicode MS" panose="020B0604020202020204" pitchFamily="34" charset="-128"/>
          <a:cs typeface="Arial Unicode MS" panose="020B0604020202020204" pitchFamily="3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Arial Unicode MS" panose="020B0604020202020204" pitchFamily="34" charset="-128"/>
          <a:cs typeface="Arial Unicode MS" panose="020B0604020202020204" pitchFamily="3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Arial Unicode MS" panose="020B0604020202020204" pitchFamily="34" charset="-128"/>
          <a:cs typeface="Arial Unicode MS" panose="020B0604020202020204" pitchFamily="34" charset="-128"/>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Arial Unicode MS" panose="020B0604020202020204" pitchFamily="34" charset="-128"/>
          <a:cs typeface="Arial Unicode MS" panose="020B0604020202020204" pitchFamily="34" charset="-128"/>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Arial Unicode MS" panose="020B0604020202020204" pitchFamily="34" charset="-128"/>
          <a:cs typeface="Arial Unicode MS" panose="020B0604020202020204" pitchFamily="34" charset="-128"/>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Arial Unicode MS" panose="020B0604020202020204" pitchFamily="34" charset="-128"/>
          <a:cs typeface="Arial Unicode MS" panose="020B0604020202020204" pitchFamily="34" charset="-128"/>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3631621"/>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4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531031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8"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Text Placeholder 12"/>
          <p:cNvSpPr>
            <a:spLocks noGrp="1"/>
          </p:cNvSpPr>
          <p:nvPr>
            <p:ph type="body" idx="1"/>
          </p:nvPr>
        </p:nvSpPr>
        <p:spPr bwMode="auto">
          <a:xfrm>
            <a:off x="1600200" y="1673228"/>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Arial Unicode MS" panose="020B0604020202020204" pitchFamily="34"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Arial Unicode MS" panose="020B0604020202020204" pitchFamily="34"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Arial Unicode MS" panose="020B0604020202020204" pitchFamily="34" charset="-128"/>
            </a:endParaRPr>
          </a:p>
        </p:txBody>
      </p:sp>
      <p:pic>
        <p:nvPicPr>
          <p:cNvPr id="3079" name="Picture 15" descr="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Arial Unicode MS" panose="020B0604020202020204" pitchFamily="34" charset="-128"/>
            </a:endParaRPr>
          </a:p>
        </p:txBody>
      </p:sp>
      <p:pic>
        <p:nvPicPr>
          <p:cNvPr id="3081" name="Picture 33" descr="HP2020_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7"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19420"/>
      </p:ext>
    </p:extLst>
  </p:cSld>
  <p:clrMap bg1="lt1" tx1="dk1" bg2="lt2" tx2="dk2" accent1="accent1" accent2="accent2" accent3="accent3" accent4="accent4" accent5="accent5" accent6="accent6" hlink="hlink" folHlink="folHlink"/>
  <p:sldLayoutIdLst>
    <p:sldLayoutId id="2147484030" r:id="rId1"/>
    <p:sldLayoutId id="2147484031" r:id="rId2"/>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Arial Unicode MS" panose="020B0604020202020204" pitchFamily="34" charset="-128"/>
          <a:cs typeface="Arial Unicode MS" panose="020B0604020202020204" pitchFamily="3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Arial Unicode MS" panose="020B0604020202020204" pitchFamily="34" charset="-128"/>
          <a:cs typeface="Arial Unicode MS" panose="020B0604020202020204" pitchFamily="3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Arial Unicode MS" panose="020B0604020202020204" pitchFamily="34" charset="-128"/>
          <a:cs typeface="Arial Unicode MS" panose="020B0604020202020204" pitchFamily="34" charset="-128"/>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Arial Unicode MS" panose="020B0604020202020204" pitchFamily="34" charset="-128"/>
          <a:cs typeface="Arial Unicode MS" panose="020B0604020202020204" pitchFamily="34" charset="-128"/>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Arial Unicode MS" panose="020B0604020202020204" pitchFamily="34" charset="-128"/>
          <a:cs typeface="Arial Unicode MS" panose="020B0604020202020204" pitchFamily="34" charset="-128"/>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Arial Unicode MS" panose="020B0604020202020204" pitchFamily="34" charset="-128"/>
          <a:cs typeface="Arial Unicode MS" panose="020B0604020202020204" pitchFamily="34" charset="-128"/>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84260-F578-42AC-89E8-3F90DEC18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2441905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1384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0"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5"/>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6"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71" r:id="rId3"/>
    <p:sldLayoutId id="2147483774" r:id="rId4"/>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37990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225520390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151918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371600" y="152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12"/>
          <p:cNvSpPr>
            <a:spLocks noGrp="1"/>
          </p:cNvSpPr>
          <p:nvPr>
            <p:ph type="body" idx="1"/>
          </p:nvPr>
        </p:nvSpPr>
        <p:spPr bwMode="auto">
          <a:xfrm>
            <a:off x="1371600" y="1464733"/>
            <a:ext cx="7772400" cy="5393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220997003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hf hdr="0" ftr="0" dt="0"/>
  <p:txStyles>
    <p:titleStyle>
      <a:lvl1pPr algn="ctr" rtl="0" eaLnBrk="0" fontAlgn="base" hangingPunct="0">
        <a:spcBef>
          <a:spcPct val="0"/>
        </a:spcBef>
        <a:spcAft>
          <a:spcPct val="0"/>
        </a:spcAft>
        <a:defRPr sz="3200" b="1">
          <a:solidFill>
            <a:srgbClr val="003F72"/>
          </a:solidFill>
          <a:latin typeface="Tahoma"/>
          <a:ea typeface="ＭＳ Ｐゴシック" pitchFamily="84" charset="-128"/>
          <a:cs typeface="Tahoma"/>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Tahoma"/>
          <a:ea typeface="ＭＳ Ｐゴシック" pitchFamily="84" charset="-128"/>
          <a:cs typeface="Tahoma"/>
        </a:defRPr>
      </a:lvl1pPr>
      <a:lvl2pPr marL="623888" indent="-277813" algn="l" rtl="0" eaLnBrk="0" fontAlgn="base" hangingPunct="0">
        <a:spcBef>
          <a:spcPts val="600"/>
        </a:spcBef>
        <a:spcAft>
          <a:spcPct val="0"/>
        </a:spcAft>
        <a:buClr>
          <a:schemeClr val="tx1"/>
        </a:buClr>
        <a:buFont typeface="Calibri" pitchFamily="34" charset="0"/>
        <a:buChar char="–"/>
        <a:defRPr sz="2200">
          <a:solidFill>
            <a:schemeClr val="tx1"/>
          </a:solidFill>
          <a:latin typeface="Tahoma"/>
          <a:ea typeface="ＭＳ Ｐゴシック" pitchFamily="84" charset="-128"/>
          <a:cs typeface="Tahoma"/>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000">
          <a:solidFill>
            <a:schemeClr val="tx1"/>
          </a:solidFill>
          <a:latin typeface="Tahoma"/>
          <a:ea typeface="ＭＳ Ｐゴシック" pitchFamily="84" charset="-128"/>
          <a:cs typeface="Tahoma"/>
        </a:defRPr>
      </a:lvl3pPr>
      <a:lvl4pPr marL="1260475" indent="-287338" algn="l" rtl="0" eaLnBrk="0" fontAlgn="base" hangingPunct="0">
        <a:spcBef>
          <a:spcPts val="300"/>
        </a:spcBef>
        <a:spcAft>
          <a:spcPct val="0"/>
        </a:spcAft>
        <a:buClr>
          <a:schemeClr val="tx1"/>
        </a:buClr>
        <a:buFont typeface="Calibri" pitchFamily="34" charset="0"/>
        <a:buChar char="•"/>
        <a:defRPr sz="1800">
          <a:solidFill>
            <a:schemeClr val="tx1"/>
          </a:solidFill>
          <a:latin typeface="Tahoma"/>
          <a:ea typeface="ＭＳ Ｐゴシック" pitchFamily="84" charset="-128"/>
          <a:cs typeface="Tahoma"/>
        </a:defRPr>
      </a:lvl4pPr>
      <a:lvl5pPr marL="1600200" indent="-287338" algn="l" rtl="0" eaLnBrk="0" fontAlgn="base" hangingPunct="0">
        <a:spcBef>
          <a:spcPts val="300"/>
        </a:spcBef>
        <a:spcAft>
          <a:spcPct val="0"/>
        </a:spcAft>
        <a:buClr>
          <a:schemeClr val="tx1"/>
        </a:buClr>
        <a:buFont typeface="Calibri" pitchFamily="34" charset="0"/>
        <a:buChar char="–"/>
        <a:defRPr sz="1600">
          <a:solidFill>
            <a:schemeClr val="tx1"/>
          </a:solidFill>
          <a:latin typeface="Tahoma"/>
          <a:ea typeface="ＭＳ Ｐゴシック" pitchFamily="84" charset="-128"/>
          <a:cs typeface="Tahoma"/>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317397634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0C919A-00E0-4F09-B35F-D3B3917CF8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223280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vmlDrawing" Target="../drawings/vmlDrawing2.vml"/><Relationship Id="rId5" Type="http://schemas.openxmlformats.org/officeDocument/2006/relationships/image" Target="../media/image23.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3.xml"/><Relationship Id="rId1" Type="http://schemas.openxmlformats.org/officeDocument/2006/relationships/vmlDrawing" Target="../drawings/vmlDrawing3.vml"/><Relationship Id="rId6" Type="http://schemas.openxmlformats.org/officeDocument/2006/relationships/image" Target="../media/image24.emf"/><Relationship Id="rId5" Type="http://schemas.openxmlformats.org/officeDocument/2006/relationships/oleObject" Target="../embeddings/oleObject4.bin"/><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196.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9.xml"/><Relationship Id="rId1" Type="http://schemas.openxmlformats.org/officeDocument/2006/relationships/slideLayout" Target="../slideLayouts/slideLayout19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85.xml"/><Relationship Id="rId6" Type="http://schemas.openxmlformats.org/officeDocument/2006/relationships/chart" Target="../charts/chart15.xml"/><Relationship Id="rId5" Type="http://schemas.openxmlformats.org/officeDocument/2006/relationships/image" Target="../media/image28.jpeg"/><Relationship Id="rId4" Type="http://schemas.openxmlformats.org/officeDocument/2006/relationships/hyperlink" Target="http://images.wikia.com/psychology/images/4/45/US-CDC-Logo.png" TargetMode="External"/><Relationship Id="rId9"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33.gif"/><Relationship Id="rId2" Type="http://schemas.openxmlformats.org/officeDocument/2006/relationships/slideLayout" Target="../slideLayouts/slideLayout81.xml"/><Relationship Id="rId1" Type="http://schemas.openxmlformats.org/officeDocument/2006/relationships/vmlDrawing" Target="../drawings/vmlDrawing4.vml"/><Relationship Id="rId6" Type="http://schemas.openxmlformats.org/officeDocument/2006/relationships/image" Target="../media/image32.emf"/><Relationship Id="rId5" Type="http://schemas.openxmlformats.org/officeDocument/2006/relationships/oleObject" Target="../embeddings/Microsoft_Excel_97-2003_Worksheet3.xls"/><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81.xml"/><Relationship Id="rId4" Type="http://schemas.openxmlformats.org/officeDocument/2006/relationships/image" Target="../media/image33.gif"/></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98.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hyperlink" Target="http://appliedresearch.cancer.gov/nhanes" TargetMode="External"/><Relationship Id="rId7" Type="http://schemas.openxmlformats.org/officeDocument/2006/relationships/hyperlink" Target="http://class.cancer.gov/" TargetMode="External"/><Relationship Id="rId2" Type="http://schemas.openxmlformats.org/officeDocument/2006/relationships/notesSlide" Target="../notesSlides/notesSlide45.xml"/><Relationship Id="rId1" Type="http://schemas.openxmlformats.org/officeDocument/2006/relationships/slideLayout" Target="../slideLayouts/slideLayout98.xml"/><Relationship Id="rId6" Type="http://schemas.openxmlformats.org/officeDocument/2006/relationships/hyperlink" Target="http://nccor.org/projects/flashe.php" TargetMode="External"/><Relationship Id="rId5" Type="http://schemas.openxmlformats.org/officeDocument/2006/relationships/hyperlink" Target="http://hints.cancer.gov" TargetMode="External"/><Relationship Id="rId4" Type="http://schemas.openxmlformats.org/officeDocument/2006/relationships/hyperlink" Target="http://appliedresearch.cancer.gov/nhi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appliedresearch.cancer.gov/asa24/" TargetMode="External"/><Relationship Id="rId2" Type="http://schemas.openxmlformats.org/officeDocument/2006/relationships/notesSlide" Target="../notesSlides/notesSlide46.xml"/><Relationship Id="rId1" Type="http://schemas.openxmlformats.org/officeDocument/2006/relationships/slideLayout" Target="../slideLayouts/slideLayout98.xml"/><Relationship Id="rId4" Type="http://schemas.openxmlformats.org/officeDocument/2006/relationships/hyperlink" Target="https://riskfactor.cancer.gov/mfe"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hyperlink" Target="http://www.nih.gov/" TargetMode="External"/><Relationship Id="rId2" Type="http://schemas.openxmlformats.org/officeDocument/2006/relationships/notesSlide" Target="../notesSlides/notesSlide47.xml"/><Relationship Id="rId1" Type="http://schemas.openxmlformats.org/officeDocument/2006/relationships/slideLayout" Target="../slideLayouts/slideLayout8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hyperlink" Target="http://www.nih.gov/" TargetMode="External"/><Relationship Id="rId2" Type="http://schemas.openxmlformats.org/officeDocument/2006/relationships/notesSlide" Target="../notesSlides/notesSlide48.xml"/><Relationship Id="rId1" Type="http://schemas.openxmlformats.org/officeDocument/2006/relationships/slideLayout" Target="../slideLayouts/slideLayout8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hyperlink" Target="http://www.nhlbi.nih.gov/guidelines/obesity/ob_gdlns.pdf"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8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26.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1.xml"/><Relationship Id="rId1" Type="http://schemas.openxmlformats.org/officeDocument/2006/relationships/slideLayout" Target="../slideLayouts/slideLayout245.xml"/><Relationship Id="rId5" Type="http://schemas.openxmlformats.org/officeDocument/2006/relationships/image" Target="../media/image55.gif"/><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24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39.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239.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239.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241.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39.xml"/><Relationship Id="rId5" Type="http://schemas.openxmlformats.org/officeDocument/2006/relationships/image" Target="../media/image68.jpeg"/><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39.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dietaryguidelines.gov/" TargetMode="External"/><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hyperlink" Target="http://www.health.gov/paguidelines"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1.xml"/></Relationships>
</file>

<file path=ppt/slides/_rels/slide6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61.xml"/><Relationship Id="rId1" Type="http://schemas.openxmlformats.org/officeDocument/2006/relationships/slideLayout" Target="../slideLayouts/slideLayout24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07.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29.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37.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237.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237.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9.xml"/><Relationship Id="rId1" Type="http://schemas.openxmlformats.org/officeDocument/2006/relationships/slideLayout" Target="../slideLayouts/slideLayout237.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237.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237.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23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7.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148.xml"/></Relationships>
</file>

<file path=ppt/slides/_rels/slide7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17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6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4.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173.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174.xml"/></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1.xml"/><Relationship Id="rId1" Type="http://schemas.openxmlformats.org/officeDocument/2006/relationships/slideLayout" Target="../slideLayouts/slideLayout148.xml"/><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170.xml"/><Relationship Id="rId5" Type="http://schemas.openxmlformats.org/officeDocument/2006/relationships/image" Target="../media/image98.png"/><Relationship Id="rId4" Type="http://schemas.openxmlformats.org/officeDocument/2006/relationships/image" Target="../media/image97.jpeg"/></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148.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14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6.xml"/><Relationship Id="rId1" Type="http://schemas.openxmlformats.org/officeDocument/2006/relationships/slideLayout" Target="../slideLayouts/slideLayout154.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14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8.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148.xml"/></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0.xml"/><Relationship Id="rId1" Type="http://schemas.openxmlformats.org/officeDocument/2006/relationships/slideLayout" Target="../slideLayouts/slideLayout14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2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762000"/>
            <a:ext cx="9144000" cy="1295400"/>
          </a:xfrm>
        </p:spPr>
        <p:txBody>
          <a:bodyPr>
            <a:noAutofit/>
          </a:bodyPr>
          <a:lstStyle/>
          <a:p>
            <a:r>
              <a:rPr lang="en-US" sz="2400" dirty="0" smtClean="0">
                <a:latin typeface="Arial Black" panose="020B0A04020102020204" pitchFamily="34" charset="0"/>
              </a:rPr>
              <a:t>Healthy Places, Healthy People: </a:t>
            </a:r>
            <a:br>
              <a:rPr lang="en-US" sz="2400" dirty="0" smtClean="0">
                <a:latin typeface="Arial Black" panose="020B0A04020102020204" pitchFamily="34" charset="0"/>
              </a:rPr>
            </a:br>
            <a:r>
              <a:rPr lang="en-US" sz="2400" dirty="0" smtClean="0">
                <a:latin typeface="Arial Black" panose="020B0A04020102020204" pitchFamily="34" charset="0"/>
              </a:rPr>
              <a:t>A Progress Review on Nutrition and Weight Status,</a:t>
            </a:r>
            <a:br>
              <a:rPr lang="en-US" sz="2400" dirty="0" smtClean="0">
                <a:latin typeface="Arial Black" panose="020B0A04020102020204" pitchFamily="34" charset="0"/>
              </a:rPr>
            </a:br>
            <a:r>
              <a:rPr lang="en-US" sz="2400" dirty="0" smtClean="0">
                <a:latin typeface="Arial Black" panose="020B0A04020102020204" pitchFamily="34" charset="0"/>
              </a:rPr>
              <a:t> &amp; Physical Activity</a:t>
            </a:r>
            <a:r>
              <a:rPr lang="en-US" sz="3600" dirty="0" smtClean="0">
                <a:latin typeface="Arial Black" panose="020B0A04020102020204" pitchFamily="34" charset="0"/>
              </a:rPr>
              <a:t/>
            </a:r>
            <a:br>
              <a:rPr lang="en-US" sz="3600" dirty="0" smtClean="0">
                <a:latin typeface="Arial Black" panose="020B0A04020102020204" pitchFamily="34" charset="0"/>
              </a:rPr>
            </a:br>
            <a:endParaRPr lang="en-US" sz="1800" dirty="0">
              <a:latin typeface="Arial Black" panose="020B0A04020102020204" pitchFamily="34" charset="0"/>
            </a:endParaRPr>
          </a:p>
        </p:txBody>
      </p:sp>
      <p:sp>
        <p:nvSpPr>
          <p:cNvPr id="4" name="TextBox 3"/>
          <p:cNvSpPr txBox="1"/>
          <p:nvPr/>
        </p:nvSpPr>
        <p:spPr>
          <a:xfrm>
            <a:off x="2590800" y="6172200"/>
            <a:ext cx="3962400" cy="369332"/>
          </a:xfrm>
          <a:prstGeom prst="rect">
            <a:avLst/>
          </a:prstGeom>
          <a:noFill/>
        </p:spPr>
        <p:txBody>
          <a:bodyPr wrap="square" rtlCol="0">
            <a:spAutoFit/>
          </a:bodyPr>
          <a:lstStyle/>
          <a:p>
            <a:pPr algn="ctr"/>
            <a:r>
              <a:rPr lang="en-US" dirty="0" smtClean="0">
                <a:solidFill>
                  <a:schemeClr val="tx2"/>
                </a:solidFill>
                <a:latin typeface="Arial Black" panose="020B0A04020102020204" pitchFamily="34" charset="0"/>
              </a:rPr>
              <a:t>May 9, 2014</a:t>
            </a:r>
          </a:p>
        </p:txBody>
      </p:sp>
    </p:spTree>
    <p:extLst>
      <p:ext uri="{BB962C8B-B14F-4D97-AF65-F5344CB8AC3E}">
        <p14:creationId xmlns:p14="http://schemas.microsoft.com/office/powerpoint/2010/main" val="1481650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This chart provides data showing the percentage of adults with Healthy weight for the time period of 2009 through 2012"/>
          <p:cNvGraphicFramePr>
            <a:graphicFrameLocks noGrp="1"/>
          </p:cNvGraphicFramePr>
          <p:nvPr>
            <p:ph type="chart" sz="quarter" idx="4294967295"/>
            <p:extLst>
              <p:ext uri="{D42A27DB-BD31-4B8C-83A1-F6EECF244321}">
                <p14:modId xmlns:p14="http://schemas.microsoft.com/office/powerpoint/2010/main" val="132375227"/>
              </p:ext>
            </p:extLst>
          </p:nvPr>
        </p:nvGraphicFramePr>
        <p:xfrm>
          <a:off x="419967" y="990600"/>
          <a:ext cx="8724033"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98450"/>
            <a:ext cx="9144000" cy="539750"/>
          </a:xfrm>
        </p:spPr>
        <p:txBody>
          <a:bodyPr>
            <a:noAutofit/>
          </a:bodyPr>
          <a:lstStyle/>
          <a:p>
            <a:r>
              <a:rPr lang="en-US" sz="3000" b="1" dirty="0" smtClean="0">
                <a:solidFill>
                  <a:srgbClr val="003F72"/>
                </a:solidFill>
                <a:latin typeface="Tahoma" pitchFamily="34" charset="0"/>
                <a:ea typeface="Tahoma" pitchFamily="34" charset="0"/>
                <a:cs typeface="Tahoma" pitchFamily="34" charset="0"/>
              </a:rPr>
              <a:t>Healthy Weight, Adults, 2009</a:t>
            </a:r>
            <a:r>
              <a:rPr lang="en-US" sz="2800" b="1" dirty="0">
                <a:solidFill>
                  <a:srgbClr val="003F72"/>
                </a:solidFill>
                <a:latin typeface="Tahoma" pitchFamily="34" charset="0"/>
                <a:ea typeface="Tahoma" pitchFamily="34" charset="0"/>
                <a:cs typeface="Tahoma" pitchFamily="34" charset="0"/>
              </a:rPr>
              <a:t>–</a:t>
            </a:r>
            <a:r>
              <a:rPr lang="en-US" sz="3000" b="1" dirty="0" smtClean="0">
                <a:solidFill>
                  <a:srgbClr val="003F72"/>
                </a:solidFill>
                <a:latin typeface="Tahoma" pitchFamily="34" charset="0"/>
                <a:ea typeface="Tahoma" pitchFamily="34" charset="0"/>
                <a:cs typeface="Tahoma" pitchFamily="34" charset="0"/>
              </a:rPr>
              <a:t>2012</a:t>
            </a:r>
            <a:endParaRPr lang="en-US" sz="30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6477000" y="932688"/>
            <a:ext cx="2590800" cy="381000"/>
          </a:xfrm>
          <a:prstGeom prst="rect">
            <a:avLst/>
          </a:prstGeom>
        </p:spPr>
        <p:txBody>
          <a:bodyPr>
            <a:noAutofit/>
          </a:bodyPr>
          <a:lstStyle/>
          <a:p>
            <a:pPr marL="0" indent="0" algn="l">
              <a:buNone/>
            </a:pPr>
            <a:r>
              <a:rPr lang="en-US" sz="1600" b="1" dirty="0" smtClean="0">
                <a:latin typeface="Tahoma" pitchFamily="34" charset="0"/>
                <a:ea typeface="Tahoma" pitchFamily="34" charset="0"/>
                <a:cs typeface="Tahoma" pitchFamily="34" charset="0"/>
              </a:rPr>
              <a:t>HP2020 Target: 33.9%</a:t>
            </a:r>
            <a:endParaRPr lang="en-US" sz="16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696200" y="6443472"/>
            <a:ext cx="1143000"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NWS-8</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10</a:t>
            </a:fld>
            <a:endParaRPr lang="en-US" dirty="0">
              <a:solidFill>
                <a:prstClr val="black">
                  <a:tint val="75000"/>
                </a:prstClr>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562600"/>
            <a:ext cx="9144000" cy="1066800"/>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95</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confidence interval. </a:t>
            </a:r>
            <a:r>
              <a:rPr lang="en-US" sz="1100" dirty="0">
                <a:solidFill>
                  <a:prstClr val="black"/>
                </a:solidFill>
                <a:latin typeface="Tahoma" charset="0"/>
              </a:rPr>
              <a:t>Data are for the proportion of adults 20 years and over who are at a healthy weight, defined as a </a:t>
            </a:r>
            <a:r>
              <a:rPr lang="en-US" sz="1100" dirty="0" smtClean="0">
                <a:solidFill>
                  <a:prstClr val="black"/>
                </a:solidFill>
                <a:latin typeface="Tahoma" charset="0"/>
              </a:rPr>
              <a:t>BMI≥ </a:t>
            </a:r>
            <a:r>
              <a:rPr lang="en-US" sz="1100" dirty="0">
                <a:solidFill>
                  <a:prstClr val="black"/>
                </a:solidFill>
                <a:latin typeface="Tahoma" charset="0"/>
              </a:rPr>
              <a:t>18.5 and </a:t>
            </a:r>
            <a:r>
              <a:rPr lang="en-US" sz="1100" dirty="0" smtClean="0">
                <a:solidFill>
                  <a:prstClr val="black"/>
                </a:solidFill>
                <a:latin typeface="Tahoma" charset="0"/>
              </a:rPr>
              <a:t>&lt;25.0 </a:t>
            </a:r>
            <a:r>
              <a:rPr lang="en-US" sz="1100" dirty="0">
                <a:solidFill>
                  <a:prstClr val="black"/>
                </a:solidFill>
                <a:latin typeface="Tahoma" charset="0"/>
              </a:rPr>
              <a:t>kg/m</a:t>
            </a:r>
            <a:r>
              <a:rPr lang="en-US" sz="1100" baseline="30000" dirty="0">
                <a:solidFill>
                  <a:prstClr val="black"/>
                </a:solidFill>
                <a:latin typeface="Tahoma" charset="0"/>
              </a:rPr>
              <a:t>2</a:t>
            </a:r>
            <a:r>
              <a:rPr lang="en-US" sz="1100" dirty="0" smtClean="0">
                <a:solidFill>
                  <a:prstClr val="black"/>
                </a:solidFill>
                <a:latin typeface="Tahoma" charset="0"/>
              </a:rPr>
              <a:t>. </a:t>
            </a:r>
            <a:r>
              <a:rPr lang="en-US" sz="1100" dirty="0">
                <a:solidFill>
                  <a:srgbClr val="000000"/>
                </a:solidFill>
                <a:latin typeface="Tahoma" pitchFamily="34" charset="0"/>
                <a:ea typeface="Tahoma" pitchFamily="34" charset="0"/>
                <a:cs typeface="Tahoma" pitchFamily="34" charset="0"/>
              </a:rPr>
              <a:t>BMI is calculated based on measured height and weight. </a:t>
            </a:r>
            <a:r>
              <a:rPr lang="en-US" sz="1100" dirty="0">
                <a:solidFill>
                  <a:prstClr val="black"/>
                </a:solidFill>
                <a:latin typeface="Tahoma" charset="0"/>
              </a:rPr>
              <a:t>Data are age adjusted to the 2000 standard population.  Respondents were asked to select one or more races. The categories black and white include persons who reported only one racial group and exclude persons of Hispanic origin. Persons of </a:t>
            </a:r>
            <a:r>
              <a:rPr lang="en-US" sz="1100" dirty="0" smtClean="0">
                <a:solidFill>
                  <a:prstClr val="black"/>
                </a:solidFill>
                <a:latin typeface="Tahoma" charset="0"/>
              </a:rPr>
              <a:t>Hispanic </a:t>
            </a:r>
            <a:r>
              <a:rPr lang="en-US" sz="1100" dirty="0">
                <a:solidFill>
                  <a:prstClr val="black"/>
                </a:solidFill>
                <a:latin typeface="Tahoma" charset="0"/>
              </a:rPr>
              <a:t>origin may be of any race. </a:t>
            </a:r>
            <a:endParaRPr lang="en-US" sz="1100" dirty="0">
              <a:solidFill>
                <a:prstClr val="black"/>
              </a:solidFill>
              <a:latin typeface="Tahoma" pitchFamily="34" charset="0"/>
              <a:ea typeface="Tahoma" pitchFamily="34" charset="0"/>
              <a:cs typeface="Tahoma" pitchFamily="34" charset="0"/>
            </a:endParaRP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National Health and Nutrition Examination Survey (NHANES), CDC/NCHS.</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Box 10"/>
          <p:cNvSpPr txBox="1">
            <a:spLocks noChangeArrowheads="1"/>
          </p:cNvSpPr>
          <p:nvPr/>
        </p:nvSpPr>
        <p:spPr bwMode="auto">
          <a:xfrm>
            <a:off x="381000" y="3810000"/>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(percent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12" name="Left Bracket 11" descr="Family Income (percent poverty thresthold)"/>
          <p:cNvSpPr/>
          <p:nvPr/>
        </p:nvSpPr>
        <p:spPr>
          <a:xfrm>
            <a:off x="1447800" y="3886200"/>
            <a:ext cx="152400" cy="9144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3" name="Text Box 10"/>
          <p:cNvSpPr txBox="1">
            <a:spLocks noChangeArrowheads="1"/>
          </p:cNvSpPr>
          <p:nvPr/>
        </p:nvSpPr>
        <p:spPr bwMode="auto">
          <a:xfrm>
            <a:off x="835069" y="2438400"/>
            <a:ext cx="688931" cy="276999"/>
          </a:xfrm>
          <a:prstGeom prst="rect">
            <a:avLst/>
          </a:prstGeom>
          <a:noFill/>
          <a:ln w="9525">
            <a:noFill/>
            <a:miter lim="800000"/>
            <a:headEnd/>
            <a:tailEnd/>
          </a:ln>
        </p:spPr>
        <p:txBody>
          <a:bodyPr wrap="square">
            <a:spAutoFit/>
          </a:bodyPr>
          <a:lstStyle/>
          <a:p>
            <a:pPr algn="r" eaLnBrk="0" hangingPunct="0"/>
            <a:r>
              <a:rPr lang="en-US" sz="1200" dirty="0">
                <a:solidFill>
                  <a:srgbClr val="000000"/>
                </a:solidFill>
                <a:latin typeface="Tahoma" pitchFamily="34" charset="0"/>
                <a:ea typeface="Tahoma" pitchFamily="34" charset="0"/>
                <a:cs typeface="Tahoma" pitchFamily="34" charset="0"/>
              </a:rPr>
              <a:t>Female</a:t>
            </a:r>
          </a:p>
        </p:txBody>
      </p:sp>
      <p:sp>
        <p:nvSpPr>
          <p:cNvPr id="19" name="Left Bracket 18" descr="Grouping of females: White,  Hispanic, and Black"/>
          <p:cNvSpPr/>
          <p:nvPr/>
        </p:nvSpPr>
        <p:spPr>
          <a:xfrm>
            <a:off x="1513212" y="2255520"/>
            <a:ext cx="86988"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 Box 10"/>
          <p:cNvSpPr txBox="1">
            <a:spLocks noChangeArrowheads="1"/>
          </p:cNvSpPr>
          <p:nvPr/>
        </p:nvSpPr>
        <p:spPr bwMode="auto">
          <a:xfrm>
            <a:off x="914400" y="3200400"/>
            <a:ext cx="609600" cy="276999"/>
          </a:xfrm>
          <a:prstGeom prst="rect">
            <a:avLst/>
          </a:prstGeom>
          <a:noFill/>
          <a:ln w="9525">
            <a:noFill/>
            <a:miter lim="800000"/>
            <a:headEnd/>
            <a:tailEnd/>
          </a:ln>
        </p:spPr>
        <p:txBody>
          <a:bodyPr wrap="square">
            <a:spAutoFit/>
          </a:bodyPr>
          <a:lstStyle/>
          <a:p>
            <a:pPr algn="r" eaLnBrk="0" hangingPunct="0"/>
            <a:r>
              <a:rPr lang="en-US" sz="1200" dirty="0">
                <a:solidFill>
                  <a:srgbClr val="000000"/>
                </a:solidFill>
                <a:latin typeface="Tahoma" pitchFamily="34" charset="0"/>
                <a:ea typeface="Tahoma" pitchFamily="34" charset="0"/>
                <a:cs typeface="Tahoma" pitchFamily="34" charset="0"/>
              </a:rPr>
              <a:t>Male</a:t>
            </a:r>
          </a:p>
        </p:txBody>
      </p:sp>
      <p:sp>
        <p:nvSpPr>
          <p:cNvPr id="22" name="Left Bracket 21" descr="Groupong of Males: Black, White, and Hispanic"/>
          <p:cNvSpPr/>
          <p:nvPr/>
        </p:nvSpPr>
        <p:spPr>
          <a:xfrm>
            <a:off x="1513212" y="3017520"/>
            <a:ext cx="86988"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1" name="TextBox 20"/>
          <p:cNvSpPr txBox="1"/>
          <p:nvPr/>
        </p:nvSpPr>
        <p:spPr>
          <a:xfrm>
            <a:off x="7924800" y="2586335"/>
            <a:ext cx="914400" cy="461665"/>
          </a:xfrm>
          <a:prstGeom prst="rect">
            <a:avLst/>
          </a:prstGeom>
          <a:noFill/>
          <a:ln>
            <a:noFill/>
          </a:ln>
        </p:spPr>
        <p:txBody>
          <a:bodyPr wrap="square" rtlCol="0">
            <a:spAutoFit/>
          </a:bodyPr>
          <a:lstStyle/>
          <a:p>
            <a:pPr algn="ctr"/>
            <a:r>
              <a:rPr lang="en-US" sz="1200" b="1" dirty="0" smtClean="0">
                <a:solidFill>
                  <a:srgbClr val="FF0000"/>
                </a:solidFill>
                <a:latin typeface="Tahoma" pitchFamily="34" charset="0"/>
                <a:ea typeface="Tahoma" pitchFamily="34" charset="0"/>
                <a:cs typeface="Tahoma" pitchFamily="34" charset="0"/>
              </a:rPr>
              <a:t>Increase desired</a:t>
            </a:r>
            <a:endParaRPr lang="en-US" sz="1200" b="1" dirty="0">
              <a:solidFill>
                <a:srgbClr val="FF0000"/>
              </a:solidFill>
            </a:endParaRPr>
          </a:p>
        </p:txBody>
      </p:sp>
      <p:cxnSp>
        <p:nvCxnSpPr>
          <p:cNvPr id="23" name="Straight Arrow Connector 22" descr="Red arrow indicating that an increase in healthy weight adults is desired."/>
          <p:cNvCxnSpPr/>
          <p:nvPr/>
        </p:nvCxnSpPr>
        <p:spPr>
          <a:xfrm>
            <a:off x="8077200" y="3200400"/>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4257" y="5934456"/>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1151212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Healthy People 2020 </a:t>
            </a:r>
            <a:r>
              <a:rPr lang="en-US" dirty="0"/>
              <a:t/>
            </a:r>
            <a:br>
              <a:rPr lang="en-US" dirty="0"/>
            </a:br>
            <a:r>
              <a:rPr lang="en-US" dirty="0" smtClean="0"/>
              <a:t>Progress Review Planning Group</a:t>
            </a:r>
            <a:endParaRPr lang="en-US" dirty="0"/>
          </a:p>
        </p:txBody>
      </p:sp>
      <p:sp>
        <p:nvSpPr>
          <p:cNvPr id="4" name="Content Placeholder 2"/>
          <p:cNvSpPr txBox="1">
            <a:spLocks/>
          </p:cNvSpPr>
          <p:nvPr/>
        </p:nvSpPr>
        <p:spPr bwMode="auto">
          <a:xfrm>
            <a:off x="1447800" y="1600200"/>
            <a:ext cx="7543800" cy="5105400"/>
          </a:xfrm>
          <a:prstGeom prst="rect">
            <a:avLst/>
          </a:prstGeom>
          <a:noFill/>
          <a:ln w="9525">
            <a:noFill/>
            <a:miter lim="800000"/>
            <a:headEnd/>
            <a:tailEnd/>
          </a:ln>
        </p:spPr>
        <p:txBody>
          <a:bodyPr numCol="2"/>
          <a:lstStyle/>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Denise </a:t>
            </a:r>
            <a:r>
              <a:rPr lang="en-US" sz="1400" dirty="0" err="1" smtClean="0">
                <a:solidFill>
                  <a:srgbClr val="000000"/>
                </a:solidFill>
                <a:latin typeface="Arial" pitchFamily="34" charset="0"/>
              </a:rPr>
              <a:t>Stredrick</a:t>
            </a:r>
            <a:r>
              <a:rPr lang="en-US" sz="1400" dirty="0" smtClean="0">
                <a:solidFill>
                  <a:srgbClr val="000000"/>
                </a:solidFill>
                <a:latin typeface="Arial" pitchFamily="34" charset="0"/>
              </a:rPr>
              <a:t> (NIH/OD)</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a:solidFill>
                  <a:srgbClr val="000000"/>
                </a:solidFill>
                <a:latin typeface="Arial" pitchFamily="34" charset="0"/>
              </a:rPr>
              <a:t>Kara Morgan (FDA/OC)</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err="1">
                <a:solidFill>
                  <a:srgbClr val="000000"/>
                </a:solidFill>
                <a:latin typeface="Arial" pitchFamily="34" charset="0"/>
              </a:rPr>
              <a:t>Camelia</a:t>
            </a:r>
            <a:r>
              <a:rPr lang="en-US" sz="1400" dirty="0">
                <a:solidFill>
                  <a:srgbClr val="000000"/>
                </a:solidFill>
                <a:latin typeface="Arial" pitchFamily="34" charset="0"/>
              </a:rPr>
              <a:t> Thompson (FDA/OC)</a:t>
            </a:r>
          </a:p>
          <a:p>
            <a:pPr marL="0" lvl="1" indent="-346075" fontAlgn="base">
              <a:buClr>
                <a:srgbClr val="97233F"/>
              </a:buClr>
              <a:buFont typeface="Arial" pitchFamily="34" charset="0"/>
              <a:buChar char="■"/>
              <a:defRPr/>
            </a:pPr>
            <a:endParaRPr lang="en-US" sz="14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a:solidFill>
                  <a:srgbClr val="000000"/>
                </a:solidFill>
                <a:latin typeface="Arial" pitchFamily="34" charset="0"/>
              </a:rPr>
              <a:t>Stan Lehman (CDC/OD)</a:t>
            </a:r>
          </a:p>
          <a:p>
            <a:pPr marL="0" lvl="1" indent="-346075" fontAlgn="base">
              <a:buClr>
                <a:srgbClr val="97233F"/>
              </a:buClr>
              <a:buFont typeface="Arial" pitchFamily="34" charset="0"/>
              <a:buChar char="■"/>
              <a:defRPr/>
            </a:pPr>
            <a:endParaRPr lang="en-US" sz="14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Van Hubbard (NIH/NIDDK)</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Crystal McDade-Ngutter (NIH/NIDDK) </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Sheila </a:t>
            </a:r>
            <a:r>
              <a:rPr lang="en-US" sz="1400" dirty="0" err="1" smtClean="0">
                <a:solidFill>
                  <a:srgbClr val="000000"/>
                </a:solidFill>
                <a:latin typeface="Arial" pitchFamily="34" charset="0"/>
              </a:rPr>
              <a:t>Fleishhacker</a:t>
            </a:r>
            <a:r>
              <a:rPr lang="en-US" sz="1400" dirty="0" smtClean="0">
                <a:solidFill>
                  <a:srgbClr val="000000"/>
                </a:solidFill>
                <a:latin typeface="Arial" pitchFamily="34" charset="0"/>
              </a:rPr>
              <a:t> (NIH/NIDDK)</a:t>
            </a: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4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Mark Kantor (FDA/CFSAN)</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err="1" smtClean="0">
                <a:solidFill>
                  <a:srgbClr val="000000"/>
                </a:solidFill>
                <a:latin typeface="Arial" pitchFamily="34" charset="0"/>
              </a:rPr>
              <a:t>Wenyen</a:t>
            </a:r>
            <a:r>
              <a:rPr lang="en-US" sz="1400" dirty="0" smtClean="0">
                <a:solidFill>
                  <a:srgbClr val="000000"/>
                </a:solidFill>
                <a:latin typeface="Arial" pitchFamily="34" charset="0"/>
              </a:rPr>
              <a:t> Juan (FDA/CFSAN)</a:t>
            </a:r>
          </a:p>
          <a:p>
            <a:pPr marL="0" lvl="1" indent="-346075" fontAlgn="base">
              <a:buClr>
                <a:srgbClr val="97233F"/>
              </a:buClr>
              <a:buFont typeface="Arial" pitchFamily="34" charset="0"/>
              <a:buChar char="■"/>
              <a:defRPr/>
            </a:pPr>
            <a:endParaRPr lang="en-US" sz="14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Janet Fulton (CDC/ONDIEH)</a:t>
            </a: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Deb Galuska (CDC/ONDIEH)</a:t>
            </a:r>
          </a:p>
          <a:p>
            <a:pPr marL="0" lvl="1" indent="-346075" fontAlgn="base">
              <a:buClr>
                <a:srgbClr val="97233F"/>
              </a:buClr>
              <a:buFont typeface="Arial" pitchFamily="34" charset="0"/>
              <a:buChar char="■"/>
              <a:defRPr/>
            </a:pPr>
            <a:endParaRPr lang="en-US" sz="1400" dirty="0" smtClean="0">
              <a:solidFill>
                <a:srgbClr val="000000"/>
              </a:solidFill>
              <a:latin typeface="Arial" pitchFamily="34" charset="0"/>
            </a:endParaRP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Kathleen Watson (CDC/ONDIEH)</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Rebecca Hines (CDC/NCHS)</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a:solidFill>
                  <a:srgbClr val="000000"/>
                </a:solidFill>
                <a:latin typeface="Arial" pitchFamily="34" charset="0"/>
              </a:rPr>
              <a:t>Leda </a:t>
            </a:r>
            <a:r>
              <a:rPr lang="en-US" sz="1400" dirty="0" smtClean="0">
                <a:solidFill>
                  <a:srgbClr val="000000"/>
                </a:solidFill>
                <a:latin typeface="Arial" pitchFamily="34" charset="0"/>
              </a:rPr>
              <a:t>Gurley (CDC/NCHS)</a:t>
            </a:r>
          </a:p>
          <a:p>
            <a:pPr marL="0" lvl="1" indent="-346075" fontAlgn="base">
              <a:buClr>
                <a:srgbClr val="97233F"/>
              </a:buClr>
              <a:buFont typeface="Arial" pitchFamily="34" charset="0"/>
              <a:buChar char="■"/>
              <a:defRPr/>
            </a:pPr>
            <a:endParaRPr lang="en-US" sz="14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err="1" smtClean="0">
                <a:solidFill>
                  <a:srgbClr val="000000"/>
                </a:solidFill>
                <a:latin typeface="Arial" pitchFamily="34" charset="0"/>
              </a:rPr>
              <a:t>Asel</a:t>
            </a:r>
            <a:r>
              <a:rPr lang="en-US" sz="1400" dirty="0" smtClean="0">
                <a:solidFill>
                  <a:srgbClr val="000000"/>
                </a:solidFill>
                <a:latin typeface="Arial" pitchFamily="34" charset="0"/>
              </a:rPr>
              <a:t> </a:t>
            </a:r>
            <a:r>
              <a:rPr lang="en-US" sz="1400" dirty="0" err="1" smtClean="0">
                <a:solidFill>
                  <a:srgbClr val="000000"/>
                </a:solidFill>
                <a:latin typeface="Arial" pitchFamily="34" charset="0"/>
              </a:rPr>
              <a:t>Ryskulova</a:t>
            </a:r>
            <a:r>
              <a:rPr lang="en-US" sz="1400" dirty="0" smtClean="0">
                <a:solidFill>
                  <a:srgbClr val="000000"/>
                </a:solidFill>
                <a:latin typeface="Arial" pitchFamily="34" charset="0"/>
              </a:rPr>
              <a:t> (CDC/NCHS)</a:t>
            </a:r>
          </a:p>
          <a:p>
            <a:pPr marL="0" lvl="1" indent="-346075" fontAlgn="base">
              <a:buClr>
                <a:srgbClr val="97233F"/>
              </a:buClr>
              <a:buFont typeface="Arial" pitchFamily="34" charset="0"/>
              <a:buChar char="■"/>
              <a:defRPr/>
            </a:pPr>
            <a:endParaRPr lang="en-US" sz="14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Kimberly </a:t>
            </a:r>
            <a:r>
              <a:rPr lang="en-US" sz="1400" dirty="0" err="1" smtClean="0">
                <a:solidFill>
                  <a:srgbClr val="000000"/>
                </a:solidFill>
                <a:latin typeface="Arial" pitchFamily="34" charset="0"/>
              </a:rPr>
              <a:t>Hurvitz</a:t>
            </a:r>
            <a:r>
              <a:rPr lang="en-US" sz="1400" dirty="0" smtClean="0">
                <a:solidFill>
                  <a:srgbClr val="000000"/>
                </a:solidFill>
                <a:latin typeface="Arial" pitchFamily="34" charset="0"/>
              </a:rPr>
              <a:t> (CDC/NCHS) </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Carter Blakey (HHS/ODPHP)</a:t>
            </a: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Katrina Piercy (HHS/ODPHP)</a:t>
            </a:r>
          </a:p>
          <a:p>
            <a:pPr marL="0" lvl="1" indent="-346075" fontAlgn="base">
              <a:buClr>
                <a:srgbClr val="97233F"/>
              </a:buClr>
              <a:buFont typeface="Arial" pitchFamily="34" charset="0"/>
              <a:buChar char="■"/>
              <a:defRPr/>
            </a:pP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Stephanie Goodwin (HHS/ODPHP)</a:t>
            </a:r>
            <a:endParaRPr lang="en-US" sz="14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4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400" dirty="0" smtClean="0">
                <a:solidFill>
                  <a:srgbClr val="000000"/>
                </a:solidFill>
                <a:latin typeface="Arial" pitchFamily="34" charset="0"/>
              </a:rPr>
              <a:t>Yen Luong (HHS/ODPHP)</a:t>
            </a:r>
          </a:p>
          <a:p>
            <a:pPr marL="0" lvl="1" indent="-346075" fontAlgn="base">
              <a:buClr>
                <a:srgbClr val="97233F"/>
              </a:buClr>
              <a:buFont typeface="Arial" pitchFamily="34" charset="0"/>
              <a:buChar char="■"/>
              <a:defRPr/>
            </a:pPr>
            <a:endParaRPr lang="en-US" sz="100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Obestiy, Adults, 2009 throught 2012"/>
          <p:cNvGraphicFramePr>
            <a:graphicFrameLocks noGrp="1"/>
          </p:cNvGraphicFramePr>
          <p:nvPr>
            <p:ph type="chart" sz="quarter" idx="4294967295"/>
            <p:extLst>
              <p:ext uri="{D42A27DB-BD31-4B8C-83A1-F6EECF244321}">
                <p14:modId xmlns:p14="http://schemas.microsoft.com/office/powerpoint/2010/main" val="1653578482"/>
              </p:ext>
            </p:extLst>
          </p:nvPr>
        </p:nvGraphicFramePr>
        <p:xfrm>
          <a:off x="457200" y="1066800"/>
          <a:ext cx="8686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98450"/>
            <a:ext cx="9144000" cy="53975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Obesity, Adults, 2009–2012</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4533900" y="990600"/>
            <a:ext cx="2781300" cy="228600"/>
          </a:xfrm>
          <a:prstGeom prst="rect">
            <a:avLst/>
          </a:prstGeom>
        </p:spPr>
        <p:txBody>
          <a:bodyPr>
            <a:noAutofit/>
          </a:bodyPr>
          <a:lstStyle/>
          <a:p>
            <a:pPr marL="0" indent="0" algn="l">
              <a:buNone/>
            </a:pPr>
            <a:r>
              <a:rPr lang="en-US" sz="1600" b="1" dirty="0" smtClean="0">
                <a:latin typeface="Tahoma" pitchFamily="34" charset="0"/>
                <a:ea typeface="Tahoma" pitchFamily="34" charset="0"/>
                <a:cs typeface="Tahoma" pitchFamily="34" charset="0"/>
              </a:rPr>
              <a:t>HP2020 Target: 30.5%</a:t>
            </a:r>
            <a:endParaRPr lang="en-US" sz="16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696200" y="6443472"/>
            <a:ext cx="1143000"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NWS-9</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11</a:t>
            </a:fld>
            <a:endParaRPr lang="en-US" dirty="0">
              <a:solidFill>
                <a:prstClr val="black">
                  <a:tint val="75000"/>
                </a:prstClr>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486400"/>
            <a:ext cx="9144000" cy="1066800"/>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 </a:t>
            </a:r>
            <a:r>
              <a:rPr lang="en-US" sz="1100" dirty="0">
                <a:solidFill>
                  <a:prstClr val="black"/>
                </a:solidFill>
                <a:latin typeface="Tahoma" charset="0"/>
              </a:rPr>
              <a:t>Data are for the proportion of adults 20 years and over who are </a:t>
            </a:r>
            <a:r>
              <a:rPr lang="en-US" sz="1100" dirty="0" smtClean="0">
                <a:solidFill>
                  <a:prstClr val="black"/>
                </a:solidFill>
                <a:latin typeface="Tahoma" charset="0"/>
              </a:rPr>
              <a:t>obese, </a:t>
            </a:r>
            <a:r>
              <a:rPr lang="en-US" sz="1100" dirty="0">
                <a:solidFill>
                  <a:prstClr val="black"/>
                </a:solidFill>
                <a:latin typeface="Tahoma" charset="0"/>
              </a:rPr>
              <a:t>defined as a </a:t>
            </a:r>
            <a:r>
              <a:rPr lang="en-US" sz="1100" dirty="0" smtClean="0">
                <a:solidFill>
                  <a:prstClr val="black"/>
                </a:solidFill>
                <a:latin typeface="Tahoma" charset="0"/>
              </a:rPr>
              <a:t>BMI≥30.0 kg/m</a:t>
            </a:r>
            <a:r>
              <a:rPr lang="en-US" sz="1100" baseline="30000" dirty="0" smtClean="0">
                <a:solidFill>
                  <a:prstClr val="black"/>
                </a:solidFill>
                <a:latin typeface="Tahoma" charset="0"/>
              </a:rPr>
              <a:t>2</a:t>
            </a:r>
            <a:r>
              <a:rPr lang="en-US" sz="1100" dirty="0" smtClean="0">
                <a:solidFill>
                  <a:prstClr val="black"/>
                </a:solidFill>
                <a:latin typeface="Tahoma" charset="0"/>
              </a:rPr>
              <a:t>. </a:t>
            </a:r>
            <a:r>
              <a:rPr lang="en-US" sz="1100" dirty="0">
                <a:solidFill>
                  <a:srgbClr val="000000"/>
                </a:solidFill>
                <a:latin typeface="Tahoma" pitchFamily="34" charset="0"/>
                <a:ea typeface="Tahoma" pitchFamily="34" charset="0"/>
                <a:cs typeface="Tahoma" pitchFamily="34" charset="0"/>
              </a:rPr>
              <a:t>BMI is calculated based on measured height and weight. </a:t>
            </a:r>
            <a:r>
              <a:rPr lang="en-US" sz="1100" dirty="0">
                <a:solidFill>
                  <a:prstClr val="black"/>
                </a:solidFill>
                <a:latin typeface="Tahoma" charset="0"/>
              </a:rPr>
              <a:t>Data are age adjusted to the 2000 standard population.  Respondents were asked to select one or more races. The categories black and white include persons who reported only one racial group and exclude persons of Hispanic origin. Persons of </a:t>
            </a:r>
            <a:r>
              <a:rPr lang="en-US" sz="1100" dirty="0" smtClean="0">
                <a:solidFill>
                  <a:prstClr val="black"/>
                </a:solidFill>
                <a:latin typeface="Tahoma" charset="0"/>
              </a:rPr>
              <a:t>Hispanic </a:t>
            </a:r>
            <a:r>
              <a:rPr lang="en-US" sz="1100" dirty="0">
                <a:solidFill>
                  <a:prstClr val="black"/>
                </a:solidFill>
                <a:latin typeface="Tahoma" charset="0"/>
              </a:rPr>
              <a:t>origin may be of any race. </a:t>
            </a:r>
            <a:endParaRPr lang="en-US" sz="1100" dirty="0">
              <a:solidFill>
                <a:prstClr val="black"/>
              </a:solidFill>
              <a:latin typeface="Tahoma" pitchFamily="34" charset="0"/>
              <a:ea typeface="Tahoma" pitchFamily="34" charset="0"/>
              <a:cs typeface="Tahoma" pitchFamily="34" charset="0"/>
            </a:endParaRPr>
          </a:p>
        </p:txBody>
      </p:sp>
      <p:sp>
        <p:nvSpPr>
          <p:cNvPr id="17" name="Text Placeholder 2"/>
          <p:cNvSpPr txBox="1">
            <a:spLocks/>
          </p:cNvSpPr>
          <p:nvPr/>
        </p:nvSpPr>
        <p:spPr>
          <a:xfrm>
            <a:off x="0" y="64536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National Health and Nutrition Examination Survey (NHANES), CDC/NCHS.</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Box 10"/>
          <p:cNvSpPr txBox="1">
            <a:spLocks noChangeArrowheads="1"/>
          </p:cNvSpPr>
          <p:nvPr/>
        </p:nvSpPr>
        <p:spPr bwMode="auto">
          <a:xfrm>
            <a:off x="533400" y="3949005"/>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(percent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12" name="Left Bracket 11" descr="Grouping by family income (percent poverty threshold)"/>
          <p:cNvSpPr/>
          <p:nvPr/>
        </p:nvSpPr>
        <p:spPr>
          <a:xfrm>
            <a:off x="1524000" y="3886200"/>
            <a:ext cx="45719" cy="107846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 Box 10"/>
          <p:cNvSpPr txBox="1">
            <a:spLocks noChangeArrowheads="1"/>
          </p:cNvSpPr>
          <p:nvPr/>
        </p:nvSpPr>
        <p:spPr bwMode="auto">
          <a:xfrm>
            <a:off x="838200" y="2514599"/>
            <a:ext cx="688931" cy="276999"/>
          </a:xfrm>
          <a:prstGeom prst="rect">
            <a:avLst/>
          </a:prstGeom>
          <a:noFill/>
          <a:ln w="9525">
            <a:noFill/>
            <a:miter lim="800000"/>
            <a:headEnd/>
            <a:tailEnd/>
          </a:ln>
        </p:spPr>
        <p:txBody>
          <a:bodyPr wrap="square">
            <a:spAutoFit/>
          </a:bodyPr>
          <a:lstStyle/>
          <a:p>
            <a:pPr algn="r" eaLnBrk="0" hangingPunct="0"/>
            <a:r>
              <a:rPr lang="en-US" sz="1200" dirty="0">
                <a:solidFill>
                  <a:srgbClr val="000000"/>
                </a:solidFill>
                <a:latin typeface="Tahoma" pitchFamily="34" charset="0"/>
                <a:ea typeface="Tahoma" pitchFamily="34" charset="0"/>
                <a:cs typeface="Tahoma" pitchFamily="34" charset="0"/>
              </a:rPr>
              <a:t>Female</a:t>
            </a:r>
          </a:p>
        </p:txBody>
      </p:sp>
      <p:sp>
        <p:nvSpPr>
          <p:cNvPr id="21" name="Left Bracket 20" descr="groupiong for females: Black, Hispanic, and White"/>
          <p:cNvSpPr/>
          <p:nvPr/>
        </p:nvSpPr>
        <p:spPr>
          <a:xfrm>
            <a:off x="1516343" y="2331720"/>
            <a:ext cx="86988"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2" name="Text Box 10"/>
          <p:cNvSpPr txBox="1">
            <a:spLocks noChangeArrowheads="1"/>
          </p:cNvSpPr>
          <p:nvPr/>
        </p:nvSpPr>
        <p:spPr bwMode="auto">
          <a:xfrm>
            <a:off x="917531" y="3276599"/>
            <a:ext cx="609600" cy="276999"/>
          </a:xfrm>
          <a:prstGeom prst="rect">
            <a:avLst/>
          </a:prstGeom>
          <a:noFill/>
          <a:ln w="9525">
            <a:noFill/>
            <a:miter lim="800000"/>
            <a:headEnd/>
            <a:tailEnd/>
          </a:ln>
        </p:spPr>
        <p:txBody>
          <a:bodyPr wrap="square">
            <a:spAutoFit/>
          </a:bodyPr>
          <a:lstStyle/>
          <a:p>
            <a:pPr algn="r" eaLnBrk="0" hangingPunct="0"/>
            <a:r>
              <a:rPr lang="en-US" sz="1200" dirty="0">
                <a:solidFill>
                  <a:srgbClr val="000000"/>
                </a:solidFill>
                <a:latin typeface="Tahoma" pitchFamily="34" charset="0"/>
                <a:ea typeface="Tahoma" pitchFamily="34" charset="0"/>
                <a:cs typeface="Tahoma" pitchFamily="34" charset="0"/>
              </a:rPr>
              <a:t>Male</a:t>
            </a:r>
          </a:p>
        </p:txBody>
      </p:sp>
      <p:sp>
        <p:nvSpPr>
          <p:cNvPr id="23" name="Left Bracket 22" descr="groupong for males: Black, Hispanic, and White"/>
          <p:cNvSpPr/>
          <p:nvPr/>
        </p:nvSpPr>
        <p:spPr>
          <a:xfrm>
            <a:off x="1516343" y="3093720"/>
            <a:ext cx="86988"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9" name="TextBox 18"/>
          <p:cNvSpPr txBox="1"/>
          <p:nvPr/>
        </p:nvSpPr>
        <p:spPr>
          <a:xfrm>
            <a:off x="7010400" y="3043535"/>
            <a:ext cx="914400" cy="461665"/>
          </a:xfrm>
          <a:prstGeom prst="rect">
            <a:avLst/>
          </a:prstGeom>
          <a:noFill/>
          <a:ln>
            <a:noFill/>
          </a:ln>
        </p:spPr>
        <p:txBody>
          <a:bodyPr wrap="square" rtlCol="0">
            <a:spAutoFit/>
          </a:bodyPr>
          <a:lstStyle/>
          <a:p>
            <a:pPr algn="ctr"/>
            <a:r>
              <a:rPr lang="en-US" sz="1200" b="1" dirty="0" smtClean="0">
                <a:solidFill>
                  <a:srgbClr val="FF0000"/>
                </a:solidFill>
                <a:latin typeface="Tahoma" pitchFamily="34" charset="0"/>
                <a:ea typeface="Tahoma" pitchFamily="34" charset="0"/>
                <a:cs typeface="Tahoma" pitchFamily="34" charset="0"/>
              </a:rPr>
              <a:t>Decrease desired</a:t>
            </a:r>
            <a:endParaRPr lang="en-US" sz="1200" b="1" dirty="0">
              <a:solidFill>
                <a:srgbClr val="FF0000"/>
              </a:solidFill>
            </a:endParaRPr>
          </a:p>
        </p:txBody>
      </p:sp>
      <p:cxnSp>
        <p:nvCxnSpPr>
          <p:cNvPr id="24" name="Straight Arrow Connector 23" descr="red arrow to indicate that a decrease in the number of obese adults is desired."/>
          <p:cNvCxnSpPr/>
          <p:nvPr/>
        </p:nvCxnSpPr>
        <p:spPr>
          <a:xfrm flipH="1">
            <a:off x="7086600" y="3657600"/>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84257" y="5867400"/>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3277211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oup 200" descr="Map of the United States indicating self-reported obesity by state for adults in 2012"/>
          <p:cNvGrpSpPr>
            <a:grpSpLocks noChangeAspect="1"/>
          </p:cNvGrpSpPr>
          <p:nvPr/>
        </p:nvGrpSpPr>
        <p:grpSpPr>
          <a:xfrm>
            <a:off x="922645" y="858105"/>
            <a:ext cx="7223760" cy="4576228"/>
            <a:chOff x="4186238" y="3294063"/>
            <a:chExt cx="2265363" cy="1435100"/>
          </a:xfrm>
        </p:grpSpPr>
        <p:sp>
          <p:nvSpPr>
            <p:cNvPr id="202" name="Freeform 5"/>
            <p:cNvSpPr>
              <a:spLocks noEditPoints="1"/>
            </p:cNvSpPr>
            <p:nvPr/>
          </p:nvSpPr>
          <p:spPr bwMode="auto">
            <a:xfrm>
              <a:off x="5695950" y="4179888"/>
              <a:ext cx="169863" cy="273050"/>
            </a:xfrm>
            <a:custGeom>
              <a:avLst/>
              <a:gdLst>
                <a:gd name="T0" fmla="*/ 15 w 107"/>
                <a:gd name="T1" fmla="*/ 171 h 172"/>
                <a:gd name="T2" fmla="*/ 13 w 107"/>
                <a:gd name="T3" fmla="*/ 171 h 172"/>
                <a:gd name="T4" fmla="*/ 17 w 107"/>
                <a:gd name="T5" fmla="*/ 170 h 172"/>
                <a:gd name="T6" fmla="*/ 12 w 107"/>
                <a:gd name="T7" fmla="*/ 7 h 172"/>
                <a:gd name="T8" fmla="*/ 15 w 107"/>
                <a:gd name="T9" fmla="*/ 6 h 172"/>
                <a:gd name="T10" fmla="*/ 23 w 107"/>
                <a:gd name="T11" fmla="*/ 6 h 172"/>
                <a:gd name="T12" fmla="*/ 33 w 107"/>
                <a:gd name="T13" fmla="*/ 5 h 172"/>
                <a:gd name="T14" fmla="*/ 39 w 107"/>
                <a:gd name="T15" fmla="*/ 5 h 172"/>
                <a:gd name="T16" fmla="*/ 43 w 107"/>
                <a:gd name="T17" fmla="*/ 4 h 172"/>
                <a:gd name="T18" fmla="*/ 49 w 107"/>
                <a:gd name="T19" fmla="*/ 4 h 172"/>
                <a:gd name="T20" fmla="*/ 73 w 107"/>
                <a:gd name="T21" fmla="*/ 0 h 172"/>
                <a:gd name="T22" fmla="*/ 76 w 107"/>
                <a:gd name="T23" fmla="*/ 12 h 172"/>
                <a:gd name="T24" fmla="*/ 77 w 107"/>
                <a:gd name="T25" fmla="*/ 18 h 172"/>
                <a:gd name="T26" fmla="*/ 83 w 107"/>
                <a:gd name="T27" fmla="*/ 37 h 172"/>
                <a:gd name="T28" fmla="*/ 87 w 107"/>
                <a:gd name="T29" fmla="*/ 51 h 172"/>
                <a:gd name="T30" fmla="*/ 95 w 107"/>
                <a:gd name="T31" fmla="*/ 75 h 172"/>
                <a:gd name="T32" fmla="*/ 99 w 107"/>
                <a:gd name="T33" fmla="*/ 81 h 172"/>
                <a:gd name="T34" fmla="*/ 101 w 107"/>
                <a:gd name="T35" fmla="*/ 85 h 172"/>
                <a:gd name="T36" fmla="*/ 103 w 107"/>
                <a:gd name="T37" fmla="*/ 90 h 172"/>
                <a:gd name="T38" fmla="*/ 101 w 107"/>
                <a:gd name="T39" fmla="*/ 99 h 172"/>
                <a:gd name="T40" fmla="*/ 100 w 107"/>
                <a:gd name="T41" fmla="*/ 109 h 172"/>
                <a:gd name="T42" fmla="*/ 101 w 107"/>
                <a:gd name="T43" fmla="*/ 111 h 172"/>
                <a:gd name="T44" fmla="*/ 103 w 107"/>
                <a:gd name="T45" fmla="*/ 125 h 172"/>
                <a:gd name="T46" fmla="*/ 105 w 107"/>
                <a:gd name="T47" fmla="*/ 131 h 172"/>
                <a:gd name="T48" fmla="*/ 106 w 107"/>
                <a:gd name="T49" fmla="*/ 135 h 172"/>
                <a:gd name="T50" fmla="*/ 93 w 107"/>
                <a:gd name="T51" fmla="*/ 137 h 172"/>
                <a:gd name="T52" fmla="*/ 72 w 107"/>
                <a:gd name="T53" fmla="*/ 139 h 172"/>
                <a:gd name="T54" fmla="*/ 66 w 107"/>
                <a:gd name="T55" fmla="*/ 140 h 172"/>
                <a:gd name="T56" fmla="*/ 61 w 107"/>
                <a:gd name="T57" fmla="*/ 140 h 172"/>
                <a:gd name="T58" fmla="*/ 54 w 107"/>
                <a:gd name="T59" fmla="*/ 141 h 172"/>
                <a:gd name="T60" fmla="*/ 46 w 107"/>
                <a:gd name="T61" fmla="*/ 142 h 172"/>
                <a:gd name="T62" fmla="*/ 40 w 107"/>
                <a:gd name="T63" fmla="*/ 142 h 172"/>
                <a:gd name="T64" fmla="*/ 39 w 107"/>
                <a:gd name="T65" fmla="*/ 142 h 172"/>
                <a:gd name="T66" fmla="*/ 34 w 107"/>
                <a:gd name="T67" fmla="*/ 144 h 172"/>
                <a:gd name="T68" fmla="*/ 33 w 107"/>
                <a:gd name="T69" fmla="*/ 144 h 172"/>
                <a:gd name="T70" fmla="*/ 30 w 107"/>
                <a:gd name="T71" fmla="*/ 147 h 172"/>
                <a:gd name="T72" fmla="*/ 36 w 107"/>
                <a:gd name="T73" fmla="*/ 155 h 172"/>
                <a:gd name="T74" fmla="*/ 37 w 107"/>
                <a:gd name="T75" fmla="*/ 164 h 172"/>
                <a:gd name="T76" fmla="*/ 34 w 107"/>
                <a:gd name="T77" fmla="*/ 168 h 172"/>
                <a:gd name="T78" fmla="*/ 22 w 107"/>
                <a:gd name="T79" fmla="*/ 171 h 172"/>
                <a:gd name="T80" fmla="*/ 22 w 107"/>
                <a:gd name="T81" fmla="*/ 170 h 172"/>
                <a:gd name="T82" fmla="*/ 26 w 107"/>
                <a:gd name="T83" fmla="*/ 170 h 172"/>
                <a:gd name="T84" fmla="*/ 25 w 107"/>
                <a:gd name="T85" fmla="*/ 167 h 172"/>
                <a:gd name="T86" fmla="*/ 22 w 107"/>
                <a:gd name="T87" fmla="*/ 162 h 172"/>
                <a:gd name="T88" fmla="*/ 22 w 107"/>
                <a:gd name="T89" fmla="*/ 159 h 172"/>
                <a:gd name="T90" fmla="*/ 20 w 107"/>
                <a:gd name="T91" fmla="*/ 156 h 172"/>
                <a:gd name="T92" fmla="*/ 17 w 107"/>
                <a:gd name="T93" fmla="*/ 158 h 172"/>
                <a:gd name="T94" fmla="*/ 16 w 107"/>
                <a:gd name="T95" fmla="*/ 162 h 172"/>
                <a:gd name="T96" fmla="*/ 16 w 107"/>
                <a:gd name="T97" fmla="*/ 167 h 172"/>
                <a:gd name="T98" fmla="*/ 14 w 107"/>
                <a:gd name="T99" fmla="*/ 168 h 172"/>
                <a:gd name="T100" fmla="*/ 11 w 107"/>
                <a:gd name="T101" fmla="*/ 167 h 172"/>
                <a:gd name="T102" fmla="*/ 9 w 107"/>
                <a:gd name="T103" fmla="*/ 168 h 172"/>
                <a:gd name="T104" fmla="*/ 6 w 107"/>
                <a:gd name="T105" fmla="*/ 157 h 172"/>
                <a:gd name="T106" fmla="*/ 5 w 107"/>
                <a:gd name="T107" fmla="*/ 146 h 172"/>
                <a:gd name="T108" fmla="*/ 3 w 107"/>
                <a:gd name="T109" fmla="*/ 131 h 172"/>
                <a:gd name="T110" fmla="*/ 1 w 107"/>
                <a:gd name="T111" fmla="*/ 114 h 172"/>
                <a:gd name="T112" fmla="*/ 2 w 107"/>
                <a:gd name="T113" fmla="*/ 96 h 172"/>
                <a:gd name="T114" fmla="*/ 2 w 107"/>
                <a:gd name="T115" fmla="*/ 62 h 172"/>
                <a:gd name="T116" fmla="*/ 2 w 107"/>
                <a:gd name="T117" fmla="*/ 56 h 172"/>
                <a:gd name="T118" fmla="*/ 2 w 107"/>
                <a:gd name="T119" fmla="*/ 45 h 172"/>
                <a:gd name="T120" fmla="*/ 3 w 107"/>
                <a:gd name="T121" fmla="*/ 29 h 172"/>
                <a:gd name="T122" fmla="*/ 0 w 107"/>
                <a:gd name="T123"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7" h="172">
                  <a:moveTo>
                    <a:pt x="17" y="170"/>
                  </a:moveTo>
                  <a:lnTo>
                    <a:pt x="19" y="171"/>
                  </a:lnTo>
                  <a:lnTo>
                    <a:pt x="17" y="171"/>
                  </a:lnTo>
                  <a:lnTo>
                    <a:pt x="17" y="171"/>
                  </a:lnTo>
                  <a:lnTo>
                    <a:pt x="17" y="171"/>
                  </a:lnTo>
                  <a:lnTo>
                    <a:pt x="16" y="171"/>
                  </a:lnTo>
                  <a:lnTo>
                    <a:pt x="16" y="171"/>
                  </a:lnTo>
                  <a:lnTo>
                    <a:pt x="15" y="171"/>
                  </a:lnTo>
                  <a:lnTo>
                    <a:pt x="14" y="171"/>
                  </a:lnTo>
                  <a:lnTo>
                    <a:pt x="12" y="172"/>
                  </a:lnTo>
                  <a:lnTo>
                    <a:pt x="11" y="172"/>
                  </a:lnTo>
                  <a:lnTo>
                    <a:pt x="11" y="172"/>
                  </a:lnTo>
                  <a:lnTo>
                    <a:pt x="11" y="172"/>
                  </a:lnTo>
                  <a:lnTo>
                    <a:pt x="11" y="172"/>
                  </a:lnTo>
                  <a:lnTo>
                    <a:pt x="12" y="172"/>
                  </a:lnTo>
                  <a:lnTo>
                    <a:pt x="13" y="171"/>
                  </a:lnTo>
                  <a:lnTo>
                    <a:pt x="13" y="171"/>
                  </a:lnTo>
                  <a:lnTo>
                    <a:pt x="15" y="171"/>
                  </a:lnTo>
                  <a:lnTo>
                    <a:pt x="15" y="171"/>
                  </a:lnTo>
                  <a:lnTo>
                    <a:pt x="16" y="171"/>
                  </a:lnTo>
                  <a:lnTo>
                    <a:pt x="16" y="170"/>
                  </a:lnTo>
                  <a:lnTo>
                    <a:pt x="16" y="170"/>
                  </a:lnTo>
                  <a:lnTo>
                    <a:pt x="16" y="170"/>
                  </a:lnTo>
                  <a:lnTo>
                    <a:pt x="17" y="170"/>
                  </a:lnTo>
                  <a:close/>
                  <a:moveTo>
                    <a:pt x="5" y="7"/>
                  </a:moveTo>
                  <a:lnTo>
                    <a:pt x="9" y="7"/>
                  </a:lnTo>
                  <a:lnTo>
                    <a:pt x="9" y="7"/>
                  </a:lnTo>
                  <a:lnTo>
                    <a:pt x="9" y="7"/>
                  </a:lnTo>
                  <a:lnTo>
                    <a:pt x="10" y="7"/>
                  </a:lnTo>
                  <a:lnTo>
                    <a:pt x="10" y="7"/>
                  </a:lnTo>
                  <a:lnTo>
                    <a:pt x="10" y="7"/>
                  </a:lnTo>
                  <a:lnTo>
                    <a:pt x="12" y="7"/>
                  </a:lnTo>
                  <a:lnTo>
                    <a:pt x="12" y="7"/>
                  </a:lnTo>
                  <a:lnTo>
                    <a:pt x="12" y="7"/>
                  </a:lnTo>
                  <a:lnTo>
                    <a:pt x="13" y="6"/>
                  </a:lnTo>
                  <a:lnTo>
                    <a:pt x="14" y="6"/>
                  </a:lnTo>
                  <a:lnTo>
                    <a:pt x="14" y="6"/>
                  </a:lnTo>
                  <a:lnTo>
                    <a:pt x="14" y="6"/>
                  </a:lnTo>
                  <a:lnTo>
                    <a:pt x="14" y="6"/>
                  </a:lnTo>
                  <a:lnTo>
                    <a:pt x="15" y="6"/>
                  </a:lnTo>
                  <a:lnTo>
                    <a:pt x="16" y="6"/>
                  </a:lnTo>
                  <a:lnTo>
                    <a:pt x="21" y="6"/>
                  </a:lnTo>
                  <a:lnTo>
                    <a:pt x="22" y="6"/>
                  </a:lnTo>
                  <a:lnTo>
                    <a:pt x="22" y="6"/>
                  </a:lnTo>
                  <a:lnTo>
                    <a:pt x="22" y="6"/>
                  </a:lnTo>
                  <a:lnTo>
                    <a:pt x="23" y="6"/>
                  </a:lnTo>
                  <a:lnTo>
                    <a:pt x="23" y="6"/>
                  </a:lnTo>
                  <a:lnTo>
                    <a:pt x="23" y="6"/>
                  </a:lnTo>
                  <a:lnTo>
                    <a:pt x="25" y="6"/>
                  </a:lnTo>
                  <a:lnTo>
                    <a:pt x="25" y="6"/>
                  </a:lnTo>
                  <a:lnTo>
                    <a:pt x="27" y="5"/>
                  </a:lnTo>
                  <a:lnTo>
                    <a:pt x="27" y="5"/>
                  </a:lnTo>
                  <a:lnTo>
                    <a:pt x="27" y="5"/>
                  </a:lnTo>
                  <a:lnTo>
                    <a:pt x="27" y="5"/>
                  </a:lnTo>
                  <a:lnTo>
                    <a:pt x="33" y="5"/>
                  </a:lnTo>
                  <a:lnTo>
                    <a:pt x="33" y="5"/>
                  </a:lnTo>
                  <a:lnTo>
                    <a:pt x="34" y="5"/>
                  </a:lnTo>
                  <a:lnTo>
                    <a:pt x="34" y="5"/>
                  </a:lnTo>
                  <a:lnTo>
                    <a:pt x="34" y="5"/>
                  </a:lnTo>
                  <a:lnTo>
                    <a:pt x="34" y="5"/>
                  </a:lnTo>
                  <a:lnTo>
                    <a:pt x="37" y="5"/>
                  </a:lnTo>
                  <a:lnTo>
                    <a:pt x="37" y="5"/>
                  </a:lnTo>
                  <a:lnTo>
                    <a:pt x="37" y="5"/>
                  </a:lnTo>
                  <a:lnTo>
                    <a:pt x="39" y="5"/>
                  </a:lnTo>
                  <a:lnTo>
                    <a:pt x="39" y="5"/>
                  </a:lnTo>
                  <a:lnTo>
                    <a:pt x="39" y="5"/>
                  </a:lnTo>
                  <a:lnTo>
                    <a:pt x="40" y="4"/>
                  </a:lnTo>
                  <a:lnTo>
                    <a:pt x="40" y="4"/>
                  </a:lnTo>
                  <a:lnTo>
                    <a:pt x="43" y="4"/>
                  </a:lnTo>
                  <a:lnTo>
                    <a:pt x="43" y="4"/>
                  </a:lnTo>
                  <a:lnTo>
                    <a:pt x="43" y="4"/>
                  </a:lnTo>
                  <a:lnTo>
                    <a:pt x="43" y="4"/>
                  </a:lnTo>
                  <a:lnTo>
                    <a:pt x="43" y="4"/>
                  </a:lnTo>
                  <a:lnTo>
                    <a:pt x="43" y="4"/>
                  </a:lnTo>
                  <a:lnTo>
                    <a:pt x="44" y="4"/>
                  </a:lnTo>
                  <a:lnTo>
                    <a:pt x="45" y="4"/>
                  </a:lnTo>
                  <a:lnTo>
                    <a:pt x="45" y="4"/>
                  </a:lnTo>
                  <a:lnTo>
                    <a:pt x="46" y="4"/>
                  </a:lnTo>
                  <a:lnTo>
                    <a:pt x="46" y="4"/>
                  </a:lnTo>
                  <a:lnTo>
                    <a:pt x="49" y="4"/>
                  </a:lnTo>
                  <a:lnTo>
                    <a:pt x="50" y="4"/>
                  </a:lnTo>
                  <a:lnTo>
                    <a:pt x="51" y="2"/>
                  </a:lnTo>
                  <a:lnTo>
                    <a:pt x="53" y="2"/>
                  </a:lnTo>
                  <a:lnTo>
                    <a:pt x="53" y="2"/>
                  </a:lnTo>
                  <a:lnTo>
                    <a:pt x="65" y="1"/>
                  </a:lnTo>
                  <a:lnTo>
                    <a:pt x="66" y="1"/>
                  </a:lnTo>
                  <a:lnTo>
                    <a:pt x="66" y="1"/>
                  </a:lnTo>
                  <a:lnTo>
                    <a:pt x="73" y="0"/>
                  </a:lnTo>
                  <a:lnTo>
                    <a:pt x="73" y="2"/>
                  </a:lnTo>
                  <a:lnTo>
                    <a:pt x="73" y="2"/>
                  </a:lnTo>
                  <a:lnTo>
                    <a:pt x="74" y="5"/>
                  </a:lnTo>
                  <a:lnTo>
                    <a:pt x="75" y="10"/>
                  </a:lnTo>
                  <a:lnTo>
                    <a:pt x="75" y="10"/>
                  </a:lnTo>
                  <a:lnTo>
                    <a:pt x="76" y="11"/>
                  </a:lnTo>
                  <a:lnTo>
                    <a:pt x="76" y="11"/>
                  </a:lnTo>
                  <a:lnTo>
                    <a:pt x="76" y="12"/>
                  </a:lnTo>
                  <a:lnTo>
                    <a:pt x="76" y="14"/>
                  </a:lnTo>
                  <a:lnTo>
                    <a:pt x="77" y="16"/>
                  </a:lnTo>
                  <a:lnTo>
                    <a:pt x="77" y="16"/>
                  </a:lnTo>
                  <a:lnTo>
                    <a:pt x="77" y="16"/>
                  </a:lnTo>
                  <a:lnTo>
                    <a:pt x="77" y="16"/>
                  </a:lnTo>
                  <a:lnTo>
                    <a:pt x="77" y="17"/>
                  </a:lnTo>
                  <a:lnTo>
                    <a:pt x="77" y="18"/>
                  </a:lnTo>
                  <a:lnTo>
                    <a:pt x="77" y="18"/>
                  </a:lnTo>
                  <a:lnTo>
                    <a:pt x="80" y="24"/>
                  </a:lnTo>
                  <a:lnTo>
                    <a:pt x="80" y="25"/>
                  </a:lnTo>
                  <a:lnTo>
                    <a:pt x="80" y="25"/>
                  </a:lnTo>
                  <a:lnTo>
                    <a:pt x="80" y="25"/>
                  </a:lnTo>
                  <a:lnTo>
                    <a:pt x="80" y="25"/>
                  </a:lnTo>
                  <a:lnTo>
                    <a:pt x="82" y="31"/>
                  </a:lnTo>
                  <a:lnTo>
                    <a:pt x="83" y="35"/>
                  </a:lnTo>
                  <a:lnTo>
                    <a:pt x="83" y="37"/>
                  </a:lnTo>
                  <a:lnTo>
                    <a:pt x="84" y="41"/>
                  </a:lnTo>
                  <a:lnTo>
                    <a:pt x="84" y="41"/>
                  </a:lnTo>
                  <a:lnTo>
                    <a:pt x="85" y="45"/>
                  </a:lnTo>
                  <a:lnTo>
                    <a:pt x="86" y="48"/>
                  </a:lnTo>
                  <a:lnTo>
                    <a:pt x="87" y="49"/>
                  </a:lnTo>
                  <a:lnTo>
                    <a:pt x="87" y="49"/>
                  </a:lnTo>
                  <a:lnTo>
                    <a:pt x="87" y="49"/>
                  </a:lnTo>
                  <a:lnTo>
                    <a:pt x="87" y="51"/>
                  </a:lnTo>
                  <a:lnTo>
                    <a:pt x="87" y="52"/>
                  </a:lnTo>
                  <a:lnTo>
                    <a:pt x="91" y="62"/>
                  </a:lnTo>
                  <a:lnTo>
                    <a:pt x="91" y="64"/>
                  </a:lnTo>
                  <a:lnTo>
                    <a:pt x="92" y="65"/>
                  </a:lnTo>
                  <a:lnTo>
                    <a:pt x="92" y="66"/>
                  </a:lnTo>
                  <a:lnTo>
                    <a:pt x="93" y="71"/>
                  </a:lnTo>
                  <a:lnTo>
                    <a:pt x="95" y="75"/>
                  </a:lnTo>
                  <a:lnTo>
                    <a:pt x="95" y="75"/>
                  </a:lnTo>
                  <a:lnTo>
                    <a:pt x="95" y="76"/>
                  </a:lnTo>
                  <a:lnTo>
                    <a:pt x="95" y="76"/>
                  </a:lnTo>
                  <a:lnTo>
                    <a:pt x="96" y="78"/>
                  </a:lnTo>
                  <a:lnTo>
                    <a:pt x="96" y="79"/>
                  </a:lnTo>
                  <a:lnTo>
                    <a:pt x="97" y="80"/>
                  </a:lnTo>
                  <a:lnTo>
                    <a:pt x="97" y="80"/>
                  </a:lnTo>
                  <a:lnTo>
                    <a:pt x="97" y="80"/>
                  </a:lnTo>
                  <a:lnTo>
                    <a:pt x="99" y="81"/>
                  </a:lnTo>
                  <a:lnTo>
                    <a:pt x="99" y="81"/>
                  </a:lnTo>
                  <a:lnTo>
                    <a:pt x="100" y="82"/>
                  </a:lnTo>
                  <a:lnTo>
                    <a:pt x="100" y="82"/>
                  </a:lnTo>
                  <a:lnTo>
                    <a:pt x="101" y="84"/>
                  </a:lnTo>
                  <a:lnTo>
                    <a:pt x="101" y="84"/>
                  </a:lnTo>
                  <a:lnTo>
                    <a:pt x="101" y="84"/>
                  </a:lnTo>
                  <a:lnTo>
                    <a:pt x="101" y="84"/>
                  </a:lnTo>
                  <a:lnTo>
                    <a:pt x="101" y="85"/>
                  </a:lnTo>
                  <a:lnTo>
                    <a:pt x="101" y="86"/>
                  </a:lnTo>
                  <a:lnTo>
                    <a:pt x="102" y="87"/>
                  </a:lnTo>
                  <a:lnTo>
                    <a:pt x="101" y="88"/>
                  </a:lnTo>
                  <a:lnTo>
                    <a:pt x="101" y="88"/>
                  </a:lnTo>
                  <a:lnTo>
                    <a:pt x="101" y="89"/>
                  </a:lnTo>
                  <a:lnTo>
                    <a:pt x="101" y="89"/>
                  </a:lnTo>
                  <a:lnTo>
                    <a:pt x="101" y="89"/>
                  </a:lnTo>
                  <a:lnTo>
                    <a:pt x="103" y="90"/>
                  </a:lnTo>
                  <a:lnTo>
                    <a:pt x="104" y="90"/>
                  </a:lnTo>
                  <a:lnTo>
                    <a:pt x="104" y="91"/>
                  </a:lnTo>
                  <a:lnTo>
                    <a:pt x="104" y="92"/>
                  </a:lnTo>
                  <a:lnTo>
                    <a:pt x="104" y="92"/>
                  </a:lnTo>
                  <a:lnTo>
                    <a:pt x="103" y="94"/>
                  </a:lnTo>
                  <a:lnTo>
                    <a:pt x="102" y="95"/>
                  </a:lnTo>
                  <a:lnTo>
                    <a:pt x="101" y="96"/>
                  </a:lnTo>
                  <a:lnTo>
                    <a:pt x="101" y="99"/>
                  </a:lnTo>
                  <a:lnTo>
                    <a:pt x="101" y="100"/>
                  </a:lnTo>
                  <a:lnTo>
                    <a:pt x="101" y="101"/>
                  </a:lnTo>
                  <a:lnTo>
                    <a:pt x="101" y="102"/>
                  </a:lnTo>
                  <a:lnTo>
                    <a:pt x="101" y="102"/>
                  </a:lnTo>
                  <a:lnTo>
                    <a:pt x="100" y="104"/>
                  </a:lnTo>
                  <a:lnTo>
                    <a:pt x="100" y="105"/>
                  </a:lnTo>
                  <a:lnTo>
                    <a:pt x="100" y="107"/>
                  </a:lnTo>
                  <a:lnTo>
                    <a:pt x="100" y="109"/>
                  </a:lnTo>
                  <a:lnTo>
                    <a:pt x="100" y="109"/>
                  </a:lnTo>
                  <a:lnTo>
                    <a:pt x="100" y="109"/>
                  </a:lnTo>
                  <a:lnTo>
                    <a:pt x="100" y="109"/>
                  </a:lnTo>
                  <a:lnTo>
                    <a:pt x="100" y="109"/>
                  </a:lnTo>
                  <a:lnTo>
                    <a:pt x="101" y="110"/>
                  </a:lnTo>
                  <a:lnTo>
                    <a:pt x="100" y="110"/>
                  </a:lnTo>
                  <a:lnTo>
                    <a:pt x="100" y="111"/>
                  </a:lnTo>
                  <a:lnTo>
                    <a:pt x="101" y="111"/>
                  </a:lnTo>
                  <a:lnTo>
                    <a:pt x="102" y="114"/>
                  </a:lnTo>
                  <a:lnTo>
                    <a:pt x="102" y="114"/>
                  </a:lnTo>
                  <a:lnTo>
                    <a:pt x="103" y="114"/>
                  </a:lnTo>
                  <a:lnTo>
                    <a:pt x="103" y="114"/>
                  </a:lnTo>
                  <a:lnTo>
                    <a:pt x="103" y="117"/>
                  </a:lnTo>
                  <a:lnTo>
                    <a:pt x="103" y="117"/>
                  </a:lnTo>
                  <a:lnTo>
                    <a:pt x="103" y="120"/>
                  </a:lnTo>
                  <a:lnTo>
                    <a:pt x="103" y="125"/>
                  </a:lnTo>
                  <a:lnTo>
                    <a:pt x="103" y="126"/>
                  </a:lnTo>
                  <a:lnTo>
                    <a:pt x="103" y="127"/>
                  </a:lnTo>
                  <a:lnTo>
                    <a:pt x="103" y="129"/>
                  </a:lnTo>
                  <a:lnTo>
                    <a:pt x="103" y="129"/>
                  </a:lnTo>
                  <a:lnTo>
                    <a:pt x="103" y="130"/>
                  </a:lnTo>
                  <a:lnTo>
                    <a:pt x="104" y="130"/>
                  </a:lnTo>
                  <a:lnTo>
                    <a:pt x="104" y="130"/>
                  </a:lnTo>
                  <a:lnTo>
                    <a:pt x="105" y="131"/>
                  </a:lnTo>
                  <a:lnTo>
                    <a:pt x="105" y="131"/>
                  </a:lnTo>
                  <a:lnTo>
                    <a:pt x="106" y="132"/>
                  </a:lnTo>
                  <a:lnTo>
                    <a:pt x="107" y="135"/>
                  </a:lnTo>
                  <a:lnTo>
                    <a:pt x="106" y="135"/>
                  </a:lnTo>
                  <a:lnTo>
                    <a:pt x="106" y="135"/>
                  </a:lnTo>
                  <a:lnTo>
                    <a:pt x="106" y="135"/>
                  </a:lnTo>
                  <a:lnTo>
                    <a:pt x="106" y="135"/>
                  </a:lnTo>
                  <a:lnTo>
                    <a:pt x="106" y="135"/>
                  </a:lnTo>
                  <a:lnTo>
                    <a:pt x="105" y="135"/>
                  </a:lnTo>
                  <a:lnTo>
                    <a:pt x="105" y="135"/>
                  </a:lnTo>
                  <a:lnTo>
                    <a:pt x="105" y="135"/>
                  </a:lnTo>
                  <a:lnTo>
                    <a:pt x="103" y="136"/>
                  </a:lnTo>
                  <a:lnTo>
                    <a:pt x="102" y="136"/>
                  </a:lnTo>
                  <a:lnTo>
                    <a:pt x="102" y="136"/>
                  </a:lnTo>
                  <a:lnTo>
                    <a:pt x="102" y="136"/>
                  </a:lnTo>
                  <a:lnTo>
                    <a:pt x="93" y="137"/>
                  </a:lnTo>
                  <a:lnTo>
                    <a:pt x="92" y="137"/>
                  </a:lnTo>
                  <a:lnTo>
                    <a:pt x="92" y="137"/>
                  </a:lnTo>
                  <a:lnTo>
                    <a:pt x="76" y="139"/>
                  </a:lnTo>
                  <a:lnTo>
                    <a:pt x="75" y="139"/>
                  </a:lnTo>
                  <a:lnTo>
                    <a:pt x="75" y="139"/>
                  </a:lnTo>
                  <a:lnTo>
                    <a:pt x="73" y="139"/>
                  </a:lnTo>
                  <a:lnTo>
                    <a:pt x="72" y="139"/>
                  </a:lnTo>
                  <a:lnTo>
                    <a:pt x="72" y="139"/>
                  </a:lnTo>
                  <a:lnTo>
                    <a:pt x="72" y="139"/>
                  </a:lnTo>
                  <a:lnTo>
                    <a:pt x="72" y="139"/>
                  </a:lnTo>
                  <a:lnTo>
                    <a:pt x="69" y="140"/>
                  </a:lnTo>
                  <a:lnTo>
                    <a:pt x="69" y="140"/>
                  </a:lnTo>
                  <a:lnTo>
                    <a:pt x="66" y="140"/>
                  </a:lnTo>
                  <a:lnTo>
                    <a:pt x="66" y="140"/>
                  </a:lnTo>
                  <a:lnTo>
                    <a:pt x="66" y="140"/>
                  </a:lnTo>
                  <a:lnTo>
                    <a:pt x="66" y="140"/>
                  </a:lnTo>
                  <a:lnTo>
                    <a:pt x="66" y="140"/>
                  </a:lnTo>
                  <a:lnTo>
                    <a:pt x="65" y="140"/>
                  </a:lnTo>
                  <a:lnTo>
                    <a:pt x="65" y="140"/>
                  </a:lnTo>
                  <a:lnTo>
                    <a:pt x="64" y="140"/>
                  </a:lnTo>
                  <a:lnTo>
                    <a:pt x="64" y="140"/>
                  </a:lnTo>
                  <a:lnTo>
                    <a:pt x="62" y="140"/>
                  </a:lnTo>
                  <a:lnTo>
                    <a:pt x="62" y="140"/>
                  </a:lnTo>
                  <a:lnTo>
                    <a:pt x="61" y="140"/>
                  </a:lnTo>
                  <a:lnTo>
                    <a:pt x="61" y="140"/>
                  </a:lnTo>
                  <a:lnTo>
                    <a:pt x="57" y="141"/>
                  </a:lnTo>
                  <a:lnTo>
                    <a:pt x="57" y="141"/>
                  </a:lnTo>
                  <a:lnTo>
                    <a:pt x="56" y="141"/>
                  </a:lnTo>
                  <a:lnTo>
                    <a:pt x="55" y="141"/>
                  </a:lnTo>
                  <a:lnTo>
                    <a:pt x="55" y="141"/>
                  </a:lnTo>
                  <a:lnTo>
                    <a:pt x="55" y="141"/>
                  </a:lnTo>
                  <a:lnTo>
                    <a:pt x="54" y="141"/>
                  </a:lnTo>
                  <a:lnTo>
                    <a:pt x="54" y="141"/>
                  </a:lnTo>
                  <a:lnTo>
                    <a:pt x="53" y="141"/>
                  </a:lnTo>
                  <a:lnTo>
                    <a:pt x="53" y="141"/>
                  </a:lnTo>
                  <a:lnTo>
                    <a:pt x="52" y="141"/>
                  </a:lnTo>
                  <a:lnTo>
                    <a:pt x="51" y="141"/>
                  </a:lnTo>
                  <a:lnTo>
                    <a:pt x="46" y="142"/>
                  </a:lnTo>
                  <a:lnTo>
                    <a:pt x="46" y="142"/>
                  </a:lnTo>
                  <a:lnTo>
                    <a:pt x="46" y="142"/>
                  </a:lnTo>
                  <a:lnTo>
                    <a:pt x="46" y="142"/>
                  </a:lnTo>
                  <a:lnTo>
                    <a:pt x="45" y="142"/>
                  </a:lnTo>
                  <a:lnTo>
                    <a:pt x="45" y="142"/>
                  </a:lnTo>
                  <a:lnTo>
                    <a:pt x="43" y="142"/>
                  </a:lnTo>
                  <a:lnTo>
                    <a:pt x="43" y="142"/>
                  </a:lnTo>
                  <a:lnTo>
                    <a:pt x="40" y="142"/>
                  </a:lnTo>
                  <a:lnTo>
                    <a:pt x="40" y="142"/>
                  </a:lnTo>
                  <a:lnTo>
                    <a:pt x="40" y="142"/>
                  </a:lnTo>
                  <a:lnTo>
                    <a:pt x="40" y="142"/>
                  </a:lnTo>
                  <a:lnTo>
                    <a:pt x="40" y="142"/>
                  </a:lnTo>
                  <a:lnTo>
                    <a:pt x="40" y="142"/>
                  </a:lnTo>
                  <a:lnTo>
                    <a:pt x="40" y="142"/>
                  </a:lnTo>
                  <a:lnTo>
                    <a:pt x="39" y="142"/>
                  </a:lnTo>
                  <a:lnTo>
                    <a:pt x="39" y="142"/>
                  </a:lnTo>
                  <a:lnTo>
                    <a:pt x="39" y="142"/>
                  </a:lnTo>
                  <a:lnTo>
                    <a:pt x="39" y="142"/>
                  </a:lnTo>
                  <a:lnTo>
                    <a:pt x="39" y="142"/>
                  </a:lnTo>
                  <a:lnTo>
                    <a:pt x="37" y="142"/>
                  </a:lnTo>
                  <a:lnTo>
                    <a:pt x="37" y="142"/>
                  </a:lnTo>
                  <a:lnTo>
                    <a:pt x="36" y="142"/>
                  </a:lnTo>
                  <a:lnTo>
                    <a:pt x="36" y="142"/>
                  </a:lnTo>
                  <a:lnTo>
                    <a:pt x="35" y="144"/>
                  </a:lnTo>
                  <a:lnTo>
                    <a:pt x="35" y="144"/>
                  </a:lnTo>
                  <a:lnTo>
                    <a:pt x="34" y="144"/>
                  </a:lnTo>
                  <a:lnTo>
                    <a:pt x="34" y="144"/>
                  </a:lnTo>
                  <a:lnTo>
                    <a:pt x="34" y="144"/>
                  </a:lnTo>
                  <a:lnTo>
                    <a:pt x="34" y="144"/>
                  </a:lnTo>
                  <a:lnTo>
                    <a:pt x="34" y="144"/>
                  </a:lnTo>
                  <a:lnTo>
                    <a:pt x="34" y="144"/>
                  </a:lnTo>
                  <a:lnTo>
                    <a:pt x="34" y="144"/>
                  </a:lnTo>
                  <a:lnTo>
                    <a:pt x="33" y="144"/>
                  </a:lnTo>
                  <a:lnTo>
                    <a:pt x="33" y="144"/>
                  </a:lnTo>
                  <a:lnTo>
                    <a:pt x="33" y="144"/>
                  </a:lnTo>
                  <a:lnTo>
                    <a:pt x="31" y="144"/>
                  </a:lnTo>
                  <a:lnTo>
                    <a:pt x="31" y="144"/>
                  </a:lnTo>
                  <a:lnTo>
                    <a:pt x="30" y="144"/>
                  </a:lnTo>
                  <a:lnTo>
                    <a:pt x="30" y="144"/>
                  </a:lnTo>
                  <a:lnTo>
                    <a:pt x="30" y="145"/>
                  </a:lnTo>
                  <a:lnTo>
                    <a:pt x="30" y="146"/>
                  </a:lnTo>
                  <a:lnTo>
                    <a:pt x="30" y="147"/>
                  </a:lnTo>
                  <a:lnTo>
                    <a:pt x="30" y="148"/>
                  </a:lnTo>
                  <a:lnTo>
                    <a:pt x="30" y="149"/>
                  </a:lnTo>
                  <a:lnTo>
                    <a:pt x="33" y="152"/>
                  </a:lnTo>
                  <a:lnTo>
                    <a:pt x="34" y="152"/>
                  </a:lnTo>
                  <a:lnTo>
                    <a:pt x="34" y="152"/>
                  </a:lnTo>
                  <a:lnTo>
                    <a:pt x="34" y="154"/>
                  </a:lnTo>
                  <a:lnTo>
                    <a:pt x="35" y="154"/>
                  </a:lnTo>
                  <a:lnTo>
                    <a:pt x="36" y="155"/>
                  </a:lnTo>
                  <a:lnTo>
                    <a:pt x="37" y="155"/>
                  </a:lnTo>
                  <a:lnTo>
                    <a:pt x="37" y="156"/>
                  </a:lnTo>
                  <a:lnTo>
                    <a:pt x="37" y="156"/>
                  </a:lnTo>
                  <a:lnTo>
                    <a:pt x="36" y="160"/>
                  </a:lnTo>
                  <a:lnTo>
                    <a:pt x="36" y="160"/>
                  </a:lnTo>
                  <a:lnTo>
                    <a:pt x="36" y="160"/>
                  </a:lnTo>
                  <a:lnTo>
                    <a:pt x="36" y="160"/>
                  </a:lnTo>
                  <a:lnTo>
                    <a:pt x="37" y="164"/>
                  </a:lnTo>
                  <a:lnTo>
                    <a:pt x="37" y="164"/>
                  </a:lnTo>
                  <a:lnTo>
                    <a:pt x="36" y="165"/>
                  </a:lnTo>
                  <a:lnTo>
                    <a:pt x="36" y="165"/>
                  </a:lnTo>
                  <a:lnTo>
                    <a:pt x="36" y="166"/>
                  </a:lnTo>
                  <a:lnTo>
                    <a:pt x="36" y="167"/>
                  </a:lnTo>
                  <a:lnTo>
                    <a:pt x="36" y="167"/>
                  </a:lnTo>
                  <a:lnTo>
                    <a:pt x="34" y="168"/>
                  </a:lnTo>
                  <a:lnTo>
                    <a:pt x="34" y="168"/>
                  </a:lnTo>
                  <a:lnTo>
                    <a:pt x="33" y="168"/>
                  </a:lnTo>
                  <a:lnTo>
                    <a:pt x="33" y="169"/>
                  </a:lnTo>
                  <a:lnTo>
                    <a:pt x="31" y="169"/>
                  </a:lnTo>
                  <a:lnTo>
                    <a:pt x="29" y="170"/>
                  </a:lnTo>
                  <a:lnTo>
                    <a:pt x="26" y="170"/>
                  </a:lnTo>
                  <a:lnTo>
                    <a:pt x="25" y="171"/>
                  </a:lnTo>
                  <a:lnTo>
                    <a:pt x="23" y="171"/>
                  </a:lnTo>
                  <a:lnTo>
                    <a:pt x="22" y="171"/>
                  </a:lnTo>
                  <a:lnTo>
                    <a:pt x="21" y="171"/>
                  </a:lnTo>
                  <a:lnTo>
                    <a:pt x="20" y="171"/>
                  </a:lnTo>
                  <a:lnTo>
                    <a:pt x="20" y="171"/>
                  </a:lnTo>
                  <a:lnTo>
                    <a:pt x="20" y="171"/>
                  </a:lnTo>
                  <a:lnTo>
                    <a:pt x="20" y="171"/>
                  </a:lnTo>
                  <a:lnTo>
                    <a:pt x="21" y="171"/>
                  </a:lnTo>
                  <a:lnTo>
                    <a:pt x="22" y="170"/>
                  </a:lnTo>
                  <a:lnTo>
                    <a:pt x="22" y="170"/>
                  </a:lnTo>
                  <a:lnTo>
                    <a:pt x="23" y="170"/>
                  </a:lnTo>
                  <a:lnTo>
                    <a:pt x="23" y="170"/>
                  </a:lnTo>
                  <a:lnTo>
                    <a:pt x="23" y="170"/>
                  </a:lnTo>
                  <a:lnTo>
                    <a:pt x="23" y="170"/>
                  </a:lnTo>
                  <a:lnTo>
                    <a:pt x="24" y="170"/>
                  </a:lnTo>
                  <a:lnTo>
                    <a:pt x="24" y="170"/>
                  </a:lnTo>
                  <a:lnTo>
                    <a:pt x="25" y="170"/>
                  </a:lnTo>
                  <a:lnTo>
                    <a:pt x="26" y="170"/>
                  </a:lnTo>
                  <a:lnTo>
                    <a:pt x="26" y="170"/>
                  </a:lnTo>
                  <a:lnTo>
                    <a:pt x="27" y="169"/>
                  </a:lnTo>
                  <a:lnTo>
                    <a:pt x="27" y="169"/>
                  </a:lnTo>
                  <a:lnTo>
                    <a:pt x="27" y="168"/>
                  </a:lnTo>
                  <a:lnTo>
                    <a:pt x="26" y="168"/>
                  </a:lnTo>
                  <a:lnTo>
                    <a:pt x="26" y="168"/>
                  </a:lnTo>
                  <a:lnTo>
                    <a:pt x="25" y="167"/>
                  </a:lnTo>
                  <a:lnTo>
                    <a:pt x="25" y="167"/>
                  </a:lnTo>
                  <a:lnTo>
                    <a:pt x="25" y="166"/>
                  </a:lnTo>
                  <a:lnTo>
                    <a:pt x="24" y="166"/>
                  </a:lnTo>
                  <a:lnTo>
                    <a:pt x="24" y="166"/>
                  </a:lnTo>
                  <a:lnTo>
                    <a:pt x="24" y="166"/>
                  </a:lnTo>
                  <a:lnTo>
                    <a:pt x="23" y="165"/>
                  </a:lnTo>
                  <a:lnTo>
                    <a:pt x="23" y="165"/>
                  </a:lnTo>
                  <a:lnTo>
                    <a:pt x="22" y="164"/>
                  </a:lnTo>
                  <a:lnTo>
                    <a:pt x="22" y="162"/>
                  </a:lnTo>
                  <a:lnTo>
                    <a:pt x="22" y="162"/>
                  </a:lnTo>
                  <a:lnTo>
                    <a:pt x="22" y="162"/>
                  </a:lnTo>
                  <a:lnTo>
                    <a:pt x="22" y="162"/>
                  </a:lnTo>
                  <a:lnTo>
                    <a:pt x="22" y="161"/>
                  </a:lnTo>
                  <a:lnTo>
                    <a:pt x="22" y="160"/>
                  </a:lnTo>
                  <a:lnTo>
                    <a:pt x="22" y="160"/>
                  </a:lnTo>
                  <a:lnTo>
                    <a:pt x="22" y="159"/>
                  </a:lnTo>
                  <a:lnTo>
                    <a:pt x="22" y="159"/>
                  </a:lnTo>
                  <a:lnTo>
                    <a:pt x="22" y="159"/>
                  </a:lnTo>
                  <a:lnTo>
                    <a:pt x="22" y="159"/>
                  </a:lnTo>
                  <a:lnTo>
                    <a:pt x="22" y="158"/>
                  </a:lnTo>
                  <a:lnTo>
                    <a:pt x="22" y="157"/>
                  </a:lnTo>
                  <a:lnTo>
                    <a:pt x="21" y="157"/>
                  </a:lnTo>
                  <a:lnTo>
                    <a:pt x="21" y="157"/>
                  </a:lnTo>
                  <a:lnTo>
                    <a:pt x="21" y="157"/>
                  </a:lnTo>
                  <a:lnTo>
                    <a:pt x="20" y="156"/>
                  </a:lnTo>
                  <a:lnTo>
                    <a:pt x="19" y="156"/>
                  </a:lnTo>
                  <a:lnTo>
                    <a:pt x="19" y="156"/>
                  </a:lnTo>
                  <a:lnTo>
                    <a:pt x="19" y="156"/>
                  </a:lnTo>
                  <a:lnTo>
                    <a:pt x="19" y="157"/>
                  </a:lnTo>
                  <a:lnTo>
                    <a:pt x="17" y="157"/>
                  </a:lnTo>
                  <a:lnTo>
                    <a:pt x="17" y="157"/>
                  </a:lnTo>
                  <a:lnTo>
                    <a:pt x="17" y="157"/>
                  </a:lnTo>
                  <a:lnTo>
                    <a:pt x="17" y="158"/>
                  </a:lnTo>
                  <a:lnTo>
                    <a:pt x="17" y="158"/>
                  </a:lnTo>
                  <a:lnTo>
                    <a:pt x="17" y="159"/>
                  </a:lnTo>
                  <a:lnTo>
                    <a:pt x="17" y="159"/>
                  </a:lnTo>
                  <a:lnTo>
                    <a:pt x="16" y="160"/>
                  </a:lnTo>
                  <a:lnTo>
                    <a:pt x="16" y="160"/>
                  </a:lnTo>
                  <a:lnTo>
                    <a:pt x="17" y="161"/>
                  </a:lnTo>
                  <a:lnTo>
                    <a:pt x="16" y="161"/>
                  </a:lnTo>
                  <a:lnTo>
                    <a:pt x="16" y="162"/>
                  </a:lnTo>
                  <a:lnTo>
                    <a:pt x="16" y="162"/>
                  </a:lnTo>
                  <a:lnTo>
                    <a:pt x="16" y="162"/>
                  </a:lnTo>
                  <a:lnTo>
                    <a:pt x="16" y="164"/>
                  </a:lnTo>
                  <a:lnTo>
                    <a:pt x="16" y="164"/>
                  </a:lnTo>
                  <a:lnTo>
                    <a:pt x="16" y="164"/>
                  </a:lnTo>
                  <a:lnTo>
                    <a:pt x="16" y="165"/>
                  </a:lnTo>
                  <a:lnTo>
                    <a:pt x="16" y="167"/>
                  </a:lnTo>
                  <a:lnTo>
                    <a:pt x="16" y="167"/>
                  </a:lnTo>
                  <a:lnTo>
                    <a:pt x="16" y="168"/>
                  </a:lnTo>
                  <a:lnTo>
                    <a:pt x="16" y="168"/>
                  </a:lnTo>
                  <a:lnTo>
                    <a:pt x="16" y="168"/>
                  </a:lnTo>
                  <a:lnTo>
                    <a:pt x="15" y="168"/>
                  </a:lnTo>
                  <a:lnTo>
                    <a:pt x="15" y="168"/>
                  </a:lnTo>
                  <a:lnTo>
                    <a:pt x="14" y="169"/>
                  </a:lnTo>
                  <a:lnTo>
                    <a:pt x="14" y="169"/>
                  </a:lnTo>
                  <a:lnTo>
                    <a:pt x="14" y="168"/>
                  </a:lnTo>
                  <a:lnTo>
                    <a:pt x="14" y="168"/>
                  </a:lnTo>
                  <a:lnTo>
                    <a:pt x="14" y="168"/>
                  </a:lnTo>
                  <a:lnTo>
                    <a:pt x="14" y="168"/>
                  </a:lnTo>
                  <a:lnTo>
                    <a:pt x="14" y="167"/>
                  </a:lnTo>
                  <a:lnTo>
                    <a:pt x="14" y="167"/>
                  </a:lnTo>
                  <a:lnTo>
                    <a:pt x="12" y="167"/>
                  </a:lnTo>
                  <a:lnTo>
                    <a:pt x="12" y="167"/>
                  </a:lnTo>
                  <a:lnTo>
                    <a:pt x="11" y="167"/>
                  </a:lnTo>
                  <a:lnTo>
                    <a:pt x="11" y="167"/>
                  </a:lnTo>
                  <a:lnTo>
                    <a:pt x="11" y="167"/>
                  </a:lnTo>
                  <a:lnTo>
                    <a:pt x="11" y="167"/>
                  </a:lnTo>
                  <a:lnTo>
                    <a:pt x="10" y="167"/>
                  </a:lnTo>
                  <a:lnTo>
                    <a:pt x="10" y="167"/>
                  </a:lnTo>
                  <a:lnTo>
                    <a:pt x="9" y="167"/>
                  </a:lnTo>
                  <a:lnTo>
                    <a:pt x="9" y="167"/>
                  </a:lnTo>
                  <a:lnTo>
                    <a:pt x="9" y="168"/>
                  </a:lnTo>
                  <a:lnTo>
                    <a:pt x="7" y="162"/>
                  </a:lnTo>
                  <a:lnTo>
                    <a:pt x="7" y="162"/>
                  </a:lnTo>
                  <a:lnTo>
                    <a:pt x="7" y="161"/>
                  </a:lnTo>
                  <a:lnTo>
                    <a:pt x="7" y="161"/>
                  </a:lnTo>
                  <a:lnTo>
                    <a:pt x="6" y="159"/>
                  </a:lnTo>
                  <a:lnTo>
                    <a:pt x="6" y="158"/>
                  </a:lnTo>
                  <a:lnTo>
                    <a:pt x="6" y="158"/>
                  </a:lnTo>
                  <a:lnTo>
                    <a:pt x="6" y="157"/>
                  </a:lnTo>
                  <a:lnTo>
                    <a:pt x="6" y="156"/>
                  </a:lnTo>
                  <a:lnTo>
                    <a:pt x="6" y="156"/>
                  </a:lnTo>
                  <a:lnTo>
                    <a:pt x="6" y="155"/>
                  </a:lnTo>
                  <a:lnTo>
                    <a:pt x="6" y="155"/>
                  </a:lnTo>
                  <a:lnTo>
                    <a:pt x="6" y="155"/>
                  </a:lnTo>
                  <a:lnTo>
                    <a:pt x="5" y="146"/>
                  </a:lnTo>
                  <a:lnTo>
                    <a:pt x="5" y="146"/>
                  </a:lnTo>
                  <a:lnTo>
                    <a:pt x="5" y="146"/>
                  </a:lnTo>
                  <a:lnTo>
                    <a:pt x="5" y="142"/>
                  </a:lnTo>
                  <a:lnTo>
                    <a:pt x="4" y="138"/>
                  </a:lnTo>
                  <a:lnTo>
                    <a:pt x="4" y="138"/>
                  </a:lnTo>
                  <a:lnTo>
                    <a:pt x="4" y="134"/>
                  </a:lnTo>
                  <a:lnTo>
                    <a:pt x="3" y="134"/>
                  </a:lnTo>
                  <a:lnTo>
                    <a:pt x="3" y="131"/>
                  </a:lnTo>
                  <a:lnTo>
                    <a:pt x="3" y="131"/>
                  </a:lnTo>
                  <a:lnTo>
                    <a:pt x="3" y="131"/>
                  </a:lnTo>
                  <a:lnTo>
                    <a:pt x="2" y="125"/>
                  </a:lnTo>
                  <a:lnTo>
                    <a:pt x="2" y="125"/>
                  </a:lnTo>
                  <a:lnTo>
                    <a:pt x="2" y="121"/>
                  </a:lnTo>
                  <a:lnTo>
                    <a:pt x="2" y="121"/>
                  </a:lnTo>
                  <a:lnTo>
                    <a:pt x="1" y="117"/>
                  </a:lnTo>
                  <a:lnTo>
                    <a:pt x="1" y="117"/>
                  </a:lnTo>
                  <a:lnTo>
                    <a:pt x="1" y="115"/>
                  </a:lnTo>
                  <a:lnTo>
                    <a:pt x="1" y="114"/>
                  </a:lnTo>
                  <a:lnTo>
                    <a:pt x="1" y="114"/>
                  </a:lnTo>
                  <a:lnTo>
                    <a:pt x="1" y="110"/>
                  </a:lnTo>
                  <a:lnTo>
                    <a:pt x="1" y="110"/>
                  </a:lnTo>
                  <a:lnTo>
                    <a:pt x="1" y="106"/>
                  </a:lnTo>
                  <a:lnTo>
                    <a:pt x="1" y="106"/>
                  </a:lnTo>
                  <a:lnTo>
                    <a:pt x="2" y="104"/>
                  </a:lnTo>
                  <a:lnTo>
                    <a:pt x="2" y="100"/>
                  </a:lnTo>
                  <a:lnTo>
                    <a:pt x="2" y="96"/>
                  </a:lnTo>
                  <a:lnTo>
                    <a:pt x="2" y="96"/>
                  </a:lnTo>
                  <a:lnTo>
                    <a:pt x="2" y="91"/>
                  </a:lnTo>
                  <a:lnTo>
                    <a:pt x="2" y="89"/>
                  </a:lnTo>
                  <a:lnTo>
                    <a:pt x="2" y="89"/>
                  </a:lnTo>
                  <a:lnTo>
                    <a:pt x="2" y="79"/>
                  </a:lnTo>
                  <a:lnTo>
                    <a:pt x="2" y="77"/>
                  </a:lnTo>
                  <a:lnTo>
                    <a:pt x="2" y="67"/>
                  </a:lnTo>
                  <a:lnTo>
                    <a:pt x="2" y="62"/>
                  </a:lnTo>
                  <a:lnTo>
                    <a:pt x="2" y="59"/>
                  </a:lnTo>
                  <a:lnTo>
                    <a:pt x="2" y="59"/>
                  </a:lnTo>
                  <a:lnTo>
                    <a:pt x="2" y="58"/>
                  </a:lnTo>
                  <a:lnTo>
                    <a:pt x="2" y="57"/>
                  </a:lnTo>
                  <a:lnTo>
                    <a:pt x="2" y="57"/>
                  </a:lnTo>
                  <a:lnTo>
                    <a:pt x="2" y="57"/>
                  </a:lnTo>
                  <a:lnTo>
                    <a:pt x="2" y="57"/>
                  </a:lnTo>
                  <a:lnTo>
                    <a:pt x="2" y="56"/>
                  </a:lnTo>
                  <a:lnTo>
                    <a:pt x="2" y="56"/>
                  </a:lnTo>
                  <a:lnTo>
                    <a:pt x="2" y="54"/>
                  </a:lnTo>
                  <a:lnTo>
                    <a:pt x="2" y="54"/>
                  </a:lnTo>
                  <a:lnTo>
                    <a:pt x="2" y="52"/>
                  </a:lnTo>
                  <a:lnTo>
                    <a:pt x="2" y="52"/>
                  </a:lnTo>
                  <a:lnTo>
                    <a:pt x="2" y="51"/>
                  </a:lnTo>
                  <a:lnTo>
                    <a:pt x="2" y="45"/>
                  </a:lnTo>
                  <a:lnTo>
                    <a:pt x="2" y="45"/>
                  </a:lnTo>
                  <a:lnTo>
                    <a:pt x="2" y="45"/>
                  </a:lnTo>
                  <a:lnTo>
                    <a:pt x="2" y="40"/>
                  </a:lnTo>
                  <a:lnTo>
                    <a:pt x="2" y="39"/>
                  </a:lnTo>
                  <a:lnTo>
                    <a:pt x="2" y="31"/>
                  </a:lnTo>
                  <a:lnTo>
                    <a:pt x="2" y="31"/>
                  </a:lnTo>
                  <a:lnTo>
                    <a:pt x="2" y="31"/>
                  </a:lnTo>
                  <a:lnTo>
                    <a:pt x="3" y="29"/>
                  </a:lnTo>
                  <a:lnTo>
                    <a:pt x="3" y="29"/>
                  </a:lnTo>
                  <a:lnTo>
                    <a:pt x="3" y="26"/>
                  </a:lnTo>
                  <a:lnTo>
                    <a:pt x="3" y="22"/>
                  </a:lnTo>
                  <a:lnTo>
                    <a:pt x="3" y="21"/>
                  </a:lnTo>
                  <a:lnTo>
                    <a:pt x="3" y="21"/>
                  </a:lnTo>
                  <a:lnTo>
                    <a:pt x="3" y="17"/>
                  </a:lnTo>
                  <a:lnTo>
                    <a:pt x="3" y="11"/>
                  </a:lnTo>
                  <a:lnTo>
                    <a:pt x="2" y="11"/>
                  </a:lnTo>
                  <a:lnTo>
                    <a:pt x="0" y="8"/>
                  </a:lnTo>
                  <a:lnTo>
                    <a:pt x="0" y="7"/>
                  </a:lnTo>
                  <a:lnTo>
                    <a:pt x="5" y="7"/>
                  </a:lnTo>
                  <a:close/>
                </a:path>
              </a:pathLst>
            </a:custGeom>
            <a:solidFill>
              <a:srgbClr val="CC000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91"/>
            <p:cNvSpPr>
              <a:spLocks/>
            </p:cNvSpPr>
            <p:nvPr/>
          </p:nvSpPr>
          <p:spPr bwMode="auto">
            <a:xfrm>
              <a:off x="4478338" y="4017963"/>
              <a:ext cx="300038" cy="344488"/>
            </a:xfrm>
            <a:custGeom>
              <a:avLst/>
              <a:gdLst>
                <a:gd name="T0" fmla="*/ 180 w 189"/>
                <a:gd name="T1" fmla="*/ 22 h 217"/>
                <a:gd name="T2" fmla="*/ 183 w 189"/>
                <a:gd name="T3" fmla="*/ 23 h 217"/>
                <a:gd name="T4" fmla="*/ 189 w 189"/>
                <a:gd name="T5" fmla="*/ 24 h 217"/>
                <a:gd name="T6" fmla="*/ 188 w 189"/>
                <a:gd name="T7" fmla="*/ 29 h 217"/>
                <a:gd name="T8" fmla="*/ 183 w 189"/>
                <a:gd name="T9" fmla="*/ 62 h 217"/>
                <a:gd name="T10" fmla="*/ 181 w 189"/>
                <a:gd name="T11" fmla="*/ 73 h 217"/>
                <a:gd name="T12" fmla="*/ 177 w 189"/>
                <a:gd name="T13" fmla="*/ 107 h 217"/>
                <a:gd name="T14" fmla="*/ 170 w 189"/>
                <a:gd name="T15" fmla="*/ 148 h 217"/>
                <a:gd name="T16" fmla="*/ 169 w 189"/>
                <a:gd name="T17" fmla="*/ 153 h 217"/>
                <a:gd name="T18" fmla="*/ 169 w 189"/>
                <a:gd name="T19" fmla="*/ 157 h 217"/>
                <a:gd name="T20" fmla="*/ 167 w 189"/>
                <a:gd name="T21" fmla="*/ 168 h 217"/>
                <a:gd name="T22" fmla="*/ 167 w 189"/>
                <a:gd name="T23" fmla="*/ 171 h 217"/>
                <a:gd name="T24" fmla="*/ 163 w 189"/>
                <a:gd name="T25" fmla="*/ 193 h 217"/>
                <a:gd name="T26" fmla="*/ 162 w 189"/>
                <a:gd name="T27" fmla="*/ 201 h 217"/>
                <a:gd name="T28" fmla="*/ 160 w 189"/>
                <a:gd name="T29" fmla="*/ 217 h 217"/>
                <a:gd name="T30" fmla="*/ 103 w 189"/>
                <a:gd name="T31" fmla="*/ 208 h 217"/>
                <a:gd name="T32" fmla="*/ 68 w 189"/>
                <a:gd name="T33" fmla="*/ 189 h 217"/>
                <a:gd name="T34" fmla="*/ 34 w 189"/>
                <a:gd name="T35" fmla="*/ 169 h 217"/>
                <a:gd name="T36" fmla="*/ 1 w 189"/>
                <a:gd name="T37" fmla="*/ 142 h 217"/>
                <a:gd name="T38" fmla="*/ 3 w 189"/>
                <a:gd name="T39" fmla="*/ 141 h 217"/>
                <a:gd name="T40" fmla="*/ 6 w 189"/>
                <a:gd name="T41" fmla="*/ 140 h 217"/>
                <a:gd name="T42" fmla="*/ 11 w 189"/>
                <a:gd name="T43" fmla="*/ 138 h 217"/>
                <a:gd name="T44" fmla="*/ 12 w 189"/>
                <a:gd name="T45" fmla="*/ 136 h 217"/>
                <a:gd name="T46" fmla="*/ 12 w 189"/>
                <a:gd name="T47" fmla="*/ 130 h 217"/>
                <a:gd name="T48" fmla="*/ 10 w 189"/>
                <a:gd name="T49" fmla="*/ 130 h 217"/>
                <a:gd name="T50" fmla="*/ 7 w 189"/>
                <a:gd name="T51" fmla="*/ 128 h 217"/>
                <a:gd name="T52" fmla="*/ 9 w 189"/>
                <a:gd name="T53" fmla="*/ 126 h 217"/>
                <a:gd name="T54" fmla="*/ 9 w 189"/>
                <a:gd name="T55" fmla="*/ 117 h 217"/>
                <a:gd name="T56" fmla="*/ 13 w 189"/>
                <a:gd name="T57" fmla="*/ 114 h 217"/>
                <a:gd name="T58" fmla="*/ 16 w 189"/>
                <a:gd name="T59" fmla="*/ 112 h 217"/>
                <a:gd name="T60" fmla="*/ 17 w 189"/>
                <a:gd name="T61" fmla="*/ 108 h 217"/>
                <a:gd name="T62" fmla="*/ 18 w 189"/>
                <a:gd name="T63" fmla="*/ 104 h 217"/>
                <a:gd name="T64" fmla="*/ 20 w 189"/>
                <a:gd name="T65" fmla="*/ 99 h 217"/>
                <a:gd name="T66" fmla="*/ 22 w 189"/>
                <a:gd name="T67" fmla="*/ 96 h 217"/>
                <a:gd name="T68" fmla="*/ 23 w 189"/>
                <a:gd name="T69" fmla="*/ 94 h 217"/>
                <a:gd name="T70" fmla="*/ 28 w 189"/>
                <a:gd name="T71" fmla="*/ 93 h 217"/>
                <a:gd name="T72" fmla="*/ 32 w 189"/>
                <a:gd name="T73" fmla="*/ 91 h 217"/>
                <a:gd name="T74" fmla="*/ 29 w 189"/>
                <a:gd name="T75" fmla="*/ 86 h 217"/>
                <a:gd name="T76" fmla="*/ 23 w 189"/>
                <a:gd name="T77" fmla="*/ 72 h 217"/>
                <a:gd name="T78" fmla="*/ 22 w 189"/>
                <a:gd name="T79" fmla="*/ 67 h 217"/>
                <a:gd name="T80" fmla="*/ 23 w 189"/>
                <a:gd name="T81" fmla="*/ 63 h 217"/>
                <a:gd name="T82" fmla="*/ 26 w 189"/>
                <a:gd name="T83" fmla="*/ 60 h 217"/>
                <a:gd name="T84" fmla="*/ 27 w 189"/>
                <a:gd name="T85" fmla="*/ 58 h 217"/>
                <a:gd name="T86" fmla="*/ 26 w 189"/>
                <a:gd name="T87" fmla="*/ 49 h 217"/>
                <a:gd name="T88" fmla="*/ 26 w 189"/>
                <a:gd name="T89" fmla="*/ 46 h 217"/>
                <a:gd name="T90" fmla="*/ 27 w 189"/>
                <a:gd name="T91" fmla="*/ 42 h 217"/>
                <a:gd name="T92" fmla="*/ 27 w 189"/>
                <a:gd name="T93" fmla="*/ 36 h 217"/>
                <a:gd name="T94" fmla="*/ 28 w 189"/>
                <a:gd name="T95" fmla="*/ 31 h 217"/>
                <a:gd name="T96" fmla="*/ 29 w 189"/>
                <a:gd name="T97" fmla="*/ 26 h 217"/>
                <a:gd name="T98" fmla="*/ 38 w 189"/>
                <a:gd name="T99" fmla="*/ 27 h 217"/>
                <a:gd name="T100" fmla="*/ 40 w 189"/>
                <a:gd name="T101" fmla="*/ 29 h 217"/>
                <a:gd name="T102" fmla="*/ 41 w 189"/>
                <a:gd name="T103" fmla="*/ 31 h 217"/>
                <a:gd name="T104" fmla="*/ 43 w 189"/>
                <a:gd name="T105" fmla="*/ 32 h 217"/>
                <a:gd name="T106" fmla="*/ 46 w 189"/>
                <a:gd name="T107" fmla="*/ 30 h 217"/>
                <a:gd name="T108" fmla="*/ 48 w 189"/>
                <a:gd name="T109" fmla="*/ 24 h 217"/>
                <a:gd name="T110" fmla="*/ 51 w 189"/>
                <a:gd name="T111" fmla="*/ 11 h 217"/>
                <a:gd name="T112" fmla="*/ 56 w 189"/>
                <a:gd name="T113" fmla="*/ 0 h 217"/>
                <a:gd name="T114" fmla="*/ 92 w 189"/>
                <a:gd name="T115" fmla="*/ 8 h 217"/>
                <a:gd name="T116" fmla="*/ 94 w 189"/>
                <a:gd name="T117" fmla="*/ 8 h 217"/>
                <a:gd name="T118" fmla="*/ 124 w 189"/>
                <a:gd name="T119" fmla="*/ 13 h 217"/>
                <a:gd name="T120" fmla="*/ 142 w 189"/>
                <a:gd name="T121" fmla="*/ 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9" h="217">
                  <a:moveTo>
                    <a:pt x="149" y="18"/>
                  </a:moveTo>
                  <a:lnTo>
                    <a:pt x="153" y="19"/>
                  </a:lnTo>
                  <a:lnTo>
                    <a:pt x="163" y="20"/>
                  </a:lnTo>
                  <a:lnTo>
                    <a:pt x="180" y="22"/>
                  </a:lnTo>
                  <a:lnTo>
                    <a:pt x="180" y="23"/>
                  </a:lnTo>
                  <a:lnTo>
                    <a:pt x="182" y="23"/>
                  </a:lnTo>
                  <a:lnTo>
                    <a:pt x="182" y="23"/>
                  </a:lnTo>
                  <a:lnTo>
                    <a:pt x="183" y="23"/>
                  </a:lnTo>
                  <a:lnTo>
                    <a:pt x="183" y="23"/>
                  </a:lnTo>
                  <a:lnTo>
                    <a:pt x="183" y="23"/>
                  </a:lnTo>
                  <a:lnTo>
                    <a:pt x="186" y="23"/>
                  </a:lnTo>
                  <a:lnTo>
                    <a:pt x="189" y="24"/>
                  </a:lnTo>
                  <a:lnTo>
                    <a:pt x="189" y="26"/>
                  </a:lnTo>
                  <a:lnTo>
                    <a:pt x="189" y="26"/>
                  </a:lnTo>
                  <a:lnTo>
                    <a:pt x="188" y="29"/>
                  </a:lnTo>
                  <a:lnTo>
                    <a:pt x="188" y="29"/>
                  </a:lnTo>
                  <a:lnTo>
                    <a:pt x="183" y="58"/>
                  </a:lnTo>
                  <a:lnTo>
                    <a:pt x="183" y="61"/>
                  </a:lnTo>
                  <a:lnTo>
                    <a:pt x="183" y="61"/>
                  </a:lnTo>
                  <a:lnTo>
                    <a:pt x="183" y="62"/>
                  </a:lnTo>
                  <a:lnTo>
                    <a:pt x="183" y="62"/>
                  </a:lnTo>
                  <a:lnTo>
                    <a:pt x="182" y="71"/>
                  </a:lnTo>
                  <a:lnTo>
                    <a:pt x="182" y="71"/>
                  </a:lnTo>
                  <a:lnTo>
                    <a:pt x="181" y="73"/>
                  </a:lnTo>
                  <a:lnTo>
                    <a:pt x="181" y="73"/>
                  </a:lnTo>
                  <a:lnTo>
                    <a:pt x="179" y="86"/>
                  </a:lnTo>
                  <a:lnTo>
                    <a:pt x="179" y="93"/>
                  </a:lnTo>
                  <a:lnTo>
                    <a:pt x="177" y="107"/>
                  </a:lnTo>
                  <a:lnTo>
                    <a:pt x="176" y="108"/>
                  </a:lnTo>
                  <a:lnTo>
                    <a:pt x="176" y="108"/>
                  </a:lnTo>
                  <a:lnTo>
                    <a:pt x="172" y="133"/>
                  </a:lnTo>
                  <a:lnTo>
                    <a:pt x="170" y="148"/>
                  </a:lnTo>
                  <a:lnTo>
                    <a:pt x="170" y="148"/>
                  </a:lnTo>
                  <a:lnTo>
                    <a:pt x="170" y="148"/>
                  </a:lnTo>
                  <a:lnTo>
                    <a:pt x="170" y="148"/>
                  </a:lnTo>
                  <a:lnTo>
                    <a:pt x="169" y="153"/>
                  </a:lnTo>
                  <a:lnTo>
                    <a:pt x="169" y="156"/>
                  </a:lnTo>
                  <a:lnTo>
                    <a:pt x="169" y="156"/>
                  </a:lnTo>
                  <a:lnTo>
                    <a:pt x="169" y="157"/>
                  </a:lnTo>
                  <a:lnTo>
                    <a:pt x="169" y="157"/>
                  </a:lnTo>
                  <a:lnTo>
                    <a:pt x="169" y="158"/>
                  </a:lnTo>
                  <a:lnTo>
                    <a:pt x="169" y="158"/>
                  </a:lnTo>
                  <a:lnTo>
                    <a:pt x="167" y="168"/>
                  </a:lnTo>
                  <a:lnTo>
                    <a:pt x="167" y="168"/>
                  </a:lnTo>
                  <a:lnTo>
                    <a:pt x="167" y="171"/>
                  </a:lnTo>
                  <a:lnTo>
                    <a:pt x="167" y="171"/>
                  </a:lnTo>
                  <a:lnTo>
                    <a:pt x="167" y="171"/>
                  </a:lnTo>
                  <a:lnTo>
                    <a:pt x="167" y="171"/>
                  </a:lnTo>
                  <a:lnTo>
                    <a:pt x="166" y="180"/>
                  </a:lnTo>
                  <a:lnTo>
                    <a:pt x="163" y="191"/>
                  </a:lnTo>
                  <a:lnTo>
                    <a:pt x="163" y="191"/>
                  </a:lnTo>
                  <a:lnTo>
                    <a:pt x="163" y="193"/>
                  </a:lnTo>
                  <a:lnTo>
                    <a:pt x="163" y="193"/>
                  </a:lnTo>
                  <a:lnTo>
                    <a:pt x="162" y="199"/>
                  </a:lnTo>
                  <a:lnTo>
                    <a:pt x="162" y="199"/>
                  </a:lnTo>
                  <a:lnTo>
                    <a:pt x="162" y="201"/>
                  </a:lnTo>
                  <a:lnTo>
                    <a:pt x="162" y="201"/>
                  </a:lnTo>
                  <a:lnTo>
                    <a:pt x="160" y="211"/>
                  </a:lnTo>
                  <a:lnTo>
                    <a:pt x="160" y="211"/>
                  </a:lnTo>
                  <a:lnTo>
                    <a:pt x="160" y="217"/>
                  </a:lnTo>
                  <a:lnTo>
                    <a:pt x="149" y="216"/>
                  </a:lnTo>
                  <a:lnTo>
                    <a:pt x="118" y="210"/>
                  </a:lnTo>
                  <a:lnTo>
                    <a:pt x="109" y="209"/>
                  </a:lnTo>
                  <a:lnTo>
                    <a:pt x="103" y="208"/>
                  </a:lnTo>
                  <a:lnTo>
                    <a:pt x="100" y="207"/>
                  </a:lnTo>
                  <a:lnTo>
                    <a:pt x="92" y="202"/>
                  </a:lnTo>
                  <a:lnTo>
                    <a:pt x="87" y="199"/>
                  </a:lnTo>
                  <a:lnTo>
                    <a:pt x="68" y="189"/>
                  </a:lnTo>
                  <a:lnTo>
                    <a:pt x="51" y="179"/>
                  </a:lnTo>
                  <a:lnTo>
                    <a:pt x="44" y="174"/>
                  </a:lnTo>
                  <a:lnTo>
                    <a:pt x="39" y="171"/>
                  </a:lnTo>
                  <a:lnTo>
                    <a:pt x="34" y="169"/>
                  </a:lnTo>
                  <a:lnTo>
                    <a:pt x="14" y="156"/>
                  </a:lnTo>
                  <a:lnTo>
                    <a:pt x="0" y="147"/>
                  </a:lnTo>
                  <a:lnTo>
                    <a:pt x="1" y="142"/>
                  </a:lnTo>
                  <a:lnTo>
                    <a:pt x="1" y="142"/>
                  </a:lnTo>
                  <a:lnTo>
                    <a:pt x="1" y="142"/>
                  </a:lnTo>
                  <a:lnTo>
                    <a:pt x="1" y="142"/>
                  </a:lnTo>
                  <a:lnTo>
                    <a:pt x="2" y="141"/>
                  </a:lnTo>
                  <a:lnTo>
                    <a:pt x="3" y="141"/>
                  </a:lnTo>
                  <a:lnTo>
                    <a:pt x="4" y="140"/>
                  </a:lnTo>
                  <a:lnTo>
                    <a:pt x="6" y="139"/>
                  </a:lnTo>
                  <a:lnTo>
                    <a:pt x="6" y="139"/>
                  </a:lnTo>
                  <a:lnTo>
                    <a:pt x="6" y="140"/>
                  </a:lnTo>
                  <a:lnTo>
                    <a:pt x="6" y="140"/>
                  </a:lnTo>
                  <a:lnTo>
                    <a:pt x="7" y="140"/>
                  </a:lnTo>
                  <a:lnTo>
                    <a:pt x="7" y="140"/>
                  </a:lnTo>
                  <a:lnTo>
                    <a:pt x="11" y="138"/>
                  </a:lnTo>
                  <a:lnTo>
                    <a:pt x="11" y="138"/>
                  </a:lnTo>
                  <a:lnTo>
                    <a:pt x="12" y="136"/>
                  </a:lnTo>
                  <a:lnTo>
                    <a:pt x="12" y="136"/>
                  </a:lnTo>
                  <a:lnTo>
                    <a:pt x="12" y="136"/>
                  </a:lnTo>
                  <a:lnTo>
                    <a:pt x="13" y="132"/>
                  </a:lnTo>
                  <a:lnTo>
                    <a:pt x="12" y="131"/>
                  </a:lnTo>
                  <a:lnTo>
                    <a:pt x="12" y="131"/>
                  </a:lnTo>
                  <a:lnTo>
                    <a:pt x="12" y="130"/>
                  </a:lnTo>
                  <a:lnTo>
                    <a:pt x="10" y="130"/>
                  </a:lnTo>
                  <a:lnTo>
                    <a:pt x="10" y="130"/>
                  </a:lnTo>
                  <a:lnTo>
                    <a:pt x="10" y="130"/>
                  </a:lnTo>
                  <a:lnTo>
                    <a:pt x="10" y="130"/>
                  </a:lnTo>
                  <a:lnTo>
                    <a:pt x="10" y="130"/>
                  </a:lnTo>
                  <a:lnTo>
                    <a:pt x="9" y="130"/>
                  </a:lnTo>
                  <a:lnTo>
                    <a:pt x="8" y="129"/>
                  </a:lnTo>
                  <a:lnTo>
                    <a:pt x="7" y="128"/>
                  </a:lnTo>
                  <a:lnTo>
                    <a:pt x="7" y="127"/>
                  </a:lnTo>
                  <a:lnTo>
                    <a:pt x="8" y="126"/>
                  </a:lnTo>
                  <a:lnTo>
                    <a:pt x="8" y="126"/>
                  </a:lnTo>
                  <a:lnTo>
                    <a:pt x="9" y="126"/>
                  </a:lnTo>
                  <a:lnTo>
                    <a:pt x="9" y="124"/>
                  </a:lnTo>
                  <a:lnTo>
                    <a:pt x="9" y="122"/>
                  </a:lnTo>
                  <a:lnTo>
                    <a:pt x="9" y="119"/>
                  </a:lnTo>
                  <a:lnTo>
                    <a:pt x="9" y="117"/>
                  </a:lnTo>
                  <a:lnTo>
                    <a:pt x="11" y="117"/>
                  </a:lnTo>
                  <a:lnTo>
                    <a:pt x="12" y="117"/>
                  </a:lnTo>
                  <a:lnTo>
                    <a:pt x="12" y="116"/>
                  </a:lnTo>
                  <a:lnTo>
                    <a:pt x="13" y="114"/>
                  </a:lnTo>
                  <a:lnTo>
                    <a:pt x="14" y="113"/>
                  </a:lnTo>
                  <a:lnTo>
                    <a:pt x="16" y="112"/>
                  </a:lnTo>
                  <a:lnTo>
                    <a:pt x="16" y="112"/>
                  </a:lnTo>
                  <a:lnTo>
                    <a:pt x="16" y="112"/>
                  </a:lnTo>
                  <a:lnTo>
                    <a:pt x="16" y="111"/>
                  </a:lnTo>
                  <a:lnTo>
                    <a:pt x="17" y="109"/>
                  </a:lnTo>
                  <a:lnTo>
                    <a:pt x="17" y="109"/>
                  </a:lnTo>
                  <a:lnTo>
                    <a:pt x="17" y="108"/>
                  </a:lnTo>
                  <a:lnTo>
                    <a:pt x="18" y="108"/>
                  </a:lnTo>
                  <a:lnTo>
                    <a:pt x="18" y="108"/>
                  </a:lnTo>
                  <a:lnTo>
                    <a:pt x="18" y="106"/>
                  </a:lnTo>
                  <a:lnTo>
                    <a:pt x="18" y="104"/>
                  </a:lnTo>
                  <a:lnTo>
                    <a:pt x="18" y="103"/>
                  </a:lnTo>
                  <a:lnTo>
                    <a:pt x="19" y="101"/>
                  </a:lnTo>
                  <a:lnTo>
                    <a:pt x="19" y="99"/>
                  </a:lnTo>
                  <a:lnTo>
                    <a:pt x="20" y="99"/>
                  </a:lnTo>
                  <a:lnTo>
                    <a:pt x="21" y="98"/>
                  </a:lnTo>
                  <a:lnTo>
                    <a:pt x="21" y="97"/>
                  </a:lnTo>
                  <a:lnTo>
                    <a:pt x="22" y="96"/>
                  </a:lnTo>
                  <a:lnTo>
                    <a:pt x="22" y="96"/>
                  </a:lnTo>
                  <a:lnTo>
                    <a:pt x="22" y="94"/>
                  </a:lnTo>
                  <a:lnTo>
                    <a:pt x="23" y="94"/>
                  </a:lnTo>
                  <a:lnTo>
                    <a:pt x="23" y="94"/>
                  </a:lnTo>
                  <a:lnTo>
                    <a:pt x="23" y="94"/>
                  </a:lnTo>
                  <a:lnTo>
                    <a:pt x="24" y="94"/>
                  </a:lnTo>
                  <a:lnTo>
                    <a:pt x="26" y="94"/>
                  </a:lnTo>
                  <a:lnTo>
                    <a:pt x="26" y="94"/>
                  </a:lnTo>
                  <a:lnTo>
                    <a:pt x="28" y="93"/>
                  </a:lnTo>
                  <a:lnTo>
                    <a:pt x="29" y="92"/>
                  </a:lnTo>
                  <a:lnTo>
                    <a:pt x="31" y="91"/>
                  </a:lnTo>
                  <a:lnTo>
                    <a:pt x="32" y="91"/>
                  </a:lnTo>
                  <a:lnTo>
                    <a:pt x="32" y="91"/>
                  </a:lnTo>
                  <a:lnTo>
                    <a:pt x="32" y="90"/>
                  </a:lnTo>
                  <a:lnTo>
                    <a:pt x="31" y="88"/>
                  </a:lnTo>
                  <a:lnTo>
                    <a:pt x="31" y="88"/>
                  </a:lnTo>
                  <a:lnTo>
                    <a:pt x="29" y="86"/>
                  </a:lnTo>
                  <a:lnTo>
                    <a:pt x="28" y="83"/>
                  </a:lnTo>
                  <a:lnTo>
                    <a:pt x="26" y="77"/>
                  </a:lnTo>
                  <a:lnTo>
                    <a:pt x="26" y="74"/>
                  </a:lnTo>
                  <a:lnTo>
                    <a:pt x="23" y="72"/>
                  </a:lnTo>
                  <a:lnTo>
                    <a:pt x="22" y="68"/>
                  </a:lnTo>
                  <a:lnTo>
                    <a:pt x="22" y="68"/>
                  </a:lnTo>
                  <a:lnTo>
                    <a:pt x="22" y="67"/>
                  </a:lnTo>
                  <a:lnTo>
                    <a:pt x="22" y="67"/>
                  </a:lnTo>
                  <a:lnTo>
                    <a:pt x="23" y="64"/>
                  </a:lnTo>
                  <a:lnTo>
                    <a:pt x="23" y="63"/>
                  </a:lnTo>
                  <a:lnTo>
                    <a:pt x="23" y="63"/>
                  </a:lnTo>
                  <a:lnTo>
                    <a:pt x="23" y="63"/>
                  </a:lnTo>
                  <a:lnTo>
                    <a:pt x="23" y="62"/>
                  </a:lnTo>
                  <a:lnTo>
                    <a:pt x="24" y="60"/>
                  </a:lnTo>
                  <a:lnTo>
                    <a:pt x="24" y="60"/>
                  </a:lnTo>
                  <a:lnTo>
                    <a:pt x="26" y="60"/>
                  </a:lnTo>
                  <a:lnTo>
                    <a:pt x="26" y="60"/>
                  </a:lnTo>
                  <a:lnTo>
                    <a:pt x="26" y="59"/>
                  </a:lnTo>
                  <a:lnTo>
                    <a:pt x="26" y="59"/>
                  </a:lnTo>
                  <a:lnTo>
                    <a:pt x="27" y="58"/>
                  </a:lnTo>
                  <a:lnTo>
                    <a:pt x="27" y="53"/>
                  </a:lnTo>
                  <a:lnTo>
                    <a:pt x="27" y="52"/>
                  </a:lnTo>
                  <a:lnTo>
                    <a:pt x="27" y="50"/>
                  </a:lnTo>
                  <a:lnTo>
                    <a:pt x="26" y="49"/>
                  </a:lnTo>
                  <a:lnTo>
                    <a:pt x="26" y="49"/>
                  </a:lnTo>
                  <a:lnTo>
                    <a:pt x="26" y="47"/>
                  </a:lnTo>
                  <a:lnTo>
                    <a:pt x="26" y="47"/>
                  </a:lnTo>
                  <a:lnTo>
                    <a:pt x="26" y="46"/>
                  </a:lnTo>
                  <a:lnTo>
                    <a:pt x="26" y="46"/>
                  </a:lnTo>
                  <a:lnTo>
                    <a:pt x="27" y="43"/>
                  </a:lnTo>
                  <a:lnTo>
                    <a:pt x="27" y="43"/>
                  </a:lnTo>
                  <a:lnTo>
                    <a:pt x="27" y="42"/>
                  </a:lnTo>
                  <a:lnTo>
                    <a:pt x="27" y="42"/>
                  </a:lnTo>
                  <a:lnTo>
                    <a:pt x="27" y="41"/>
                  </a:lnTo>
                  <a:lnTo>
                    <a:pt x="27" y="40"/>
                  </a:lnTo>
                  <a:lnTo>
                    <a:pt x="27" y="36"/>
                  </a:lnTo>
                  <a:lnTo>
                    <a:pt x="28" y="34"/>
                  </a:lnTo>
                  <a:lnTo>
                    <a:pt x="28" y="34"/>
                  </a:lnTo>
                  <a:lnTo>
                    <a:pt x="28" y="33"/>
                  </a:lnTo>
                  <a:lnTo>
                    <a:pt x="28" y="31"/>
                  </a:lnTo>
                  <a:lnTo>
                    <a:pt x="28" y="30"/>
                  </a:lnTo>
                  <a:lnTo>
                    <a:pt x="28" y="27"/>
                  </a:lnTo>
                  <a:lnTo>
                    <a:pt x="28" y="26"/>
                  </a:lnTo>
                  <a:lnTo>
                    <a:pt x="29" y="26"/>
                  </a:lnTo>
                  <a:lnTo>
                    <a:pt x="31" y="26"/>
                  </a:lnTo>
                  <a:lnTo>
                    <a:pt x="33" y="26"/>
                  </a:lnTo>
                  <a:lnTo>
                    <a:pt x="34" y="26"/>
                  </a:lnTo>
                  <a:lnTo>
                    <a:pt x="38" y="27"/>
                  </a:lnTo>
                  <a:lnTo>
                    <a:pt x="39" y="27"/>
                  </a:lnTo>
                  <a:lnTo>
                    <a:pt x="40" y="28"/>
                  </a:lnTo>
                  <a:lnTo>
                    <a:pt x="40" y="29"/>
                  </a:lnTo>
                  <a:lnTo>
                    <a:pt x="40" y="29"/>
                  </a:lnTo>
                  <a:lnTo>
                    <a:pt x="40" y="30"/>
                  </a:lnTo>
                  <a:lnTo>
                    <a:pt x="40" y="30"/>
                  </a:lnTo>
                  <a:lnTo>
                    <a:pt x="41" y="31"/>
                  </a:lnTo>
                  <a:lnTo>
                    <a:pt x="41" y="31"/>
                  </a:lnTo>
                  <a:lnTo>
                    <a:pt x="41" y="32"/>
                  </a:lnTo>
                  <a:lnTo>
                    <a:pt x="41" y="32"/>
                  </a:lnTo>
                  <a:lnTo>
                    <a:pt x="42" y="32"/>
                  </a:lnTo>
                  <a:lnTo>
                    <a:pt x="43" y="32"/>
                  </a:lnTo>
                  <a:lnTo>
                    <a:pt x="43" y="32"/>
                  </a:lnTo>
                  <a:lnTo>
                    <a:pt x="44" y="31"/>
                  </a:lnTo>
                  <a:lnTo>
                    <a:pt x="44" y="30"/>
                  </a:lnTo>
                  <a:lnTo>
                    <a:pt x="46" y="30"/>
                  </a:lnTo>
                  <a:lnTo>
                    <a:pt x="48" y="27"/>
                  </a:lnTo>
                  <a:lnTo>
                    <a:pt x="48" y="27"/>
                  </a:lnTo>
                  <a:lnTo>
                    <a:pt x="48" y="27"/>
                  </a:lnTo>
                  <a:lnTo>
                    <a:pt x="48" y="24"/>
                  </a:lnTo>
                  <a:lnTo>
                    <a:pt x="49" y="23"/>
                  </a:lnTo>
                  <a:lnTo>
                    <a:pt x="49" y="21"/>
                  </a:lnTo>
                  <a:lnTo>
                    <a:pt x="50" y="18"/>
                  </a:lnTo>
                  <a:lnTo>
                    <a:pt x="51" y="11"/>
                  </a:lnTo>
                  <a:lnTo>
                    <a:pt x="52" y="7"/>
                  </a:lnTo>
                  <a:lnTo>
                    <a:pt x="52" y="4"/>
                  </a:lnTo>
                  <a:lnTo>
                    <a:pt x="53" y="0"/>
                  </a:lnTo>
                  <a:lnTo>
                    <a:pt x="56" y="0"/>
                  </a:lnTo>
                  <a:lnTo>
                    <a:pt x="56" y="0"/>
                  </a:lnTo>
                  <a:lnTo>
                    <a:pt x="82" y="6"/>
                  </a:lnTo>
                  <a:lnTo>
                    <a:pt x="84" y="6"/>
                  </a:lnTo>
                  <a:lnTo>
                    <a:pt x="92" y="8"/>
                  </a:lnTo>
                  <a:lnTo>
                    <a:pt x="93" y="8"/>
                  </a:lnTo>
                  <a:lnTo>
                    <a:pt x="94" y="8"/>
                  </a:lnTo>
                  <a:lnTo>
                    <a:pt x="94" y="8"/>
                  </a:lnTo>
                  <a:lnTo>
                    <a:pt x="94" y="8"/>
                  </a:lnTo>
                  <a:lnTo>
                    <a:pt x="94" y="8"/>
                  </a:lnTo>
                  <a:lnTo>
                    <a:pt x="99" y="9"/>
                  </a:lnTo>
                  <a:lnTo>
                    <a:pt x="99" y="9"/>
                  </a:lnTo>
                  <a:lnTo>
                    <a:pt x="124" y="13"/>
                  </a:lnTo>
                  <a:lnTo>
                    <a:pt x="124" y="13"/>
                  </a:lnTo>
                  <a:lnTo>
                    <a:pt x="124" y="13"/>
                  </a:lnTo>
                  <a:lnTo>
                    <a:pt x="131" y="14"/>
                  </a:lnTo>
                  <a:lnTo>
                    <a:pt x="142" y="17"/>
                  </a:lnTo>
                  <a:lnTo>
                    <a:pt x="149" y="18"/>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4" name="Freeform 92"/>
            <p:cNvSpPr>
              <a:spLocks/>
            </p:cNvSpPr>
            <p:nvPr/>
          </p:nvSpPr>
          <p:spPr bwMode="auto">
            <a:xfrm>
              <a:off x="5405438" y="4116388"/>
              <a:ext cx="219075" cy="198438"/>
            </a:xfrm>
            <a:custGeom>
              <a:avLst/>
              <a:gdLst>
                <a:gd name="T0" fmla="*/ 20 w 138"/>
                <a:gd name="T1" fmla="*/ 6 h 125"/>
                <a:gd name="T2" fmla="*/ 32 w 138"/>
                <a:gd name="T3" fmla="*/ 5 h 125"/>
                <a:gd name="T4" fmla="*/ 44 w 138"/>
                <a:gd name="T5" fmla="*/ 5 h 125"/>
                <a:gd name="T6" fmla="*/ 58 w 138"/>
                <a:gd name="T7" fmla="*/ 5 h 125"/>
                <a:gd name="T8" fmla="*/ 70 w 138"/>
                <a:gd name="T9" fmla="*/ 4 h 125"/>
                <a:gd name="T10" fmla="*/ 78 w 138"/>
                <a:gd name="T11" fmla="*/ 4 h 125"/>
                <a:gd name="T12" fmla="*/ 84 w 138"/>
                <a:gd name="T13" fmla="*/ 4 h 125"/>
                <a:gd name="T14" fmla="*/ 97 w 138"/>
                <a:gd name="T15" fmla="*/ 2 h 125"/>
                <a:gd name="T16" fmla="*/ 105 w 138"/>
                <a:gd name="T17" fmla="*/ 2 h 125"/>
                <a:gd name="T18" fmla="*/ 112 w 138"/>
                <a:gd name="T19" fmla="*/ 1 h 125"/>
                <a:gd name="T20" fmla="*/ 123 w 138"/>
                <a:gd name="T21" fmla="*/ 1 h 125"/>
                <a:gd name="T22" fmla="*/ 127 w 138"/>
                <a:gd name="T23" fmla="*/ 5 h 125"/>
                <a:gd name="T24" fmla="*/ 124 w 138"/>
                <a:gd name="T25" fmla="*/ 11 h 125"/>
                <a:gd name="T26" fmla="*/ 122 w 138"/>
                <a:gd name="T27" fmla="*/ 18 h 125"/>
                <a:gd name="T28" fmla="*/ 133 w 138"/>
                <a:gd name="T29" fmla="*/ 17 h 125"/>
                <a:gd name="T30" fmla="*/ 138 w 138"/>
                <a:gd name="T31" fmla="*/ 20 h 125"/>
                <a:gd name="T32" fmla="*/ 138 w 138"/>
                <a:gd name="T33" fmla="*/ 22 h 125"/>
                <a:gd name="T34" fmla="*/ 132 w 138"/>
                <a:gd name="T35" fmla="*/ 27 h 125"/>
                <a:gd name="T36" fmla="*/ 133 w 138"/>
                <a:gd name="T37" fmla="*/ 34 h 125"/>
                <a:gd name="T38" fmla="*/ 129 w 138"/>
                <a:gd name="T39" fmla="*/ 36 h 125"/>
                <a:gd name="T40" fmla="*/ 127 w 138"/>
                <a:gd name="T41" fmla="*/ 39 h 125"/>
                <a:gd name="T42" fmla="*/ 126 w 138"/>
                <a:gd name="T43" fmla="*/ 42 h 125"/>
                <a:gd name="T44" fmla="*/ 129 w 138"/>
                <a:gd name="T45" fmla="*/ 48 h 125"/>
                <a:gd name="T46" fmla="*/ 124 w 138"/>
                <a:gd name="T47" fmla="*/ 51 h 125"/>
                <a:gd name="T48" fmla="*/ 124 w 138"/>
                <a:gd name="T49" fmla="*/ 57 h 125"/>
                <a:gd name="T50" fmla="*/ 119 w 138"/>
                <a:gd name="T51" fmla="*/ 60 h 125"/>
                <a:gd name="T52" fmla="*/ 118 w 138"/>
                <a:gd name="T53" fmla="*/ 64 h 125"/>
                <a:gd name="T54" fmla="*/ 117 w 138"/>
                <a:gd name="T55" fmla="*/ 72 h 125"/>
                <a:gd name="T56" fmla="*/ 109 w 138"/>
                <a:gd name="T57" fmla="*/ 80 h 125"/>
                <a:gd name="T58" fmla="*/ 107 w 138"/>
                <a:gd name="T59" fmla="*/ 82 h 125"/>
                <a:gd name="T60" fmla="*/ 107 w 138"/>
                <a:gd name="T61" fmla="*/ 88 h 125"/>
                <a:gd name="T62" fmla="*/ 102 w 138"/>
                <a:gd name="T63" fmla="*/ 96 h 125"/>
                <a:gd name="T64" fmla="*/ 102 w 138"/>
                <a:gd name="T65" fmla="*/ 99 h 125"/>
                <a:gd name="T66" fmla="*/ 103 w 138"/>
                <a:gd name="T67" fmla="*/ 102 h 125"/>
                <a:gd name="T68" fmla="*/ 103 w 138"/>
                <a:gd name="T69" fmla="*/ 106 h 125"/>
                <a:gd name="T70" fmla="*/ 104 w 138"/>
                <a:gd name="T71" fmla="*/ 114 h 125"/>
                <a:gd name="T72" fmla="*/ 99 w 138"/>
                <a:gd name="T73" fmla="*/ 122 h 125"/>
                <a:gd name="T74" fmla="*/ 92 w 138"/>
                <a:gd name="T75" fmla="*/ 122 h 125"/>
                <a:gd name="T76" fmla="*/ 76 w 138"/>
                <a:gd name="T77" fmla="*/ 124 h 125"/>
                <a:gd name="T78" fmla="*/ 64 w 138"/>
                <a:gd name="T79" fmla="*/ 124 h 125"/>
                <a:gd name="T80" fmla="*/ 50 w 138"/>
                <a:gd name="T81" fmla="*/ 125 h 125"/>
                <a:gd name="T82" fmla="*/ 44 w 138"/>
                <a:gd name="T83" fmla="*/ 125 h 125"/>
                <a:gd name="T84" fmla="*/ 36 w 138"/>
                <a:gd name="T85" fmla="*/ 125 h 125"/>
                <a:gd name="T86" fmla="*/ 19 w 138"/>
                <a:gd name="T87" fmla="*/ 124 h 125"/>
                <a:gd name="T88" fmla="*/ 19 w 138"/>
                <a:gd name="T89" fmla="*/ 117 h 125"/>
                <a:gd name="T90" fmla="*/ 18 w 138"/>
                <a:gd name="T91" fmla="*/ 109 h 125"/>
                <a:gd name="T92" fmla="*/ 13 w 138"/>
                <a:gd name="T93" fmla="*/ 106 h 125"/>
                <a:gd name="T94" fmla="*/ 6 w 138"/>
                <a:gd name="T95" fmla="*/ 104 h 125"/>
                <a:gd name="T96" fmla="*/ 6 w 138"/>
                <a:gd name="T97" fmla="*/ 98 h 125"/>
                <a:gd name="T98" fmla="*/ 6 w 138"/>
                <a:gd name="T99" fmla="*/ 85 h 125"/>
                <a:gd name="T100" fmla="*/ 6 w 138"/>
                <a:gd name="T101" fmla="*/ 72 h 125"/>
                <a:gd name="T102" fmla="*/ 6 w 138"/>
                <a:gd name="T103" fmla="*/ 61 h 125"/>
                <a:gd name="T104" fmla="*/ 6 w 138"/>
                <a:gd name="T105" fmla="*/ 51 h 125"/>
                <a:gd name="T106" fmla="*/ 6 w 138"/>
                <a:gd name="T107" fmla="*/ 45 h 125"/>
                <a:gd name="T108" fmla="*/ 5 w 138"/>
                <a:gd name="T109" fmla="*/ 31 h 125"/>
                <a:gd name="T110" fmla="*/ 4 w 138"/>
                <a:gd name="T111" fmla="*/ 24 h 125"/>
                <a:gd name="T112" fmla="*/ 3 w 138"/>
                <a:gd name="T113" fmla="*/ 18 h 125"/>
                <a:gd name="T114" fmla="*/ 2 w 138"/>
                <a:gd name="T115" fmla="*/ 12 h 125"/>
                <a:gd name="T116" fmla="*/ 0 w 138"/>
                <a:gd name="T117"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125">
                  <a:moveTo>
                    <a:pt x="15" y="6"/>
                  </a:moveTo>
                  <a:lnTo>
                    <a:pt x="16" y="6"/>
                  </a:lnTo>
                  <a:lnTo>
                    <a:pt x="18" y="6"/>
                  </a:lnTo>
                  <a:lnTo>
                    <a:pt x="19" y="6"/>
                  </a:lnTo>
                  <a:lnTo>
                    <a:pt x="20" y="6"/>
                  </a:lnTo>
                  <a:lnTo>
                    <a:pt x="22" y="6"/>
                  </a:lnTo>
                  <a:lnTo>
                    <a:pt x="25" y="6"/>
                  </a:lnTo>
                  <a:lnTo>
                    <a:pt x="26" y="6"/>
                  </a:lnTo>
                  <a:lnTo>
                    <a:pt x="29" y="5"/>
                  </a:lnTo>
                  <a:lnTo>
                    <a:pt x="32" y="5"/>
                  </a:lnTo>
                  <a:lnTo>
                    <a:pt x="34" y="5"/>
                  </a:lnTo>
                  <a:lnTo>
                    <a:pt x="35" y="5"/>
                  </a:lnTo>
                  <a:lnTo>
                    <a:pt x="37" y="5"/>
                  </a:lnTo>
                  <a:lnTo>
                    <a:pt x="43" y="5"/>
                  </a:lnTo>
                  <a:lnTo>
                    <a:pt x="44" y="5"/>
                  </a:lnTo>
                  <a:lnTo>
                    <a:pt x="45" y="5"/>
                  </a:lnTo>
                  <a:lnTo>
                    <a:pt x="48" y="5"/>
                  </a:lnTo>
                  <a:lnTo>
                    <a:pt x="49" y="5"/>
                  </a:lnTo>
                  <a:lnTo>
                    <a:pt x="52" y="5"/>
                  </a:lnTo>
                  <a:lnTo>
                    <a:pt x="58" y="5"/>
                  </a:lnTo>
                  <a:lnTo>
                    <a:pt x="64" y="4"/>
                  </a:lnTo>
                  <a:lnTo>
                    <a:pt x="65" y="4"/>
                  </a:lnTo>
                  <a:lnTo>
                    <a:pt x="67" y="4"/>
                  </a:lnTo>
                  <a:lnTo>
                    <a:pt x="69" y="4"/>
                  </a:lnTo>
                  <a:lnTo>
                    <a:pt x="70" y="4"/>
                  </a:lnTo>
                  <a:lnTo>
                    <a:pt x="72" y="4"/>
                  </a:lnTo>
                  <a:lnTo>
                    <a:pt x="73" y="4"/>
                  </a:lnTo>
                  <a:lnTo>
                    <a:pt x="74" y="4"/>
                  </a:lnTo>
                  <a:lnTo>
                    <a:pt x="77" y="4"/>
                  </a:lnTo>
                  <a:lnTo>
                    <a:pt x="78" y="4"/>
                  </a:lnTo>
                  <a:lnTo>
                    <a:pt x="79" y="4"/>
                  </a:lnTo>
                  <a:lnTo>
                    <a:pt x="80" y="4"/>
                  </a:lnTo>
                  <a:lnTo>
                    <a:pt x="82" y="4"/>
                  </a:lnTo>
                  <a:lnTo>
                    <a:pt x="83" y="4"/>
                  </a:lnTo>
                  <a:lnTo>
                    <a:pt x="84" y="4"/>
                  </a:lnTo>
                  <a:lnTo>
                    <a:pt x="86" y="2"/>
                  </a:lnTo>
                  <a:lnTo>
                    <a:pt x="88" y="2"/>
                  </a:lnTo>
                  <a:lnTo>
                    <a:pt x="89" y="2"/>
                  </a:lnTo>
                  <a:lnTo>
                    <a:pt x="95" y="2"/>
                  </a:lnTo>
                  <a:lnTo>
                    <a:pt x="97" y="2"/>
                  </a:lnTo>
                  <a:lnTo>
                    <a:pt x="98" y="2"/>
                  </a:lnTo>
                  <a:lnTo>
                    <a:pt x="100" y="2"/>
                  </a:lnTo>
                  <a:lnTo>
                    <a:pt x="102" y="2"/>
                  </a:lnTo>
                  <a:lnTo>
                    <a:pt x="104" y="2"/>
                  </a:lnTo>
                  <a:lnTo>
                    <a:pt x="105" y="2"/>
                  </a:lnTo>
                  <a:lnTo>
                    <a:pt x="107" y="1"/>
                  </a:lnTo>
                  <a:lnTo>
                    <a:pt x="108" y="1"/>
                  </a:lnTo>
                  <a:lnTo>
                    <a:pt x="109" y="1"/>
                  </a:lnTo>
                  <a:lnTo>
                    <a:pt x="110" y="1"/>
                  </a:lnTo>
                  <a:lnTo>
                    <a:pt x="112" y="1"/>
                  </a:lnTo>
                  <a:lnTo>
                    <a:pt x="113" y="1"/>
                  </a:lnTo>
                  <a:lnTo>
                    <a:pt x="115" y="1"/>
                  </a:lnTo>
                  <a:lnTo>
                    <a:pt x="119" y="1"/>
                  </a:lnTo>
                  <a:lnTo>
                    <a:pt x="122" y="1"/>
                  </a:lnTo>
                  <a:lnTo>
                    <a:pt x="123" y="1"/>
                  </a:lnTo>
                  <a:lnTo>
                    <a:pt x="124" y="0"/>
                  </a:lnTo>
                  <a:lnTo>
                    <a:pt x="124" y="1"/>
                  </a:lnTo>
                  <a:lnTo>
                    <a:pt x="125" y="2"/>
                  </a:lnTo>
                  <a:lnTo>
                    <a:pt x="126" y="5"/>
                  </a:lnTo>
                  <a:lnTo>
                    <a:pt x="127" y="5"/>
                  </a:lnTo>
                  <a:lnTo>
                    <a:pt x="127" y="7"/>
                  </a:lnTo>
                  <a:lnTo>
                    <a:pt x="127" y="8"/>
                  </a:lnTo>
                  <a:lnTo>
                    <a:pt x="126" y="8"/>
                  </a:lnTo>
                  <a:lnTo>
                    <a:pt x="126" y="9"/>
                  </a:lnTo>
                  <a:lnTo>
                    <a:pt x="124" y="11"/>
                  </a:lnTo>
                  <a:lnTo>
                    <a:pt x="123" y="11"/>
                  </a:lnTo>
                  <a:lnTo>
                    <a:pt x="120" y="15"/>
                  </a:lnTo>
                  <a:lnTo>
                    <a:pt x="119" y="18"/>
                  </a:lnTo>
                  <a:lnTo>
                    <a:pt x="120" y="18"/>
                  </a:lnTo>
                  <a:lnTo>
                    <a:pt x="122" y="18"/>
                  </a:lnTo>
                  <a:lnTo>
                    <a:pt x="125" y="18"/>
                  </a:lnTo>
                  <a:lnTo>
                    <a:pt x="126" y="18"/>
                  </a:lnTo>
                  <a:lnTo>
                    <a:pt x="130" y="18"/>
                  </a:lnTo>
                  <a:lnTo>
                    <a:pt x="130" y="17"/>
                  </a:lnTo>
                  <a:lnTo>
                    <a:pt x="133" y="17"/>
                  </a:lnTo>
                  <a:lnTo>
                    <a:pt x="136" y="17"/>
                  </a:lnTo>
                  <a:lnTo>
                    <a:pt x="137" y="17"/>
                  </a:lnTo>
                  <a:lnTo>
                    <a:pt x="137" y="18"/>
                  </a:lnTo>
                  <a:lnTo>
                    <a:pt x="138" y="19"/>
                  </a:lnTo>
                  <a:lnTo>
                    <a:pt x="138" y="20"/>
                  </a:lnTo>
                  <a:lnTo>
                    <a:pt x="137" y="20"/>
                  </a:lnTo>
                  <a:lnTo>
                    <a:pt x="136" y="20"/>
                  </a:lnTo>
                  <a:lnTo>
                    <a:pt x="136" y="21"/>
                  </a:lnTo>
                  <a:lnTo>
                    <a:pt x="137" y="22"/>
                  </a:lnTo>
                  <a:lnTo>
                    <a:pt x="138" y="22"/>
                  </a:lnTo>
                  <a:lnTo>
                    <a:pt x="138" y="24"/>
                  </a:lnTo>
                  <a:lnTo>
                    <a:pt x="135" y="26"/>
                  </a:lnTo>
                  <a:lnTo>
                    <a:pt x="134" y="26"/>
                  </a:lnTo>
                  <a:lnTo>
                    <a:pt x="133" y="26"/>
                  </a:lnTo>
                  <a:lnTo>
                    <a:pt x="132" y="27"/>
                  </a:lnTo>
                  <a:lnTo>
                    <a:pt x="132" y="28"/>
                  </a:lnTo>
                  <a:lnTo>
                    <a:pt x="132" y="29"/>
                  </a:lnTo>
                  <a:lnTo>
                    <a:pt x="133" y="29"/>
                  </a:lnTo>
                  <a:lnTo>
                    <a:pt x="134" y="29"/>
                  </a:lnTo>
                  <a:lnTo>
                    <a:pt x="133" y="34"/>
                  </a:lnTo>
                  <a:lnTo>
                    <a:pt x="132" y="34"/>
                  </a:lnTo>
                  <a:lnTo>
                    <a:pt x="130" y="32"/>
                  </a:lnTo>
                  <a:lnTo>
                    <a:pt x="129" y="32"/>
                  </a:lnTo>
                  <a:lnTo>
                    <a:pt x="129" y="34"/>
                  </a:lnTo>
                  <a:lnTo>
                    <a:pt x="129" y="36"/>
                  </a:lnTo>
                  <a:lnTo>
                    <a:pt x="128" y="36"/>
                  </a:lnTo>
                  <a:lnTo>
                    <a:pt x="126" y="37"/>
                  </a:lnTo>
                  <a:lnTo>
                    <a:pt x="126" y="38"/>
                  </a:lnTo>
                  <a:lnTo>
                    <a:pt x="126" y="39"/>
                  </a:lnTo>
                  <a:lnTo>
                    <a:pt x="127" y="39"/>
                  </a:lnTo>
                  <a:lnTo>
                    <a:pt x="128" y="38"/>
                  </a:lnTo>
                  <a:lnTo>
                    <a:pt x="128" y="39"/>
                  </a:lnTo>
                  <a:lnTo>
                    <a:pt x="128" y="41"/>
                  </a:lnTo>
                  <a:lnTo>
                    <a:pt x="127" y="41"/>
                  </a:lnTo>
                  <a:lnTo>
                    <a:pt x="126" y="42"/>
                  </a:lnTo>
                  <a:lnTo>
                    <a:pt x="127" y="44"/>
                  </a:lnTo>
                  <a:lnTo>
                    <a:pt x="128" y="44"/>
                  </a:lnTo>
                  <a:lnTo>
                    <a:pt x="129" y="45"/>
                  </a:lnTo>
                  <a:lnTo>
                    <a:pt x="129" y="47"/>
                  </a:lnTo>
                  <a:lnTo>
                    <a:pt x="129" y="48"/>
                  </a:lnTo>
                  <a:lnTo>
                    <a:pt x="128" y="48"/>
                  </a:lnTo>
                  <a:lnTo>
                    <a:pt x="127" y="47"/>
                  </a:lnTo>
                  <a:lnTo>
                    <a:pt x="127" y="48"/>
                  </a:lnTo>
                  <a:lnTo>
                    <a:pt x="126" y="50"/>
                  </a:lnTo>
                  <a:lnTo>
                    <a:pt x="124" y="51"/>
                  </a:lnTo>
                  <a:lnTo>
                    <a:pt x="123" y="52"/>
                  </a:lnTo>
                  <a:lnTo>
                    <a:pt x="125" y="54"/>
                  </a:lnTo>
                  <a:lnTo>
                    <a:pt x="125" y="55"/>
                  </a:lnTo>
                  <a:lnTo>
                    <a:pt x="125" y="56"/>
                  </a:lnTo>
                  <a:lnTo>
                    <a:pt x="124" y="57"/>
                  </a:lnTo>
                  <a:lnTo>
                    <a:pt x="124" y="58"/>
                  </a:lnTo>
                  <a:lnTo>
                    <a:pt x="120" y="58"/>
                  </a:lnTo>
                  <a:lnTo>
                    <a:pt x="119" y="58"/>
                  </a:lnTo>
                  <a:lnTo>
                    <a:pt x="118" y="58"/>
                  </a:lnTo>
                  <a:lnTo>
                    <a:pt x="119" y="60"/>
                  </a:lnTo>
                  <a:lnTo>
                    <a:pt x="118" y="60"/>
                  </a:lnTo>
                  <a:lnTo>
                    <a:pt x="117" y="60"/>
                  </a:lnTo>
                  <a:lnTo>
                    <a:pt x="117" y="61"/>
                  </a:lnTo>
                  <a:lnTo>
                    <a:pt x="117" y="62"/>
                  </a:lnTo>
                  <a:lnTo>
                    <a:pt x="118" y="64"/>
                  </a:lnTo>
                  <a:lnTo>
                    <a:pt x="118" y="65"/>
                  </a:lnTo>
                  <a:lnTo>
                    <a:pt x="117" y="65"/>
                  </a:lnTo>
                  <a:lnTo>
                    <a:pt x="116" y="65"/>
                  </a:lnTo>
                  <a:lnTo>
                    <a:pt x="117" y="69"/>
                  </a:lnTo>
                  <a:lnTo>
                    <a:pt x="117" y="72"/>
                  </a:lnTo>
                  <a:lnTo>
                    <a:pt x="116" y="74"/>
                  </a:lnTo>
                  <a:lnTo>
                    <a:pt x="115" y="75"/>
                  </a:lnTo>
                  <a:lnTo>
                    <a:pt x="112" y="75"/>
                  </a:lnTo>
                  <a:lnTo>
                    <a:pt x="109" y="79"/>
                  </a:lnTo>
                  <a:lnTo>
                    <a:pt x="109" y="80"/>
                  </a:lnTo>
                  <a:lnTo>
                    <a:pt x="108" y="80"/>
                  </a:lnTo>
                  <a:lnTo>
                    <a:pt x="107" y="80"/>
                  </a:lnTo>
                  <a:lnTo>
                    <a:pt x="108" y="81"/>
                  </a:lnTo>
                  <a:lnTo>
                    <a:pt x="108" y="82"/>
                  </a:lnTo>
                  <a:lnTo>
                    <a:pt x="107" y="82"/>
                  </a:lnTo>
                  <a:lnTo>
                    <a:pt x="107" y="84"/>
                  </a:lnTo>
                  <a:lnTo>
                    <a:pt x="108" y="85"/>
                  </a:lnTo>
                  <a:lnTo>
                    <a:pt x="109" y="86"/>
                  </a:lnTo>
                  <a:lnTo>
                    <a:pt x="108" y="87"/>
                  </a:lnTo>
                  <a:lnTo>
                    <a:pt x="107" y="88"/>
                  </a:lnTo>
                  <a:lnTo>
                    <a:pt x="105" y="88"/>
                  </a:lnTo>
                  <a:lnTo>
                    <a:pt x="103" y="89"/>
                  </a:lnTo>
                  <a:lnTo>
                    <a:pt x="105" y="91"/>
                  </a:lnTo>
                  <a:lnTo>
                    <a:pt x="104" y="94"/>
                  </a:lnTo>
                  <a:lnTo>
                    <a:pt x="102" y="96"/>
                  </a:lnTo>
                  <a:lnTo>
                    <a:pt x="102" y="97"/>
                  </a:lnTo>
                  <a:lnTo>
                    <a:pt x="103" y="97"/>
                  </a:lnTo>
                  <a:lnTo>
                    <a:pt x="103" y="98"/>
                  </a:lnTo>
                  <a:lnTo>
                    <a:pt x="103" y="99"/>
                  </a:lnTo>
                  <a:lnTo>
                    <a:pt x="102" y="99"/>
                  </a:lnTo>
                  <a:lnTo>
                    <a:pt x="100" y="99"/>
                  </a:lnTo>
                  <a:lnTo>
                    <a:pt x="100" y="100"/>
                  </a:lnTo>
                  <a:lnTo>
                    <a:pt x="102" y="101"/>
                  </a:lnTo>
                  <a:lnTo>
                    <a:pt x="103" y="101"/>
                  </a:lnTo>
                  <a:lnTo>
                    <a:pt x="103" y="102"/>
                  </a:lnTo>
                  <a:lnTo>
                    <a:pt x="102" y="102"/>
                  </a:lnTo>
                  <a:lnTo>
                    <a:pt x="100" y="104"/>
                  </a:lnTo>
                  <a:lnTo>
                    <a:pt x="99" y="104"/>
                  </a:lnTo>
                  <a:lnTo>
                    <a:pt x="100" y="105"/>
                  </a:lnTo>
                  <a:lnTo>
                    <a:pt x="103" y="106"/>
                  </a:lnTo>
                  <a:lnTo>
                    <a:pt x="104" y="107"/>
                  </a:lnTo>
                  <a:lnTo>
                    <a:pt x="103" y="108"/>
                  </a:lnTo>
                  <a:lnTo>
                    <a:pt x="102" y="108"/>
                  </a:lnTo>
                  <a:lnTo>
                    <a:pt x="103" y="112"/>
                  </a:lnTo>
                  <a:lnTo>
                    <a:pt x="104" y="114"/>
                  </a:lnTo>
                  <a:lnTo>
                    <a:pt x="105" y="115"/>
                  </a:lnTo>
                  <a:lnTo>
                    <a:pt x="105" y="118"/>
                  </a:lnTo>
                  <a:lnTo>
                    <a:pt x="104" y="121"/>
                  </a:lnTo>
                  <a:lnTo>
                    <a:pt x="103" y="122"/>
                  </a:lnTo>
                  <a:lnTo>
                    <a:pt x="99" y="122"/>
                  </a:lnTo>
                  <a:lnTo>
                    <a:pt x="98" y="122"/>
                  </a:lnTo>
                  <a:lnTo>
                    <a:pt x="97" y="122"/>
                  </a:lnTo>
                  <a:lnTo>
                    <a:pt x="95" y="122"/>
                  </a:lnTo>
                  <a:lnTo>
                    <a:pt x="94" y="122"/>
                  </a:lnTo>
                  <a:lnTo>
                    <a:pt x="92" y="122"/>
                  </a:lnTo>
                  <a:lnTo>
                    <a:pt x="90" y="122"/>
                  </a:lnTo>
                  <a:lnTo>
                    <a:pt x="89" y="124"/>
                  </a:lnTo>
                  <a:lnTo>
                    <a:pt x="80" y="124"/>
                  </a:lnTo>
                  <a:lnTo>
                    <a:pt x="79" y="124"/>
                  </a:lnTo>
                  <a:lnTo>
                    <a:pt x="76" y="124"/>
                  </a:lnTo>
                  <a:lnTo>
                    <a:pt x="72" y="124"/>
                  </a:lnTo>
                  <a:lnTo>
                    <a:pt x="70" y="124"/>
                  </a:lnTo>
                  <a:lnTo>
                    <a:pt x="68" y="124"/>
                  </a:lnTo>
                  <a:lnTo>
                    <a:pt x="65" y="124"/>
                  </a:lnTo>
                  <a:lnTo>
                    <a:pt x="64" y="124"/>
                  </a:lnTo>
                  <a:lnTo>
                    <a:pt x="58" y="125"/>
                  </a:lnTo>
                  <a:lnTo>
                    <a:pt x="57" y="125"/>
                  </a:lnTo>
                  <a:lnTo>
                    <a:pt x="55" y="125"/>
                  </a:lnTo>
                  <a:lnTo>
                    <a:pt x="54" y="125"/>
                  </a:lnTo>
                  <a:lnTo>
                    <a:pt x="50" y="125"/>
                  </a:lnTo>
                  <a:lnTo>
                    <a:pt x="49" y="125"/>
                  </a:lnTo>
                  <a:lnTo>
                    <a:pt x="47" y="125"/>
                  </a:lnTo>
                  <a:lnTo>
                    <a:pt x="46" y="125"/>
                  </a:lnTo>
                  <a:lnTo>
                    <a:pt x="45" y="125"/>
                  </a:lnTo>
                  <a:lnTo>
                    <a:pt x="44" y="125"/>
                  </a:lnTo>
                  <a:lnTo>
                    <a:pt x="43" y="125"/>
                  </a:lnTo>
                  <a:lnTo>
                    <a:pt x="40" y="125"/>
                  </a:lnTo>
                  <a:lnTo>
                    <a:pt x="39" y="125"/>
                  </a:lnTo>
                  <a:lnTo>
                    <a:pt x="38" y="125"/>
                  </a:lnTo>
                  <a:lnTo>
                    <a:pt x="36" y="125"/>
                  </a:lnTo>
                  <a:lnTo>
                    <a:pt x="35" y="125"/>
                  </a:lnTo>
                  <a:lnTo>
                    <a:pt x="34" y="125"/>
                  </a:lnTo>
                  <a:lnTo>
                    <a:pt x="26" y="125"/>
                  </a:lnTo>
                  <a:lnTo>
                    <a:pt x="19" y="125"/>
                  </a:lnTo>
                  <a:lnTo>
                    <a:pt x="19" y="124"/>
                  </a:lnTo>
                  <a:lnTo>
                    <a:pt x="19" y="122"/>
                  </a:lnTo>
                  <a:lnTo>
                    <a:pt x="19" y="121"/>
                  </a:lnTo>
                  <a:lnTo>
                    <a:pt x="19" y="119"/>
                  </a:lnTo>
                  <a:lnTo>
                    <a:pt x="19" y="118"/>
                  </a:lnTo>
                  <a:lnTo>
                    <a:pt x="19" y="117"/>
                  </a:lnTo>
                  <a:lnTo>
                    <a:pt x="19" y="115"/>
                  </a:lnTo>
                  <a:lnTo>
                    <a:pt x="19" y="114"/>
                  </a:lnTo>
                  <a:lnTo>
                    <a:pt x="19" y="112"/>
                  </a:lnTo>
                  <a:lnTo>
                    <a:pt x="19" y="111"/>
                  </a:lnTo>
                  <a:lnTo>
                    <a:pt x="18" y="109"/>
                  </a:lnTo>
                  <a:lnTo>
                    <a:pt x="18" y="107"/>
                  </a:lnTo>
                  <a:lnTo>
                    <a:pt x="18" y="106"/>
                  </a:lnTo>
                  <a:lnTo>
                    <a:pt x="17" y="106"/>
                  </a:lnTo>
                  <a:lnTo>
                    <a:pt x="15" y="106"/>
                  </a:lnTo>
                  <a:lnTo>
                    <a:pt x="13" y="106"/>
                  </a:lnTo>
                  <a:lnTo>
                    <a:pt x="9" y="107"/>
                  </a:lnTo>
                  <a:lnTo>
                    <a:pt x="8" y="107"/>
                  </a:lnTo>
                  <a:lnTo>
                    <a:pt x="6" y="106"/>
                  </a:lnTo>
                  <a:lnTo>
                    <a:pt x="6" y="105"/>
                  </a:lnTo>
                  <a:lnTo>
                    <a:pt x="6" y="104"/>
                  </a:lnTo>
                  <a:lnTo>
                    <a:pt x="6" y="102"/>
                  </a:lnTo>
                  <a:lnTo>
                    <a:pt x="6" y="101"/>
                  </a:lnTo>
                  <a:lnTo>
                    <a:pt x="6" y="100"/>
                  </a:lnTo>
                  <a:lnTo>
                    <a:pt x="6" y="99"/>
                  </a:lnTo>
                  <a:lnTo>
                    <a:pt x="6" y="98"/>
                  </a:lnTo>
                  <a:lnTo>
                    <a:pt x="6" y="97"/>
                  </a:lnTo>
                  <a:lnTo>
                    <a:pt x="6" y="96"/>
                  </a:lnTo>
                  <a:lnTo>
                    <a:pt x="6" y="94"/>
                  </a:lnTo>
                  <a:lnTo>
                    <a:pt x="6" y="91"/>
                  </a:lnTo>
                  <a:lnTo>
                    <a:pt x="6" y="85"/>
                  </a:lnTo>
                  <a:lnTo>
                    <a:pt x="6" y="79"/>
                  </a:lnTo>
                  <a:lnTo>
                    <a:pt x="6" y="78"/>
                  </a:lnTo>
                  <a:lnTo>
                    <a:pt x="6" y="77"/>
                  </a:lnTo>
                  <a:lnTo>
                    <a:pt x="6" y="75"/>
                  </a:lnTo>
                  <a:lnTo>
                    <a:pt x="6" y="72"/>
                  </a:lnTo>
                  <a:lnTo>
                    <a:pt x="6" y="70"/>
                  </a:lnTo>
                  <a:lnTo>
                    <a:pt x="6" y="69"/>
                  </a:lnTo>
                  <a:lnTo>
                    <a:pt x="6" y="67"/>
                  </a:lnTo>
                  <a:lnTo>
                    <a:pt x="6" y="62"/>
                  </a:lnTo>
                  <a:lnTo>
                    <a:pt x="6" y="61"/>
                  </a:lnTo>
                  <a:lnTo>
                    <a:pt x="6" y="60"/>
                  </a:lnTo>
                  <a:lnTo>
                    <a:pt x="6" y="59"/>
                  </a:lnTo>
                  <a:lnTo>
                    <a:pt x="6" y="54"/>
                  </a:lnTo>
                  <a:lnTo>
                    <a:pt x="6" y="52"/>
                  </a:lnTo>
                  <a:lnTo>
                    <a:pt x="6" y="51"/>
                  </a:lnTo>
                  <a:lnTo>
                    <a:pt x="6" y="50"/>
                  </a:lnTo>
                  <a:lnTo>
                    <a:pt x="6" y="49"/>
                  </a:lnTo>
                  <a:lnTo>
                    <a:pt x="6" y="48"/>
                  </a:lnTo>
                  <a:lnTo>
                    <a:pt x="6" y="47"/>
                  </a:lnTo>
                  <a:lnTo>
                    <a:pt x="6" y="45"/>
                  </a:lnTo>
                  <a:lnTo>
                    <a:pt x="6" y="44"/>
                  </a:lnTo>
                  <a:lnTo>
                    <a:pt x="5" y="37"/>
                  </a:lnTo>
                  <a:lnTo>
                    <a:pt x="5" y="36"/>
                  </a:lnTo>
                  <a:lnTo>
                    <a:pt x="5" y="32"/>
                  </a:lnTo>
                  <a:lnTo>
                    <a:pt x="5" y="31"/>
                  </a:lnTo>
                  <a:lnTo>
                    <a:pt x="4" y="30"/>
                  </a:lnTo>
                  <a:lnTo>
                    <a:pt x="4" y="29"/>
                  </a:lnTo>
                  <a:lnTo>
                    <a:pt x="4" y="28"/>
                  </a:lnTo>
                  <a:lnTo>
                    <a:pt x="4" y="25"/>
                  </a:lnTo>
                  <a:lnTo>
                    <a:pt x="4" y="24"/>
                  </a:lnTo>
                  <a:lnTo>
                    <a:pt x="3" y="24"/>
                  </a:lnTo>
                  <a:lnTo>
                    <a:pt x="3" y="22"/>
                  </a:lnTo>
                  <a:lnTo>
                    <a:pt x="3" y="20"/>
                  </a:lnTo>
                  <a:lnTo>
                    <a:pt x="3" y="19"/>
                  </a:lnTo>
                  <a:lnTo>
                    <a:pt x="3" y="18"/>
                  </a:lnTo>
                  <a:lnTo>
                    <a:pt x="3" y="17"/>
                  </a:lnTo>
                  <a:lnTo>
                    <a:pt x="2" y="17"/>
                  </a:lnTo>
                  <a:lnTo>
                    <a:pt x="2" y="16"/>
                  </a:lnTo>
                  <a:lnTo>
                    <a:pt x="2" y="15"/>
                  </a:lnTo>
                  <a:lnTo>
                    <a:pt x="2" y="12"/>
                  </a:lnTo>
                  <a:lnTo>
                    <a:pt x="2" y="11"/>
                  </a:lnTo>
                  <a:lnTo>
                    <a:pt x="2" y="9"/>
                  </a:lnTo>
                  <a:lnTo>
                    <a:pt x="0" y="9"/>
                  </a:lnTo>
                  <a:lnTo>
                    <a:pt x="0" y="8"/>
                  </a:lnTo>
                  <a:lnTo>
                    <a:pt x="0" y="7"/>
                  </a:lnTo>
                  <a:lnTo>
                    <a:pt x="0" y="6"/>
                  </a:lnTo>
                  <a:lnTo>
                    <a:pt x="3" y="6"/>
                  </a:lnTo>
                  <a:lnTo>
                    <a:pt x="4" y="6"/>
                  </a:lnTo>
                  <a:lnTo>
                    <a:pt x="15" y="6"/>
                  </a:lnTo>
                  <a:close/>
                </a:path>
              </a:pathLst>
            </a:custGeom>
            <a:solidFill>
              <a:srgbClr val="CC000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93"/>
            <p:cNvSpPr>
              <a:spLocks noEditPoints="1"/>
            </p:cNvSpPr>
            <p:nvPr/>
          </p:nvSpPr>
          <p:spPr bwMode="auto">
            <a:xfrm>
              <a:off x="4186238" y="3643313"/>
              <a:ext cx="342900" cy="596900"/>
            </a:xfrm>
            <a:custGeom>
              <a:avLst/>
              <a:gdLst>
                <a:gd name="T0" fmla="*/ 84 w 216"/>
                <a:gd name="T1" fmla="*/ 348 h 376"/>
                <a:gd name="T2" fmla="*/ 58 w 216"/>
                <a:gd name="T3" fmla="*/ 324 h 376"/>
                <a:gd name="T4" fmla="*/ 87 w 216"/>
                <a:gd name="T5" fmla="*/ 326 h 376"/>
                <a:gd name="T6" fmla="*/ 86 w 216"/>
                <a:gd name="T7" fmla="*/ 329 h 376"/>
                <a:gd name="T8" fmla="*/ 66 w 216"/>
                <a:gd name="T9" fmla="*/ 299 h 376"/>
                <a:gd name="T10" fmla="*/ 45 w 216"/>
                <a:gd name="T11" fmla="*/ 297 h 376"/>
                <a:gd name="T12" fmla="*/ 41 w 216"/>
                <a:gd name="T13" fmla="*/ 292 h 376"/>
                <a:gd name="T14" fmla="*/ 41 w 216"/>
                <a:gd name="T15" fmla="*/ 290 h 376"/>
                <a:gd name="T16" fmla="*/ 63 w 216"/>
                <a:gd name="T17" fmla="*/ 298 h 376"/>
                <a:gd name="T18" fmla="*/ 53 w 216"/>
                <a:gd name="T19" fmla="*/ 294 h 376"/>
                <a:gd name="T20" fmla="*/ 24 w 216"/>
                <a:gd name="T21" fmla="*/ 149 h 376"/>
                <a:gd name="T22" fmla="*/ 100 w 216"/>
                <a:gd name="T23" fmla="*/ 25 h 376"/>
                <a:gd name="T24" fmla="*/ 107 w 216"/>
                <a:gd name="T25" fmla="*/ 95 h 376"/>
                <a:gd name="T26" fmla="*/ 107 w 216"/>
                <a:gd name="T27" fmla="*/ 146 h 376"/>
                <a:gd name="T28" fmla="*/ 176 w 216"/>
                <a:gd name="T29" fmla="*/ 252 h 376"/>
                <a:gd name="T30" fmla="*/ 201 w 216"/>
                <a:gd name="T31" fmla="*/ 289 h 376"/>
                <a:gd name="T32" fmla="*/ 216 w 216"/>
                <a:gd name="T33" fmla="*/ 327 h 376"/>
                <a:gd name="T34" fmla="*/ 203 w 216"/>
                <a:gd name="T35" fmla="*/ 337 h 376"/>
                <a:gd name="T36" fmla="*/ 195 w 216"/>
                <a:gd name="T37" fmla="*/ 353 h 376"/>
                <a:gd name="T38" fmla="*/ 196 w 216"/>
                <a:gd name="T39" fmla="*/ 367 h 376"/>
                <a:gd name="T40" fmla="*/ 118 w 216"/>
                <a:gd name="T41" fmla="*/ 365 h 376"/>
                <a:gd name="T42" fmla="*/ 117 w 216"/>
                <a:gd name="T43" fmla="*/ 353 h 376"/>
                <a:gd name="T44" fmla="*/ 113 w 216"/>
                <a:gd name="T45" fmla="*/ 335 h 376"/>
                <a:gd name="T46" fmla="*/ 104 w 216"/>
                <a:gd name="T47" fmla="*/ 324 h 376"/>
                <a:gd name="T48" fmla="*/ 94 w 216"/>
                <a:gd name="T49" fmla="*/ 317 h 376"/>
                <a:gd name="T50" fmla="*/ 91 w 216"/>
                <a:gd name="T51" fmla="*/ 306 h 376"/>
                <a:gd name="T52" fmla="*/ 78 w 216"/>
                <a:gd name="T53" fmla="*/ 302 h 376"/>
                <a:gd name="T54" fmla="*/ 71 w 216"/>
                <a:gd name="T55" fmla="*/ 290 h 376"/>
                <a:gd name="T56" fmla="*/ 57 w 216"/>
                <a:gd name="T57" fmla="*/ 284 h 376"/>
                <a:gd name="T58" fmla="*/ 43 w 216"/>
                <a:gd name="T59" fmla="*/ 277 h 376"/>
                <a:gd name="T60" fmla="*/ 41 w 216"/>
                <a:gd name="T61" fmla="*/ 265 h 376"/>
                <a:gd name="T62" fmla="*/ 43 w 216"/>
                <a:gd name="T63" fmla="*/ 253 h 376"/>
                <a:gd name="T64" fmla="*/ 40 w 216"/>
                <a:gd name="T65" fmla="*/ 243 h 376"/>
                <a:gd name="T66" fmla="*/ 32 w 216"/>
                <a:gd name="T67" fmla="*/ 230 h 376"/>
                <a:gd name="T68" fmla="*/ 28 w 216"/>
                <a:gd name="T69" fmla="*/ 218 h 376"/>
                <a:gd name="T70" fmla="*/ 22 w 216"/>
                <a:gd name="T71" fmla="*/ 206 h 376"/>
                <a:gd name="T72" fmla="*/ 23 w 216"/>
                <a:gd name="T73" fmla="*/ 194 h 376"/>
                <a:gd name="T74" fmla="*/ 28 w 216"/>
                <a:gd name="T75" fmla="*/ 184 h 376"/>
                <a:gd name="T76" fmla="*/ 18 w 216"/>
                <a:gd name="T77" fmla="*/ 174 h 376"/>
                <a:gd name="T78" fmla="*/ 18 w 216"/>
                <a:gd name="T79" fmla="*/ 160 h 376"/>
                <a:gd name="T80" fmla="*/ 23 w 216"/>
                <a:gd name="T81" fmla="*/ 152 h 376"/>
                <a:gd name="T82" fmla="*/ 22 w 216"/>
                <a:gd name="T83" fmla="*/ 159 h 376"/>
                <a:gd name="T84" fmla="*/ 27 w 216"/>
                <a:gd name="T85" fmla="*/ 160 h 376"/>
                <a:gd name="T86" fmla="*/ 25 w 216"/>
                <a:gd name="T87" fmla="*/ 153 h 376"/>
                <a:gd name="T88" fmla="*/ 26 w 216"/>
                <a:gd name="T89" fmla="*/ 145 h 376"/>
                <a:gd name="T90" fmla="*/ 24 w 216"/>
                <a:gd name="T91" fmla="*/ 140 h 376"/>
                <a:gd name="T92" fmla="*/ 22 w 216"/>
                <a:gd name="T93" fmla="*/ 149 h 376"/>
                <a:gd name="T94" fmla="*/ 14 w 216"/>
                <a:gd name="T95" fmla="*/ 142 h 376"/>
                <a:gd name="T96" fmla="*/ 13 w 216"/>
                <a:gd name="T97" fmla="*/ 132 h 376"/>
                <a:gd name="T98" fmla="*/ 7 w 216"/>
                <a:gd name="T99" fmla="*/ 119 h 376"/>
                <a:gd name="T100" fmla="*/ 2 w 216"/>
                <a:gd name="T101" fmla="*/ 106 h 376"/>
                <a:gd name="T102" fmla="*/ 3 w 216"/>
                <a:gd name="T103" fmla="*/ 94 h 376"/>
                <a:gd name="T104" fmla="*/ 7 w 216"/>
                <a:gd name="T105" fmla="*/ 82 h 376"/>
                <a:gd name="T106" fmla="*/ 5 w 216"/>
                <a:gd name="T107" fmla="*/ 68 h 376"/>
                <a:gd name="T108" fmla="*/ 0 w 216"/>
                <a:gd name="T109" fmla="*/ 56 h 376"/>
                <a:gd name="T110" fmla="*/ 6 w 216"/>
                <a:gd name="T111" fmla="*/ 43 h 376"/>
                <a:gd name="T112" fmla="*/ 14 w 216"/>
                <a:gd name="T113" fmla="*/ 28 h 376"/>
                <a:gd name="T114" fmla="*/ 21 w 216"/>
                <a:gd name="T115" fmla="*/ 13 h 376"/>
                <a:gd name="T116" fmla="*/ 22 w 216"/>
                <a:gd name="T117" fmla="*/ 3 h 376"/>
                <a:gd name="T118" fmla="*/ 67 w 216"/>
                <a:gd name="T119" fmla="*/ 1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 h="376">
                  <a:moveTo>
                    <a:pt x="82" y="339"/>
                  </a:moveTo>
                  <a:lnTo>
                    <a:pt x="82" y="340"/>
                  </a:lnTo>
                  <a:lnTo>
                    <a:pt x="82" y="342"/>
                  </a:lnTo>
                  <a:lnTo>
                    <a:pt x="83" y="343"/>
                  </a:lnTo>
                  <a:lnTo>
                    <a:pt x="83" y="344"/>
                  </a:lnTo>
                  <a:lnTo>
                    <a:pt x="84" y="344"/>
                  </a:lnTo>
                  <a:lnTo>
                    <a:pt x="84" y="345"/>
                  </a:lnTo>
                  <a:lnTo>
                    <a:pt x="85" y="347"/>
                  </a:lnTo>
                  <a:lnTo>
                    <a:pt x="86" y="347"/>
                  </a:lnTo>
                  <a:lnTo>
                    <a:pt x="85" y="348"/>
                  </a:lnTo>
                  <a:lnTo>
                    <a:pt x="85" y="347"/>
                  </a:lnTo>
                  <a:lnTo>
                    <a:pt x="84" y="347"/>
                  </a:lnTo>
                  <a:lnTo>
                    <a:pt x="84" y="348"/>
                  </a:lnTo>
                  <a:lnTo>
                    <a:pt x="84" y="347"/>
                  </a:lnTo>
                  <a:lnTo>
                    <a:pt x="83" y="347"/>
                  </a:lnTo>
                  <a:lnTo>
                    <a:pt x="83" y="346"/>
                  </a:lnTo>
                  <a:lnTo>
                    <a:pt x="82" y="346"/>
                  </a:lnTo>
                  <a:lnTo>
                    <a:pt x="82" y="345"/>
                  </a:lnTo>
                  <a:lnTo>
                    <a:pt x="82" y="344"/>
                  </a:lnTo>
                  <a:lnTo>
                    <a:pt x="82" y="342"/>
                  </a:lnTo>
                  <a:lnTo>
                    <a:pt x="81" y="342"/>
                  </a:lnTo>
                  <a:lnTo>
                    <a:pt x="81" y="339"/>
                  </a:lnTo>
                  <a:lnTo>
                    <a:pt x="81" y="338"/>
                  </a:lnTo>
                  <a:lnTo>
                    <a:pt x="82" y="339"/>
                  </a:lnTo>
                  <a:close/>
                  <a:moveTo>
                    <a:pt x="57" y="324"/>
                  </a:moveTo>
                  <a:lnTo>
                    <a:pt x="58" y="324"/>
                  </a:lnTo>
                  <a:lnTo>
                    <a:pt x="58" y="325"/>
                  </a:lnTo>
                  <a:lnTo>
                    <a:pt x="60" y="326"/>
                  </a:lnTo>
                  <a:lnTo>
                    <a:pt x="58" y="326"/>
                  </a:lnTo>
                  <a:lnTo>
                    <a:pt x="57" y="326"/>
                  </a:lnTo>
                  <a:lnTo>
                    <a:pt x="57" y="325"/>
                  </a:lnTo>
                  <a:lnTo>
                    <a:pt x="56" y="325"/>
                  </a:lnTo>
                  <a:lnTo>
                    <a:pt x="55" y="324"/>
                  </a:lnTo>
                  <a:lnTo>
                    <a:pt x="55" y="323"/>
                  </a:lnTo>
                  <a:lnTo>
                    <a:pt x="56" y="324"/>
                  </a:lnTo>
                  <a:lnTo>
                    <a:pt x="57" y="324"/>
                  </a:lnTo>
                  <a:close/>
                  <a:moveTo>
                    <a:pt x="85" y="324"/>
                  </a:moveTo>
                  <a:lnTo>
                    <a:pt x="86" y="325"/>
                  </a:lnTo>
                  <a:lnTo>
                    <a:pt x="87" y="326"/>
                  </a:lnTo>
                  <a:lnTo>
                    <a:pt x="88" y="327"/>
                  </a:lnTo>
                  <a:lnTo>
                    <a:pt x="90" y="327"/>
                  </a:lnTo>
                  <a:lnTo>
                    <a:pt x="90" y="328"/>
                  </a:lnTo>
                  <a:lnTo>
                    <a:pt x="91" y="328"/>
                  </a:lnTo>
                  <a:lnTo>
                    <a:pt x="91" y="330"/>
                  </a:lnTo>
                  <a:lnTo>
                    <a:pt x="92" y="330"/>
                  </a:lnTo>
                  <a:lnTo>
                    <a:pt x="92" y="332"/>
                  </a:lnTo>
                  <a:lnTo>
                    <a:pt x="91" y="332"/>
                  </a:lnTo>
                  <a:lnTo>
                    <a:pt x="90" y="332"/>
                  </a:lnTo>
                  <a:lnTo>
                    <a:pt x="90" y="330"/>
                  </a:lnTo>
                  <a:lnTo>
                    <a:pt x="88" y="330"/>
                  </a:lnTo>
                  <a:lnTo>
                    <a:pt x="87" y="330"/>
                  </a:lnTo>
                  <a:lnTo>
                    <a:pt x="86" y="329"/>
                  </a:lnTo>
                  <a:lnTo>
                    <a:pt x="86" y="328"/>
                  </a:lnTo>
                  <a:lnTo>
                    <a:pt x="87" y="328"/>
                  </a:lnTo>
                  <a:lnTo>
                    <a:pt x="87" y="327"/>
                  </a:lnTo>
                  <a:lnTo>
                    <a:pt x="87" y="326"/>
                  </a:lnTo>
                  <a:lnTo>
                    <a:pt x="86" y="326"/>
                  </a:lnTo>
                  <a:lnTo>
                    <a:pt x="85" y="326"/>
                  </a:lnTo>
                  <a:lnTo>
                    <a:pt x="85" y="325"/>
                  </a:lnTo>
                  <a:lnTo>
                    <a:pt x="85" y="324"/>
                  </a:lnTo>
                  <a:lnTo>
                    <a:pt x="84" y="324"/>
                  </a:lnTo>
                  <a:lnTo>
                    <a:pt x="85" y="324"/>
                  </a:lnTo>
                  <a:close/>
                  <a:moveTo>
                    <a:pt x="67" y="300"/>
                  </a:moveTo>
                  <a:lnTo>
                    <a:pt x="66" y="300"/>
                  </a:lnTo>
                  <a:lnTo>
                    <a:pt x="66" y="299"/>
                  </a:lnTo>
                  <a:lnTo>
                    <a:pt x="67" y="300"/>
                  </a:lnTo>
                  <a:lnTo>
                    <a:pt x="68" y="300"/>
                  </a:lnTo>
                  <a:lnTo>
                    <a:pt x="67" y="300"/>
                  </a:lnTo>
                  <a:close/>
                  <a:moveTo>
                    <a:pt x="50" y="295"/>
                  </a:moveTo>
                  <a:lnTo>
                    <a:pt x="50" y="296"/>
                  </a:lnTo>
                  <a:lnTo>
                    <a:pt x="51" y="296"/>
                  </a:lnTo>
                  <a:lnTo>
                    <a:pt x="51" y="297"/>
                  </a:lnTo>
                  <a:lnTo>
                    <a:pt x="51" y="298"/>
                  </a:lnTo>
                  <a:lnTo>
                    <a:pt x="50" y="298"/>
                  </a:lnTo>
                  <a:lnTo>
                    <a:pt x="48" y="298"/>
                  </a:lnTo>
                  <a:lnTo>
                    <a:pt x="47" y="298"/>
                  </a:lnTo>
                  <a:lnTo>
                    <a:pt x="46" y="298"/>
                  </a:lnTo>
                  <a:lnTo>
                    <a:pt x="45" y="297"/>
                  </a:lnTo>
                  <a:lnTo>
                    <a:pt x="45" y="296"/>
                  </a:lnTo>
                  <a:lnTo>
                    <a:pt x="44" y="296"/>
                  </a:lnTo>
                  <a:lnTo>
                    <a:pt x="45" y="296"/>
                  </a:lnTo>
                  <a:lnTo>
                    <a:pt x="44" y="295"/>
                  </a:lnTo>
                  <a:lnTo>
                    <a:pt x="44" y="294"/>
                  </a:lnTo>
                  <a:lnTo>
                    <a:pt x="45" y="294"/>
                  </a:lnTo>
                  <a:lnTo>
                    <a:pt x="46" y="294"/>
                  </a:lnTo>
                  <a:lnTo>
                    <a:pt x="47" y="294"/>
                  </a:lnTo>
                  <a:lnTo>
                    <a:pt x="48" y="295"/>
                  </a:lnTo>
                  <a:lnTo>
                    <a:pt x="50" y="295"/>
                  </a:lnTo>
                  <a:lnTo>
                    <a:pt x="50" y="294"/>
                  </a:lnTo>
                  <a:lnTo>
                    <a:pt x="50" y="295"/>
                  </a:lnTo>
                  <a:close/>
                  <a:moveTo>
                    <a:pt x="41" y="292"/>
                  </a:moveTo>
                  <a:lnTo>
                    <a:pt x="42" y="292"/>
                  </a:lnTo>
                  <a:lnTo>
                    <a:pt x="42" y="293"/>
                  </a:lnTo>
                  <a:lnTo>
                    <a:pt x="43" y="293"/>
                  </a:lnTo>
                  <a:lnTo>
                    <a:pt x="42" y="293"/>
                  </a:lnTo>
                  <a:lnTo>
                    <a:pt x="41" y="293"/>
                  </a:lnTo>
                  <a:lnTo>
                    <a:pt x="40" y="292"/>
                  </a:lnTo>
                  <a:lnTo>
                    <a:pt x="38" y="292"/>
                  </a:lnTo>
                  <a:lnTo>
                    <a:pt x="38" y="290"/>
                  </a:lnTo>
                  <a:lnTo>
                    <a:pt x="38" y="292"/>
                  </a:lnTo>
                  <a:lnTo>
                    <a:pt x="40" y="290"/>
                  </a:lnTo>
                  <a:lnTo>
                    <a:pt x="40" y="292"/>
                  </a:lnTo>
                  <a:lnTo>
                    <a:pt x="41" y="292"/>
                  </a:lnTo>
                  <a:lnTo>
                    <a:pt x="41" y="290"/>
                  </a:lnTo>
                  <a:lnTo>
                    <a:pt x="42" y="292"/>
                  </a:lnTo>
                  <a:lnTo>
                    <a:pt x="41" y="292"/>
                  </a:lnTo>
                  <a:close/>
                  <a:moveTo>
                    <a:pt x="56" y="296"/>
                  </a:moveTo>
                  <a:lnTo>
                    <a:pt x="57" y="296"/>
                  </a:lnTo>
                  <a:lnTo>
                    <a:pt x="58" y="296"/>
                  </a:lnTo>
                  <a:lnTo>
                    <a:pt x="58" y="297"/>
                  </a:lnTo>
                  <a:lnTo>
                    <a:pt x="60" y="297"/>
                  </a:lnTo>
                  <a:lnTo>
                    <a:pt x="61" y="298"/>
                  </a:lnTo>
                  <a:lnTo>
                    <a:pt x="62" y="298"/>
                  </a:lnTo>
                  <a:lnTo>
                    <a:pt x="62" y="297"/>
                  </a:lnTo>
                  <a:lnTo>
                    <a:pt x="63" y="297"/>
                  </a:lnTo>
                  <a:lnTo>
                    <a:pt x="64" y="298"/>
                  </a:lnTo>
                  <a:lnTo>
                    <a:pt x="63" y="298"/>
                  </a:lnTo>
                  <a:lnTo>
                    <a:pt x="63" y="299"/>
                  </a:lnTo>
                  <a:lnTo>
                    <a:pt x="62" y="299"/>
                  </a:lnTo>
                  <a:lnTo>
                    <a:pt x="61" y="299"/>
                  </a:lnTo>
                  <a:lnTo>
                    <a:pt x="60" y="299"/>
                  </a:lnTo>
                  <a:lnTo>
                    <a:pt x="58" y="299"/>
                  </a:lnTo>
                  <a:lnTo>
                    <a:pt x="57" y="299"/>
                  </a:lnTo>
                  <a:lnTo>
                    <a:pt x="56" y="298"/>
                  </a:lnTo>
                  <a:lnTo>
                    <a:pt x="54" y="298"/>
                  </a:lnTo>
                  <a:lnTo>
                    <a:pt x="54" y="297"/>
                  </a:lnTo>
                  <a:lnTo>
                    <a:pt x="54" y="296"/>
                  </a:lnTo>
                  <a:lnTo>
                    <a:pt x="54" y="295"/>
                  </a:lnTo>
                  <a:lnTo>
                    <a:pt x="53" y="295"/>
                  </a:lnTo>
                  <a:lnTo>
                    <a:pt x="53" y="294"/>
                  </a:lnTo>
                  <a:lnTo>
                    <a:pt x="54" y="294"/>
                  </a:lnTo>
                  <a:lnTo>
                    <a:pt x="55" y="295"/>
                  </a:lnTo>
                  <a:lnTo>
                    <a:pt x="56" y="295"/>
                  </a:lnTo>
                  <a:lnTo>
                    <a:pt x="56" y="296"/>
                  </a:lnTo>
                  <a:close/>
                  <a:moveTo>
                    <a:pt x="6" y="150"/>
                  </a:moveTo>
                  <a:lnTo>
                    <a:pt x="6" y="149"/>
                  </a:lnTo>
                  <a:lnTo>
                    <a:pt x="7" y="150"/>
                  </a:lnTo>
                  <a:lnTo>
                    <a:pt x="6" y="150"/>
                  </a:lnTo>
                  <a:close/>
                  <a:moveTo>
                    <a:pt x="25" y="152"/>
                  </a:moveTo>
                  <a:lnTo>
                    <a:pt x="24" y="152"/>
                  </a:lnTo>
                  <a:lnTo>
                    <a:pt x="24" y="150"/>
                  </a:lnTo>
                  <a:lnTo>
                    <a:pt x="25" y="152"/>
                  </a:lnTo>
                  <a:close/>
                  <a:moveTo>
                    <a:pt x="24" y="149"/>
                  </a:moveTo>
                  <a:lnTo>
                    <a:pt x="23" y="149"/>
                  </a:lnTo>
                  <a:lnTo>
                    <a:pt x="24" y="149"/>
                  </a:lnTo>
                  <a:close/>
                  <a:moveTo>
                    <a:pt x="70" y="15"/>
                  </a:moveTo>
                  <a:lnTo>
                    <a:pt x="72" y="16"/>
                  </a:lnTo>
                  <a:lnTo>
                    <a:pt x="76" y="17"/>
                  </a:lnTo>
                  <a:lnTo>
                    <a:pt x="83" y="19"/>
                  </a:lnTo>
                  <a:lnTo>
                    <a:pt x="84" y="19"/>
                  </a:lnTo>
                  <a:lnTo>
                    <a:pt x="86" y="20"/>
                  </a:lnTo>
                  <a:lnTo>
                    <a:pt x="87" y="22"/>
                  </a:lnTo>
                  <a:lnTo>
                    <a:pt x="90" y="22"/>
                  </a:lnTo>
                  <a:lnTo>
                    <a:pt x="92" y="23"/>
                  </a:lnTo>
                  <a:lnTo>
                    <a:pt x="96" y="24"/>
                  </a:lnTo>
                  <a:lnTo>
                    <a:pt x="100" y="25"/>
                  </a:lnTo>
                  <a:lnTo>
                    <a:pt x="103" y="26"/>
                  </a:lnTo>
                  <a:lnTo>
                    <a:pt x="108" y="27"/>
                  </a:lnTo>
                  <a:lnTo>
                    <a:pt x="117" y="29"/>
                  </a:lnTo>
                  <a:lnTo>
                    <a:pt x="118" y="30"/>
                  </a:lnTo>
                  <a:lnTo>
                    <a:pt x="125" y="32"/>
                  </a:lnTo>
                  <a:lnTo>
                    <a:pt x="117" y="59"/>
                  </a:lnTo>
                  <a:lnTo>
                    <a:pt x="115" y="69"/>
                  </a:lnTo>
                  <a:lnTo>
                    <a:pt x="114" y="69"/>
                  </a:lnTo>
                  <a:lnTo>
                    <a:pt x="111" y="82"/>
                  </a:lnTo>
                  <a:lnTo>
                    <a:pt x="110" y="87"/>
                  </a:lnTo>
                  <a:lnTo>
                    <a:pt x="108" y="89"/>
                  </a:lnTo>
                  <a:lnTo>
                    <a:pt x="107" y="94"/>
                  </a:lnTo>
                  <a:lnTo>
                    <a:pt x="107" y="95"/>
                  </a:lnTo>
                  <a:lnTo>
                    <a:pt x="104" y="105"/>
                  </a:lnTo>
                  <a:lnTo>
                    <a:pt x="104" y="107"/>
                  </a:lnTo>
                  <a:lnTo>
                    <a:pt x="101" y="116"/>
                  </a:lnTo>
                  <a:lnTo>
                    <a:pt x="100" y="120"/>
                  </a:lnTo>
                  <a:lnTo>
                    <a:pt x="100" y="123"/>
                  </a:lnTo>
                  <a:lnTo>
                    <a:pt x="100" y="124"/>
                  </a:lnTo>
                  <a:lnTo>
                    <a:pt x="98" y="125"/>
                  </a:lnTo>
                  <a:lnTo>
                    <a:pt x="98" y="127"/>
                  </a:lnTo>
                  <a:lnTo>
                    <a:pt x="97" y="128"/>
                  </a:lnTo>
                  <a:lnTo>
                    <a:pt x="97" y="130"/>
                  </a:lnTo>
                  <a:lnTo>
                    <a:pt x="98" y="134"/>
                  </a:lnTo>
                  <a:lnTo>
                    <a:pt x="105" y="143"/>
                  </a:lnTo>
                  <a:lnTo>
                    <a:pt x="107" y="146"/>
                  </a:lnTo>
                  <a:lnTo>
                    <a:pt x="107" y="147"/>
                  </a:lnTo>
                  <a:lnTo>
                    <a:pt x="111" y="150"/>
                  </a:lnTo>
                  <a:lnTo>
                    <a:pt x="114" y="156"/>
                  </a:lnTo>
                  <a:lnTo>
                    <a:pt x="114" y="157"/>
                  </a:lnTo>
                  <a:lnTo>
                    <a:pt x="122" y="168"/>
                  </a:lnTo>
                  <a:lnTo>
                    <a:pt x="128" y="178"/>
                  </a:lnTo>
                  <a:lnTo>
                    <a:pt x="136" y="190"/>
                  </a:lnTo>
                  <a:lnTo>
                    <a:pt x="140" y="197"/>
                  </a:lnTo>
                  <a:lnTo>
                    <a:pt x="146" y="207"/>
                  </a:lnTo>
                  <a:lnTo>
                    <a:pt x="154" y="217"/>
                  </a:lnTo>
                  <a:lnTo>
                    <a:pt x="157" y="223"/>
                  </a:lnTo>
                  <a:lnTo>
                    <a:pt x="167" y="239"/>
                  </a:lnTo>
                  <a:lnTo>
                    <a:pt x="176" y="252"/>
                  </a:lnTo>
                  <a:lnTo>
                    <a:pt x="180" y="257"/>
                  </a:lnTo>
                  <a:lnTo>
                    <a:pt x="181" y="258"/>
                  </a:lnTo>
                  <a:lnTo>
                    <a:pt x="181" y="259"/>
                  </a:lnTo>
                  <a:lnTo>
                    <a:pt x="184" y="265"/>
                  </a:lnTo>
                  <a:lnTo>
                    <a:pt x="185" y="266"/>
                  </a:lnTo>
                  <a:lnTo>
                    <a:pt x="191" y="274"/>
                  </a:lnTo>
                  <a:lnTo>
                    <a:pt x="191" y="275"/>
                  </a:lnTo>
                  <a:lnTo>
                    <a:pt x="193" y="277"/>
                  </a:lnTo>
                  <a:lnTo>
                    <a:pt x="193" y="278"/>
                  </a:lnTo>
                  <a:lnTo>
                    <a:pt x="194" y="280"/>
                  </a:lnTo>
                  <a:lnTo>
                    <a:pt x="196" y="282"/>
                  </a:lnTo>
                  <a:lnTo>
                    <a:pt x="196" y="283"/>
                  </a:lnTo>
                  <a:lnTo>
                    <a:pt x="201" y="289"/>
                  </a:lnTo>
                  <a:lnTo>
                    <a:pt x="203" y="294"/>
                  </a:lnTo>
                  <a:lnTo>
                    <a:pt x="207" y="299"/>
                  </a:lnTo>
                  <a:lnTo>
                    <a:pt x="207" y="300"/>
                  </a:lnTo>
                  <a:lnTo>
                    <a:pt x="206" y="303"/>
                  </a:lnTo>
                  <a:lnTo>
                    <a:pt x="206" y="304"/>
                  </a:lnTo>
                  <a:lnTo>
                    <a:pt x="207" y="308"/>
                  </a:lnTo>
                  <a:lnTo>
                    <a:pt x="210" y="310"/>
                  </a:lnTo>
                  <a:lnTo>
                    <a:pt x="210" y="313"/>
                  </a:lnTo>
                  <a:lnTo>
                    <a:pt x="212" y="319"/>
                  </a:lnTo>
                  <a:lnTo>
                    <a:pt x="213" y="322"/>
                  </a:lnTo>
                  <a:lnTo>
                    <a:pt x="215" y="324"/>
                  </a:lnTo>
                  <a:lnTo>
                    <a:pt x="216" y="326"/>
                  </a:lnTo>
                  <a:lnTo>
                    <a:pt x="216" y="327"/>
                  </a:lnTo>
                  <a:lnTo>
                    <a:pt x="215" y="327"/>
                  </a:lnTo>
                  <a:lnTo>
                    <a:pt x="213" y="328"/>
                  </a:lnTo>
                  <a:lnTo>
                    <a:pt x="212" y="329"/>
                  </a:lnTo>
                  <a:lnTo>
                    <a:pt x="210" y="330"/>
                  </a:lnTo>
                  <a:lnTo>
                    <a:pt x="208" y="330"/>
                  </a:lnTo>
                  <a:lnTo>
                    <a:pt x="207" y="330"/>
                  </a:lnTo>
                  <a:lnTo>
                    <a:pt x="206" y="330"/>
                  </a:lnTo>
                  <a:lnTo>
                    <a:pt x="206" y="332"/>
                  </a:lnTo>
                  <a:lnTo>
                    <a:pt x="205" y="333"/>
                  </a:lnTo>
                  <a:lnTo>
                    <a:pt x="205" y="334"/>
                  </a:lnTo>
                  <a:lnTo>
                    <a:pt x="204" y="335"/>
                  </a:lnTo>
                  <a:lnTo>
                    <a:pt x="203" y="335"/>
                  </a:lnTo>
                  <a:lnTo>
                    <a:pt x="203" y="337"/>
                  </a:lnTo>
                  <a:lnTo>
                    <a:pt x="202" y="339"/>
                  </a:lnTo>
                  <a:lnTo>
                    <a:pt x="202" y="340"/>
                  </a:lnTo>
                  <a:lnTo>
                    <a:pt x="202" y="342"/>
                  </a:lnTo>
                  <a:lnTo>
                    <a:pt x="202" y="344"/>
                  </a:lnTo>
                  <a:lnTo>
                    <a:pt x="201" y="344"/>
                  </a:lnTo>
                  <a:lnTo>
                    <a:pt x="201" y="345"/>
                  </a:lnTo>
                  <a:lnTo>
                    <a:pt x="200" y="347"/>
                  </a:lnTo>
                  <a:lnTo>
                    <a:pt x="200" y="348"/>
                  </a:lnTo>
                  <a:lnTo>
                    <a:pt x="198" y="349"/>
                  </a:lnTo>
                  <a:lnTo>
                    <a:pt x="197" y="350"/>
                  </a:lnTo>
                  <a:lnTo>
                    <a:pt x="196" y="352"/>
                  </a:lnTo>
                  <a:lnTo>
                    <a:pt x="196" y="353"/>
                  </a:lnTo>
                  <a:lnTo>
                    <a:pt x="195" y="353"/>
                  </a:lnTo>
                  <a:lnTo>
                    <a:pt x="193" y="353"/>
                  </a:lnTo>
                  <a:lnTo>
                    <a:pt x="193" y="355"/>
                  </a:lnTo>
                  <a:lnTo>
                    <a:pt x="193" y="358"/>
                  </a:lnTo>
                  <a:lnTo>
                    <a:pt x="193" y="360"/>
                  </a:lnTo>
                  <a:lnTo>
                    <a:pt x="193" y="362"/>
                  </a:lnTo>
                  <a:lnTo>
                    <a:pt x="192" y="362"/>
                  </a:lnTo>
                  <a:lnTo>
                    <a:pt x="191" y="363"/>
                  </a:lnTo>
                  <a:lnTo>
                    <a:pt x="191" y="364"/>
                  </a:lnTo>
                  <a:lnTo>
                    <a:pt x="192" y="365"/>
                  </a:lnTo>
                  <a:lnTo>
                    <a:pt x="193" y="366"/>
                  </a:lnTo>
                  <a:lnTo>
                    <a:pt x="194" y="366"/>
                  </a:lnTo>
                  <a:lnTo>
                    <a:pt x="196" y="366"/>
                  </a:lnTo>
                  <a:lnTo>
                    <a:pt x="196" y="367"/>
                  </a:lnTo>
                  <a:lnTo>
                    <a:pt x="197" y="368"/>
                  </a:lnTo>
                  <a:lnTo>
                    <a:pt x="196" y="372"/>
                  </a:lnTo>
                  <a:lnTo>
                    <a:pt x="195" y="374"/>
                  </a:lnTo>
                  <a:lnTo>
                    <a:pt x="191" y="376"/>
                  </a:lnTo>
                  <a:lnTo>
                    <a:pt x="190" y="376"/>
                  </a:lnTo>
                  <a:lnTo>
                    <a:pt x="190" y="375"/>
                  </a:lnTo>
                  <a:lnTo>
                    <a:pt x="188" y="376"/>
                  </a:lnTo>
                  <a:lnTo>
                    <a:pt x="166" y="373"/>
                  </a:lnTo>
                  <a:lnTo>
                    <a:pt x="154" y="372"/>
                  </a:lnTo>
                  <a:lnTo>
                    <a:pt x="147" y="370"/>
                  </a:lnTo>
                  <a:lnTo>
                    <a:pt x="140" y="369"/>
                  </a:lnTo>
                  <a:lnTo>
                    <a:pt x="118" y="366"/>
                  </a:lnTo>
                  <a:lnTo>
                    <a:pt x="118" y="365"/>
                  </a:lnTo>
                  <a:lnTo>
                    <a:pt x="118" y="364"/>
                  </a:lnTo>
                  <a:lnTo>
                    <a:pt x="118" y="363"/>
                  </a:lnTo>
                  <a:lnTo>
                    <a:pt x="118" y="362"/>
                  </a:lnTo>
                  <a:lnTo>
                    <a:pt x="117" y="360"/>
                  </a:lnTo>
                  <a:lnTo>
                    <a:pt x="116" y="360"/>
                  </a:lnTo>
                  <a:lnTo>
                    <a:pt x="116" y="359"/>
                  </a:lnTo>
                  <a:lnTo>
                    <a:pt x="116" y="358"/>
                  </a:lnTo>
                  <a:lnTo>
                    <a:pt x="116" y="357"/>
                  </a:lnTo>
                  <a:lnTo>
                    <a:pt x="116" y="356"/>
                  </a:lnTo>
                  <a:lnTo>
                    <a:pt x="116" y="355"/>
                  </a:lnTo>
                  <a:lnTo>
                    <a:pt x="117" y="355"/>
                  </a:lnTo>
                  <a:lnTo>
                    <a:pt x="117" y="354"/>
                  </a:lnTo>
                  <a:lnTo>
                    <a:pt x="117" y="353"/>
                  </a:lnTo>
                  <a:lnTo>
                    <a:pt x="117" y="352"/>
                  </a:lnTo>
                  <a:lnTo>
                    <a:pt x="117" y="349"/>
                  </a:lnTo>
                  <a:lnTo>
                    <a:pt x="117" y="348"/>
                  </a:lnTo>
                  <a:lnTo>
                    <a:pt x="117" y="347"/>
                  </a:lnTo>
                  <a:lnTo>
                    <a:pt x="117" y="346"/>
                  </a:lnTo>
                  <a:lnTo>
                    <a:pt x="117" y="345"/>
                  </a:lnTo>
                  <a:lnTo>
                    <a:pt x="116" y="344"/>
                  </a:lnTo>
                  <a:lnTo>
                    <a:pt x="116" y="343"/>
                  </a:lnTo>
                  <a:lnTo>
                    <a:pt x="116" y="342"/>
                  </a:lnTo>
                  <a:lnTo>
                    <a:pt x="115" y="339"/>
                  </a:lnTo>
                  <a:lnTo>
                    <a:pt x="115" y="338"/>
                  </a:lnTo>
                  <a:lnTo>
                    <a:pt x="114" y="337"/>
                  </a:lnTo>
                  <a:lnTo>
                    <a:pt x="113" y="335"/>
                  </a:lnTo>
                  <a:lnTo>
                    <a:pt x="112" y="334"/>
                  </a:lnTo>
                  <a:lnTo>
                    <a:pt x="112" y="333"/>
                  </a:lnTo>
                  <a:lnTo>
                    <a:pt x="111" y="332"/>
                  </a:lnTo>
                  <a:lnTo>
                    <a:pt x="110" y="332"/>
                  </a:lnTo>
                  <a:lnTo>
                    <a:pt x="110" y="330"/>
                  </a:lnTo>
                  <a:lnTo>
                    <a:pt x="108" y="328"/>
                  </a:lnTo>
                  <a:lnTo>
                    <a:pt x="108" y="327"/>
                  </a:lnTo>
                  <a:lnTo>
                    <a:pt x="107" y="327"/>
                  </a:lnTo>
                  <a:lnTo>
                    <a:pt x="106" y="326"/>
                  </a:lnTo>
                  <a:lnTo>
                    <a:pt x="106" y="325"/>
                  </a:lnTo>
                  <a:lnTo>
                    <a:pt x="105" y="325"/>
                  </a:lnTo>
                  <a:lnTo>
                    <a:pt x="104" y="325"/>
                  </a:lnTo>
                  <a:lnTo>
                    <a:pt x="104" y="324"/>
                  </a:lnTo>
                  <a:lnTo>
                    <a:pt x="103" y="323"/>
                  </a:lnTo>
                  <a:lnTo>
                    <a:pt x="102" y="322"/>
                  </a:lnTo>
                  <a:lnTo>
                    <a:pt x="102" y="320"/>
                  </a:lnTo>
                  <a:lnTo>
                    <a:pt x="101" y="319"/>
                  </a:lnTo>
                  <a:lnTo>
                    <a:pt x="101" y="318"/>
                  </a:lnTo>
                  <a:lnTo>
                    <a:pt x="100" y="318"/>
                  </a:lnTo>
                  <a:lnTo>
                    <a:pt x="98" y="317"/>
                  </a:lnTo>
                  <a:lnTo>
                    <a:pt x="98" y="318"/>
                  </a:lnTo>
                  <a:lnTo>
                    <a:pt x="98" y="319"/>
                  </a:lnTo>
                  <a:lnTo>
                    <a:pt x="97" y="318"/>
                  </a:lnTo>
                  <a:lnTo>
                    <a:pt x="96" y="319"/>
                  </a:lnTo>
                  <a:lnTo>
                    <a:pt x="95" y="318"/>
                  </a:lnTo>
                  <a:lnTo>
                    <a:pt x="94" y="317"/>
                  </a:lnTo>
                  <a:lnTo>
                    <a:pt x="93" y="317"/>
                  </a:lnTo>
                  <a:lnTo>
                    <a:pt x="92" y="316"/>
                  </a:lnTo>
                  <a:lnTo>
                    <a:pt x="92" y="315"/>
                  </a:lnTo>
                  <a:lnTo>
                    <a:pt x="93" y="315"/>
                  </a:lnTo>
                  <a:lnTo>
                    <a:pt x="93" y="314"/>
                  </a:lnTo>
                  <a:lnTo>
                    <a:pt x="94" y="314"/>
                  </a:lnTo>
                  <a:lnTo>
                    <a:pt x="93" y="312"/>
                  </a:lnTo>
                  <a:lnTo>
                    <a:pt x="93" y="309"/>
                  </a:lnTo>
                  <a:lnTo>
                    <a:pt x="93" y="308"/>
                  </a:lnTo>
                  <a:lnTo>
                    <a:pt x="93" y="307"/>
                  </a:lnTo>
                  <a:lnTo>
                    <a:pt x="92" y="307"/>
                  </a:lnTo>
                  <a:lnTo>
                    <a:pt x="92" y="306"/>
                  </a:lnTo>
                  <a:lnTo>
                    <a:pt x="91" y="306"/>
                  </a:lnTo>
                  <a:lnTo>
                    <a:pt x="91" y="305"/>
                  </a:lnTo>
                  <a:lnTo>
                    <a:pt x="90" y="305"/>
                  </a:lnTo>
                  <a:lnTo>
                    <a:pt x="87" y="305"/>
                  </a:lnTo>
                  <a:lnTo>
                    <a:pt x="86" y="305"/>
                  </a:lnTo>
                  <a:lnTo>
                    <a:pt x="85" y="304"/>
                  </a:lnTo>
                  <a:lnTo>
                    <a:pt x="84" y="305"/>
                  </a:lnTo>
                  <a:lnTo>
                    <a:pt x="83" y="305"/>
                  </a:lnTo>
                  <a:lnTo>
                    <a:pt x="83" y="304"/>
                  </a:lnTo>
                  <a:lnTo>
                    <a:pt x="82" y="303"/>
                  </a:lnTo>
                  <a:lnTo>
                    <a:pt x="81" y="303"/>
                  </a:lnTo>
                  <a:lnTo>
                    <a:pt x="80" y="303"/>
                  </a:lnTo>
                  <a:lnTo>
                    <a:pt x="80" y="302"/>
                  </a:lnTo>
                  <a:lnTo>
                    <a:pt x="78" y="302"/>
                  </a:lnTo>
                  <a:lnTo>
                    <a:pt x="77" y="300"/>
                  </a:lnTo>
                  <a:lnTo>
                    <a:pt x="76" y="299"/>
                  </a:lnTo>
                  <a:lnTo>
                    <a:pt x="75" y="299"/>
                  </a:lnTo>
                  <a:lnTo>
                    <a:pt x="75" y="298"/>
                  </a:lnTo>
                  <a:lnTo>
                    <a:pt x="74" y="297"/>
                  </a:lnTo>
                  <a:lnTo>
                    <a:pt x="73" y="296"/>
                  </a:lnTo>
                  <a:lnTo>
                    <a:pt x="73" y="295"/>
                  </a:lnTo>
                  <a:lnTo>
                    <a:pt x="73" y="294"/>
                  </a:lnTo>
                  <a:lnTo>
                    <a:pt x="73" y="293"/>
                  </a:lnTo>
                  <a:lnTo>
                    <a:pt x="72" y="293"/>
                  </a:lnTo>
                  <a:lnTo>
                    <a:pt x="72" y="292"/>
                  </a:lnTo>
                  <a:lnTo>
                    <a:pt x="72" y="290"/>
                  </a:lnTo>
                  <a:lnTo>
                    <a:pt x="71" y="290"/>
                  </a:lnTo>
                  <a:lnTo>
                    <a:pt x="70" y="288"/>
                  </a:lnTo>
                  <a:lnTo>
                    <a:pt x="68" y="287"/>
                  </a:lnTo>
                  <a:lnTo>
                    <a:pt x="67" y="287"/>
                  </a:lnTo>
                  <a:lnTo>
                    <a:pt x="67" y="286"/>
                  </a:lnTo>
                  <a:lnTo>
                    <a:pt x="66" y="286"/>
                  </a:lnTo>
                  <a:lnTo>
                    <a:pt x="65" y="285"/>
                  </a:lnTo>
                  <a:lnTo>
                    <a:pt x="64" y="285"/>
                  </a:lnTo>
                  <a:lnTo>
                    <a:pt x="63" y="285"/>
                  </a:lnTo>
                  <a:lnTo>
                    <a:pt x="62" y="285"/>
                  </a:lnTo>
                  <a:lnTo>
                    <a:pt x="61" y="284"/>
                  </a:lnTo>
                  <a:lnTo>
                    <a:pt x="60" y="284"/>
                  </a:lnTo>
                  <a:lnTo>
                    <a:pt x="58" y="284"/>
                  </a:lnTo>
                  <a:lnTo>
                    <a:pt x="57" y="284"/>
                  </a:lnTo>
                  <a:lnTo>
                    <a:pt x="56" y="282"/>
                  </a:lnTo>
                  <a:lnTo>
                    <a:pt x="55" y="282"/>
                  </a:lnTo>
                  <a:lnTo>
                    <a:pt x="55" y="280"/>
                  </a:lnTo>
                  <a:lnTo>
                    <a:pt x="54" y="280"/>
                  </a:lnTo>
                  <a:lnTo>
                    <a:pt x="53" y="280"/>
                  </a:lnTo>
                  <a:lnTo>
                    <a:pt x="52" y="279"/>
                  </a:lnTo>
                  <a:lnTo>
                    <a:pt x="51" y="279"/>
                  </a:lnTo>
                  <a:lnTo>
                    <a:pt x="50" y="279"/>
                  </a:lnTo>
                  <a:lnTo>
                    <a:pt x="48" y="278"/>
                  </a:lnTo>
                  <a:lnTo>
                    <a:pt x="47" y="278"/>
                  </a:lnTo>
                  <a:lnTo>
                    <a:pt x="46" y="278"/>
                  </a:lnTo>
                  <a:lnTo>
                    <a:pt x="45" y="278"/>
                  </a:lnTo>
                  <a:lnTo>
                    <a:pt x="43" y="277"/>
                  </a:lnTo>
                  <a:lnTo>
                    <a:pt x="42" y="277"/>
                  </a:lnTo>
                  <a:lnTo>
                    <a:pt x="42" y="276"/>
                  </a:lnTo>
                  <a:lnTo>
                    <a:pt x="42" y="275"/>
                  </a:lnTo>
                  <a:lnTo>
                    <a:pt x="41" y="274"/>
                  </a:lnTo>
                  <a:lnTo>
                    <a:pt x="40" y="273"/>
                  </a:lnTo>
                  <a:lnTo>
                    <a:pt x="38" y="273"/>
                  </a:lnTo>
                  <a:lnTo>
                    <a:pt x="38" y="272"/>
                  </a:lnTo>
                  <a:lnTo>
                    <a:pt x="38" y="270"/>
                  </a:lnTo>
                  <a:lnTo>
                    <a:pt x="40" y="270"/>
                  </a:lnTo>
                  <a:lnTo>
                    <a:pt x="41" y="268"/>
                  </a:lnTo>
                  <a:lnTo>
                    <a:pt x="41" y="267"/>
                  </a:lnTo>
                  <a:lnTo>
                    <a:pt x="41" y="266"/>
                  </a:lnTo>
                  <a:lnTo>
                    <a:pt x="41" y="265"/>
                  </a:lnTo>
                  <a:lnTo>
                    <a:pt x="42" y="264"/>
                  </a:lnTo>
                  <a:lnTo>
                    <a:pt x="42" y="263"/>
                  </a:lnTo>
                  <a:lnTo>
                    <a:pt x="42" y="262"/>
                  </a:lnTo>
                  <a:lnTo>
                    <a:pt x="42" y="260"/>
                  </a:lnTo>
                  <a:lnTo>
                    <a:pt x="41" y="260"/>
                  </a:lnTo>
                  <a:lnTo>
                    <a:pt x="42" y="258"/>
                  </a:lnTo>
                  <a:lnTo>
                    <a:pt x="43" y="258"/>
                  </a:lnTo>
                  <a:lnTo>
                    <a:pt x="43" y="257"/>
                  </a:lnTo>
                  <a:lnTo>
                    <a:pt x="43" y="256"/>
                  </a:lnTo>
                  <a:lnTo>
                    <a:pt x="44" y="255"/>
                  </a:lnTo>
                  <a:lnTo>
                    <a:pt x="44" y="254"/>
                  </a:lnTo>
                  <a:lnTo>
                    <a:pt x="44" y="253"/>
                  </a:lnTo>
                  <a:lnTo>
                    <a:pt x="43" y="253"/>
                  </a:lnTo>
                  <a:lnTo>
                    <a:pt x="43" y="252"/>
                  </a:lnTo>
                  <a:lnTo>
                    <a:pt x="42" y="252"/>
                  </a:lnTo>
                  <a:lnTo>
                    <a:pt x="41" y="252"/>
                  </a:lnTo>
                  <a:lnTo>
                    <a:pt x="41" y="250"/>
                  </a:lnTo>
                  <a:lnTo>
                    <a:pt x="40" y="250"/>
                  </a:lnTo>
                  <a:lnTo>
                    <a:pt x="38" y="249"/>
                  </a:lnTo>
                  <a:lnTo>
                    <a:pt x="38" y="248"/>
                  </a:lnTo>
                  <a:lnTo>
                    <a:pt x="37" y="247"/>
                  </a:lnTo>
                  <a:lnTo>
                    <a:pt x="38" y="247"/>
                  </a:lnTo>
                  <a:lnTo>
                    <a:pt x="38" y="246"/>
                  </a:lnTo>
                  <a:lnTo>
                    <a:pt x="40" y="245"/>
                  </a:lnTo>
                  <a:lnTo>
                    <a:pt x="40" y="244"/>
                  </a:lnTo>
                  <a:lnTo>
                    <a:pt x="40" y="243"/>
                  </a:lnTo>
                  <a:lnTo>
                    <a:pt x="40" y="242"/>
                  </a:lnTo>
                  <a:lnTo>
                    <a:pt x="40" y="240"/>
                  </a:lnTo>
                  <a:lnTo>
                    <a:pt x="38" y="240"/>
                  </a:lnTo>
                  <a:lnTo>
                    <a:pt x="37" y="240"/>
                  </a:lnTo>
                  <a:lnTo>
                    <a:pt x="37" y="239"/>
                  </a:lnTo>
                  <a:lnTo>
                    <a:pt x="36" y="238"/>
                  </a:lnTo>
                  <a:lnTo>
                    <a:pt x="36" y="237"/>
                  </a:lnTo>
                  <a:lnTo>
                    <a:pt x="35" y="236"/>
                  </a:lnTo>
                  <a:lnTo>
                    <a:pt x="35" y="235"/>
                  </a:lnTo>
                  <a:lnTo>
                    <a:pt x="35" y="234"/>
                  </a:lnTo>
                  <a:lnTo>
                    <a:pt x="34" y="233"/>
                  </a:lnTo>
                  <a:lnTo>
                    <a:pt x="32" y="232"/>
                  </a:lnTo>
                  <a:lnTo>
                    <a:pt x="32" y="230"/>
                  </a:lnTo>
                  <a:lnTo>
                    <a:pt x="32" y="229"/>
                  </a:lnTo>
                  <a:lnTo>
                    <a:pt x="31" y="229"/>
                  </a:lnTo>
                  <a:lnTo>
                    <a:pt x="32" y="227"/>
                  </a:lnTo>
                  <a:lnTo>
                    <a:pt x="32" y="226"/>
                  </a:lnTo>
                  <a:lnTo>
                    <a:pt x="31" y="226"/>
                  </a:lnTo>
                  <a:lnTo>
                    <a:pt x="31" y="225"/>
                  </a:lnTo>
                  <a:lnTo>
                    <a:pt x="30" y="224"/>
                  </a:lnTo>
                  <a:lnTo>
                    <a:pt x="30" y="223"/>
                  </a:lnTo>
                  <a:lnTo>
                    <a:pt x="28" y="222"/>
                  </a:lnTo>
                  <a:lnTo>
                    <a:pt x="30" y="222"/>
                  </a:lnTo>
                  <a:lnTo>
                    <a:pt x="28" y="220"/>
                  </a:lnTo>
                  <a:lnTo>
                    <a:pt x="30" y="219"/>
                  </a:lnTo>
                  <a:lnTo>
                    <a:pt x="28" y="218"/>
                  </a:lnTo>
                  <a:lnTo>
                    <a:pt x="28" y="217"/>
                  </a:lnTo>
                  <a:lnTo>
                    <a:pt x="27" y="217"/>
                  </a:lnTo>
                  <a:lnTo>
                    <a:pt x="27" y="216"/>
                  </a:lnTo>
                  <a:lnTo>
                    <a:pt x="27" y="215"/>
                  </a:lnTo>
                  <a:lnTo>
                    <a:pt x="26" y="214"/>
                  </a:lnTo>
                  <a:lnTo>
                    <a:pt x="26" y="213"/>
                  </a:lnTo>
                  <a:lnTo>
                    <a:pt x="26" y="212"/>
                  </a:lnTo>
                  <a:lnTo>
                    <a:pt x="25" y="209"/>
                  </a:lnTo>
                  <a:lnTo>
                    <a:pt x="24" y="208"/>
                  </a:lnTo>
                  <a:lnTo>
                    <a:pt x="23" y="208"/>
                  </a:lnTo>
                  <a:lnTo>
                    <a:pt x="23" y="207"/>
                  </a:lnTo>
                  <a:lnTo>
                    <a:pt x="23" y="206"/>
                  </a:lnTo>
                  <a:lnTo>
                    <a:pt x="22" y="206"/>
                  </a:lnTo>
                  <a:lnTo>
                    <a:pt x="22" y="205"/>
                  </a:lnTo>
                  <a:lnTo>
                    <a:pt x="22" y="204"/>
                  </a:lnTo>
                  <a:lnTo>
                    <a:pt x="22" y="203"/>
                  </a:lnTo>
                  <a:lnTo>
                    <a:pt x="22" y="202"/>
                  </a:lnTo>
                  <a:lnTo>
                    <a:pt x="22" y="200"/>
                  </a:lnTo>
                  <a:lnTo>
                    <a:pt x="22" y="199"/>
                  </a:lnTo>
                  <a:lnTo>
                    <a:pt x="22" y="198"/>
                  </a:lnTo>
                  <a:lnTo>
                    <a:pt x="23" y="198"/>
                  </a:lnTo>
                  <a:lnTo>
                    <a:pt x="22" y="197"/>
                  </a:lnTo>
                  <a:lnTo>
                    <a:pt x="23" y="197"/>
                  </a:lnTo>
                  <a:lnTo>
                    <a:pt x="23" y="196"/>
                  </a:lnTo>
                  <a:lnTo>
                    <a:pt x="22" y="195"/>
                  </a:lnTo>
                  <a:lnTo>
                    <a:pt x="23" y="194"/>
                  </a:lnTo>
                  <a:lnTo>
                    <a:pt x="24" y="194"/>
                  </a:lnTo>
                  <a:lnTo>
                    <a:pt x="25" y="195"/>
                  </a:lnTo>
                  <a:lnTo>
                    <a:pt x="26" y="195"/>
                  </a:lnTo>
                  <a:lnTo>
                    <a:pt x="26" y="194"/>
                  </a:lnTo>
                  <a:lnTo>
                    <a:pt x="27" y="194"/>
                  </a:lnTo>
                  <a:lnTo>
                    <a:pt x="27" y="193"/>
                  </a:lnTo>
                  <a:lnTo>
                    <a:pt x="28" y="192"/>
                  </a:lnTo>
                  <a:lnTo>
                    <a:pt x="28" y="190"/>
                  </a:lnTo>
                  <a:lnTo>
                    <a:pt x="30" y="189"/>
                  </a:lnTo>
                  <a:lnTo>
                    <a:pt x="30" y="187"/>
                  </a:lnTo>
                  <a:lnTo>
                    <a:pt x="30" y="186"/>
                  </a:lnTo>
                  <a:lnTo>
                    <a:pt x="28" y="185"/>
                  </a:lnTo>
                  <a:lnTo>
                    <a:pt x="28" y="184"/>
                  </a:lnTo>
                  <a:lnTo>
                    <a:pt x="28" y="183"/>
                  </a:lnTo>
                  <a:lnTo>
                    <a:pt x="27" y="183"/>
                  </a:lnTo>
                  <a:lnTo>
                    <a:pt x="26" y="183"/>
                  </a:lnTo>
                  <a:lnTo>
                    <a:pt x="25" y="183"/>
                  </a:lnTo>
                  <a:lnTo>
                    <a:pt x="24" y="183"/>
                  </a:lnTo>
                  <a:lnTo>
                    <a:pt x="23" y="182"/>
                  </a:lnTo>
                  <a:lnTo>
                    <a:pt x="22" y="180"/>
                  </a:lnTo>
                  <a:lnTo>
                    <a:pt x="21" y="179"/>
                  </a:lnTo>
                  <a:lnTo>
                    <a:pt x="20" y="177"/>
                  </a:lnTo>
                  <a:lnTo>
                    <a:pt x="20" y="176"/>
                  </a:lnTo>
                  <a:lnTo>
                    <a:pt x="20" y="175"/>
                  </a:lnTo>
                  <a:lnTo>
                    <a:pt x="18" y="175"/>
                  </a:lnTo>
                  <a:lnTo>
                    <a:pt x="18" y="174"/>
                  </a:lnTo>
                  <a:lnTo>
                    <a:pt x="17" y="173"/>
                  </a:lnTo>
                  <a:lnTo>
                    <a:pt x="18" y="173"/>
                  </a:lnTo>
                  <a:lnTo>
                    <a:pt x="17" y="173"/>
                  </a:lnTo>
                  <a:lnTo>
                    <a:pt x="17" y="172"/>
                  </a:lnTo>
                  <a:lnTo>
                    <a:pt x="17" y="170"/>
                  </a:lnTo>
                  <a:lnTo>
                    <a:pt x="17" y="169"/>
                  </a:lnTo>
                  <a:lnTo>
                    <a:pt x="18" y="167"/>
                  </a:lnTo>
                  <a:lnTo>
                    <a:pt x="18" y="166"/>
                  </a:lnTo>
                  <a:lnTo>
                    <a:pt x="18" y="165"/>
                  </a:lnTo>
                  <a:lnTo>
                    <a:pt x="18" y="164"/>
                  </a:lnTo>
                  <a:lnTo>
                    <a:pt x="18" y="163"/>
                  </a:lnTo>
                  <a:lnTo>
                    <a:pt x="18" y="162"/>
                  </a:lnTo>
                  <a:lnTo>
                    <a:pt x="18" y="160"/>
                  </a:lnTo>
                  <a:lnTo>
                    <a:pt x="17" y="160"/>
                  </a:lnTo>
                  <a:lnTo>
                    <a:pt x="17" y="159"/>
                  </a:lnTo>
                  <a:lnTo>
                    <a:pt x="18" y="159"/>
                  </a:lnTo>
                  <a:lnTo>
                    <a:pt x="18" y="158"/>
                  </a:lnTo>
                  <a:lnTo>
                    <a:pt x="18" y="157"/>
                  </a:lnTo>
                  <a:lnTo>
                    <a:pt x="20" y="156"/>
                  </a:lnTo>
                  <a:lnTo>
                    <a:pt x="20" y="155"/>
                  </a:lnTo>
                  <a:lnTo>
                    <a:pt x="20" y="154"/>
                  </a:lnTo>
                  <a:lnTo>
                    <a:pt x="20" y="153"/>
                  </a:lnTo>
                  <a:lnTo>
                    <a:pt x="21" y="152"/>
                  </a:lnTo>
                  <a:lnTo>
                    <a:pt x="22" y="150"/>
                  </a:lnTo>
                  <a:lnTo>
                    <a:pt x="22" y="152"/>
                  </a:lnTo>
                  <a:lnTo>
                    <a:pt x="23" y="152"/>
                  </a:lnTo>
                  <a:lnTo>
                    <a:pt x="24" y="152"/>
                  </a:lnTo>
                  <a:lnTo>
                    <a:pt x="24" y="153"/>
                  </a:lnTo>
                  <a:lnTo>
                    <a:pt x="23" y="154"/>
                  </a:lnTo>
                  <a:lnTo>
                    <a:pt x="24" y="154"/>
                  </a:lnTo>
                  <a:lnTo>
                    <a:pt x="24" y="155"/>
                  </a:lnTo>
                  <a:lnTo>
                    <a:pt x="23" y="155"/>
                  </a:lnTo>
                  <a:lnTo>
                    <a:pt x="23" y="156"/>
                  </a:lnTo>
                  <a:lnTo>
                    <a:pt x="23" y="157"/>
                  </a:lnTo>
                  <a:lnTo>
                    <a:pt x="22" y="157"/>
                  </a:lnTo>
                  <a:lnTo>
                    <a:pt x="23" y="157"/>
                  </a:lnTo>
                  <a:lnTo>
                    <a:pt x="23" y="158"/>
                  </a:lnTo>
                  <a:lnTo>
                    <a:pt x="22" y="158"/>
                  </a:lnTo>
                  <a:lnTo>
                    <a:pt x="22" y="159"/>
                  </a:lnTo>
                  <a:lnTo>
                    <a:pt x="23" y="159"/>
                  </a:lnTo>
                  <a:lnTo>
                    <a:pt x="24" y="159"/>
                  </a:lnTo>
                  <a:lnTo>
                    <a:pt x="25" y="160"/>
                  </a:lnTo>
                  <a:lnTo>
                    <a:pt x="25" y="162"/>
                  </a:lnTo>
                  <a:lnTo>
                    <a:pt x="26" y="162"/>
                  </a:lnTo>
                  <a:lnTo>
                    <a:pt x="26" y="163"/>
                  </a:lnTo>
                  <a:lnTo>
                    <a:pt x="26" y="164"/>
                  </a:lnTo>
                  <a:lnTo>
                    <a:pt x="27" y="164"/>
                  </a:lnTo>
                  <a:lnTo>
                    <a:pt x="28" y="164"/>
                  </a:lnTo>
                  <a:lnTo>
                    <a:pt x="28" y="163"/>
                  </a:lnTo>
                  <a:lnTo>
                    <a:pt x="28" y="162"/>
                  </a:lnTo>
                  <a:lnTo>
                    <a:pt x="27" y="162"/>
                  </a:lnTo>
                  <a:lnTo>
                    <a:pt x="27" y="160"/>
                  </a:lnTo>
                  <a:lnTo>
                    <a:pt x="28" y="160"/>
                  </a:lnTo>
                  <a:lnTo>
                    <a:pt x="28" y="159"/>
                  </a:lnTo>
                  <a:lnTo>
                    <a:pt x="28" y="158"/>
                  </a:lnTo>
                  <a:lnTo>
                    <a:pt x="28" y="157"/>
                  </a:lnTo>
                  <a:lnTo>
                    <a:pt x="27" y="157"/>
                  </a:lnTo>
                  <a:lnTo>
                    <a:pt x="27" y="156"/>
                  </a:lnTo>
                  <a:lnTo>
                    <a:pt x="26" y="156"/>
                  </a:lnTo>
                  <a:lnTo>
                    <a:pt x="26" y="155"/>
                  </a:lnTo>
                  <a:lnTo>
                    <a:pt x="27" y="155"/>
                  </a:lnTo>
                  <a:lnTo>
                    <a:pt x="27" y="154"/>
                  </a:lnTo>
                  <a:lnTo>
                    <a:pt x="26" y="154"/>
                  </a:lnTo>
                  <a:lnTo>
                    <a:pt x="25" y="154"/>
                  </a:lnTo>
                  <a:lnTo>
                    <a:pt x="25" y="153"/>
                  </a:lnTo>
                  <a:lnTo>
                    <a:pt x="25" y="152"/>
                  </a:lnTo>
                  <a:lnTo>
                    <a:pt x="26" y="152"/>
                  </a:lnTo>
                  <a:lnTo>
                    <a:pt x="26" y="150"/>
                  </a:lnTo>
                  <a:lnTo>
                    <a:pt x="26" y="149"/>
                  </a:lnTo>
                  <a:lnTo>
                    <a:pt x="26" y="148"/>
                  </a:lnTo>
                  <a:lnTo>
                    <a:pt x="25" y="148"/>
                  </a:lnTo>
                  <a:lnTo>
                    <a:pt x="25" y="147"/>
                  </a:lnTo>
                  <a:lnTo>
                    <a:pt x="24" y="147"/>
                  </a:lnTo>
                  <a:lnTo>
                    <a:pt x="24" y="146"/>
                  </a:lnTo>
                  <a:lnTo>
                    <a:pt x="25" y="146"/>
                  </a:lnTo>
                  <a:lnTo>
                    <a:pt x="25" y="147"/>
                  </a:lnTo>
                  <a:lnTo>
                    <a:pt x="26" y="146"/>
                  </a:lnTo>
                  <a:lnTo>
                    <a:pt x="26" y="145"/>
                  </a:lnTo>
                  <a:lnTo>
                    <a:pt x="27" y="146"/>
                  </a:lnTo>
                  <a:lnTo>
                    <a:pt x="27" y="145"/>
                  </a:lnTo>
                  <a:lnTo>
                    <a:pt x="28" y="146"/>
                  </a:lnTo>
                  <a:lnTo>
                    <a:pt x="28" y="145"/>
                  </a:lnTo>
                  <a:lnTo>
                    <a:pt x="30" y="145"/>
                  </a:lnTo>
                  <a:lnTo>
                    <a:pt x="30" y="144"/>
                  </a:lnTo>
                  <a:lnTo>
                    <a:pt x="30" y="143"/>
                  </a:lnTo>
                  <a:lnTo>
                    <a:pt x="28" y="142"/>
                  </a:lnTo>
                  <a:lnTo>
                    <a:pt x="27" y="140"/>
                  </a:lnTo>
                  <a:lnTo>
                    <a:pt x="26" y="140"/>
                  </a:lnTo>
                  <a:lnTo>
                    <a:pt x="25" y="142"/>
                  </a:lnTo>
                  <a:lnTo>
                    <a:pt x="25" y="140"/>
                  </a:lnTo>
                  <a:lnTo>
                    <a:pt x="24" y="140"/>
                  </a:lnTo>
                  <a:lnTo>
                    <a:pt x="24" y="142"/>
                  </a:lnTo>
                  <a:lnTo>
                    <a:pt x="24" y="143"/>
                  </a:lnTo>
                  <a:lnTo>
                    <a:pt x="23" y="144"/>
                  </a:lnTo>
                  <a:lnTo>
                    <a:pt x="24" y="145"/>
                  </a:lnTo>
                  <a:lnTo>
                    <a:pt x="23" y="145"/>
                  </a:lnTo>
                  <a:lnTo>
                    <a:pt x="23" y="146"/>
                  </a:lnTo>
                  <a:lnTo>
                    <a:pt x="22" y="146"/>
                  </a:lnTo>
                  <a:lnTo>
                    <a:pt x="22" y="147"/>
                  </a:lnTo>
                  <a:lnTo>
                    <a:pt x="23" y="147"/>
                  </a:lnTo>
                  <a:lnTo>
                    <a:pt x="23" y="148"/>
                  </a:lnTo>
                  <a:lnTo>
                    <a:pt x="23" y="149"/>
                  </a:lnTo>
                  <a:lnTo>
                    <a:pt x="22" y="148"/>
                  </a:lnTo>
                  <a:lnTo>
                    <a:pt x="22" y="149"/>
                  </a:lnTo>
                  <a:lnTo>
                    <a:pt x="22" y="150"/>
                  </a:lnTo>
                  <a:lnTo>
                    <a:pt x="21" y="150"/>
                  </a:lnTo>
                  <a:lnTo>
                    <a:pt x="21" y="149"/>
                  </a:lnTo>
                  <a:lnTo>
                    <a:pt x="20" y="149"/>
                  </a:lnTo>
                  <a:lnTo>
                    <a:pt x="20" y="148"/>
                  </a:lnTo>
                  <a:lnTo>
                    <a:pt x="18" y="147"/>
                  </a:lnTo>
                  <a:lnTo>
                    <a:pt x="17" y="146"/>
                  </a:lnTo>
                  <a:lnTo>
                    <a:pt x="16" y="146"/>
                  </a:lnTo>
                  <a:lnTo>
                    <a:pt x="16" y="145"/>
                  </a:lnTo>
                  <a:lnTo>
                    <a:pt x="15" y="145"/>
                  </a:lnTo>
                  <a:lnTo>
                    <a:pt x="15" y="144"/>
                  </a:lnTo>
                  <a:lnTo>
                    <a:pt x="15" y="143"/>
                  </a:lnTo>
                  <a:lnTo>
                    <a:pt x="14" y="142"/>
                  </a:lnTo>
                  <a:lnTo>
                    <a:pt x="14" y="140"/>
                  </a:lnTo>
                  <a:lnTo>
                    <a:pt x="13" y="140"/>
                  </a:lnTo>
                  <a:lnTo>
                    <a:pt x="12" y="139"/>
                  </a:lnTo>
                  <a:lnTo>
                    <a:pt x="11" y="139"/>
                  </a:lnTo>
                  <a:lnTo>
                    <a:pt x="11" y="140"/>
                  </a:lnTo>
                  <a:lnTo>
                    <a:pt x="10" y="140"/>
                  </a:lnTo>
                  <a:lnTo>
                    <a:pt x="11" y="139"/>
                  </a:lnTo>
                  <a:lnTo>
                    <a:pt x="12" y="137"/>
                  </a:lnTo>
                  <a:lnTo>
                    <a:pt x="13" y="136"/>
                  </a:lnTo>
                  <a:lnTo>
                    <a:pt x="13" y="135"/>
                  </a:lnTo>
                  <a:lnTo>
                    <a:pt x="13" y="134"/>
                  </a:lnTo>
                  <a:lnTo>
                    <a:pt x="13" y="133"/>
                  </a:lnTo>
                  <a:lnTo>
                    <a:pt x="13" y="132"/>
                  </a:lnTo>
                  <a:lnTo>
                    <a:pt x="13" y="130"/>
                  </a:lnTo>
                  <a:lnTo>
                    <a:pt x="12" y="129"/>
                  </a:lnTo>
                  <a:lnTo>
                    <a:pt x="12" y="130"/>
                  </a:lnTo>
                  <a:lnTo>
                    <a:pt x="12" y="129"/>
                  </a:lnTo>
                  <a:lnTo>
                    <a:pt x="12" y="128"/>
                  </a:lnTo>
                  <a:lnTo>
                    <a:pt x="12" y="127"/>
                  </a:lnTo>
                  <a:lnTo>
                    <a:pt x="12" y="126"/>
                  </a:lnTo>
                  <a:lnTo>
                    <a:pt x="12" y="125"/>
                  </a:lnTo>
                  <a:lnTo>
                    <a:pt x="11" y="124"/>
                  </a:lnTo>
                  <a:lnTo>
                    <a:pt x="10" y="123"/>
                  </a:lnTo>
                  <a:lnTo>
                    <a:pt x="8" y="122"/>
                  </a:lnTo>
                  <a:lnTo>
                    <a:pt x="8" y="120"/>
                  </a:lnTo>
                  <a:lnTo>
                    <a:pt x="7" y="119"/>
                  </a:lnTo>
                  <a:lnTo>
                    <a:pt x="7" y="118"/>
                  </a:lnTo>
                  <a:lnTo>
                    <a:pt x="6" y="117"/>
                  </a:lnTo>
                  <a:lnTo>
                    <a:pt x="6" y="116"/>
                  </a:lnTo>
                  <a:lnTo>
                    <a:pt x="6" y="114"/>
                  </a:lnTo>
                  <a:lnTo>
                    <a:pt x="5" y="113"/>
                  </a:lnTo>
                  <a:lnTo>
                    <a:pt x="4" y="112"/>
                  </a:lnTo>
                  <a:lnTo>
                    <a:pt x="4" y="110"/>
                  </a:lnTo>
                  <a:lnTo>
                    <a:pt x="4" y="109"/>
                  </a:lnTo>
                  <a:lnTo>
                    <a:pt x="3" y="109"/>
                  </a:lnTo>
                  <a:lnTo>
                    <a:pt x="3" y="108"/>
                  </a:lnTo>
                  <a:lnTo>
                    <a:pt x="3" y="107"/>
                  </a:lnTo>
                  <a:lnTo>
                    <a:pt x="2" y="107"/>
                  </a:lnTo>
                  <a:lnTo>
                    <a:pt x="2" y="106"/>
                  </a:lnTo>
                  <a:lnTo>
                    <a:pt x="2" y="105"/>
                  </a:lnTo>
                  <a:lnTo>
                    <a:pt x="1" y="105"/>
                  </a:lnTo>
                  <a:lnTo>
                    <a:pt x="1" y="104"/>
                  </a:lnTo>
                  <a:lnTo>
                    <a:pt x="2" y="104"/>
                  </a:lnTo>
                  <a:lnTo>
                    <a:pt x="1" y="103"/>
                  </a:lnTo>
                  <a:lnTo>
                    <a:pt x="2" y="103"/>
                  </a:lnTo>
                  <a:lnTo>
                    <a:pt x="3" y="102"/>
                  </a:lnTo>
                  <a:lnTo>
                    <a:pt x="3" y="100"/>
                  </a:lnTo>
                  <a:lnTo>
                    <a:pt x="3" y="98"/>
                  </a:lnTo>
                  <a:lnTo>
                    <a:pt x="3" y="97"/>
                  </a:lnTo>
                  <a:lnTo>
                    <a:pt x="3" y="96"/>
                  </a:lnTo>
                  <a:lnTo>
                    <a:pt x="3" y="95"/>
                  </a:lnTo>
                  <a:lnTo>
                    <a:pt x="3" y="94"/>
                  </a:lnTo>
                  <a:lnTo>
                    <a:pt x="3" y="93"/>
                  </a:lnTo>
                  <a:lnTo>
                    <a:pt x="3" y="92"/>
                  </a:lnTo>
                  <a:lnTo>
                    <a:pt x="3" y="90"/>
                  </a:lnTo>
                  <a:lnTo>
                    <a:pt x="3" y="89"/>
                  </a:lnTo>
                  <a:lnTo>
                    <a:pt x="4" y="88"/>
                  </a:lnTo>
                  <a:lnTo>
                    <a:pt x="4" y="87"/>
                  </a:lnTo>
                  <a:lnTo>
                    <a:pt x="4" y="86"/>
                  </a:lnTo>
                  <a:lnTo>
                    <a:pt x="5" y="85"/>
                  </a:lnTo>
                  <a:lnTo>
                    <a:pt x="6" y="85"/>
                  </a:lnTo>
                  <a:lnTo>
                    <a:pt x="6" y="84"/>
                  </a:lnTo>
                  <a:lnTo>
                    <a:pt x="7" y="84"/>
                  </a:lnTo>
                  <a:lnTo>
                    <a:pt x="7" y="83"/>
                  </a:lnTo>
                  <a:lnTo>
                    <a:pt x="7" y="82"/>
                  </a:lnTo>
                  <a:lnTo>
                    <a:pt x="7" y="80"/>
                  </a:lnTo>
                  <a:lnTo>
                    <a:pt x="7" y="79"/>
                  </a:lnTo>
                  <a:lnTo>
                    <a:pt x="7" y="78"/>
                  </a:lnTo>
                  <a:lnTo>
                    <a:pt x="7" y="77"/>
                  </a:lnTo>
                  <a:lnTo>
                    <a:pt x="7" y="76"/>
                  </a:lnTo>
                  <a:lnTo>
                    <a:pt x="7" y="75"/>
                  </a:lnTo>
                  <a:lnTo>
                    <a:pt x="7" y="74"/>
                  </a:lnTo>
                  <a:lnTo>
                    <a:pt x="7" y="73"/>
                  </a:lnTo>
                  <a:lnTo>
                    <a:pt x="6" y="72"/>
                  </a:lnTo>
                  <a:lnTo>
                    <a:pt x="6" y="70"/>
                  </a:lnTo>
                  <a:lnTo>
                    <a:pt x="6" y="69"/>
                  </a:lnTo>
                  <a:lnTo>
                    <a:pt x="6" y="68"/>
                  </a:lnTo>
                  <a:lnTo>
                    <a:pt x="5" y="68"/>
                  </a:lnTo>
                  <a:lnTo>
                    <a:pt x="5" y="67"/>
                  </a:lnTo>
                  <a:lnTo>
                    <a:pt x="5" y="66"/>
                  </a:lnTo>
                  <a:lnTo>
                    <a:pt x="4" y="66"/>
                  </a:lnTo>
                  <a:lnTo>
                    <a:pt x="4" y="65"/>
                  </a:lnTo>
                  <a:lnTo>
                    <a:pt x="4" y="64"/>
                  </a:lnTo>
                  <a:lnTo>
                    <a:pt x="4" y="63"/>
                  </a:lnTo>
                  <a:lnTo>
                    <a:pt x="4" y="62"/>
                  </a:lnTo>
                  <a:lnTo>
                    <a:pt x="3" y="62"/>
                  </a:lnTo>
                  <a:lnTo>
                    <a:pt x="2" y="59"/>
                  </a:lnTo>
                  <a:lnTo>
                    <a:pt x="2" y="58"/>
                  </a:lnTo>
                  <a:lnTo>
                    <a:pt x="1" y="57"/>
                  </a:lnTo>
                  <a:lnTo>
                    <a:pt x="1" y="56"/>
                  </a:lnTo>
                  <a:lnTo>
                    <a:pt x="0" y="56"/>
                  </a:lnTo>
                  <a:lnTo>
                    <a:pt x="0" y="55"/>
                  </a:lnTo>
                  <a:lnTo>
                    <a:pt x="1" y="54"/>
                  </a:lnTo>
                  <a:lnTo>
                    <a:pt x="1" y="53"/>
                  </a:lnTo>
                  <a:lnTo>
                    <a:pt x="1" y="52"/>
                  </a:lnTo>
                  <a:lnTo>
                    <a:pt x="1" y="50"/>
                  </a:lnTo>
                  <a:lnTo>
                    <a:pt x="1" y="49"/>
                  </a:lnTo>
                  <a:lnTo>
                    <a:pt x="1" y="48"/>
                  </a:lnTo>
                  <a:lnTo>
                    <a:pt x="2" y="48"/>
                  </a:lnTo>
                  <a:lnTo>
                    <a:pt x="2" y="47"/>
                  </a:lnTo>
                  <a:lnTo>
                    <a:pt x="3" y="46"/>
                  </a:lnTo>
                  <a:lnTo>
                    <a:pt x="4" y="44"/>
                  </a:lnTo>
                  <a:lnTo>
                    <a:pt x="5" y="44"/>
                  </a:lnTo>
                  <a:lnTo>
                    <a:pt x="6" y="43"/>
                  </a:lnTo>
                  <a:lnTo>
                    <a:pt x="7" y="40"/>
                  </a:lnTo>
                  <a:lnTo>
                    <a:pt x="8" y="40"/>
                  </a:lnTo>
                  <a:lnTo>
                    <a:pt x="10" y="39"/>
                  </a:lnTo>
                  <a:lnTo>
                    <a:pt x="11" y="38"/>
                  </a:lnTo>
                  <a:lnTo>
                    <a:pt x="12" y="37"/>
                  </a:lnTo>
                  <a:lnTo>
                    <a:pt x="13" y="36"/>
                  </a:lnTo>
                  <a:lnTo>
                    <a:pt x="14" y="34"/>
                  </a:lnTo>
                  <a:lnTo>
                    <a:pt x="14" y="33"/>
                  </a:lnTo>
                  <a:lnTo>
                    <a:pt x="14" y="32"/>
                  </a:lnTo>
                  <a:lnTo>
                    <a:pt x="13" y="32"/>
                  </a:lnTo>
                  <a:lnTo>
                    <a:pt x="14" y="30"/>
                  </a:lnTo>
                  <a:lnTo>
                    <a:pt x="14" y="29"/>
                  </a:lnTo>
                  <a:lnTo>
                    <a:pt x="14" y="28"/>
                  </a:lnTo>
                  <a:lnTo>
                    <a:pt x="15" y="28"/>
                  </a:lnTo>
                  <a:lnTo>
                    <a:pt x="15" y="27"/>
                  </a:lnTo>
                  <a:lnTo>
                    <a:pt x="16" y="26"/>
                  </a:lnTo>
                  <a:lnTo>
                    <a:pt x="17" y="24"/>
                  </a:lnTo>
                  <a:lnTo>
                    <a:pt x="18" y="23"/>
                  </a:lnTo>
                  <a:lnTo>
                    <a:pt x="18" y="22"/>
                  </a:lnTo>
                  <a:lnTo>
                    <a:pt x="20" y="19"/>
                  </a:lnTo>
                  <a:lnTo>
                    <a:pt x="20" y="18"/>
                  </a:lnTo>
                  <a:lnTo>
                    <a:pt x="21" y="17"/>
                  </a:lnTo>
                  <a:lnTo>
                    <a:pt x="21" y="16"/>
                  </a:lnTo>
                  <a:lnTo>
                    <a:pt x="21" y="15"/>
                  </a:lnTo>
                  <a:lnTo>
                    <a:pt x="21" y="14"/>
                  </a:lnTo>
                  <a:lnTo>
                    <a:pt x="21" y="13"/>
                  </a:lnTo>
                  <a:lnTo>
                    <a:pt x="21" y="12"/>
                  </a:lnTo>
                  <a:lnTo>
                    <a:pt x="21" y="10"/>
                  </a:lnTo>
                  <a:lnTo>
                    <a:pt x="21" y="9"/>
                  </a:lnTo>
                  <a:lnTo>
                    <a:pt x="21" y="8"/>
                  </a:lnTo>
                  <a:lnTo>
                    <a:pt x="20" y="9"/>
                  </a:lnTo>
                  <a:lnTo>
                    <a:pt x="20" y="8"/>
                  </a:lnTo>
                  <a:lnTo>
                    <a:pt x="20" y="7"/>
                  </a:lnTo>
                  <a:lnTo>
                    <a:pt x="18" y="7"/>
                  </a:lnTo>
                  <a:lnTo>
                    <a:pt x="20" y="7"/>
                  </a:lnTo>
                  <a:lnTo>
                    <a:pt x="20" y="6"/>
                  </a:lnTo>
                  <a:lnTo>
                    <a:pt x="21" y="5"/>
                  </a:lnTo>
                  <a:lnTo>
                    <a:pt x="21" y="4"/>
                  </a:lnTo>
                  <a:lnTo>
                    <a:pt x="22" y="3"/>
                  </a:lnTo>
                  <a:lnTo>
                    <a:pt x="22" y="0"/>
                  </a:lnTo>
                  <a:lnTo>
                    <a:pt x="25" y="2"/>
                  </a:lnTo>
                  <a:lnTo>
                    <a:pt x="32" y="4"/>
                  </a:lnTo>
                  <a:lnTo>
                    <a:pt x="36" y="5"/>
                  </a:lnTo>
                  <a:lnTo>
                    <a:pt x="40" y="6"/>
                  </a:lnTo>
                  <a:lnTo>
                    <a:pt x="43" y="7"/>
                  </a:lnTo>
                  <a:lnTo>
                    <a:pt x="46" y="8"/>
                  </a:lnTo>
                  <a:lnTo>
                    <a:pt x="48" y="8"/>
                  </a:lnTo>
                  <a:lnTo>
                    <a:pt x="51" y="9"/>
                  </a:lnTo>
                  <a:lnTo>
                    <a:pt x="52" y="9"/>
                  </a:lnTo>
                  <a:lnTo>
                    <a:pt x="61" y="13"/>
                  </a:lnTo>
                  <a:lnTo>
                    <a:pt x="64" y="14"/>
                  </a:lnTo>
                  <a:lnTo>
                    <a:pt x="67" y="14"/>
                  </a:lnTo>
                  <a:lnTo>
                    <a:pt x="70" y="15"/>
                  </a:lnTo>
                  <a:close/>
                </a:path>
              </a:pathLst>
            </a:custGeom>
            <a:solidFill>
              <a:srgbClr val="F7CE85"/>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94"/>
            <p:cNvSpPr>
              <a:spLocks/>
            </p:cNvSpPr>
            <p:nvPr/>
          </p:nvSpPr>
          <p:spPr bwMode="auto">
            <a:xfrm>
              <a:off x="4778375" y="3841750"/>
              <a:ext cx="317500" cy="249238"/>
            </a:xfrm>
            <a:custGeom>
              <a:avLst/>
              <a:gdLst>
                <a:gd name="T0" fmla="*/ 105 w 200"/>
                <a:gd name="T1" fmla="*/ 11 h 157"/>
                <a:gd name="T2" fmla="*/ 118 w 200"/>
                <a:gd name="T3" fmla="*/ 12 h 157"/>
                <a:gd name="T4" fmla="*/ 144 w 200"/>
                <a:gd name="T5" fmla="*/ 14 h 157"/>
                <a:gd name="T6" fmla="*/ 148 w 200"/>
                <a:gd name="T7" fmla="*/ 15 h 157"/>
                <a:gd name="T8" fmla="*/ 150 w 200"/>
                <a:gd name="T9" fmla="*/ 15 h 157"/>
                <a:gd name="T10" fmla="*/ 153 w 200"/>
                <a:gd name="T11" fmla="*/ 15 h 157"/>
                <a:gd name="T12" fmla="*/ 165 w 200"/>
                <a:gd name="T13" fmla="*/ 17 h 157"/>
                <a:gd name="T14" fmla="*/ 174 w 200"/>
                <a:gd name="T15" fmla="*/ 18 h 157"/>
                <a:gd name="T16" fmla="*/ 175 w 200"/>
                <a:gd name="T17" fmla="*/ 18 h 157"/>
                <a:gd name="T18" fmla="*/ 177 w 200"/>
                <a:gd name="T19" fmla="*/ 18 h 157"/>
                <a:gd name="T20" fmla="*/ 178 w 200"/>
                <a:gd name="T21" fmla="*/ 18 h 157"/>
                <a:gd name="T22" fmla="*/ 179 w 200"/>
                <a:gd name="T23" fmla="*/ 18 h 157"/>
                <a:gd name="T24" fmla="*/ 180 w 200"/>
                <a:gd name="T25" fmla="*/ 18 h 157"/>
                <a:gd name="T26" fmla="*/ 182 w 200"/>
                <a:gd name="T27" fmla="*/ 18 h 157"/>
                <a:gd name="T28" fmla="*/ 187 w 200"/>
                <a:gd name="T29" fmla="*/ 19 h 157"/>
                <a:gd name="T30" fmla="*/ 190 w 200"/>
                <a:gd name="T31" fmla="*/ 19 h 157"/>
                <a:gd name="T32" fmla="*/ 194 w 200"/>
                <a:gd name="T33" fmla="*/ 19 h 157"/>
                <a:gd name="T34" fmla="*/ 195 w 200"/>
                <a:gd name="T35" fmla="*/ 19 h 157"/>
                <a:gd name="T36" fmla="*/ 200 w 200"/>
                <a:gd name="T37" fmla="*/ 20 h 157"/>
                <a:gd name="T38" fmla="*/ 200 w 200"/>
                <a:gd name="T39" fmla="*/ 30 h 157"/>
                <a:gd name="T40" fmla="*/ 199 w 200"/>
                <a:gd name="T41" fmla="*/ 40 h 157"/>
                <a:gd name="T42" fmla="*/ 199 w 200"/>
                <a:gd name="T43" fmla="*/ 49 h 157"/>
                <a:gd name="T44" fmla="*/ 198 w 200"/>
                <a:gd name="T45" fmla="*/ 60 h 157"/>
                <a:gd name="T46" fmla="*/ 197 w 200"/>
                <a:gd name="T47" fmla="*/ 70 h 157"/>
                <a:gd name="T48" fmla="*/ 197 w 200"/>
                <a:gd name="T49" fmla="*/ 74 h 157"/>
                <a:gd name="T50" fmla="*/ 197 w 200"/>
                <a:gd name="T51" fmla="*/ 83 h 157"/>
                <a:gd name="T52" fmla="*/ 195 w 200"/>
                <a:gd name="T53" fmla="*/ 95 h 157"/>
                <a:gd name="T54" fmla="*/ 195 w 200"/>
                <a:gd name="T55" fmla="*/ 99 h 157"/>
                <a:gd name="T56" fmla="*/ 195 w 200"/>
                <a:gd name="T57" fmla="*/ 101 h 157"/>
                <a:gd name="T58" fmla="*/ 194 w 200"/>
                <a:gd name="T59" fmla="*/ 104 h 157"/>
                <a:gd name="T60" fmla="*/ 194 w 200"/>
                <a:gd name="T61" fmla="*/ 113 h 157"/>
                <a:gd name="T62" fmla="*/ 193 w 200"/>
                <a:gd name="T63" fmla="*/ 127 h 157"/>
                <a:gd name="T64" fmla="*/ 193 w 200"/>
                <a:gd name="T65" fmla="*/ 131 h 157"/>
                <a:gd name="T66" fmla="*/ 193 w 200"/>
                <a:gd name="T67" fmla="*/ 134 h 157"/>
                <a:gd name="T68" fmla="*/ 192 w 200"/>
                <a:gd name="T69" fmla="*/ 139 h 157"/>
                <a:gd name="T70" fmla="*/ 192 w 200"/>
                <a:gd name="T71" fmla="*/ 143 h 157"/>
                <a:gd name="T72" fmla="*/ 192 w 200"/>
                <a:gd name="T73" fmla="*/ 148 h 157"/>
                <a:gd name="T74" fmla="*/ 191 w 200"/>
                <a:gd name="T75" fmla="*/ 152 h 157"/>
                <a:gd name="T76" fmla="*/ 191 w 200"/>
                <a:gd name="T77" fmla="*/ 155 h 157"/>
                <a:gd name="T78" fmla="*/ 182 w 200"/>
                <a:gd name="T79" fmla="*/ 155 h 157"/>
                <a:gd name="T80" fmla="*/ 165 w 200"/>
                <a:gd name="T81" fmla="*/ 154 h 157"/>
                <a:gd name="T82" fmla="*/ 144 w 200"/>
                <a:gd name="T83" fmla="*/ 152 h 157"/>
                <a:gd name="T84" fmla="*/ 107 w 200"/>
                <a:gd name="T85" fmla="*/ 149 h 157"/>
                <a:gd name="T86" fmla="*/ 98 w 200"/>
                <a:gd name="T87" fmla="*/ 148 h 157"/>
                <a:gd name="T88" fmla="*/ 93 w 200"/>
                <a:gd name="T89" fmla="*/ 148 h 157"/>
                <a:gd name="T90" fmla="*/ 83 w 200"/>
                <a:gd name="T91" fmla="*/ 147 h 157"/>
                <a:gd name="T92" fmla="*/ 65 w 200"/>
                <a:gd name="T93" fmla="*/ 144 h 157"/>
                <a:gd name="T94" fmla="*/ 64 w 200"/>
                <a:gd name="T95" fmla="*/ 144 h 157"/>
                <a:gd name="T96" fmla="*/ 42 w 200"/>
                <a:gd name="T97" fmla="*/ 141 h 157"/>
                <a:gd name="T98" fmla="*/ 18 w 200"/>
                <a:gd name="T99" fmla="*/ 138 h 157"/>
                <a:gd name="T100" fmla="*/ 0 w 200"/>
                <a:gd name="T101" fmla="*/ 135 h 157"/>
                <a:gd name="T102" fmla="*/ 0 w 200"/>
                <a:gd name="T103" fmla="*/ 131 h 157"/>
                <a:gd name="T104" fmla="*/ 2 w 200"/>
                <a:gd name="T105" fmla="*/ 118 h 157"/>
                <a:gd name="T106" fmla="*/ 3 w 200"/>
                <a:gd name="T107" fmla="*/ 111 h 157"/>
                <a:gd name="T108" fmla="*/ 4 w 200"/>
                <a:gd name="T109" fmla="*/ 102 h 157"/>
                <a:gd name="T110" fmla="*/ 5 w 200"/>
                <a:gd name="T111" fmla="*/ 92 h 157"/>
                <a:gd name="T112" fmla="*/ 10 w 200"/>
                <a:gd name="T113" fmla="*/ 69 h 157"/>
                <a:gd name="T114" fmla="*/ 13 w 200"/>
                <a:gd name="T115" fmla="*/ 45 h 157"/>
                <a:gd name="T116" fmla="*/ 17 w 200"/>
                <a:gd name="T117" fmla="*/ 25 h 157"/>
                <a:gd name="T118" fmla="*/ 20 w 200"/>
                <a:gd name="T119" fmla="*/ 0 h 157"/>
                <a:gd name="T120" fmla="*/ 77 w 200"/>
                <a:gd name="T121" fmla="*/ 8 h 157"/>
                <a:gd name="T122" fmla="*/ 89 w 200"/>
                <a:gd name="T123" fmla="*/ 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 h="157">
                  <a:moveTo>
                    <a:pt x="89" y="9"/>
                  </a:moveTo>
                  <a:lnTo>
                    <a:pt x="90" y="9"/>
                  </a:lnTo>
                  <a:lnTo>
                    <a:pt x="93" y="10"/>
                  </a:lnTo>
                  <a:lnTo>
                    <a:pt x="97" y="10"/>
                  </a:lnTo>
                  <a:lnTo>
                    <a:pt x="105" y="11"/>
                  </a:lnTo>
                  <a:lnTo>
                    <a:pt x="105" y="11"/>
                  </a:lnTo>
                  <a:lnTo>
                    <a:pt x="118" y="12"/>
                  </a:lnTo>
                  <a:lnTo>
                    <a:pt x="118" y="12"/>
                  </a:lnTo>
                  <a:lnTo>
                    <a:pt x="118" y="12"/>
                  </a:lnTo>
                  <a:lnTo>
                    <a:pt x="118" y="12"/>
                  </a:lnTo>
                  <a:lnTo>
                    <a:pt x="125" y="13"/>
                  </a:lnTo>
                  <a:lnTo>
                    <a:pt x="128" y="13"/>
                  </a:lnTo>
                  <a:lnTo>
                    <a:pt x="138" y="14"/>
                  </a:lnTo>
                  <a:lnTo>
                    <a:pt x="138" y="14"/>
                  </a:lnTo>
                  <a:lnTo>
                    <a:pt x="144" y="14"/>
                  </a:lnTo>
                  <a:lnTo>
                    <a:pt x="144" y="14"/>
                  </a:lnTo>
                  <a:lnTo>
                    <a:pt x="144" y="14"/>
                  </a:lnTo>
                  <a:lnTo>
                    <a:pt x="147" y="15"/>
                  </a:lnTo>
                  <a:lnTo>
                    <a:pt x="148" y="15"/>
                  </a:lnTo>
                  <a:lnTo>
                    <a:pt x="148" y="15"/>
                  </a:lnTo>
                  <a:lnTo>
                    <a:pt x="149" y="15"/>
                  </a:lnTo>
                  <a:lnTo>
                    <a:pt x="149" y="15"/>
                  </a:lnTo>
                  <a:lnTo>
                    <a:pt x="149" y="15"/>
                  </a:lnTo>
                  <a:lnTo>
                    <a:pt x="150" y="15"/>
                  </a:lnTo>
                  <a:lnTo>
                    <a:pt x="150" y="15"/>
                  </a:lnTo>
                  <a:lnTo>
                    <a:pt x="151" y="15"/>
                  </a:lnTo>
                  <a:lnTo>
                    <a:pt x="151" y="15"/>
                  </a:lnTo>
                  <a:lnTo>
                    <a:pt x="151" y="15"/>
                  </a:lnTo>
                  <a:lnTo>
                    <a:pt x="153" y="15"/>
                  </a:lnTo>
                  <a:lnTo>
                    <a:pt x="153" y="15"/>
                  </a:lnTo>
                  <a:lnTo>
                    <a:pt x="153" y="15"/>
                  </a:lnTo>
                  <a:lnTo>
                    <a:pt x="161" y="17"/>
                  </a:lnTo>
                  <a:lnTo>
                    <a:pt x="163" y="17"/>
                  </a:lnTo>
                  <a:lnTo>
                    <a:pt x="163" y="17"/>
                  </a:lnTo>
                  <a:lnTo>
                    <a:pt x="165" y="17"/>
                  </a:lnTo>
                  <a:lnTo>
                    <a:pt x="165" y="17"/>
                  </a:lnTo>
                  <a:lnTo>
                    <a:pt x="167" y="17"/>
                  </a:lnTo>
                  <a:lnTo>
                    <a:pt x="167" y="17"/>
                  </a:lnTo>
                  <a:lnTo>
                    <a:pt x="167" y="17"/>
                  </a:lnTo>
                  <a:lnTo>
                    <a:pt x="174" y="18"/>
                  </a:lnTo>
                  <a:lnTo>
                    <a:pt x="174" y="18"/>
                  </a:lnTo>
                  <a:lnTo>
                    <a:pt x="174" y="18"/>
                  </a:lnTo>
                  <a:lnTo>
                    <a:pt x="174" y="18"/>
                  </a:lnTo>
                  <a:lnTo>
                    <a:pt x="174" y="18"/>
                  </a:lnTo>
                  <a:lnTo>
                    <a:pt x="175" y="18"/>
                  </a:lnTo>
                  <a:lnTo>
                    <a:pt x="175" y="18"/>
                  </a:lnTo>
                  <a:lnTo>
                    <a:pt x="175" y="18"/>
                  </a:lnTo>
                  <a:lnTo>
                    <a:pt x="177" y="18"/>
                  </a:lnTo>
                  <a:lnTo>
                    <a:pt x="177" y="18"/>
                  </a:lnTo>
                  <a:lnTo>
                    <a:pt x="177" y="18"/>
                  </a:lnTo>
                  <a:lnTo>
                    <a:pt x="177" y="18"/>
                  </a:lnTo>
                  <a:lnTo>
                    <a:pt x="177" y="18"/>
                  </a:lnTo>
                  <a:lnTo>
                    <a:pt x="177" y="18"/>
                  </a:lnTo>
                  <a:lnTo>
                    <a:pt x="178" y="18"/>
                  </a:lnTo>
                  <a:lnTo>
                    <a:pt x="178" y="18"/>
                  </a:lnTo>
                  <a:lnTo>
                    <a:pt x="178" y="18"/>
                  </a:lnTo>
                  <a:lnTo>
                    <a:pt x="178" y="18"/>
                  </a:lnTo>
                  <a:lnTo>
                    <a:pt x="179" y="18"/>
                  </a:lnTo>
                  <a:lnTo>
                    <a:pt x="179" y="18"/>
                  </a:lnTo>
                  <a:lnTo>
                    <a:pt x="179" y="18"/>
                  </a:lnTo>
                  <a:lnTo>
                    <a:pt x="179" y="18"/>
                  </a:lnTo>
                  <a:lnTo>
                    <a:pt x="179" y="18"/>
                  </a:lnTo>
                  <a:lnTo>
                    <a:pt x="180" y="18"/>
                  </a:lnTo>
                  <a:lnTo>
                    <a:pt x="180" y="18"/>
                  </a:lnTo>
                  <a:lnTo>
                    <a:pt x="180" y="18"/>
                  </a:lnTo>
                  <a:lnTo>
                    <a:pt x="180" y="18"/>
                  </a:lnTo>
                  <a:lnTo>
                    <a:pt x="180" y="18"/>
                  </a:lnTo>
                  <a:lnTo>
                    <a:pt x="182" y="18"/>
                  </a:lnTo>
                  <a:lnTo>
                    <a:pt x="182" y="18"/>
                  </a:lnTo>
                  <a:lnTo>
                    <a:pt x="182" y="18"/>
                  </a:lnTo>
                  <a:lnTo>
                    <a:pt x="182" y="18"/>
                  </a:lnTo>
                  <a:lnTo>
                    <a:pt x="184" y="19"/>
                  </a:lnTo>
                  <a:lnTo>
                    <a:pt x="185" y="19"/>
                  </a:lnTo>
                  <a:lnTo>
                    <a:pt x="187" y="19"/>
                  </a:lnTo>
                  <a:lnTo>
                    <a:pt x="187" y="19"/>
                  </a:lnTo>
                  <a:lnTo>
                    <a:pt x="187" y="19"/>
                  </a:lnTo>
                  <a:lnTo>
                    <a:pt x="188" y="19"/>
                  </a:lnTo>
                  <a:lnTo>
                    <a:pt x="188" y="19"/>
                  </a:lnTo>
                  <a:lnTo>
                    <a:pt x="189" y="19"/>
                  </a:lnTo>
                  <a:lnTo>
                    <a:pt x="190" y="19"/>
                  </a:lnTo>
                  <a:lnTo>
                    <a:pt x="190" y="19"/>
                  </a:lnTo>
                  <a:lnTo>
                    <a:pt x="192" y="19"/>
                  </a:lnTo>
                  <a:lnTo>
                    <a:pt x="192" y="19"/>
                  </a:lnTo>
                  <a:lnTo>
                    <a:pt x="194" y="19"/>
                  </a:lnTo>
                  <a:lnTo>
                    <a:pt x="194" y="19"/>
                  </a:lnTo>
                  <a:lnTo>
                    <a:pt x="194" y="19"/>
                  </a:lnTo>
                  <a:lnTo>
                    <a:pt x="194" y="19"/>
                  </a:lnTo>
                  <a:lnTo>
                    <a:pt x="194" y="19"/>
                  </a:lnTo>
                  <a:lnTo>
                    <a:pt x="194" y="19"/>
                  </a:lnTo>
                  <a:lnTo>
                    <a:pt x="195" y="19"/>
                  </a:lnTo>
                  <a:lnTo>
                    <a:pt x="197" y="19"/>
                  </a:lnTo>
                  <a:lnTo>
                    <a:pt x="197" y="19"/>
                  </a:lnTo>
                  <a:lnTo>
                    <a:pt x="197" y="19"/>
                  </a:lnTo>
                  <a:lnTo>
                    <a:pt x="199" y="19"/>
                  </a:lnTo>
                  <a:lnTo>
                    <a:pt x="200" y="20"/>
                  </a:lnTo>
                  <a:lnTo>
                    <a:pt x="200" y="20"/>
                  </a:lnTo>
                  <a:lnTo>
                    <a:pt x="200" y="20"/>
                  </a:lnTo>
                  <a:lnTo>
                    <a:pt x="200" y="28"/>
                  </a:lnTo>
                  <a:lnTo>
                    <a:pt x="200" y="28"/>
                  </a:lnTo>
                  <a:lnTo>
                    <a:pt x="200" y="30"/>
                  </a:lnTo>
                  <a:lnTo>
                    <a:pt x="199" y="35"/>
                  </a:lnTo>
                  <a:lnTo>
                    <a:pt x="199" y="35"/>
                  </a:lnTo>
                  <a:lnTo>
                    <a:pt x="199" y="39"/>
                  </a:lnTo>
                  <a:lnTo>
                    <a:pt x="199" y="40"/>
                  </a:lnTo>
                  <a:lnTo>
                    <a:pt x="199" y="40"/>
                  </a:lnTo>
                  <a:lnTo>
                    <a:pt x="199" y="42"/>
                  </a:lnTo>
                  <a:lnTo>
                    <a:pt x="199" y="45"/>
                  </a:lnTo>
                  <a:lnTo>
                    <a:pt x="199" y="45"/>
                  </a:lnTo>
                  <a:lnTo>
                    <a:pt x="199" y="48"/>
                  </a:lnTo>
                  <a:lnTo>
                    <a:pt x="199" y="49"/>
                  </a:lnTo>
                  <a:lnTo>
                    <a:pt x="198" y="53"/>
                  </a:lnTo>
                  <a:lnTo>
                    <a:pt x="198" y="59"/>
                  </a:lnTo>
                  <a:lnTo>
                    <a:pt x="198" y="59"/>
                  </a:lnTo>
                  <a:lnTo>
                    <a:pt x="198" y="60"/>
                  </a:lnTo>
                  <a:lnTo>
                    <a:pt x="198" y="60"/>
                  </a:lnTo>
                  <a:lnTo>
                    <a:pt x="198" y="64"/>
                  </a:lnTo>
                  <a:lnTo>
                    <a:pt x="198" y="68"/>
                  </a:lnTo>
                  <a:lnTo>
                    <a:pt x="197" y="68"/>
                  </a:lnTo>
                  <a:lnTo>
                    <a:pt x="197" y="69"/>
                  </a:lnTo>
                  <a:lnTo>
                    <a:pt x="197" y="70"/>
                  </a:lnTo>
                  <a:lnTo>
                    <a:pt x="197" y="70"/>
                  </a:lnTo>
                  <a:lnTo>
                    <a:pt x="197" y="71"/>
                  </a:lnTo>
                  <a:lnTo>
                    <a:pt x="197" y="73"/>
                  </a:lnTo>
                  <a:lnTo>
                    <a:pt x="197" y="73"/>
                  </a:lnTo>
                  <a:lnTo>
                    <a:pt x="197" y="74"/>
                  </a:lnTo>
                  <a:lnTo>
                    <a:pt x="197" y="75"/>
                  </a:lnTo>
                  <a:lnTo>
                    <a:pt x="197" y="78"/>
                  </a:lnTo>
                  <a:lnTo>
                    <a:pt x="197" y="83"/>
                  </a:lnTo>
                  <a:lnTo>
                    <a:pt x="197" y="83"/>
                  </a:lnTo>
                  <a:lnTo>
                    <a:pt x="197" y="83"/>
                  </a:lnTo>
                  <a:lnTo>
                    <a:pt x="195" y="87"/>
                  </a:lnTo>
                  <a:lnTo>
                    <a:pt x="195" y="94"/>
                  </a:lnTo>
                  <a:lnTo>
                    <a:pt x="195" y="94"/>
                  </a:lnTo>
                  <a:lnTo>
                    <a:pt x="195" y="95"/>
                  </a:lnTo>
                  <a:lnTo>
                    <a:pt x="195" y="95"/>
                  </a:lnTo>
                  <a:lnTo>
                    <a:pt x="195" y="97"/>
                  </a:lnTo>
                  <a:lnTo>
                    <a:pt x="195" y="97"/>
                  </a:lnTo>
                  <a:lnTo>
                    <a:pt x="195" y="98"/>
                  </a:lnTo>
                  <a:lnTo>
                    <a:pt x="195" y="99"/>
                  </a:lnTo>
                  <a:lnTo>
                    <a:pt x="195" y="99"/>
                  </a:lnTo>
                  <a:lnTo>
                    <a:pt x="195" y="99"/>
                  </a:lnTo>
                  <a:lnTo>
                    <a:pt x="195" y="99"/>
                  </a:lnTo>
                  <a:lnTo>
                    <a:pt x="195" y="99"/>
                  </a:lnTo>
                  <a:lnTo>
                    <a:pt x="195" y="101"/>
                  </a:lnTo>
                  <a:lnTo>
                    <a:pt x="195" y="101"/>
                  </a:lnTo>
                  <a:lnTo>
                    <a:pt x="194" y="102"/>
                  </a:lnTo>
                  <a:lnTo>
                    <a:pt x="194" y="103"/>
                  </a:lnTo>
                  <a:lnTo>
                    <a:pt x="194" y="103"/>
                  </a:lnTo>
                  <a:lnTo>
                    <a:pt x="194" y="104"/>
                  </a:lnTo>
                  <a:lnTo>
                    <a:pt x="194" y="104"/>
                  </a:lnTo>
                  <a:lnTo>
                    <a:pt x="194" y="104"/>
                  </a:lnTo>
                  <a:lnTo>
                    <a:pt x="194" y="109"/>
                  </a:lnTo>
                  <a:lnTo>
                    <a:pt x="194" y="111"/>
                  </a:lnTo>
                  <a:lnTo>
                    <a:pt x="194" y="113"/>
                  </a:lnTo>
                  <a:lnTo>
                    <a:pt x="194" y="113"/>
                  </a:lnTo>
                  <a:lnTo>
                    <a:pt x="194" y="113"/>
                  </a:lnTo>
                  <a:lnTo>
                    <a:pt x="194" y="113"/>
                  </a:lnTo>
                  <a:lnTo>
                    <a:pt x="193" y="124"/>
                  </a:lnTo>
                  <a:lnTo>
                    <a:pt x="193" y="124"/>
                  </a:lnTo>
                  <a:lnTo>
                    <a:pt x="193" y="127"/>
                  </a:lnTo>
                  <a:lnTo>
                    <a:pt x="193" y="128"/>
                  </a:lnTo>
                  <a:lnTo>
                    <a:pt x="193" y="129"/>
                  </a:lnTo>
                  <a:lnTo>
                    <a:pt x="193" y="129"/>
                  </a:lnTo>
                  <a:lnTo>
                    <a:pt x="193" y="130"/>
                  </a:lnTo>
                  <a:lnTo>
                    <a:pt x="193" y="131"/>
                  </a:lnTo>
                  <a:lnTo>
                    <a:pt x="193" y="131"/>
                  </a:lnTo>
                  <a:lnTo>
                    <a:pt x="193" y="133"/>
                  </a:lnTo>
                  <a:lnTo>
                    <a:pt x="193" y="133"/>
                  </a:lnTo>
                  <a:lnTo>
                    <a:pt x="193" y="134"/>
                  </a:lnTo>
                  <a:lnTo>
                    <a:pt x="193" y="134"/>
                  </a:lnTo>
                  <a:lnTo>
                    <a:pt x="192" y="135"/>
                  </a:lnTo>
                  <a:lnTo>
                    <a:pt x="192" y="137"/>
                  </a:lnTo>
                  <a:lnTo>
                    <a:pt x="192" y="138"/>
                  </a:lnTo>
                  <a:lnTo>
                    <a:pt x="192" y="138"/>
                  </a:lnTo>
                  <a:lnTo>
                    <a:pt x="192" y="139"/>
                  </a:lnTo>
                  <a:lnTo>
                    <a:pt x="192" y="140"/>
                  </a:lnTo>
                  <a:lnTo>
                    <a:pt x="192" y="141"/>
                  </a:lnTo>
                  <a:lnTo>
                    <a:pt x="192" y="141"/>
                  </a:lnTo>
                  <a:lnTo>
                    <a:pt x="192" y="142"/>
                  </a:lnTo>
                  <a:lnTo>
                    <a:pt x="192" y="143"/>
                  </a:lnTo>
                  <a:lnTo>
                    <a:pt x="192" y="144"/>
                  </a:lnTo>
                  <a:lnTo>
                    <a:pt x="192" y="144"/>
                  </a:lnTo>
                  <a:lnTo>
                    <a:pt x="192" y="145"/>
                  </a:lnTo>
                  <a:lnTo>
                    <a:pt x="192" y="145"/>
                  </a:lnTo>
                  <a:lnTo>
                    <a:pt x="192" y="148"/>
                  </a:lnTo>
                  <a:lnTo>
                    <a:pt x="191" y="151"/>
                  </a:lnTo>
                  <a:lnTo>
                    <a:pt x="191" y="152"/>
                  </a:lnTo>
                  <a:lnTo>
                    <a:pt x="191" y="152"/>
                  </a:lnTo>
                  <a:lnTo>
                    <a:pt x="191" y="152"/>
                  </a:lnTo>
                  <a:lnTo>
                    <a:pt x="191" y="152"/>
                  </a:lnTo>
                  <a:lnTo>
                    <a:pt x="191" y="155"/>
                  </a:lnTo>
                  <a:lnTo>
                    <a:pt x="191" y="155"/>
                  </a:lnTo>
                  <a:lnTo>
                    <a:pt x="191" y="155"/>
                  </a:lnTo>
                  <a:lnTo>
                    <a:pt x="191" y="155"/>
                  </a:lnTo>
                  <a:lnTo>
                    <a:pt x="191" y="155"/>
                  </a:lnTo>
                  <a:lnTo>
                    <a:pt x="191" y="157"/>
                  </a:lnTo>
                  <a:lnTo>
                    <a:pt x="191" y="157"/>
                  </a:lnTo>
                  <a:lnTo>
                    <a:pt x="188" y="157"/>
                  </a:lnTo>
                  <a:lnTo>
                    <a:pt x="187" y="157"/>
                  </a:lnTo>
                  <a:lnTo>
                    <a:pt x="182" y="155"/>
                  </a:lnTo>
                  <a:lnTo>
                    <a:pt x="182" y="155"/>
                  </a:lnTo>
                  <a:lnTo>
                    <a:pt x="177" y="155"/>
                  </a:lnTo>
                  <a:lnTo>
                    <a:pt x="169" y="154"/>
                  </a:lnTo>
                  <a:lnTo>
                    <a:pt x="165" y="154"/>
                  </a:lnTo>
                  <a:lnTo>
                    <a:pt x="165" y="154"/>
                  </a:lnTo>
                  <a:lnTo>
                    <a:pt x="165" y="154"/>
                  </a:lnTo>
                  <a:lnTo>
                    <a:pt x="164" y="154"/>
                  </a:lnTo>
                  <a:lnTo>
                    <a:pt x="162" y="154"/>
                  </a:lnTo>
                  <a:lnTo>
                    <a:pt x="144" y="152"/>
                  </a:lnTo>
                  <a:lnTo>
                    <a:pt x="144" y="152"/>
                  </a:lnTo>
                  <a:lnTo>
                    <a:pt x="138" y="152"/>
                  </a:lnTo>
                  <a:lnTo>
                    <a:pt x="118" y="150"/>
                  </a:lnTo>
                  <a:lnTo>
                    <a:pt x="118" y="150"/>
                  </a:lnTo>
                  <a:lnTo>
                    <a:pt x="110" y="150"/>
                  </a:lnTo>
                  <a:lnTo>
                    <a:pt x="107" y="149"/>
                  </a:lnTo>
                  <a:lnTo>
                    <a:pt x="105" y="149"/>
                  </a:lnTo>
                  <a:lnTo>
                    <a:pt x="104" y="149"/>
                  </a:lnTo>
                  <a:lnTo>
                    <a:pt x="99" y="148"/>
                  </a:lnTo>
                  <a:lnTo>
                    <a:pt x="98" y="148"/>
                  </a:lnTo>
                  <a:lnTo>
                    <a:pt x="98" y="148"/>
                  </a:lnTo>
                  <a:lnTo>
                    <a:pt x="98" y="148"/>
                  </a:lnTo>
                  <a:lnTo>
                    <a:pt x="97" y="148"/>
                  </a:lnTo>
                  <a:lnTo>
                    <a:pt x="97" y="148"/>
                  </a:lnTo>
                  <a:lnTo>
                    <a:pt x="95" y="148"/>
                  </a:lnTo>
                  <a:lnTo>
                    <a:pt x="93" y="148"/>
                  </a:lnTo>
                  <a:lnTo>
                    <a:pt x="92" y="148"/>
                  </a:lnTo>
                  <a:lnTo>
                    <a:pt x="91" y="148"/>
                  </a:lnTo>
                  <a:lnTo>
                    <a:pt x="91" y="148"/>
                  </a:lnTo>
                  <a:lnTo>
                    <a:pt x="83" y="147"/>
                  </a:lnTo>
                  <a:lnTo>
                    <a:pt x="83" y="147"/>
                  </a:lnTo>
                  <a:lnTo>
                    <a:pt x="82" y="147"/>
                  </a:lnTo>
                  <a:lnTo>
                    <a:pt x="77" y="145"/>
                  </a:lnTo>
                  <a:lnTo>
                    <a:pt x="77" y="145"/>
                  </a:lnTo>
                  <a:lnTo>
                    <a:pt x="70" y="144"/>
                  </a:lnTo>
                  <a:lnTo>
                    <a:pt x="65" y="144"/>
                  </a:lnTo>
                  <a:lnTo>
                    <a:pt x="65" y="144"/>
                  </a:lnTo>
                  <a:lnTo>
                    <a:pt x="65" y="144"/>
                  </a:lnTo>
                  <a:lnTo>
                    <a:pt x="65" y="144"/>
                  </a:lnTo>
                  <a:lnTo>
                    <a:pt x="64" y="144"/>
                  </a:lnTo>
                  <a:lnTo>
                    <a:pt x="64" y="144"/>
                  </a:lnTo>
                  <a:lnTo>
                    <a:pt x="59" y="143"/>
                  </a:lnTo>
                  <a:lnTo>
                    <a:pt x="55" y="143"/>
                  </a:lnTo>
                  <a:lnTo>
                    <a:pt x="44" y="141"/>
                  </a:lnTo>
                  <a:lnTo>
                    <a:pt x="44" y="141"/>
                  </a:lnTo>
                  <a:lnTo>
                    <a:pt x="42" y="141"/>
                  </a:lnTo>
                  <a:lnTo>
                    <a:pt x="20" y="138"/>
                  </a:lnTo>
                  <a:lnTo>
                    <a:pt x="20" y="138"/>
                  </a:lnTo>
                  <a:lnTo>
                    <a:pt x="20" y="138"/>
                  </a:lnTo>
                  <a:lnTo>
                    <a:pt x="20" y="138"/>
                  </a:lnTo>
                  <a:lnTo>
                    <a:pt x="18" y="138"/>
                  </a:lnTo>
                  <a:lnTo>
                    <a:pt x="11" y="137"/>
                  </a:lnTo>
                  <a:lnTo>
                    <a:pt x="11" y="137"/>
                  </a:lnTo>
                  <a:lnTo>
                    <a:pt x="2" y="135"/>
                  </a:lnTo>
                  <a:lnTo>
                    <a:pt x="2" y="135"/>
                  </a:lnTo>
                  <a:lnTo>
                    <a:pt x="0" y="135"/>
                  </a:lnTo>
                  <a:lnTo>
                    <a:pt x="0" y="133"/>
                  </a:lnTo>
                  <a:lnTo>
                    <a:pt x="0" y="132"/>
                  </a:lnTo>
                  <a:lnTo>
                    <a:pt x="0" y="132"/>
                  </a:lnTo>
                  <a:lnTo>
                    <a:pt x="0" y="132"/>
                  </a:lnTo>
                  <a:lnTo>
                    <a:pt x="0" y="131"/>
                  </a:lnTo>
                  <a:lnTo>
                    <a:pt x="0" y="131"/>
                  </a:lnTo>
                  <a:lnTo>
                    <a:pt x="0" y="131"/>
                  </a:lnTo>
                  <a:lnTo>
                    <a:pt x="2" y="122"/>
                  </a:lnTo>
                  <a:lnTo>
                    <a:pt x="2" y="119"/>
                  </a:lnTo>
                  <a:lnTo>
                    <a:pt x="2" y="118"/>
                  </a:lnTo>
                  <a:lnTo>
                    <a:pt x="2" y="118"/>
                  </a:lnTo>
                  <a:lnTo>
                    <a:pt x="3" y="114"/>
                  </a:lnTo>
                  <a:lnTo>
                    <a:pt x="3" y="114"/>
                  </a:lnTo>
                  <a:lnTo>
                    <a:pt x="3" y="114"/>
                  </a:lnTo>
                  <a:lnTo>
                    <a:pt x="3" y="111"/>
                  </a:lnTo>
                  <a:lnTo>
                    <a:pt x="3" y="111"/>
                  </a:lnTo>
                  <a:lnTo>
                    <a:pt x="4" y="107"/>
                  </a:lnTo>
                  <a:lnTo>
                    <a:pt x="4" y="107"/>
                  </a:lnTo>
                  <a:lnTo>
                    <a:pt x="4" y="105"/>
                  </a:lnTo>
                  <a:lnTo>
                    <a:pt x="4" y="102"/>
                  </a:lnTo>
                  <a:lnTo>
                    <a:pt x="5" y="101"/>
                  </a:lnTo>
                  <a:lnTo>
                    <a:pt x="5" y="101"/>
                  </a:lnTo>
                  <a:lnTo>
                    <a:pt x="5" y="97"/>
                  </a:lnTo>
                  <a:lnTo>
                    <a:pt x="5" y="95"/>
                  </a:lnTo>
                  <a:lnTo>
                    <a:pt x="5" y="92"/>
                  </a:lnTo>
                  <a:lnTo>
                    <a:pt x="7" y="84"/>
                  </a:lnTo>
                  <a:lnTo>
                    <a:pt x="8" y="77"/>
                  </a:lnTo>
                  <a:lnTo>
                    <a:pt x="9" y="71"/>
                  </a:lnTo>
                  <a:lnTo>
                    <a:pt x="9" y="71"/>
                  </a:lnTo>
                  <a:lnTo>
                    <a:pt x="10" y="69"/>
                  </a:lnTo>
                  <a:lnTo>
                    <a:pt x="10" y="69"/>
                  </a:lnTo>
                  <a:lnTo>
                    <a:pt x="11" y="63"/>
                  </a:lnTo>
                  <a:lnTo>
                    <a:pt x="12" y="55"/>
                  </a:lnTo>
                  <a:lnTo>
                    <a:pt x="12" y="51"/>
                  </a:lnTo>
                  <a:lnTo>
                    <a:pt x="13" y="45"/>
                  </a:lnTo>
                  <a:lnTo>
                    <a:pt x="15" y="31"/>
                  </a:lnTo>
                  <a:lnTo>
                    <a:pt x="15" y="31"/>
                  </a:lnTo>
                  <a:lnTo>
                    <a:pt x="15" y="28"/>
                  </a:lnTo>
                  <a:lnTo>
                    <a:pt x="15" y="28"/>
                  </a:lnTo>
                  <a:lnTo>
                    <a:pt x="17" y="25"/>
                  </a:lnTo>
                  <a:lnTo>
                    <a:pt x="18" y="15"/>
                  </a:lnTo>
                  <a:lnTo>
                    <a:pt x="18" y="15"/>
                  </a:lnTo>
                  <a:lnTo>
                    <a:pt x="19" y="11"/>
                  </a:lnTo>
                  <a:lnTo>
                    <a:pt x="19" y="11"/>
                  </a:lnTo>
                  <a:lnTo>
                    <a:pt x="20" y="0"/>
                  </a:lnTo>
                  <a:lnTo>
                    <a:pt x="41" y="3"/>
                  </a:lnTo>
                  <a:lnTo>
                    <a:pt x="49" y="4"/>
                  </a:lnTo>
                  <a:lnTo>
                    <a:pt x="64" y="5"/>
                  </a:lnTo>
                  <a:lnTo>
                    <a:pt x="73" y="7"/>
                  </a:lnTo>
                  <a:lnTo>
                    <a:pt x="77" y="8"/>
                  </a:lnTo>
                  <a:lnTo>
                    <a:pt x="87" y="9"/>
                  </a:lnTo>
                  <a:lnTo>
                    <a:pt x="88" y="9"/>
                  </a:lnTo>
                  <a:lnTo>
                    <a:pt x="88" y="9"/>
                  </a:lnTo>
                  <a:lnTo>
                    <a:pt x="88" y="9"/>
                  </a:lnTo>
                  <a:lnTo>
                    <a:pt x="89" y="9"/>
                  </a:lnTo>
                  <a:lnTo>
                    <a:pt x="89" y="9"/>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95"/>
            <p:cNvSpPr>
              <a:spLocks/>
            </p:cNvSpPr>
            <p:nvPr/>
          </p:nvSpPr>
          <p:spPr bwMode="auto">
            <a:xfrm>
              <a:off x="6246813" y="3689350"/>
              <a:ext cx="76200" cy="76200"/>
            </a:xfrm>
            <a:custGeom>
              <a:avLst/>
              <a:gdLst>
                <a:gd name="T0" fmla="*/ 18 w 48"/>
                <a:gd name="T1" fmla="*/ 8 h 48"/>
                <a:gd name="T2" fmla="*/ 20 w 48"/>
                <a:gd name="T3" fmla="*/ 7 h 48"/>
                <a:gd name="T4" fmla="*/ 34 w 48"/>
                <a:gd name="T5" fmla="*/ 3 h 48"/>
                <a:gd name="T6" fmla="*/ 43 w 48"/>
                <a:gd name="T7" fmla="*/ 4 h 48"/>
                <a:gd name="T8" fmla="*/ 45 w 48"/>
                <a:gd name="T9" fmla="*/ 8 h 48"/>
                <a:gd name="T10" fmla="*/ 46 w 48"/>
                <a:gd name="T11" fmla="*/ 15 h 48"/>
                <a:gd name="T12" fmla="*/ 47 w 48"/>
                <a:gd name="T13" fmla="*/ 21 h 48"/>
                <a:gd name="T14" fmla="*/ 48 w 48"/>
                <a:gd name="T15" fmla="*/ 24 h 48"/>
                <a:gd name="T16" fmla="*/ 46 w 48"/>
                <a:gd name="T17" fmla="*/ 24 h 48"/>
                <a:gd name="T18" fmla="*/ 45 w 48"/>
                <a:gd name="T19" fmla="*/ 25 h 48"/>
                <a:gd name="T20" fmla="*/ 44 w 48"/>
                <a:gd name="T21" fmla="*/ 25 h 48"/>
                <a:gd name="T22" fmla="*/ 42 w 48"/>
                <a:gd name="T23" fmla="*/ 27 h 48"/>
                <a:gd name="T24" fmla="*/ 39 w 48"/>
                <a:gd name="T25" fmla="*/ 27 h 48"/>
                <a:gd name="T26" fmla="*/ 38 w 48"/>
                <a:gd name="T27" fmla="*/ 28 h 48"/>
                <a:gd name="T28" fmla="*/ 38 w 48"/>
                <a:gd name="T29" fmla="*/ 28 h 48"/>
                <a:gd name="T30" fmla="*/ 36 w 48"/>
                <a:gd name="T31" fmla="*/ 29 h 48"/>
                <a:gd name="T32" fmla="*/ 34 w 48"/>
                <a:gd name="T33" fmla="*/ 29 h 48"/>
                <a:gd name="T34" fmla="*/ 32 w 48"/>
                <a:gd name="T35" fmla="*/ 30 h 48"/>
                <a:gd name="T36" fmla="*/ 32 w 48"/>
                <a:gd name="T37" fmla="*/ 31 h 48"/>
                <a:gd name="T38" fmla="*/ 30 w 48"/>
                <a:gd name="T39" fmla="*/ 31 h 48"/>
                <a:gd name="T40" fmla="*/ 29 w 48"/>
                <a:gd name="T41" fmla="*/ 31 h 48"/>
                <a:gd name="T42" fmla="*/ 29 w 48"/>
                <a:gd name="T43" fmla="*/ 31 h 48"/>
                <a:gd name="T44" fmla="*/ 29 w 48"/>
                <a:gd name="T45" fmla="*/ 31 h 48"/>
                <a:gd name="T46" fmla="*/ 28 w 48"/>
                <a:gd name="T47" fmla="*/ 31 h 48"/>
                <a:gd name="T48" fmla="*/ 28 w 48"/>
                <a:gd name="T49" fmla="*/ 31 h 48"/>
                <a:gd name="T50" fmla="*/ 27 w 48"/>
                <a:gd name="T51" fmla="*/ 33 h 48"/>
                <a:gd name="T52" fmla="*/ 27 w 48"/>
                <a:gd name="T53" fmla="*/ 33 h 48"/>
                <a:gd name="T54" fmla="*/ 27 w 48"/>
                <a:gd name="T55" fmla="*/ 33 h 48"/>
                <a:gd name="T56" fmla="*/ 27 w 48"/>
                <a:gd name="T57" fmla="*/ 33 h 48"/>
                <a:gd name="T58" fmla="*/ 26 w 48"/>
                <a:gd name="T59" fmla="*/ 33 h 48"/>
                <a:gd name="T60" fmla="*/ 24 w 48"/>
                <a:gd name="T61" fmla="*/ 34 h 48"/>
                <a:gd name="T62" fmla="*/ 23 w 48"/>
                <a:gd name="T63" fmla="*/ 34 h 48"/>
                <a:gd name="T64" fmla="*/ 22 w 48"/>
                <a:gd name="T65" fmla="*/ 34 h 48"/>
                <a:gd name="T66" fmla="*/ 22 w 48"/>
                <a:gd name="T67" fmla="*/ 34 h 48"/>
                <a:gd name="T68" fmla="*/ 22 w 48"/>
                <a:gd name="T69" fmla="*/ 33 h 48"/>
                <a:gd name="T70" fmla="*/ 22 w 48"/>
                <a:gd name="T71" fmla="*/ 34 h 48"/>
                <a:gd name="T72" fmla="*/ 20 w 48"/>
                <a:gd name="T73" fmla="*/ 34 h 48"/>
                <a:gd name="T74" fmla="*/ 20 w 48"/>
                <a:gd name="T75" fmla="*/ 35 h 48"/>
                <a:gd name="T76" fmla="*/ 19 w 48"/>
                <a:gd name="T77" fmla="*/ 36 h 48"/>
                <a:gd name="T78" fmla="*/ 19 w 48"/>
                <a:gd name="T79" fmla="*/ 36 h 48"/>
                <a:gd name="T80" fmla="*/ 19 w 48"/>
                <a:gd name="T81" fmla="*/ 36 h 48"/>
                <a:gd name="T82" fmla="*/ 18 w 48"/>
                <a:gd name="T83" fmla="*/ 37 h 48"/>
                <a:gd name="T84" fmla="*/ 17 w 48"/>
                <a:gd name="T85" fmla="*/ 38 h 48"/>
                <a:gd name="T86" fmla="*/ 17 w 48"/>
                <a:gd name="T87" fmla="*/ 38 h 48"/>
                <a:gd name="T88" fmla="*/ 16 w 48"/>
                <a:gd name="T89" fmla="*/ 38 h 48"/>
                <a:gd name="T90" fmla="*/ 15 w 48"/>
                <a:gd name="T91" fmla="*/ 39 h 48"/>
                <a:gd name="T92" fmla="*/ 13 w 48"/>
                <a:gd name="T93" fmla="*/ 41 h 48"/>
                <a:gd name="T94" fmla="*/ 10 w 48"/>
                <a:gd name="T95" fmla="*/ 43 h 48"/>
                <a:gd name="T96" fmla="*/ 9 w 48"/>
                <a:gd name="T97" fmla="*/ 45 h 48"/>
                <a:gd name="T98" fmla="*/ 8 w 48"/>
                <a:gd name="T99" fmla="*/ 46 h 48"/>
                <a:gd name="T100" fmla="*/ 7 w 48"/>
                <a:gd name="T101" fmla="*/ 46 h 48"/>
                <a:gd name="T102" fmla="*/ 7 w 48"/>
                <a:gd name="T103" fmla="*/ 46 h 48"/>
                <a:gd name="T104" fmla="*/ 5 w 48"/>
                <a:gd name="T105" fmla="*/ 47 h 48"/>
                <a:gd name="T106" fmla="*/ 4 w 48"/>
                <a:gd name="T107" fmla="*/ 46 h 48"/>
                <a:gd name="T108" fmla="*/ 7 w 48"/>
                <a:gd name="T109" fmla="*/ 39 h 48"/>
                <a:gd name="T110" fmla="*/ 5 w 48"/>
                <a:gd name="T111" fmla="*/ 34 h 48"/>
                <a:gd name="T112" fmla="*/ 5 w 48"/>
                <a:gd name="T113" fmla="*/ 31 h 48"/>
                <a:gd name="T114" fmla="*/ 4 w 48"/>
                <a:gd name="T115" fmla="*/ 30 h 48"/>
                <a:gd name="T116" fmla="*/ 4 w 48"/>
                <a:gd name="T117" fmla="*/ 29 h 48"/>
                <a:gd name="T118" fmla="*/ 2 w 48"/>
                <a:gd name="T119" fmla="*/ 19 h 48"/>
                <a:gd name="T120" fmla="*/ 7 w 48"/>
                <a:gd name="T121" fmla="*/ 9 h 48"/>
                <a:gd name="T122" fmla="*/ 16 w 48"/>
                <a:gd name="T12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48">
                  <a:moveTo>
                    <a:pt x="17" y="7"/>
                  </a:moveTo>
                  <a:lnTo>
                    <a:pt x="17" y="8"/>
                  </a:lnTo>
                  <a:lnTo>
                    <a:pt x="18" y="8"/>
                  </a:lnTo>
                  <a:lnTo>
                    <a:pt x="18" y="8"/>
                  </a:lnTo>
                  <a:lnTo>
                    <a:pt x="18" y="8"/>
                  </a:lnTo>
                  <a:lnTo>
                    <a:pt x="18" y="7"/>
                  </a:lnTo>
                  <a:lnTo>
                    <a:pt x="18" y="7"/>
                  </a:lnTo>
                  <a:lnTo>
                    <a:pt x="18" y="7"/>
                  </a:lnTo>
                  <a:lnTo>
                    <a:pt x="19" y="7"/>
                  </a:lnTo>
                  <a:lnTo>
                    <a:pt x="20" y="7"/>
                  </a:lnTo>
                  <a:lnTo>
                    <a:pt x="25" y="5"/>
                  </a:lnTo>
                  <a:lnTo>
                    <a:pt x="27" y="5"/>
                  </a:lnTo>
                  <a:lnTo>
                    <a:pt x="33" y="4"/>
                  </a:lnTo>
                  <a:lnTo>
                    <a:pt x="34" y="3"/>
                  </a:lnTo>
                  <a:lnTo>
                    <a:pt x="34" y="3"/>
                  </a:lnTo>
                  <a:lnTo>
                    <a:pt x="35" y="3"/>
                  </a:lnTo>
                  <a:lnTo>
                    <a:pt x="36" y="3"/>
                  </a:lnTo>
                  <a:lnTo>
                    <a:pt x="43" y="0"/>
                  </a:lnTo>
                  <a:lnTo>
                    <a:pt x="43" y="1"/>
                  </a:lnTo>
                  <a:lnTo>
                    <a:pt x="43" y="4"/>
                  </a:lnTo>
                  <a:lnTo>
                    <a:pt x="44" y="5"/>
                  </a:lnTo>
                  <a:lnTo>
                    <a:pt x="44" y="7"/>
                  </a:lnTo>
                  <a:lnTo>
                    <a:pt x="44" y="7"/>
                  </a:lnTo>
                  <a:lnTo>
                    <a:pt x="44" y="8"/>
                  </a:lnTo>
                  <a:lnTo>
                    <a:pt x="45" y="8"/>
                  </a:lnTo>
                  <a:lnTo>
                    <a:pt x="45" y="10"/>
                  </a:lnTo>
                  <a:lnTo>
                    <a:pt x="45" y="10"/>
                  </a:lnTo>
                  <a:lnTo>
                    <a:pt x="46" y="14"/>
                  </a:lnTo>
                  <a:lnTo>
                    <a:pt x="46" y="15"/>
                  </a:lnTo>
                  <a:lnTo>
                    <a:pt x="46" y="15"/>
                  </a:lnTo>
                  <a:lnTo>
                    <a:pt x="48" y="20"/>
                  </a:lnTo>
                  <a:lnTo>
                    <a:pt x="48" y="20"/>
                  </a:lnTo>
                  <a:lnTo>
                    <a:pt x="47" y="20"/>
                  </a:lnTo>
                  <a:lnTo>
                    <a:pt x="47" y="21"/>
                  </a:lnTo>
                  <a:lnTo>
                    <a:pt x="47" y="21"/>
                  </a:lnTo>
                  <a:lnTo>
                    <a:pt x="47" y="21"/>
                  </a:lnTo>
                  <a:lnTo>
                    <a:pt x="47" y="21"/>
                  </a:lnTo>
                  <a:lnTo>
                    <a:pt x="47" y="23"/>
                  </a:lnTo>
                  <a:lnTo>
                    <a:pt x="47" y="23"/>
                  </a:lnTo>
                  <a:lnTo>
                    <a:pt x="48" y="24"/>
                  </a:lnTo>
                  <a:lnTo>
                    <a:pt x="48" y="24"/>
                  </a:lnTo>
                  <a:lnTo>
                    <a:pt x="47" y="24"/>
                  </a:lnTo>
                  <a:lnTo>
                    <a:pt x="47" y="25"/>
                  </a:lnTo>
                  <a:lnTo>
                    <a:pt x="47" y="24"/>
                  </a:lnTo>
                  <a:lnTo>
                    <a:pt x="46" y="24"/>
                  </a:lnTo>
                  <a:lnTo>
                    <a:pt x="46" y="25"/>
                  </a:lnTo>
                  <a:lnTo>
                    <a:pt x="46" y="25"/>
                  </a:lnTo>
                  <a:lnTo>
                    <a:pt x="46" y="25"/>
                  </a:lnTo>
                  <a:lnTo>
                    <a:pt x="45" y="25"/>
                  </a:lnTo>
                  <a:lnTo>
                    <a:pt x="45" y="25"/>
                  </a:lnTo>
                  <a:lnTo>
                    <a:pt x="45" y="25"/>
                  </a:lnTo>
                  <a:lnTo>
                    <a:pt x="45" y="25"/>
                  </a:lnTo>
                  <a:lnTo>
                    <a:pt x="44" y="25"/>
                  </a:lnTo>
                  <a:lnTo>
                    <a:pt x="44" y="25"/>
                  </a:lnTo>
                  <a:lnTo>
                    <a:pt x="44" y="25"/>
                  </a:lnTo>
                  <a:lnTo>
                    <a:pt x="44" y="26"/>
                  </a:lnTo>
                  <a:lnTo>
                    <a:pt x="42" y="26"/>
                  </a:lnTo>
                  <a:lnTo>
                    <a:pt x="42" y="26"/>
                  </a:lnTo>
                  <a:lnTo>
                    <a:pt x="42" y="26"/>
                  </a:lnTo>
                  <a:lnTo>
                    <a:pt x="42" y="27"/>
                  </a:lnTo>
                  <a:lnTo>
                    <a:pt x="40" y="27"/>
                  </a:lnTo>
                  <a:lnTo>
                    <a:pt x="39" y="27"/>
                  </a:lnTo>
                  <a:lnTo>
                    <a:pt x="39" y="27"/>
                  </a:lnTo>
                  <a:lnTo>
                    <a:pt x="39" y="27"/>
                  </a:lnTo>
                  <a:lnTo>
                    <a:pt x="39" y="27"/>
                  </a:lnTo>
                  <a:lnTo>
                    <a:pt x="39" y="27"/>
                  </a:lnTo>
                  <a:lnTo>
                    <a:pt x="39" y="27"/>
                  </a:lnTo>
                  <a:lnTo>
                    <a:pt x="39" y="27"/>
                  </a:lnTo>
                  <a:lnTo>
                    <a:pt x="39" y="27"/>
                  </a:lnTo>
                  <a:lnTo>
                    <a:pt x="38" y="28"/>
                  </a:lnTo>
                  <a:lnTo>
                    <a:pt x="38" y="28"/>
                  </a:lnTo>
                  <a:lnTo>
                    <a:pt x="38" y="28"/>
                  </a:lnTo>
                  <a:lnTo>
                    <a:pt x="38" y="28"/>
                  </a:lnTo>
                  <a:lnTo>
                    <a:pt x="38" y="28"/>
                  </a:lnTo>
                  <a:lnTo>
                    <a:pt x="38" y="28"/>
                  </a:lnTo>
                  <a:lnTo>
                    <a:pt x="38" y="28"/>
                  </a:lnTo>
                  <a:lnTo>
                    <a:pt x="37" y="28"/>
                  </a:lnTo>
                  <a:lnTo>
                    <a:pt x="36" y="29"/>
                  </a:lnTo>
                  <a:lnTo>
                    <a:pt x="36" y="29"/>
                  </a:lnTo>
                  <a:lnTo>
                    <a:pt x="36" y="29"/>
                  </a:lnTo>
                  <a:lnTo>
                    <a:pt x="36" y="29"/>
                  </a:lnTo>
                  <a:lnTo>
                    <a:pt x="36" y="29"/>
                  </a:lnTo>
                  <a:lnTo>
                    <a:pt x="36" y="29"/>
                  </a:lnTo>
                  <a:lnTo>
                    <a:pt x="35" y="30"/>
                  </a:lnTo>
                  <a:lnTo>
                    <a:pt x="34" y="29"/>
                  </a:lnTo>
                  <a:lnTo>
                    <a:pt x="34" y="29"/>
                  </a:lnTo>
                  <a:lnTo>
                    <a:pt x="33" y="30"/>
                  </a:lnTo>
                  <a:lnTo>
                    <a:pt x="33" y="30"/>
                  </a:lnTo>
                  <a:lnTo>
                    <a:pt x="33" y="30"/>
                  </a:lnTo>
                  <a:lnTo>
                    <a:pt x="32" y="30"/>
                  </a:lnTo>
                  <a:lnTo>
                    <a:pt x="32" y="30"/>
                  </a:lnTo>
                  <a:lnTo>
                    <a:pt x="32" y="30"/>
                  </a:lnTo>
                  <a:lnTo>
                    <a:pt x="32" y="30"/>
                  </a:lnTo>
                  <a:lnTo>
                    <a:pt x="32" y="30"/>
                  </a:lnTo>
                  <a:lnTo>
                    <a:pt x="32" y="31"/>
                  </a:lnTo>
                  <a:lnTo>
                    <a:pt x="32" y="31"/>
                  </a:lnTo>
                  <a:lnTo>
                    <a:pt x="30" y="31"/>
                  </a:lnTo>
                  <a:lnTo>
                    <a:pt x="30" y="31"/>
                  </a:lnTo>
                  <a:lnTo>
                    <a:pt x="30" y="31"/>
                  </a:lnTo>
                  <a:lnTo>
                    <a:pt x="30" y="31"/>
                  </a:lnTo>
                  <a:lnTo>
                    <a:pt x="30" y="31"/>
                  </a:lnTo>
                  <a:lnTo>
                    <a:pt x="30" y="31"/>
                  </a:lnTo>
                  <a:lnTo>
                    <a:pt x="29" y="31"/>
                  </a:lnTo>
                  <a:lnTo>
                    <a:pt x="29" y="31"/>
                  </a:lnTo>
                  <a:lnTo>
                    <a:pt x="29" y="31"/>
                  </a:lnTo>
                  <a:lnTo>
                    <a:pt x="29" y="31"/>
                  </a:lnTo>
                  <a:lnTo>
                    <a:pt x="29" y="31"/>
                  </a:lnTo>
                  <a:lnTo>
                    <a:pt x="29" y="31"/>
                  </a:lnTo>
                  <a:lnTo>
                    <a:pt x="29" y="31"/>
                  </a:lnTo>
                  <a:lnTo>
                    <a:pt x="29" y="31"/>
                  </a:lnTo>
                  <a:lnTo>
                    <a:pt x="29" y="31"/>
                  </a:lnTo>
                  <a:lnTo>
                    <a:pt x="29" y="31"/>
                  </a:lnTo>
                  <a:lnTo>
                    <a:pt x="29" y="31"/>
                  </a:lnTo>
                  <a:lnTo>
                    <a:pt x="29" y="31"/>
                  </a:lnTo>
                  <a:lnTo>
                    <a:pt x="29" y="31"/>
                  </a:lnTo>
                  <a:lnTo>
                    <a:pt x="28" y="31"/>
                  </a:lnTo>
                  <a:lnTo>
                    <a:pt x="28" y="31"/>
                  </a:lnTo>
                  <a:lnTo>
                    <a:pt x="28" y="31"/>
                  </a:lnTo>
                  <a:lnTo>
                    <a:pt x="28" y="31"/>
                  </a:lnTo>
                  <a:lnTo>
                    <a:pt x="28" y="31"/>
                  </a:lnTo>
                  <a:lnTo>
                    <a:pt x="28" y="31"/>
                  </a:lnTo>
                  <a:lnTo>
                    <a:pt x="28" y="31"/>
                  </a:lnTo>
                  <a:lnTo>
                    <a:pt x="28" y="31"/>
                  </a:lnTo>
                  <a:lnTo>
                    <a:pt x="28" y="31"/>
                  </a:lnTo>
                  <a:lnTo>
                    <a:pt x="28" y="31"/>
                  </a:lnTo>
                  <a:lnTo>
                    <a:pt x="27" y="31"/>
                  </a:lnTo>
                  <a:lnTo>
                    <a:pt x="27" y="31"/>
                  </a:lnTo>
                  <a:lnTo>
                    <a:pt x="27" y="31"/>
                  </a:lnTo>
                  <a:lnTo>
                    <a:pt x="27" y="31"/>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7" y="33"/>
                  </a:lnTo>
                  <a:lnTo>
                    <a:pt x="26" y="33"/>
                  </a:lnTo>
                  <a:lnTo>
                    <a:pt x="26" y="33"/>
                  </a:lnTo>
                  <a:lnTo>
                    <a:pt x="26" y="33"/>
                  </a:lnTo>
                  <a:lnTo>
                    <a:pt x="25" y="33"/>
                  </a:lnTo>
                  <a:lnTo>
                    <a:pt x="25" y="33"/>
                  </a:lnTo>
                  <a:lnTo>
                    <a:pt x="24" y="34"/>
                  </a:lnTo>
                  <a:lnTo>
                    <a:pt x="24" y="34"/>
                  </a:lnTo>
                  <a:lnTo>
                    <a:pt x="24" y="33"/>
                  </a:lnTo>
                  <a:lnTo>
                    <a:pt x="24" y="34"/>
                  </a:lnTo>
                  <a:lnTo>
                    <a:pt x="23" y="34"/>
                  </a:lnTo>
                  <a:lnTo>
                    <a:pt x="23" y="34"/>
                  </a:lnTo>
                  <a:lnTo>
                    <a:pt x="23" y="34"/>
                  </a:lnTo>
                  <a:lnTo>
                    <a:pt x="23" y="34"/>
                  </a:lnTo>
                  <a:lnTo>
                    <a:pt x="23" y="34"/>
                  </a:lnTo>
                  <a:lnTo>
                    <a:pt x="22" y="34"/>
                  </a:lnTo>
                  <a:lnTo>
                    <a:pt x="22" y="34"/>
                  </a:lnTo>
                  <a:lnTo>
                    <a:pt x="22" y="34"/>
                  </a:lnTo>
                  <a:lnTo>
                    <a:pt x="22" y="34"/>
                  </a:lnTo>
                  <a:lnTo>
                    <a:pt x="22" y="34"/>
                  </a:lnTo>
                  <a:lnTo>
                    <a:pt x="22" y="34"/>
                  </a:lnTo>
                  <a:lnTo>
                    <a:pt x="22" y="34"/>
                  </a:lnTo>
                  <a:lnTo>
                    <a:pt x="22" y="34"/>
                  </a:lnTo>
                  <a:lnTo>
                    <a:pt x="22" y="34"/>
                  </a:lnTo>
                  <a:lnTo>
                    <a:pt x="22" y="33"/>
                  </a:lnTo>
                  <a:lnTo>
                    <a:pt x="22" y="33"/>
                  </a:lnTo>
                  <a:lnTo>
                    <a:pt x="22" y="33"/>
                  </a:lnTo>
                  <a:lnTo>
                    <a:pt x="22" y="33"/>
                  </a:lnTo>
                  <a:lnTo>
                    <a:pt x="22" y="33"/>
                  </a:lnTo>
                  <a:lnTo>
                    <a:pt x="22" y="33"/>
                  </a:lnTo>
                  <a:lnTo>
                    <a:pt x="22" y="34"/>
                  </a:lnTo>
                  <a:lnTo>
                    <a:pt x="22" y="34"/>
                  </a:lnTo>
                  <a:lnTo>
                    <a:pt x="22" y="34"/>
                  </a:lnTo>
                  <a:lnTo>
                    <a:pt x="22" y="34"/>
                  </a:lnTo>
                  <a:lnTo>
                    <a:pt x="22" y="34"/>
                  </a:lnTo>
                  <a:lnTo>
                    <a:pt x="22" y="34"/>
                  </a:lnTo>
                  <a:lnTo>
                    <a:pt x="20" y="34"/>
                  </a:lnTo>
                  <a:lnTo>
                    <a:pt x="20" y="34"/>
                  </a:lnTo>
                  <a:lnTo>
                    <a:pt x="20" y="34"/>
                  </a:lnTo>
                  <a:lnTo>
                    <a:pt x="20" y="34"/>
                  </a:lnTo>
                  <a:lnTo>
                    <a:pt x="20" y="35"/>
                  </a:lnTo>
                  <a:lnTo>
                    <a:pt x="20" y="35"/>
                  </a:lnTo>
                  <a:lnTo>
                    <a:pt x="20" y="35"/>
                  </a:lnTo>
                  <a:lnTo>
                    <a:pt x="19" y="36"/>
                  </a:lnTo>
                  <a:lnTo>
                    <a:pt x="19" y="36"/>
                  </a:lnTo>
                  <a:lnTo>
                    <a:pt x="19" y="36"/>
                  </a:lnTo>
                  <a:lnTo>
                    <a:pt x="19" y="36"/>
                  </a:lnTo>
                  <a:lnTo>
                    <a:pt x="19" y="36"/>
                  </a:lnTo>
                  <a:lnTo>
                    <a:pt x="19" y="36"/>
                  </a:lnTo>
                  <a:lnTo>
                    <a:pt x="19" y="36"/>
                  </a:lnTo>
                  <a:lnTo>
                    <a:pt x="19" y="36"/>
                  </a:lnTo>
                  <a:lnTo>
                    <a:pt x="19" y="36"/>
                  </a:lnTo>
                  <a:lnTo>
                    <a:pt x="19" y="36"/>
                  </a:lnTo>
                  <a:lnTo>
                    <a:pt x="19" y="36"/>
                  </a:lnTo>
                  <a:lnTo>
                    <a:pt x="19" y="36"/>
                  </a:lnTo>
                  <a:lnTo>
                    <a:pt x="19" y="36"/>
                  </a:lnTo>
                  <a:lnTo>
                    <a:pt x="19" y="36"/>
                  </a:lnTo>
                  <a:lnTo>
                    <a:pt x="18" y="36"/>
                  </a:lnTo>
                  <a:lnTo>
                    <a:pt x="18" y="36"/>
                  </a:lnTo>
                  <a:lnTo>
                    <a:pt x="18" y="36"/>
                  </a:lnTo>
                  <a:lnTo>
                    <a:pt x="18" y="36"/>
                  </a:lnTo>
                  <a:lnTo>
                    <a:pt x="18" y="37"/>
                  </a:lnTo>
                  <a:lnTo>
                    <a:pt x="18" y="37"/>
                  </a:lnTo>
                  <a:lnTo>
                    <a:pt x="18" y="37"/>
                  </a:lnTo>
                  <a:lnTo>
                    <a:pt x="18" y="37"/>
                  </a:lnTo>
                  <a:lnTo>
                    <a:pt x="18" y="37"/>
                  </a:lnTo>
                  <a:lnTo>
                    <a:pt x="17" y="38"/>
                  </a:lnTo>
                  <a:lnTo>
                    <a:pt x="17" y="38"/>
                  </a:lnTo>
                  <a:lnTo>
                    <a:pt x="17" y="38"/>
                  </a:lnTo>
                  <a:lnTo>
                    <a:pt x="17" y="38"/>
                  </a:lnTo>
                  <a:lnTo>
                    <a:pt x="17" y="38"/>
                  </a:lnTo>
                  <a:lnTo>
                    <a:pt x="17" y="38"/>
                  </a:lnTo>
                  <a:lnTo>
                    <a:pt x="17" y="38"/>
                  </a:lnTo>
                  <a:lnTo>
                    <a:pt x="17" y="38"/>
                  </a:lnTo>
                  <a:lnTo>
                    <a:pt x="17" y="39"/>
                  </a:lnTo>
                  <a:lnTo>
                    <a:pt x="16" y="38"/>
                  </a:lnTo>
                  <a:lnTo>
                    <a:pt x="16" y="38"/>
                  </a:lnTo>
                  <a:lnTo>
                    <a:pt x="16" y="38"/>
                  </a:lnTo>
                  <a:lnTo>
                    <a:pt x="16" y="38"/>
                  </a:lnTo>
                  <a:lnTo>
                    <a:pt x="15" y="39"/>
                  </a:lnTo>
                  <a:lnTo>
                    <a:pt x="15" y="39"/>
                  </a:lnTo>
                  <a:lnTo>
                    <a:pt x="15" y="39"/>
                  </a:lnTo>
                  <a:lnTo>
                    <a:pt x="15" y="40"/>
                  </a:lnTo>
                  <a:lnTo>
                    <a:pt x="14" y="40"/>
                  </a:lnTo>
                  <a:lnTo>
                    <a:pt x="14" y="40"/>
                  </a:lnTo>
                  <a:lnTo>
                    <a:pt x="13" y="40"/>
                  </a:lnTo>
                  <a:lnTo>
                    <a:pt x="13" y="41"/>
                  </a:lnTo>
                  <a:lnTo>
                    <a:pt x="13" y="41"/>
                  </a:lnTo>
                  <a:lnTo>
                    <a:pt x="12" y="41"/>
                  </a:lnTo>
                  <a:lnTo>
                    <a:pt x="12" y="43"/>
                  </a:lnTo>
                  <a:lnTo>
                    <a:pt x="10" y="43"/>
                  </a:lnTo>
                  <a:lnTo>
                    <a:pt x="10" y="43"/>
                  </a:lnTo>
                  <a:lnTo>
                    <a:pt x="10" y="44"/>
                  </a:lnTo>
                  <a:lnTo>
                    <a:pt x="10" y="44"/>
                  </a:lnTo>
                  <a:lnTo>
                    <a:pt x="9" y="44"/>
                  </a:lnTo>
                  <a:lnTo>
                    <a:pt x="9" y="45"/>
                  </a:lnTo>
                  <a:lnTo>
                    <a:pt x="9" y="45"/>
                  </a:lnTo>
                  <a:lnTo>
                    <a:pt x="8" y="45"/>
                  </a:lnTo>
                  <a:lnTo>
                    <a:pt x="8" y="45"/>
                  </a:lnTo>
                  <a:lnTo>
                    <a:pt x="8" y="46"/>
                  </a:lnTo>
                  <a:lnTo>
                    <a:pt x="8" y="46"/>
                  </a:lnTo>
                  <a:lnTo>
                    <a:pt x="8" y="46"/>
                  </a:lnTo>
                  <a:lnTo>
                    <a:pt x="8" y="46"/>
                  </a:lnTo>
                  <a:lnTo>
                    <a:pt x="8" y="45"/>
                  </a:lnTo>
                  <a:lnTo>
                    <a:pt x="8" y="45"/>
                  </a:lnTo>
                  <a:lnTo>
                    <a:pt x="8" y="46"/>
                  </a:lnTo>
                  <a:lnTo>
                    <a:pt x="7" y="46"/>
                  </a:lnTo>
                  <a:lnTo>
                    <a:pt x="7" y="46"/>
                  </a:lnTo>
                  <a:lnTo>
                    <a:pt x="7" y="47"/>
                  </a:lnTo>
                  <a:lnTo>
                    <a:pt x="7" y="47"/>
                  </a:lnTo>
                  <a:lnTo>
                    <a:pt x="7" y="46"/>
                  </a:lnTo>
                  <a:lnTo>
                    <a:pt x="7" y="46"/>
                  </a:lnTo>
                  <a:lnTo>
                    <a:pt x="6" y="46"/>
                  </a:lnTo>
                  <a:lnTo>
                    <a:pt x="6" y="47"/>
                  </a:lnTo>
                  <a:lnTo>
                    <a:pt x="6" y="47"/>
                  </a:lnTo>
                  <a:lnTo>
                    <a:pt x="5" y="48"/>
                  </a:lnTo>
                  <a:lnTo>
                    <a:pt x="5" y="47"/>
                  </a:lnTo>
                  <a:lnTo>
                    <a:pt x="5" y="47"/>
                  </a:lnTo>
                  <a:lnTo>
                    <a:pt x="5" y="46"/>
                  </a:lnTo>
                  <a:lnTo>
                    <a:pt x="5" y="46"/>
                  </a:lnTo>
                  <a:lnTo>
                    <a:pt x="4" y="46"/>
                  </a:lnTo>
                  <a:lnTo>
                    <a:pt x="4" y="46"/>
                  </a:lnTo>
                  <a:lnTo>
                    <a:pt x="3" y="45"/>
                  </a:lnTo>
                  <a:lnTo>
                    <a:pt x="5" y="43"/>
                  </a:lnTo>
                  <a:lnTo>
                    <a:pt x="5" y="43"/>
                  </a:lnTo>
                  <a:lnTo>
                    <a:pt x="5" y="41"/>
                  </a:lnTo>
                  <a:lnTo>
                    <a:pt x="7" y="39"/>
                  </a:lnTo>
                  <a:lnTo>
                    <a:pt x="7" y="39"/>
                  </a:lnTo>
                  <a:lnTo>
                    <a:pt x="8" y="39"/>
                  </a:lnTo>
                  <a:lnTo>
                    <a:pt x="5" y="37"/>
                  </a:lnTo>
                  <a:lnTo>
                    <a:pt x="5" y="35"/>
                  </a:lnTo>
                  <a:lnTo>
                    <a:pt x="5" y="34"/>
                  </a:lnTo>
                  <a:lnTo>
                    <a:pt x="5" y="31"/>
                  </a:lnTo>
                  <a:lnTo>
                    <a:pt x="5" y="31"/>
                  </a:lnTo>
                  <a:lnTo>
                    <a:pt x="5" y="31"/>
                  </a:lnTo>
                  <a:lnTo>
                    <a:pt x="5" y="31"/>
                  </a:lnTo>
                  <a:lnTo>
                    <a:pt x="5" y="31"/>
                  </a:lnTo>
                  <a:lnTo>
                    <a:pt x="5" y="31"/>
                  </a:lnTo>
                  <a:lnTo>
                    <a:pt x="5" y="31"/>
                  </a:lnTo>
                  <a:lnTo>
                    <a:pt x="4" y="31"/>
                  </a:lnTo>
                  <a:lnTo>
                    <a:pt x="4" y="30"/>
                  </a:lnTo>
                  <a:lnTo>
                    <a:pt x="4" y="30"/>
                  </a:lnTo>
                  <a:lnTo>
                    <a:pt x="4" y="30"/>
                  </a:lnTo>
                  <a:lnTo>
                    <a:pt x="4" y="30"/>
                  </a:lnTo>
                  <a:lnTo>
                    <a:pt x="4" y="30"/>
                  </a:lnTo>
                  <a:lnTo>
                    <a:pt x="4" y="30"/>
                  </a:lnTo>
                  <a:lnTo>
                    <a:pt x="4" y="29"/>
                  </a:lnTo>
                  <a:lnTo>
                    <a:pt x="4" y="26"/>
                  </a:lnTo>
                  <a:lnTo>
                    <a:pt x="3" y="24"/>
                  </a:lnTo>
                  <a:lnTo>
                    <a:pt x="3" y="21"/>
                  </a:lnTo>
                  <a:lnTo>
                    <a:pt x="2" y="19"/>
                  </a:lnTo>
                  <a:lnTo>
                    <a:pt x="2" y="19"/>
                  </a:lnTo>
                  <a:lnTo>
                    <a:pt x="0" y="11"/>
                  </a:lnTo>
                  <a:lnTo>
                    <a:pt x="5" y="10"/>
                  </a:lnTo>
                  <a:lnTo>
                    <a:pt x="5" y="10"/>
                  </a:lnTo>
                  <a:lnTo>
                    <a:pt x="7" y="9"/>
                  </a:lnTo>
                  <a:lnTo>
                    <a:pt x="7" y="9"/>
                  </a:lnTo>
                  <a:lnTo>
                    <a:pt x="9" y="9"/>
                  </a:lnTo>
                  <a:lnTo>
                    <a:pt x="12" y="9"/>
                  </a:lnTo>
                  <a:lnTo>
                    <a:pt x="13" y="8"/>
                  </a:lnTo>
                  <a:lnTo>
                    <a:pt x="16" y="7"/>
                  </a:lnTo>
                  <a:lnTo>
                    <a:pt x="16" y="7"/>
                  </a:lnTo>
                  <a:lnTo>
                    <a:pt x="17" y="7"/>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8" name="Freeform 96"/>
            <p:cNvSpPr>
              <a:spLocks noEditPoints="1"/>
            </p:cNvSpPr>
            <p:nvPr/>
          </p:nvSpPr>
          <p:spPr bwMode="auto">
            <a:xfrm>
              <a:off x="6186488" y="3844925"/>
              <a:ext cx="47625" cy="74613"/>
            </a:xfrm>
            <a:custGeom>
              <a:avLst/>
              <a:gdLst>
                <a:gd name="T0" fmla="*/ 6 w 30"/>
                <a:gd name="T1" fmla="*/ 8 h 47"/>
                <a:gd name="T2" fmla="*/ 6 w 30"/>
                <a:gd name="T3" fmla="*/ 8 h 47"/>
                <a:gd name="T4" fmla="*/ 6 w 30"/>
                <a:gd name="T5" fmla="*/ 7 h 47"/>
                <a:gd name="T6" fmla="*/ 6 w 30"/>
                <a:gd name="T7" fmla="*/ 5 h 47"/>
                <a:gd name="T8" fmla="*/ 5 w 30"/>
                <a:gd name="T9" fmla="*/ 8 h 47"/>
                <a:gd name="T10" fmla="*/ 5 w 30"/>
                <a:gd name="T11" fmla="*/ 8 h 47"/>
                <a:gd name="T12" fmla="*/ 5 w 30"/>
                <a:gd name="T13" fmla="*/ 8 h 47"/>
                <a:gd name="T14" fmla="*/ 5 w 30"/>
                <a:gd name="T15" fmla="*/ 8 h 47"/>
                <a:gd name="T16" fmla="*/ 6 w 30"/>
                <a:gd name="T17" fmla="*/ 9 h 47"/>
                <a:gd name="T18" fmla="*/ 6 w 30"/>
                <a:gd name="T19" fmla="*/ 9 h 47"/>
                <a:gd name="T20" fmla="*/ 6 w 30"/>
                <a:gd name="T21" fmla="*/ 9 h 47"/>
                <a:gd name="T22" fmla="*/ 7 w 30"/>
                <a:gd name="T23" fmla="*/ 10 h 47"/>
                <a:gd name="T24" fmla="*/ 6 w 30"/>
                <a:gd name="T25" fmla="*/ 11 h 47"/>
                <a:gd name="T26" fmla="*/ 7 w 30"/>
                <a:gd name="T27" fmla="*/ 12 h 47"/>
                <a:gd name="T28" fmla="*/ 7 w 30"/>
                <a:gd name="T29" fmla="*/ 13 h 47"/>
                <a:gd name="T30" fmla="*/ 8 w 30"/>
                <a:gd name="T31" fmla="*/ 13 h 47"/>
                <a:gd name="T32" fmla="*/ 10 w 30"/>
                <a:gd name="T33" fmla="*/ 16 h 47"/>
                <a:gd name="T34" fmla="*/ 11 w 30"/>
                <a:gd name="T35" fmla="*/ 16 h 47"/>
                <a:gd name="T36" fmla="*/ 11 w 30"/>
                <a:gd name="T37" fmla="*/ 16 h 47"/>
                <a:gd name="T38" fmla="*/ 12 w 30"/>
                <a:gd name="T39" fmla="*/ 16 h 47"/>
                <a:gd name="T40" fmla="*/ 12 w 30"/>
                <a:gd name="T41" fmla="*/ 17 h 47"/>
                <a:gd name="T42" fmla="*/ 13 w 30"/>
                <a:gd name="T43" fmla="*/ 19 h 47"/>
                <a:gd name="T44" fmla="*/ 14 w 30"/>
                <a:gd name="T45" fmla="*/ 19 h 47"/>
                <a:gd name="T46" fmla="*/ 14 w 30"/>
                <a:gd name="T47" fmla="*/ 20 h 47"/>
                <a:gd name="T48" fmla="*/ 15 w 30"/>
                <a:gd name="T49" fmla="*/ 25 h 47"/>
                <a:gd name="T50" fmla="*/ 15 w 30"/>
                <a:gd name="T51" fmla="*/ 25 h 47"/>
                <a:gd name="T52" fmla="*/ 17 w 30"/>
                <a:gd name="T53" fmla="*/ 27 h 47"/>
                <a:gd name="T54" fmla="*/ 18 w 30"/>
                <a:gd name="T55" fmla="*/ 28 h 47"/>
                <a:gd name="T56" fmla="*/ 18 w 30"/>
                <a:gd name="T57" fmla="*/ 28 h 47"/>
                <a:gd name="T58" fmla="*/ 21 w 30"/>
                <a:gd name="T59" fmla="*/ 31 h 47"/>
                <a:gd name="T60" fmla="*/ 23 w 30"/>
                <a:gd name="T61" fmla="*/ 32 h 47"/>
                <a:gd name="T62" fmla="*/ 25 w 30"/>
                <a:gd name="T63" fmla="*/ 31 h 47"/>
                <a:gd name="T64" fmla="*/ 25 w 30"/>
                <a:gd name="T65" fmla="*/ 32 h 47"/>
                <a:gd name="T66" fmla="*/ 27 w 30"/>
                <a:gd name="T67" fmla="*/ 37 h 47"/>
                <a:gd name="T68" fmla="*/ 27 w 30"/>
                <a:gd name="T69" fmla="*/ 38 h 47"/>
                <a:gd name="T70" fmla="*/ 28 w 30"/>
                <a:gd name="T71" fmla="*/ 42 h 47"/>
                <a:gd name="T72" fmla="*/ 28 w 30"/>
                <a:gd name="T73" fmla="*/ 42 h 47"/>
                <a:gd name="T74" fmla="*/ 26 w 30"/>
                <a:gd name="T75" fmla="*/ 43 h 47"/>
                <a:gd name="T76" fmla="*/ 22 w 30"/>
                <a:gd name="T77" fmla="*/ 45 h 47"/>
                <a:gd name="T78" fmla="*/ 20 w 30"/>
                <a:gd name="T79" fmla="*/ 45 h 47"/>
                <a:gd name="T80" fmla="*/ 20 w 30"/>
                <a:gd name="T81" fmla="*/ 45 h 47"/>
                <a:gd name="T82" fmla="*/ 16 w 30"/>
                <a:gd name="T83" fmla="*/ 46 h 47"/>
                <a:gd name="T84" fmla="*/ 15 w 30"/>
                <a:gd name="T85" fmla="*/ 46 h 47"/>
                <a:gd name="T86" fmla="*/ 15 w 30"/>
                <a:gd name="T87" fmla="*/ 46 h 47"/>
                <a:gd name="T88" fmla="*/ 13 w 30"/>
                <a:gd name="T89" fmla="*/ 47 h 47"/>
                <a:gd name="T90" fmla="*/ 12 w 30"/>
                <a:gd name="T91" fmla="*/ 45 h 47"/>
                <a:gd name="T92" fmla="*/ 11 w 30"/>
                <a:gd name="T93" fmla="*/ 42 h 47"/>
                <a:gd name="T94" fmla="*/ 11 w 30"/>
                <a:gd name="T95" fmla="*/ 41 h 47"/>
                <a:gd name="T96" fmla="*/ 8 w 30"/>
                <a:gd name="T97" fmla="*/ 35 h 47"/>
                <a:gd name="T98" fmla="*/ 8 w 30"/>
                <a:gd name="T99" fmla="*/ 33 h 47"/>
                <a:gd name="T100" fmla="*/ 5 w 30"/>
                <a:gd name="T101" fmla="*/ 25 h 47"/>
                <a:gd name="T102" fmla="*/ 4 w 30"/>
                <a:gd name="T103" fmla="*/ 21 h 47"/>
                <a:gd name="T104" fmla="*/ 3 w 30"/>
                <a:gd name="T105" fmla="*/ 17 h 47"/>
                <a:gd name="T106" fmla="*/ 1 w 30"/>
                <a:gd name="T107" fmla="*/ 8 h 47"/>
                <a:gd name="T108" fmla="*/ 0 w 30"/>
                <a:gd name="T109" fmla="*/ 6 h 47"/>
                <a:gd name="T110" fmla="*/ 2 w 30"/>
                <a:gd name="T111" fmla="*/ 1 h 47"/>
                <a:gd name="T112" fmla="*/ 4 w 30"/>
                <a:gd name="T113" fmla="*/ 0 h 47"/>
                <a:gd name="T114" fmla="*/ 4 w 30"/>
                <a:gd name="T115" fmla="*/ 0 h 47"/>
                <a:gd name="T116" fmla="*/ 7 w 30"/>
                <a:gd name="T117" fmla="*/ 0 h 47"/>
                <a:gd name="T118" fmla="*/ 8 w 30"/>
                <a:gd name="T119" fmla="*/ 1 h 47"/>
                <a:gd name="T120" fmla="*/ 7 w 30"/>
                <a:gd name="T121" fmla="*/ 2 h 47"/>
                <a:gd name="T122" fmla="*/ 7 w 30"/>
                <a:gd name="T123"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 h="47">
                  <a:moveTo>
                    <a:pt x="6" y="8"/>
                  </a:moveTo>
                  <a:lnTo>
                    <a:pt x="6" y="8"/>
                  </a:lnTo>
                  <a:lnTo>
                    <a:pt x="6" y="8"/>
                  </a:lnTo>
                  <a:lnTo>
                    <a:pt x="6" y="8"/>
                  </a:lnTo>
                  <a:lnTo>
                    <a:pt x="6" y="8"/>
                  </a:lnTo>
                  <a:lnTo>
                    <a:pt x="6" y="8"/>
                  </a:lnTo>
                  <a:close/>
                  <a:moveTo>
                    <a:pt x="6" y="8"/>
                  </a:moveTo>
                  <a:lnTo>
                    <a:pt x="6" y="8"/>
                  </a:lnTo>
                  <a:lnTo>
                    <a:pt x="6" y="7"/>
                  </a:lnTo>
                  <a:lnTo>
                    <a:pt x="6" y="7"/>
                  </a:lnTo>
                  <a:lnTo>
                    <a:pt x="6" y="7"/>
                  </a:lnTo>
                  <a:lnTo>
                    <a:pt x="6" y="7"/>
                  </a:lnTo>
                  <a:lnTo>
                    <a:pt x="6" y="8"/>
                  </a:lnTo>
                  <a:close/>
                  <a:moveTo>
                    <a:pt x="7" y="5"/>
                  </a:moveTo>
                  <a:lnTo>
                    <a:pt x="7" y="5"/>
                  </a:lnTo>
                  <a:lnTo>
                    <a:pt x="6" y="5"/>
                  </a:lnTo>
                  <a:lnTo>
                    <a:pt x="6" y="6"/>
                  </a:lnTo>
                  <a:lnTo>
                    <a:pt x="5" y="6"/>
                  </a:lnTo>
                  <a:lnTo>
                    <a:pt x="5" y="7"/>
                  </a:lnTo>
                  <a:lnTo>
                    <a:pt x="5" y="8"/>
                  </a:lnTo>
                  <a:lnTo>
                    <a:pt x="5" y="8"/>
                  </a:lnTo>
                  <a:lnTo>
                    <a:pt x="5" y="8"/>
                  </a:lnTo>
                  <a:lnTo>
                    <a:pt x="5" y="8"/>
                  </a:lnTo>
                  <a:lnTo>
                    <a:pt x="5" y="8"/>
                  </a:lnTo>
                  <a:lnTo>
                    <a:pt x="5" y="8"/>
                  </a:lnTo>
                  <a:lnTo>
                    <a:pt x="5" y="8"/>
                  </a:lnTo>
                  <a:lnTo>
                    <a:pt x="5" y="8"/>
                  </a:lnTo>
                  <a:lnTo>
                    <a:pt x="5" y="8"/>
                  </a:lnTo>
                  <a:lnTo>
                    <a:pt x="5" y="8"/>
                  </a:lnTo>
                  <a:lnTo>
                    <a:pt x="5" y="8"/>
                  </a:lnTo>
                  <a:lnTo>
                    <a:pt x="5" y="8"/>
                  </a:lnTo>
                  <a:lnTo>
                    <a:pt x="5" y="8"/>
                  </a:lnTo>
                  <a:lnTo>
                    <a:pt x="5" y="8"/>
                  </a:lnTo>
                  <a:lnTo>
                    <a:pt x="5" y="8"/>
                  </a:lnTo>
                  <a:lnTo>
                    <a:pt x="6" y="9"/>
                  </a:lnTo>
                  <a:lnTo>
                    <a:pt x="6" y="9"/>
                  </a:lnTo>
                  <a:lnTo>
                    <a:pt x="6" y="9"/>
                  </a:lnTo>
                  <a:lnTo>
                    <a:pt x="6" y="9"/>
                  </a:lnTo>
                  <a:lnTo>
                    <a:pt x="6" y="9"/>
                  </a:lnTo>
                  <a:lnTo>
                    <a:pt x="6" y="9"/>
                  </a:lnTo>
                  <a:lnTo>
                    <a:pt x="6" y="9"/>
                  </a:lnTo>
                  <a:lnTo>
                    <a:pt x="6" y="9"/>
                  </a:lnTo>
                  <a:lnTo>
                    <a:pt x="6" y="9"/>
                  </a:lnTo>
                  <a:lnTo>
                    <a:pt x="6" y="9"/>
                  </a:lnTo>
                  <a:lnTo>
                    <a:pt x="6" y="9"/>
                  </a:lnTo>
                  <a:lnTo>
                    <a:pt x="6" y="10"/>
                  </a:lnTo>
                  <a:lnTo>
                    <a:pt x="7" y="10"/>
                  </a:lnTo>
                  <a:lnTo>
                    <a:pt x="7" y="10"/>
                  </a:lnTo>
                  <a:lnTo>
                    <a:pt x="7" y="10"/>
                  </a:lnTo>
                  <a:lnTo>
                    <a:pt x="7" y="11"/>
                  </a:lnTo>
                  <a:lnTo>
                    <a:pt x="7" y="11"/>
                  </a:lnTo>
                  <a:lnTo>
                    <a:pt x="6" y="11"/>
                  </a:lnTo>
                  <a:lnTo>
                    <a:pt x="6" y="11"/>
                  </a:lnTo>
                  <a:lnTo>
                    <a:pt x="6" y="12"/>
                  </a:lnTo>
                  <a:lnTo>
                    <a:pt x="6" y="12"/>
                  </a:lnTo>
                  <a:lnTo>
                    <a:pt x="7" y="12"/>
                  </a:lnTo>
                  <a:lnTo>
                    <a:pt x="7" y="12"/>
                  </a:lnTo>
                  <a:lnTo>
                    <a:pt x="7" y="12"/>
                  </a:lnTo>
                  <a:lnTo>
                    <a:pt x="7" y="13"/>
                  </a:lnTo>
                  <a:lnTo>
                    <a:pt x="7" y="13"/>
                  </a:lnTo>
                  <a:lnTo>
                    <a:pt x="7" y="13"/>
                  </a:lnTo>
                  <a:lnTo>
                    <a:pt x="8" y="13"/>
                  </a:lnTo>
                  <a:lnTo>
                    <a:pt x="8" y="13"/>
                  </a:lnTo>
                  <a:lnTo>
                    <a:pt x="8" y="13"/>
                  </a:lnTo>
                  <a:lnTo>
                    <a:pt x="10" y="15"/>
                  </a:lnTo>
                  <a:lnTo>
                    <a:pt x="10" y="15"/>
                  </a:lnTo>
                  <a:lnTo>
                    <a:pt x="10" y="16"/>
                  </a:lnTo>
                  <a:lnTo>
                    <a:pt x="10" y="16"/>
                  </a:lnTo>
                  <a:lnTo>
                    <a:pt x="10" y="16"/>
                  </a:lnTo>
                  <a:lnTo>
                    <a:pt x="10" y="16"/>
                  </a:lnTo>
                  <a:lnTo>
                    <a:pt x="11" y="16"/>
                  </a:lnTo>
                  <a:lnTo>
                    <a:pt x="11" y="16"/>
                  </a:lnTo>
                  <a:lnTo>
                    <a:pt x="11" y="16"/>
                  </a:lnTo>
                  <a:lnTo>
                    <a:pt x="11" y="16"/>
                  </a:lnTo>
                  <a:lnTo>
                    <a:pt x="11" y="16"/>
                  </a:lnTo>
                  <a:lnTo>
                    <a:pt x="11" y="16"/>
                  </a:lnTo>
                  <a:lnTo>
                    <a:pt x="11" y="16"/>
                  </a:lnTo>
                  <a:lnTo>
                    <a:pt x="11" y="16"/>
                  </a:lnTo>
                  <a:lnTo>
                    <a:pt x="11" y="16"/>
                  </a:lnTo>
                  <a:lnTo>
                    <a:pt x="12" y="16"/>
                  </a:lnTo>
                  <a:lnTo>
                    <a:pt x="12" y="17"/>
                  </a:lnTo>
                  <a:lnTo>
                    <a:pt x="12" y="17"/>
                  </a:lnTo>
                  <a:lnTo>
                    <a:pt x="12" y="17"/>
                  </a:lnTo>
                  <a:lnTo>
                    <a:pt x="12" y="17"/>
                  </a:lnTo>
                  <a:lnTo>
                    <a:pt x="13" y="18"/>
                  </a:lnTo>
                  <a:lnTo>
                    <a:pt x="13" y="18"/>
                  </a:lnTo>
                  <a:lnTo>
                    <a:pt x="13" y="18"/>
                  </a:lnTo>
                  <a:lnTo>
                    <a:pt x="13" y="19"/>
                  </a:lnTo>
                  <a:lnTo>
                    <a:pt x="13" y="19"/>
                  </a:lnTo>
                  <a:lnTo>
                    <a:pt x="14" y="19"/>
                  </a:lnTo>
                  <a:lnTo>
                    <a:pt x="14" y="19"/>
                  </a:lnTo>
                  <a:lnTo>
                    <a:pt x="14" y="19"/>
                  </a:lnTo>
                  <a:lnTo>
                    <a:pt x="14" y="20"/>
                  </a:lnTo>
                  <a:lnTo>
                    <a:pt x="14" y="20"/>
                  </a:lnTo>
                  <a:lnTo>
                    <a:pt x="14" y="20"/>
                  </a:lnTo>
                  <a:lnTo>
                    <a:pt x="14" y="20"/>
                  </a:lnTo>
                  <a:lnTo>
                    <a:pt x="14" y="21"/>
                  </a:lnTo>
                  <a:lnTo>
                    <a:pt x="14" y="21"/>
                  </a:lnTo>
                  <a:lnTo>
                    <a:pt x="15" y="23"/>
                  </a:lnTo>
                  <a:lnTo>
                    <a:pt x="15" y="25"/>
                  </a:lnTo>
                  <a:lnTo>
                    <a:pt x="15" y="25"/>
                  </a:lnTo>
                  <a:lnTo>
                    <a:pt x="15" y="25"/>
                  </a:lnTo>
                  <a:lnTo>
                    <a:pt x="15" y="25"/>
                  </a:lnTo>
                  <a:lnTo>
                    <a:pt x="15" y="25"/>
                  </a:lnTo>
                  <a:lnTo>
                    <a:pt x="15" y="25"/>
                  </a:lnTo>
                  <a:lnTo>
                    <a:pt x="16" y="26"/>
                  </a:lnTo>
                  <a:lnTo>
                    <a:pt x="17" y="26"/>
                  </a:lnTo>
                  <a:lnTo>
                    <a:pt x="17" y="27"/>
                  </a:lnTo>
                  <a:lnTo>
                    <a:pt x="17" y="27"/>
                  </a:lnTo>
                  <a:lnTo>
                    <a:pt x="18" y="27"/>
                  </a:lnTo>
                  <a:lnTo>
                    <a:pt x="18" y="28"/>
                  </a:lnTo>
                  <a:lnTo>
                    <a:pt x="18" y="28"/>
                  </a:lnTo>
                  <a:lnTo>
                    <a:pt x="18" y="28"/>
                  </a:lnTo>
                  <a:lnTo>
                    <a:pt x="18" y="28"/>
                  </a:lnTo>
                  <a:lnTo>
                    <a:pt x="18" y="28"/>
                  </a:lnTo>
                  <a:lnTo>
                    <a:pt x="18" y="28"/>
                  </a:lnTo>
                  <a:lnTo>
                    <a:pt x="18" y="29"/>
                  </a:lnTo>
                  <a:lnTo>
                    <a:pt x="18" y="29"/>
                  </a:lnTo>
                  <a:lnTo>
                    <a:pt x="20" y="30"/>
                  </a:lnTo>
                  <a:lnTo>
                    <a:pt x="21" y="31"/>
                  </a:lnTo>
                  <a:lnTo>
                    <a:pt x="22" y="31"/>
                  </a:lnTo>
                  <a:lnTo>
                    <a:pt x="23" y="32"/>
                  </a:lnTo>
                  <a:lnTo>
                    <a:pt x="23" y="32"/>
                  </a:lnTo>
                  <a:lnTo>
                    <a:pt x="23" y="32"/>
                  </a:lnTo>
                  <a:lnTo>
                    <a:pt x="24" y="32"/>
                  </a:lnTo>
                  <a:lnTo>
                    <a:pt x="25" y="32"/>
                  </a:lnTo>
                  <a:lnTo>
                    <a:pt x="25" y="32"/>
                  </a:lnTo>
                  <a:lnTo>
                    <a:pt x="25" y="31"/>
                  </a:lnTo>
                  <a:lnTo>
                    <a:pt x="25" y="31"/>
                  </a:lnTo>
                  <a:lnTo>
                    <a:pt x="25" y="31"/>
                  </a:lnTo>
                  <a:lnTo>
                    <a:pt x="25" y="31"/>
                  </a:lnTo>
                  <a:lnTo>
                    <a:pt x="25" y="32"/>
                  </a:lnTo>
                  <a:lnTo>
                    <a:pt x="26" y="33"/>
                  </a:lnTo>
                  <a:lnTo>
                    <a:pt x="26" y="33"/>
                  </a:lnTo>
                  <a:lnTo>
                    <a:pt x="27" y="36"/>
                  </a:lnTo>
                  <a:lnTo>
                    <a:pt x="27" y="37"/>
                  </a:lnTo>
                  <a:lnTo>
                    <a:pt x="27" y="38"/>
                  </a:lnTo>
                  <a:lnTo>
                    <a:pt x="27" y="38"/>
                  </a:lnTo>
                  <a:lnTo>
                    <a:pt x="27" y="38"/>
                  </a:lnTo>
                  <a:lnTo>
                    <a:pt x="27" y="38"/>
                  </a:lnTo>
                  <a:lnTo>
                    <a:pt x="28" y="41"/>
                  </a:lnTo>
                  <a:lnTo>
                    <a:pt x="30" y="42"/>
                  </a:lnTo>
                  <a:lnTo>
                    <a:pt x="30" y="42"/>
                  </a:lnTo>
                  <a:lnTo>
                    <a:pt x="28" y="42"/>
                  </a:lnTo>
                  <a:lnTo>
                    <a:pt x="28" y="42"/>
                  </a:lnTo>
                  <a:lnTo>
                    <a:pt x="28" y="42"/>
                  </a:lnTo>
                  <a:lnTo>
                    <a:pt x="28" y="42"/>
                  </a:lnTo>
                  <a:lnTo>
                    <a:pt x="28" y="42"/>
                  </a:lnTo>
                  <a:lnTo>
                    <a:pt x="28" y="43"/>
                  </a:lnTo>
                  <a:lnTo>
                    <a:pt x="28" y="43"/>
                  </a:lnTo>
                  <a:lnTo>
                    <a:pt x="28" y="43"/>
                  </a:lnTo>
                  <a:lnTo>
                    <a:pt x="26" y="43"/>
                  </a:lnTo>
                  <a:lnTo>
                    <a:pt x="25" y="43"/>
                  </a:lnTo>
                  <a:lnTo>
                    <a:pt x="24" y="45"/>
                  </a:lnTo>
                  <a:lnTo>
                    <a:pt x="24" y="45"/>
                  </a:lnTo>
                  <a:lnTo>
                    <a:pt x="22" y="45"/>
                  </a:lnTo>
                  <a:lnTo>
                    <a:pt x="22" y="45"/>
                  </a:lnTo>
                  <a:lnTo>
                    <a:pt x="21" y="45"/>
                  </a:lnTo>
                  <a:lnTo>
                    <a:pt x="21" y="45"/>
                  </a:lnTo>
                  <a:lnTo>
                    <a:pt x="20" y="45"/>
                  </a:lnTo>
                  <a:lnTo>
                    <a:pt x="20" y="45"/>
                  </a:lnTo>
                  <a:lnTo>
                    <a:pt x="20" y="45"/>
                  </a:lnTo>
                  <a:lnTo>
                    <a:pt x="20" y="45"/>
                  </a:lnTo>
                  <a:lnTo>
                    <a:pt x="20" y="45"/>
                  </a:lnTo>
                  <a:lnTo>
                    <a:pt x="17" y="46"/>
                  </a:lnTo>
                  <a:lnTo>
                    <a:pt x="17" y="46"/>
                  </a:lnTo>
                  <a:lnTo>
                    <a:pt x="17" y="46"/>
                  </a:lnTo>
                  <a:lnTo>
                    <a:pt x="16" y="46"/>
                  </a:lnTo>
                  <a:lnTo>
                    <a:pt x="16" y="46"/>
                  </a:lnTo>
                  <a:lnTo>
                    <a:pt x="16" y="46"/>
                  </a:lnTo>
                  <a:lnTo>
                    <a:pt x="15" y="46"/>
                  </a:lnTo>
                  <a:lnTo>
                    <a:pt x="15" y="46"/>
                  </a:lnTo>
                  <a:lnTo>
                    <a:pt x="15" y="46"/>
                  </a:lnTo>
                  <a:lnTo>
                    <a:pt x="15" y="46"/>
                  </a:lnTo>
                  <a:lnTo>
                    <a:pt x="15" y="46"/>
                  </a:lnTo>
                  <a:lnTo>
                    <a:pt x="15" y="46"/>
                  </a:lnTo>
                  <a:lnTo>
                    <a:pt x="15" y="46"/>
                  </a:lnTo>
                  <a:lnTo>
                    <a:pt x="14" y="46"/>
                  </a:lnTo>
                  <a:lnTo>
                    <a:pt x="13" y="47"/>
                  </a:lnTo>
                  <a:lnTo>
                    <a:pt x="13" y="47"/>
                  </a:lnTo>
                  <a:lnTo>
                    <a:pt x="12" y="47"/>
                  </a:lnTo>
                  <a:lnTo>
                    <a:pt x="12" y="46"/>
                  </a:lnTo>
                  <a:lnTo>
                    <a:pt x="12" y="46"/>
                  </a:lnTo>
                  <a:lnTo>
                    <a:pt x="12" y="45"/>
                  </a:lnTo>
                  <a:lnTo>
                    <a:pt x="12" y="43"/>
                  </a:lnTo>
                  <a:lnTo>
                    <a:pt x="11" y="43"/>
                  </a:lnTo>
                  <a:lnTo>
                    <a:pt x="11" y="43"/>
                  </a:lnTo>
                  <a:lnTo>
                    <a:pt x="11" y="42"/>
                  </a:lnTo>
                  <a:lnTo>
                    <a:pt x="11" y="42"/>
                  </a:lnTo>
                  <a:lnTo>
                    <a:pt x="11" y="41"/>
                  </a:lnTo>
                  <a:lnTo>
                    <a:pt x="11" y="41"/>
                  </a:lnTo>
                  <a:lnTo>
                    <a:pt x="11" y="41"/>
                  </a:lnTo>
                  <a:lnTo>
                    <a:pt x="11" y="41"/>
                  </a:lnTo>
                  <a:lnTo>
                    <a:pt x="11" y="41"/>
                  </a:lnTo>
                  <a:lnTo>
                    <a:pt x="11" y="41"/>
                  </a:lnTo>
                  <a:lnTo>
                    <a:pt x="8" y="35"/>
                  </a:lnTo>
                  <a:lnTo>
                    <a:pt x="8" y="35"/>
                  </a:lnTo>
                  <a:lnTo>
                    <a:pt x="8" y="35"/>
                  </a:lnTo>
                  <a:lnTo>
                    <a:pt x="8" y="35"/>
                  </a:lnTo>
                  <a:lnTo>
                    <a:pt x="8" y="33"/>
                  </a:lnTo>
                  <a:lnTo>
                    <a:pt x="8" y="33"/>
                  </a:lnTo>
                  <a:lnTo>
                    <a:pt x="8" y="33"/>
                  </a:lnTo>
                  <a:lnTo>
                    <a:pt x="8" y="33"/>
                  </a:lnTo>
                  <a:lnTo>
                    <a:pt x="5" y="25"/>
                  </a:lnTo>
                  <a:lnTo>
                    <a:pt x="5" y="25"/>
                  </a:lnTo>
                  <a:lnTo>
                    <a:pt x="5" y="25"/>
                  </a:lnTo>
                  <a:lnTo>
                    <a:pt x="5" y="25"/>
                  </a:lnTo>
                  <a:lnTo>
                    <a:pt x="4" y="21"/>
                  </a:lnTo>
                  <a:lnTo>
                    <a:pt x="4" y="21"/>
                  </a:lnTo>
                  <a:lnTo>
                    <a:pt x="4" y="19"/>
                  </a:lnTo>
                  <a:lnTo>
                    <a:pt x="3" y="17"/>
                  </a:lnTo>
                  <a:lnTo>
                    <a:pt x="3" y="17"/>
                  </a:lnTo>
                  <a:lnTo>
                    <a:pt x="2" y="11"/>
                  </a:lnTo>
                  <a:lnTo>
                    <a:pt x="2" y="11"/>
                  </a:lnTo>
                  <a:lnTo>
                    <a:pt x="1" y="8"/>
                  </a:lnTo>
                  <a:lnTo>
                    <a:pt x="1" y="8"/>
                  </a:lnTo>
                  <a:lnTo>
                    <a:pt x="0" y="7"/>
                  </a:lnTo>
                  <a:lnTo>
                    <a:pt x="0" y="7"/>
                  </a:lnTo>
                  <a:lnTo>
                    <a:pt x="0" y="6"/>
                  </a:lnTo>
                  <a:lnTo>
                    <a:pt x="0" y="6"/>
                  </a:lnTo>
                  <a:lnTo>
                    <a:pt x="0" y="5"/>
                  </a:lnTo>
                  <a:lnTo>
                    <a:pt x="1" y="3"/>
                  </a:lnTo>
                  <a:lnTo>
                    <a:pt x="1" y="2"/>
                  </a:lnTo>
                  <a:lnTo>
                    <a:pt x="2" y="1"/>
                  </a:lnTo>
                  <a:lnTo>
                    <a:pt x="2" y="1"/>
                  </a:lnTo>
                  <a:lnTo>
                    <a:pt x="3" y="0"/>
                  </a:lnTo>
                  <a:lnTo>
                    <a:pt x="3" y="0"/>
                  </a:lnTo>
                  <a:lnTo>
                    <a:pt x="4" y="0"/>
                  </a:lnTo>
                  <a:lnTo>
                    <a:pt x="4" y="0"/>
                  </a:lnTo>
                  <a:lnTo>
                    <a:pt x="4" y="0"/>
                  </a:lnTo>
                  <a:lnTo>
                    <a:pt x="4" y="0"/>
                  </a:lnTo>
                  <a:lnTo>
                    <a:pt x="4" y="0"/>
                  </a:lnTo>
                  <a:lnTo>
                    <a:pt x="4" y="0"/>
                  </a:lnTo>
                  <a:lnTo>
                    <a:pt x="5" y="0"/>
                  </a:lnTo>
                  <a:lnTo>
                    <a:pt x="6" y="0"/>
                  </a:lnTo>
                  <a:lnTo>
                    <a:pt x="7" y="0"/>
                  </a:lnTo>
                  <a:lnTo>
                    <a:pt x="8" y="0"/>
                  </a:lnTo>
                  <a:lnTo>
                    <a:pt x="8" y="0"/>
                  </a:lnTo>
                  <a:lnTo>
                    <a:pt x="8" y="0"/>
                  </a:lnTo>
                  <a:lnTo>
                    <a:pt x="8" y="1"/>
                  </a:lnTo>
                  <a:lnTo>
                    <a:pt x="8" y="1"/>
                  </a:lnTo>
                  <a:lnTo>
                    <a:pt x="8" y="1"/>
                  </a:lnTo>
                  <a:lnTo>
                    <a:pt x="7" y="2"/>
                  </a:lnTo>
                  <a:lnTo>
                    <a:pt x="7" y="2"/>
                  </a:lnTo>
                  <a:lnTo>
                    <a:pt x="7" y="2"/>
                  </a:lnTo>
                  <a:lnTo>
                    <a:pt x="7" y="2"/>
                  </a:lnTo>
                  <a:lnTo>
                    <a:pt x="7" y="2"/>
                  </a:lnTo>
                  <a:lnTo>
                    <a:pt x="7" y="5"/>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97"/>
            <p:cNvSpPr>
              <a:spLocks/>
            </p:cNvSpPr>
            <p:nvPr/>
          </p:nvSpPr>
          <p:spPr bwMode="auto">
            <a:xfrm>
              <a:off x="6140450" y="3903663"/>
              <a:ext cx="9525" cy="9525"/>
            </a:xfrm>
            <a:custGeom>
              <a:avLst/>
              <a:gdLst>
                <a:gd name="T0" fmla="*/ 4 w 6"/>
                <a:gd name="T1" fmla="*/ 6 h 6"/>
                <a:gd name="T2" fmla="*/ 3 w 6"/>
                <a:gd name="T3" fmla="*/ 6 h 6"/>
                <a:gd name="T4" fmla="*/ 3 w 6"/>
                <a:gd name="T5" fmla="*/ 5 h 6"/>
                <a:gd name="T6" fmla="*/ 3 w 6"/>
                <a:gd name="T7" fmla="*/ 4 h 6"/>
                <a:gd name="T8" fmla="*/ 3 w 6"/>
                <a:gd name="T9" fmla="*/ 4 h 6"/>
                <a:gd name="T10" fmla="*/ 2 w 6"/>
                <a:gd name="T11" fmla="*/ 3 h 6"/>
                <a:gd name="T12" fmla="*/ 1 w 6"/>
                <a:gd name="T13" fmla="*/ 3 h 6"/>
                <a:gd name="T14" fmla="*/ 1 w 6"/>
                <a:gd name="T15" fmla="*/ 3 h 6"/>
                <a:gd name="T16" fmla="*/ 0 w 6"/>
                <a:gd name="T17" fmla="*/ 2 h 6"/>
                <a:gd name="T18" fmla="*/ 0 w 6"/>
                <a:gd name="T19" fmla="*/ 2 h 6"/>
                <a:gd name="T20" fmla="*/ 1 w 6"/>
                <a:gd name="T21" fmla="*/ 2 h 6"/>
                <a:gd name="T22" fmla="*/ 2 w 6"/>
                <a:gd name="T23" fmla="*/ 0 h 6"/>
                <a:gd name="T24" fmla="*/ 2 w 6"/>
                <a:gd name="T25" fmla="*/ 0 h 6"/>
                <a:gd name="T26" fmla="*/ 2 w 6"/>
                <a:gd name="T27" fmla="*/ 0 h 6"/>
                <a:gd name="T28" fmla="*/ 3 w 6"/>
                <a:gd name="T29" fmla="*/ 0 h 6"/>
                <a:gd name="T30" fmla="*/ 3 w 6"/>
                <a:gd name="T31" fmla="*/ 0 h 6"/>
                <a:gd name="T32" fmla="*/ 3 w 6"/>
                <a:gd name="T33" fmla="*/ 1 h 6"/>
                <a:gd name="T34" fmla="*/ 3 w 6"/>
                <a:gd name="T35" fmla="*/ 1 h 6"/>
                <a:gd name="T36" fmla="*/ 3 w 6"/>
                <a:gd name="T37" fmla="*/ 1 h 6"/>
                <a:gd name="T38" fmla="*/ 5 w 6"/>
                <a:gd name="T39" fmla="*/ 2 h 6"/>
                <a:gd name="T40" fmla="*/ 6 w 6"/>
                <a:gd name="T41" fmla="*/ 2 h 6"/>
                <a:gd name="T42" fmla="*/ 6 w 6"/>
                <a:gd name="T43" fmla="*/ 2 h 6"/>
                <a:gd name="T44" fmla="*/ 6 w 6"/>
                <a:gd name="T45" fmla="*/ 3 h 6"/>
                <a:gd name="T46" fmla="*/ 5 w 6"/>
                <a:gd name="T47" fmla="*/ 3 h 6"/>
                <a:gd name="T48" fmla="*/ 5 w 6"/>
                <a:gd name="T49" fmla="*/ 4 h 6"/>
                <a:gd name="T50" fmla="*/ 5 w 6"/>
                <a:gd name="T51" fmla="*/ 4 h 6"/>
                <a:gd name="T52" fmla="*/ 4 w 6"/>
                <a:gd name="T53" fmla="*/ 5 h 6"/>
                <a:gd name="T54" fmla="*/ 4 w 6"/>
                <a:gd name="T5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6">
                  <a:moveTo>
                    <a:pt x="4" y="6"/>
                  </a:moveTo>
                  <a:lnTo>
                    <a:pt x="3" y="6"/>
                  </a:lnTo>
                  <a:lnTo>
                    <a:pt x="3" y="5"/>
                  </a:lnTo>
                  <a:lnTo>
                    <a:pt x="3" y="4"/>
                  </a:lnTo>
                  <a:lnTo>
                    <a:pt x="3" y="4"/>
                  </a:lnTo>
                  <a:lnTo>
                    <a:pt x="2" y="3"/>
                  </a:lnTo>
                  <a:lnTo>
                    <a:pt x="1" y="3"/>
                  </a:lnTo>
                  <a:lnTo>
                    <a:pt x="1" y="3"/>
                  </a:lnTo>
                  <a:lnTo>
                    <a:pt x="0" y="2"/>
                  </a:lnTo>
                  <a:lnTo>
                    <a:pt x="0" y="2"/>
                  </a:lnTo>
                  <a:lnTo>
                    <a:pt x="1" y="2"/>
                  </a:lnTo>
                  <a:lnTo>
                    <a:pt x="2" y="0"/>
                  </a:lnTo>
                  <a:lnTo>
                    <a:pt x="2" y="0"/>
                  </a:lnTo>
                  <a:lnTo>
                    <a:pt x="2" y="0"/>
                  </a:lnTo>
                  <a:lnTo>
                    <a:pt x="3" y="0"/>
                  </a:lnTo>
                  <a:lnTo>
                    <a:pt x="3" y="0"/>
                  </a:lnTo>
                  <a:lnTo>
                    <a:pt x="3" y="1"/>
                  </a:lnTo>
                  <a:lnTo>
                    <a:pt x="3" y="1"/>
                  </a:lnTo>
                  <a:lnTo>
                    <a:pt x="3" y="1"/>
                  </a:lnTo>
                  <a:lnTo>
                    <a:pt x="5" y="2"/>
                  </a:lnTo>
                  <a:lnTo>
                    <a:pt x="6" y="2"/>
                  </a:lnTo>
                  <a:lnTo>
                    <a:pt x="6" y="2"/>
                  </a:lnTo>
                  <a:lnTo>
                    <a:pt x="6" y="3"/>
                  </a:lnTo>
                  <a:lnTo>
                    <a:pt x="5" y="3"/>
                  </a:lnTo>
                  <a:lnTo>
                    <a:pt x="5" y="4"/>
                  </a:lnTo>
                  <a:lnTo>
                    <a:pt x="5" y="4"/>
                  </a:lnTo>
                  <a:lnTo>
                    <a:pt x="4" y="5"/>
                  </a:lnTo>
                  <a:lnTo>
                    <a:pt x="4" y="6"/>
                  </a:lnTo>
                  <a:close/>
                </a:path>
              </a:pathLst>
            </a:custGeom>
            <a:solidFill>
              <a:srgbClr val="FF55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98"/>
            <p:cNvSpPr>
              <a:spLocks noEditPoints="1"/>
            </p:cNvSpPr>
            <p:nvPr/>
          </p:nvSpPr>
          <p:spPr bwMode="auto">
            <a:xfrm>
              <a:off x="5743575" y="4383088"/>
              <a:ext cx="403225" cy="346075"/>
            </a:xfrm>
            <a:custGeom>
              <a:avLst/>
              <a:gdLst>
                <a:gd name="T0" fmla="*/ 224 w 254"/>
                <a:gd name="T1" fmla="*/ 210 h 218"/>
                <a:gd name="T2" fmla="*/ 207 w 254"/>
                <a:gd name="T3" fmla="*/ 217 h 218"/>
                <a:gd name="T4" fmla="*/ 217 w 254"/>
                <a:gd name="T5" fmla="*/ 209 h 218"/>
                <a:gd name="T6" fmla="*/ 222 w 254"/>
                <a:gd name="T7" fmla="*/ 207 h 218"/>
                <a:gd name="T8" fmla="*/ 232 w 254"/>
                <a:gd name="T9" fmla="*/ 206 h 218"/>
                <a:gd name="T10" fmla="*/ 240 w 254"/>
                <a:gd name="T11" fmla="*/ 200 h 218"/>
                <a:gd name="T12" fmla="*/ 247 w 254"/>
                <a:gd name="T13" fmla="*/ 192 h 218"/>
                <a:gd name="T14" fmla="*/ 247 w 254"/>
                <a:gd name="T15" fmla="*/ 190 h 218"/>
                <a:gd name="T16" fmla="*/ 251 w 254"/>
                <a:gd name="T17" fmla="*/ 182 h 218"/>
                <a:gd name="T18" fmla="*/ 253 w 254"/>
                <a:gd name="T19" fmla="*/ 181 h 218"/>
                <a:gd name="T20" fmla="*/ 182 w 254"/>
                <a:gd name="T21" fmla="*/ 146 h 218"/>
                <a:gd name="T22" fmla="*/ 156 w 254"/>
                <a:gd name="T23" fmla="*/ 99 h 218"/>
                <a:gd name="T24" fmla="*/ 79 w 254"/>
                <a:gd name="T25" fmla="*/ 53 h 218"/>
                <a:gd name="T26" fmla="*/ 89 w 254"/>
                <a:gd name="T27" fmla="*/ 51 h 218"/>
                <a:gd name="T28" fmla="*/ 77 w 254"/>
                <a:gd name="T29" fmla="*/ 8 h 218"/>
                <a:gd name="T30" fmla="*/ 113 w 254"/>
                <a:gd name="T31" fmla="*/ 13 h 218"/>
                <a:gd name="T32" fmla="*/ 151 w 254"/>
                <a:gd name="T33" fmla="*/ 11 h 218"/>
                <a:gd name="T34" fmla="*/ 167 w 254"/>
                <a:gd name="T35" fmla="*/ 17 h 218"/>
                <a:gd name="T36" fmla="*/ 177 w 254"/>
                <a:gd name="T37" fmla="*/ 1 h 218"/>
                <a:gd name="T38" fmla="*/ 189 w 254"/>
                <a:gd name="T39" fmla="*/ 17 h 218"/>
                <a:gd name="T40" fmla="*/ 206 w 254"/>
                <a:gd name="T41" fmla="*/ 51 h 218"/>
                <a:gd name="T42" fmla="*/ 223 w 254"/>
                <a:gd name="T43" fmla="*/ 70 h 218"/>
                <a:gd name="T44" fmla="*/ 231 w 254"/>
                <a:gd name="T45" fmla="*/ 94 h 218"/>
                <a:gd name="T46" fmla="*/ 246 w 254"/>
                <a:gd name="T47" fmla="*/ 119 h 218"/>
                <a:gd name="T48" fmla="*/ 252 w 254"/>
                <a:gd name="T49" fmla="*/ 147 h 218"/>
                <a:gd name="T50" fmla="*/ 253 w 254"/>
                <a:gd name="T51" fmla="*/ 167 h 218"/>
                <a:gd name="T52" fmla="*/ 249 w 254"/>
                <a:gd name="T53" fmla="*/ 176 h 218"/>
                <a:gd name="T54" fmla="*/ 244 w 254"/>
                <a:gd name="T55" fmla="*/ 186 h 218"/>
                <a:gd name="T56" fmla="*/ 235 w 254"/>
                <a:gd name="T57" fmla="*/ 189 h 218"/>
                <a:gd name="T58" fmla="*/ 224 w 254"/>
                <a:gd name="T59" fmla="*/ 190 h 218"/>
                <a:gd name="T60" fmla="*/ 220 w 254"/>
                <a:gd name="T61" fmla="*/ 177 h 218"/>
                <a:gd name="T62" fmla="*/ 207 w 254"/>
                <a:gd name="T63" fmla="*/ 169 h 218"/>
                <a:gd name="T64" fmla="*/ 197 w 254"/>
                <a:gd name="T65" fmla="*/ 156 h 218"/>
                <a:gd name="T66" fmla="*/ 186 w 254"/>
                <a:gd name="T67" fmla="*/ 148 h 218"/>
                <a:gd name="T68" fmla="*/ 187 w 254"/>
                <a:gd name="T69" fmla="*/ 137 h 218"/>
                <a:gd name="T70" fmla="*/ 183 w 254"/>
                <a:gd name="T71" fmla="*/ 141 h 218"/>
                <a:gd name="T72" fmla="*/ 171 w 254"/>
                <a:gd name="T73" fmla="*/ 128 h 218"/>
                <a:gd name="T74" fmla="*/ 165 w 254"/>
                <a:gd name="T75" fmla="*/ 117 h 218"/>
                <a:gd name="T76" fmla="*/ 171 w 254"/>
                <a:gd name="T77" fmla="*/ 106 h 218"/>
                <a:gd name="T78" fmla="*/ 165 w 254"/>
                <a:gd name="T79" fmla="*/ 101 h 218"/>
                <a:gd name="T80" fmla="*/ 164 w 254"/>
                <a:gd name="T81" fmla="*/ 111 h 218"/>
                <a:gd name="T82" fmla="*/ 156 w 254"/>
                <a:gd name="T83" fmla="*/ 104 h 218"/>
                <a:gd name="T84" fmla="*/ 157 w 254"/>
                <a:gd name="T85" fmla="*/ 93 h 218"/>
                <a:gd name="T86" fmla="*/ 160 w 254"/>
                <a:gd name="T87" fmla="*/ 81 h 218"/>
                <a:gd name="T88" fmla="*/ 157 w 254"/>
                <a:gd name="T89" fmla="*/ 70 h 218"/>
                <a:gd name="T90" fmla="*/ 151 w 254"/>
                <a:gd name="T91" fmla="*/ 61 h 218"/>
                <a:gd name="T92" fmla="*/ 141 w 254"/>
                <a:gd name="T93" fmla="*/ 58 h 218"/>
                <a:gd name="T94" fmla="*/ 131 w 254"/>
                <a:gd name="T95" fmla="*/ 49 h 218"/>
                <a:gd name="T96" fmla="*/ 121 w 254"/>
                <a:gd name="T97" fmla="*/ 39 h 218"/>
                <a:gd name="T98" fmla="*/ 103 w 254"/>
                <a:gd name="T99" fmla="*/ 34 h 218"/>
                <a:gd name="T100" fmla="*/ 95 w 254"/>
                <a:gd name="T101" fmla="*/ 42 h 218"/>
                <a:gd name="T102" fmla="*/ 85 w 254"/>
                <a:gd name="T103" fmla="*/ 49 h 218"/>
                <a:gd name="T104" fmla="*/ 72 w 254"/>
                <a:gd name="T105" fmla="*/ 53 h 218"/>
                <a:gd name="T106" fmla="*/ 72 w 254"/>
                <a:gd name="T107" fmla="*/ 48 h 218"/>
                <a:gd name="T108" fmla="*/ 57 w 254"/>
                <a:gd name="T109" fmla="*/ 39 h 218"/>
                <a:gd name="T110" fmla="*/ 27 w 254"/>
                <a:gd name="T111" fmla="*/ 34 h 218"/>
                <a:gd name="T112" fmla="*/ 7 w 254"/>
                <a:gd name="T113" fmla="*/ 36 h 218"/>
                <a:gd name="T114" fmla="*/ 1 w 254"/>
                <a:gd name="T115" fmla="*/ 16 h 218"/>
                <a:gd name="T116" fmla="*/ 25 w 254"/>
                <a:gd name="T117" fmla="*/ 13 h 218"/>
                <a:gd name="T118" fmla="*/ 72 w 254"/>
                <a:gd name="T119" fmla="*/ 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218">
                  <a:moveTo>
                    <a:pt x="199" y="218"/>
                  </a:moveTo>
                  <a:lnTo>
                    <a:pt x="196" y="218"/>
                  </a:lnTo>
                  <a:lnTo>
                    <a:pt x="196" y="217"/>
                  </a:lnTo>
                  <a:lnTo>
                    <a:pt x="197" y="217"/>
                  </a:lnTo>
                  <a:lnTo>
                    <a:pt x="199" y="217"/>
                  </a:lnTo>
                  <a:lnTo>
                    <a:pt x="199" y="218"/>
                  </a:lnTo>
                  <a:close/>
                  <a:moveTo>
                    <a:pt x="225" y="209"/>
                  </a:moveTo>
                  <a:lnTo>
                    <a:pt x="224" y="210"/>
                  </a:lnTo>
                  <a:lnTo>
                    <a:pt x="225" y="209"/>
                  </a:lnTo>
                  <a:close/>
                  <a:moveTo>
                    <a:pt x="221" y="208"/>
                  </a:moveTo>
                  <a:lnTo>
                    <a:pt x="221" y="209"/>
                  </a:lnTo>
                  <a:lnTo>
                    <a:pt x="222" y="209"/>
                  </a:lnTo>
                  <a:lnTo>
                    <a:pt x="223" y="209"/>
                  </a:lnTo>
                  <a:lnTo>
                    <a:pt x="223" y="210"/>
                  </a:lnTo>
                  <a:lnTo>
                    <a:pt x="224" y="210"/>
                  </a:lnTo>
                  <a:lnTo>
                    <a:pt x="223" y="210"/>
                  </a:lnTo>
                  <a:lnTo>
                    <a:pt x="223" y="211"/>
                  </a:lnTo>
                  <a:lnTo>
                    <a:pt x="221" y="211"/>
                  </a:lnTo>
                  <a:lnTo>
                    <a:pt x="220" y="211"/>
                  </a:lnTo>
                  <a:lnTo>
                    <a:pt x="219" y="211"/>
                  </a:lnTo>
                  <a:lnTo>
                    <a:pt x="217" y="211"/>
                  </a:lnTo>
                  <a:lnTo>
                    <a:pt x="217" y="212"/>
                  </a:lnTo>
                  <a:lnTo>
                    <a:pt x="216" y="212"/>
                  </a:lnTo>
                  <a:lnTo>
                    <a:pt x="214" y="214"/>
                  </a:lnTo>
                  <a:lnTo>
                    <a:pt x="212" y="214"/>
                  </a:lnTo>
                  <a:lnTo>
                    <a:pt x="212" y="216"/>
                  </a:lnTo>
                  <a:lnTo>
                    <a:pt x="211" y="216"/>
                  </a:lnTo>
                  <a:lnTo>
                    <a:pt x="210" y="216"/>
                  </a:lnTo>
                  <a:lnTo>
                    <a:pt x="209" y="217"/>
                  </a:lnTo>
                  <a:lnTo>
                    <a:pt x="207" y="217"/>
                  </a:lnTo>
                  <a:lnTo>
                    <a:pt x="207" y="216"/>
                  </a:lnTo>
                  <a:lnTo>
                    <a:pt x="209" y="216"/>
                  </a:lnTo>
                  <a:lnTo>
                    <a:pt x="209" y="214"/>
                  </a:lnTo>
                  <a:lnTo>
                    <a:pt x="210" y="214"/>
                  </a:lnTo>
                  <a:lnTo>
                    <a:pt x="211" y="214"/>
                  </a:lnTo>
                  <a:lnTo>
                    <a:pt x="212" y="214"/>
                  </a:lnTo>
                  <a:lnTo>
                    <a:pt x="212" y="213"/>
                  </a:lnTo>
                  <a:lnTo>
                    <a:pt x="213" y="213"/>
                  </a:lnTo>
                  <a:lnTo>
                    <a:pt x="214" y="212"/>
                  </a:lnTo>
                  <a:lnTo>
                    <a:pt x="213" y="212"/>
                  </a:lnTo>
                  <a:lnTo>
                    <a:pt x="214" y="211"/>
                  </a:lnTo>
                  <a:lnTo>
                    <a:pt x="215" y="210"/>
                  </a:lnTo>
                  <a:lnTo>
                    <a:pt x="216" y="210"/>
                  </a:lnTo>
                  <a:lnTo>
                    <a:pt x="216" y="209"/>
                  </a:lnTo>
                  <a:lnTo>
                    <a:pt x="217" y="209"/>
                  </a:lnTo>
                  <a:lnTo>
                    <a:pt x="219" y="209"/>
                  </a:lnTo>
                  <a:lnTo>
                    <a:pt x="219" y="208"/>
                  </a:lnTo>
                  <a:lnTo>
                    <a:pt x="220" y="208"/>
                  </a:lnTo>
                  <a:lnTo>
                    <a:pt x="219" y="208"/>
                  </a:lnTo>
                  <a:lnTo>
                    <a:pt x="219" y="207"/>
                  </a:lnTo>
                  <a:lnTo>
                    <a:pt x="220" y="207"/>
                  </a:lnTo>
                  <a:lnTo>
                    <a:pt x="220" y="208"/>
                  </a:lnTo>
                  <a:lnTo>
                    <a:pt x="221" y="208"/>
                  </a:lnTo>
                  <a:close/>
                  <a:moveTo>
                    <a:pt x="223" y="207"/>
                  </a:moveTo>
                  <a:lnTo>
                    <a:pt x="224" y="208"/>
                  </a:lnTo>
                  <a:lnTo>
                    <a:pt x="223" y="208"/>
                  </a:lnTo>
                  <a:lnTo>
                    <a:pt x="222" y="208"/>
                  </a:lnTo>
                  <a:lnTo>
                    <a:pt x="222" y="207"/>
                  </a:lnTo>
                  <a:lnTo>
                    <a:pt x="221" y="207"/>
                  </a:lnTo>
                  <a:lnTo>
                    <a:pt x="222" y="207"/>
                  </a:lnTo>
                  <a:lnTo>
                    <a:pt x="223" y="207"/>
                  </a:lnTo>
                  <a:close/>
                  <a:moveTo>
                    <a:pt x="235" y="203"/>
                  </a:moveTo>
                  <a:lnTo>
                    <a:pt x="235" y="204"/>
                  </a:lnTo>
                  <a:lnTo>
                    <a:pt x="234" y="204"/>
                  </a:lnTo>
                  <a:lnTo>
                    <a:pt x="232" y="206"/>
                  </a:lnTo>
                  <a:lnTo>
                    <a:pt x="232" y="207"/>
                  </a:lnTo>
                  <a:lnTo>
                    <a:pt x="232" y="206"/>
                  </a:lnTo>
                  <a:lnTo>
                    <a:pt x="231" y="207"/>
                  </a:lnTo>
                  <a:lnTo>
                    <a:pt x="231" y="208"/>
                  </a:lnTo>
                  <a:lnTo>
                    <a:pt x="230" y="208"/>
                  </a:lnTo>
                  <a:lnTo>
                    <a:pt x="229" y="207"/>
                  </a:lnTo>
                  <a:lnTo>
                    <a:pt x="230" y="207"/>
                  </a:lnTo>
                  <a:lnTo>
                    <a:pt x="231" y="207"/>
                  </a:lnTo>
                  <a:lnTo>
                    <a:pt x="231" y="206"/>
                  </a:lnTo>
                  <a:lnTo>
                    <a:pt x="232" y="206"/>
                  </a:lnTo>
                  <a:lnTo>
                    <a:pt x="233" y="206"/>
                  </a:lnTo>
                  <a:lnTo>
                    <a:pt x="233" y="204"/>
                  </a:lnTo>
                  <a:lnTo>
                    <a:pt x="234" y="204"/>
                  </a:lnTo>
                  <a:lnTo>
                    <a:pt x="235" y="203"/>
                  </a:lnTo>
                  <a:close/>
                  <a:moveTo>
                    <a:pt x="236" y="203"/>
                  </a:moveTo>
                  <a:lnTo>
                    <a:pt x="235" y="203"/>
                  </a:lnTo>
                  <a:lnTo>
                    <a:pt x="236" y="203"/>
                  </a:lnTo>
                  <a:close/>
                  <a:moveTo>
                    <a:pt x="239" y="201"/>
                  </a:moveTo>
                  <a:lnTo>
                    <a:pt x="237" y="202"/>
                  </a:lnTo>
                  <a:lnTo>
                    <a:pt x="239" y="201"/>
                  </a:lnTo>
                  <a:lnTo>
                    <a:pt x="239" y="200"/>
                  </a:lnTo>
                  <a:lnTo>
                    <a:pt x="239" y="201"/>
                  </a:lnTo>
                  <a:close/>
                  <a:moveTo>
                    <a:pt x="241" y="199"/>
                  </a:moveTo>
                  <a:lnTo>
                    <a:pt x="240" y="201"/>
                  </a:lnTo>
                  <a:lnTo>
                    <a:pt x="240" y="200"/>
                  </a:lnTo>
                  <a:lnTo>
                    <a:pt x="241" y="200"/>
                  </a:lnTo>
                  <a:lnTo>
                    <a:pt x="241" y="199"/>
                  </a:lnTo>
                  <a:lnTo>
                    <a:pt x="242" y="199"/>
                  </a:lnTo>
                  <a:lnTo>
                    <a:pt x="241" y="199"/>
                  </a:lnTo>
                  <a:close/>
                  <a:moveTo>
                    <a:pt x="252" y="181"/>
                  </a:moveTo>
                  <a:lnTo>
                    <a:pt x="252" y="182"/>
                  </a:lnTo>
                  <a:lnTo>
                    <a:pt x="252" y="183"/>
                  </a:lnTo>
                  <a:lnTo>
                    <a:pt x="251" y="186"/>
                  </a:lnTo>
                  <a:lnTo>
                    <a:pt x="251" y="187"/>
                  </a:lnTo>
                  <a:lnTo>
                    <a:pt x="251" y="188"/>
                  </a:lnTo>
                  <a:lnTo>
                    <a:pt x="250" y="188"/>
                  </a:lnTo>
                  <a:lnTo>
                    <a:pt x="250" y="189"/>
                  </a:lnTo>
                  <a:lnTo>
                    <a:pt x="249" y="190"/>
                  </a:lnTo>
                  <a:lnTo>
                    <a:pt x="247" y="191"/>
                  </a:lnTo>
                  <a:lnTo>
                    <a:pt x="247" y="192"/>
                  </a:lnTo>
                  <a:lnTo>
                    <a:pt x="246" y="194"/>
                  </a:lnTo>
                  <a:lnTo>
                    <a:pt x="245" y="196"/>
                  </a:lnTo>
                  <a:lnTo>
                    <a:pt x="244" y="196"/>
                  </a:lnTo>
                  <a:lnTo>
                    <a:pt x="244" y="197"/>
                  </a:lnTo>
                  <a:lnTo>
                    <a:pt x="243" y="198"/>
                  </a:lnTo>
                  <a:lnTo>
                    <a:pt x="243" y="197"/>
                  </a:lnTo>
                  <a:lnTo>
                    <a:pt x="243" y="196"/>
                  </a:lnTo>
                  <a:lnTo>
                    <a:pt x="244" y="196"/>
                  </a:lnTo>
                  <a:lnTo>
                    <a:pt x="245" y="196"/>
                  </a:lnTo>
                  <a:lnTo>
                    <a:pt x="245" y="194"/>
                  </a:lnTo>
                  <a:lnTo>
                    <a:pt x="245" y="193"/>
                  </a:lnTo>
                  <a:lnTo>
                    <a:pt x="246" y="193"/>
                  </a:lnTo>
                  <a:lnTo>
                    <a:pt x="246" y="192"/>
                  </a:lnTo>
                  <a:lnTo>
                    <a:pt x="247" y="191"/>
                  </a:lnTo>
                  <a:lnTo>
                    <a:pt x="247" y="190"/>
                  </a:lnTo>
                  <a:lnTo>
                    <a:pt x="246" y="190"/>
                  </a:lnTo>
                  <a:lnTo>
                    <a:pt x="247" y="190"/>
                  </a:lnTo>
                  <a:lnTo>
                    <a:pt x="249" y="190"/>
                  </a:lnTo>
                  <a:lnTo>
                    <a:pt x="249" y="189"/>
                  </a:lnTo>
                  <a:lnTo>
                    <a:pt x="247" y="188"/>
                  </a:lnTo>
                  <a:lnTo>
                    <a:pt x="249" y="188"/>
                  </a:lnTo>
                  <a:lnTo>
                    <a:pt x="250" y="188"/>
                  </a:lnTo>
                  <a:lnTo>
                    <a:pt x="250" y="187"/>
                  </a:lnTo>
                  <a:lnTo>
                    <a:pt x="250" y="186"/>
                  </a:lnTo>
                  <a:lnTo>
                    <a:pt x="251" y="186"/>
                  </a:lnTo>
                  <a:lnTo>
                    <a:pt x="251" y="184"/>
                  </a:lnTo>
                  <a:lnTo>
                    <a:pt x="251" y="183"/>
                  </a:lnTo>
                  <a:lnTo>
                    <a:pt x="250" y="183"/>
                  </a:lnTo>
                  <a:lnTo>
                    <a:pt x="250" y="182"/>
                  </a:lnTo>
                  <a:lnTo>
                    <a:pt x="251" y="182"/>
                  </a:lnTo>
                  <a:lnTo>
                    <a:pt x="252" y="181"/>
                  </a:lnTo>
                  <a:lnTo>
                    <a:pt x="252" y="180"/>
                  </a:lnTo>
                  <a:lnTo>
                    <a:pt x="252" y="179"/>
                  </a:lnTo>
                  <a:lnTo>
                    <a:pt x="253" y="178"/>
                  </a:lnTo>
                  <a:lnTo>
                    <a:pt x="253" y="177"/>
                  </a:lnTo>
                  <a:lnTo>
                    <a:pt x="254" y="176"/>
                  </a:lnTo>
                  <a:lnTo>
                    <a:pt x="254" y="174"/>
                  </a:lnTo>
                  <a:lnTo>
                    <a:pt x="254" y="173"/>
                  </a:lnTo>
                  <a:lnTo>
                    <a:pt x="254" y="174"/>
                  </a:lnTo>
                  <a:lnTo>
                    <a:pt x="254" y="176"/>
                  </a:lnTo>
                  <a:lnTo>
                    <a:pt x="254" y="178"/>
                  </a:lnTo>
                  <a:lnTo>
                    <a:pt x="253" y="178"/>
                  </a:lnTo>
                  <a:lnTo>
                    <a:pt x="253" y="179"/>
                  </a:lnTo>
                  <a:lnTo>
                    <a:pt x="253" y="180"/>
                  </a:lnTo>
                  <a:lnTo>
                    <a:pt x="253" y="181"/>
                  </a:lnTo>
                  <a:lnTo>
                    <a:pt x="252" y="181"/>
                  </a:lnTo>
                  <a:close/>
                  <a:moveTo>
                    <a:pt x="187" y="151"/>
                  </a:moveTo>
                  <a:lnTo>
                    <a:pt x="189" y="151"/>
                  </a:lnTo>
                  <a:lnTo>
                    <a:pt x="190" y="151"/>
                  </a:lnTo>
                  <a:lnTo>
                    <a:pt x="191" y="151"/>
                  </a:lnTo>
                  <a:lnTo>
                    <a:pt x="190" y="152"/>
                  </a:lnTo>
                  <a:lnTo>
                    <a:pt x="189" y="152"/>
                  </a:lnTo>
                  <a:lnTo>
                    <a:pt x="187" y="152"/>
                  </a:lnTo>
                  <a:lnTo>
                    <a:pt x="186" y="151"/>
                  </a:lnTo>
                  <a:lnTo>
                    <a:pt x="185" y="151"/>
                  </a:lnTo>
                  <a:lnTo>
                    <a:pt x="184" y="149"/>
                  </a:lnTo>
                  <a:lnTo>
                    <a:pt x="184" y="148"/>
                  </a:lnTo>
                  <a:lnTo>
                    <a:pt x="183" y="148"/>
                  </a:lnTo>
                  <a:lnTo>
                    <a:pt x="183" y="146"/>
                  </a:lnTo>
                  <a:lnTo>
                    <a:pt x="182" y="146"/>
                  </a:lnTo>
                  <a:lnTo>
                    <a:pt x="182" y="144"/>
                  </a:lnTo>
                  <a:lnTo>
                    <a:pt x="182" y="143"/>
                  </a:lnTo>
                  <a:lnTo>
                    <a:pt x="182" y="144"/>
                  </a:lnTo>
                  <a:lnTo>
                    <a:pt x="183" y="146"/>
                  </a:lnTo>
                  <a:lnTo>
                    <a:pt x="183" y="147"/>
                  </a:lnTo>
                  <a:lnTo>
                    <a:pt x="184" y="148"/>
                  </a:lnTo>
                  <a:lnTo>
                    <a:pt x="185" y="149"/>
                  </a:lnTo>
                  <a:lnTo>
                    <a:pt x="185" y="150"/>
                  </a:lnTo>
                  <a:lnTo>
                    <a:pt x="186" y="151"/>
                  </a:lnTo>
                  <a:lnTo>
                    <a:pt x="187" y="151"/>
                  </a:lnTo>
                  <a:close/>
                  <a:moveTo>
                    <a:pt x="157" y="102"/>
                  </a:moveTo>
                  <a:lnTo>
                    <a:pt x="156" y="101"/>
                  </a:lnTo>
                  <a:lnTo>
                    <a:pt x="157" y="100"/>
                  </a:lnTo>
                  <a:lnTo>
                    <a:pt x="156" y="100"/>
                  </a:lnTo>
                  <a:lnTo>
                    <a:pt x="156" y="99"/>
                  </a:lnTo>
                  <a:lnTo>
                    <a:pt x="157" y="99"/>
                  </a:lnTo>
                  <a:lnTo>
                    <a:pt x="157" y="100"/>
                  </a:lnTo>
                  <a:lnTo>
                    <a:pt x="157" y="101"/>
                  </a:lnTo>
                  <a:lnTo>
                    <a:pt x="157" y="102"/>
                  </a:lnTo>
                  <a:close/>
                  <a:moveTo>
                    <a:pt x="80" y="52"/>
                  </a:moveTo>
                  <a:lnTo>
                    <a:pt x="80" y="53"/>
                  </a:lnTo>
                  <a:lnTo>
                    <a:pt x="81" y="53"/>
                  </a:lnTo>
                  <a:lnTo>
                    <a:pt x="80" y="53"/>
                  </a:lnTo>
                  <a:lnTo>
                    <a:pt x="80" y="54"/>
                  </a:lnTo>
                  <a:lnTo>
                    <a:pt x="79" y="54"/>
                  </a:lnTo>
                  <a:lnTo>
                    <a:pt x="77" y="54"/>
                  </a:lnTo>
                  <a:lnTo>
                    <a:pt x="77" y="53"/>
                  </a:lnTo>
                  <a:lnTo>
                    <a:pt x="76" y="53"/>
                  </a:lnTo>
                  <a:lnTo>
                    <a:pt x="77" y="53"/>
                  </a:lnTo>
                  <a:lnTo>
                    <a:pt x="79" y="53"/>
                  </a:lnTo>
                  <a:lnTo>
                    <a:pt x="79" y="52"/>
                  </a:lnTo>
                  <a:lnTo>
                    <a:pt x="80" y="52"/>
                  </a:lnTo>
                  <a:close/>
                  <a:moveTo>
                    <a:pt x="84" y="54"/>
                  </a:moveTo>
                  <a:lnTo>
                    <a:pt x="82" y="56"/>
                  </a:lnTo>
                  <a:lnTo>
                    <a:pt x="81" y="56"/>
                  </a:lnTo>
                  <a:lnTo>
                    <a:pt x="80" y="54"/>
                  </a:lnTo>
                  <a:lnTo>
                    <a:pt x="81" y="56"/>
                  </a:lnTo>
                  <a:lnTo>
                    <a:pt x="82" y="56"/>
                  </a:lnTo>
                  <a:lnTo>
                    <a:pt x="83" y="56"/>
                  </a:lnTo>
                  <a:lnTo>
                    <a:pt x="83" y="54"/>
                  </a:lnTo>
                  <a:lnTo>
                    <a:pt x="84" y="54"/>
                  </a:lnTo>
                  <a:lnTo>
                    <a:pt x="85" y="53"/>
                  </a:lnTo>
                  <a:lnTo>
                    <a:pt x="86" y="53"/>
                  </a:lnTo>
                  <a:lnTo>
                    <a:pt x="87" y="52"/>
                  </a:lnTo>
                  <a:lnTo>
                    <a:pt x="89" y="51"/>
                  </a:lnTo>
                  <a:lnTo>
                    <a:pt x="90" y="51"/>
                  </a:lnTo>
                  <a:lnTo>
                    <a:pt x="91" y="49"/>
                  </a:lnTo>
                  <a:lnTo>
                    <a:pt x="92" y="48"/>
                  </a:lnTo>
                  <a:lnTo>
                    <a:pt x="92" y="49"/>
                  </a:lnTo>
                  <a:lnTo>
                    <a:pt x="91" y="49"/>
                  </a:lnTo>
                  <a:lnTo>
                    <a:pt x="90" y="51"/>
                  </a:lnTo>
                  <a:lnTo>
                    <a:pt x="89" y="51"/>
                  </a:lnTo>
                  <a:lnTo>
                    <a:pt x="87" y="52"/>
                  </a:lnTo>
                  <a:lnTo>
                    <a:pt x="86" y="53"/>
                  </a:lnTo>
                  <a:lnTo>
                    <a:pt x="84" y="54"/>
                  </a:lnTo>
                  <a:close/>
                  <a:moveTo>
                    <a:pt x="72" y="8"/>
                  </a:moveTo>
                  <a:lnTo>
                    <a:pt x="73" y="8"/>
                  </a:lnTo>
                  <a:lnTo>
                    <a:pt x="75" y="7"/>
                  </a:lnTo>
                  <a:lnTo>
                    <a:pt x="76" y="7"/>
                  </a:lnTo>
                  <a:lnTo>
                    <a:pt x="77" y="8"/>
                  </a:lnTo>
                  <a:lnTo>
                    <a:pt x="77" y="9"/>
                  </a:lnTo>
                  <a:lnTo>
                    <a:pt x="79" y="10"/>
                  </a:lnTo>
                  <a:lnTo>
                    <a:pt x="80" y="11"/>
                  </a:lnTo>
                  <a:lnTo>
                    <a:pt x="81" y="16"/>
                  </a:lnTo>
                  <a:lnTo>
                    <a:pt x="82" y="17"/>
                  </a:lnTo>
                  <a:lnTo>
                    <a:pt x="90" y="16"/>
                  </a:lnTo>
                  <a:lnTo>
                    <a:pt x="92" y="16"/>
                  </a:lnTo>
                  <a:lnTo>
                    <a:pt x="96" y="16"/>
                  </a:lnTo>
                  <a:lnTo>
                    <a:pt x="100" y="14"/>
                  </a:lnTo>
                  <a:lnTo>
                    <a:pt x="105" y="14"/>
                  </a:lnTo>
                  <a:lnTo>
                    <a:pt x="106" y="14"/>
                  </a:lnTo>
                  <a:lnTo>
                    <a:pt x="107" y="14"/>
                  </a:lnTo>
                  <a:lnTo>
                    <a:pt x="112" y="14"/>
                  </a:lnTo>
                  <a:lnTo>
                    <a:pt x="113" y="14"/>
                  </a:lnTo>
                  <a:lnTo>
                    <a:pt x="113" y="13"/>
                  </a:lnTo>
                  <a:lnTo>
                    <a:pt x="114" y="13"/>
                  </a:lnTo>
                  <a:lnTo>
                    <a:pt x="116" y="13"/>
                  </a:lnTo>
                  <a:lnTo>
                    <a:pt x="117" y="13"/>
                  </a:lnTo>
                  <a:lnTo>
                    <a:pt x="120" y="13"/>
                  </a:lnTo>
                  <a:lnTo>
                    <a:pt x="124" y="13"/>
                  </a:lnTo>
                  <a:lnTo>
                    <a:pt x="125" y="13"/>
                  </a:lnTo>
                  <a:lnTo>
                    <a:pt x="126" y="13"/>
                  </a:lnTo>
                  <a:lnTo>
                    <a:pt x="127" y="12"/>
                  </a:lnTo>
                  <a:lnTo>
                    <a:pt x="129" y="12"/>
                  </a:lnTo>
                  <a:lnTo>
                    <a:pt x="131" y="12"/>
                  </a:lnTo>
                  <a:lnTo>
                    <a:pt x="133" y="12"/>
                  </a:lnTo>
                  <a:lnTo>
                    <a:pt x="134" y="12"/>
                  </a:lnTo>
                  <a:lnTo>
                    <a:pt x="142" y="11"/>
                  </a:lnTo>
                  <a:lnTo>
                    <a:pt x="147" y="11"/>
                  </a:lnTo>
                  <a:lnTo>
                    <a:pt x="151" y="11"/>
                  </a:lnTo>
                  <a:lnTo>
                    <a:pt x="152" y="11"/>
                  </a:lnTo>
                  <a:lnTo>
                    <a:pt x="154" y="11"/>
                  </a:lnTo>
                  <a:lnTo>
                    <a:pt x="155" y="10"/>
                  </a:lnTo>
                  <a:lnTo>
                    <a:pt x="156" y="10"/>
                  </a:lnTo>
                  <a:lnTo>
                    <a:pt x="160" y="10"/>
                  </a:lnTo>
                  <a:lnTo>
                    <a:pt x="161" y="10"/>
                  </a:lnTo>
                  <a:lnTo>
                    <a:pt x="162" y="10"/>
                  </a:lnTo>
                  <a:lnTo>
                    <a:pt x="162" y="12"/>
                  </a:lnTo>
                  <a:lnTo>
                    <a:pt x="163" y="13"/>
                  </a:lnTo>
                  <a:lnTo>
                    <a:pt x="163" y="14"/>
                  </a:lnTo>
                  <a:lnTo>
                    <a:pt x="163" y="16"/>
                  </a:lnTo>
                  <a:lnTo>
                    <a:pt x="163" y="17"/>
                  </a:lnTo>
                  <a:lnTo>
                    <a:pt x="164" y="17"/>
                  </a:lnTo>
                  <a:lnTo>
                    <a:pt x="165" y="17"/>
                  </a:lnTo>
                  <a:lnTo>
                    <a:pt x="167" y="17"/>
                  </a:lnTo>
                  <a:lnTo>
                    <a:pt x="167" y="11"/>
                  </a:lnTo>
                  <a:lnTo>
                    <a:pt x="167" y="9"/>
                  </a:lnTo>
                  <a:lnTo>
                    <a:pt x="167" y="8"/>
                  </a:lnTo>
                  <a:lnTo>
                    <a:pt x="166" y="7"/>
                  </a:lnTo>
                  <a:lnTo>
                    <a:pt x="166" y="6"/>
                  </a:lnTo>
                  <a:lnTo>
                    <a:pt x="166" y="2"/>
                  </a:lnTo>
                  <a:lnTo>
                    <a:pt x="166" y="1"/>
                  </a:lnTo>
                  <a:lnTo>
                    <a:pt x="170" y="0"/>
                  </a:lnTo>
                  <a:lnTo>
                    <a:pt x="171" y="1"/>
                  </a:lnTo>
                  <a:lnTo>
                    <a:pt x="172" y="1"/>
                  </a:lnTo>
                  <a:lnTo>
                    <a:pt x="172" y="0"/>
                  </a:lnTo>
                  <a:lnTo>
                    <a:pt x="173" y="0"/>
                  </a:lnTo>
                  <a:lnTo>
                    <a:pt x="174" y="1"/>
                  </a:lnTo>
                  <a:lnTo>
                    <a:pt x="175" y="1"/>
                  </a:lnTo>
                  <a:lnTo>
                    <a:pt x="177" y="1"/>
                  </a:lnTo>
                  <a:lnTo>
                    <a:pt x="179" y="1"/>
                  </a:lnTo>
                  <a:lnTo>
                    <a:pt x="179" y="2"/>
                  </a:lnTo>
                  <a:lnTo>
                    <a:pt x="181" y="2"/>
                  </a:lnTo>
                  <a:lnTo>
                    <a:pt x="184" y="1"/>
                  </a:lnTo>
                  <a:lnTo>
                    <a:pt x="184" y="2"/>
                  </a:lnTo>
                  <a:lnTo>
                    <a:pt x="184" y="6"/>
                  </a:lnTo>
                  <a:lnTo>
                    <a:pt x="184" y="7"/>
                  </a:lnTo>
                  <a:lnTo>
                    <a:pt x="185" y="8"/>
                  </a:lnTo>
                  <a:lnTo>
                    <a:pt x="185" y="9"/>
                  </a:lnTo>
                  <a:lnTo>
                    <a:pt x="186" y="9"/>
                  </a:lnTo>
                  <a:lnTo>
                    <a:pt x="186" y="11"/>
                  </a:lnTo>
                  <a:lnTo>
                    <a:pt x="186" y="12"/>
                  </a:lnTo>
                  <a:lnTo>
                    <a:pt x="187" y="13"/>
                  </a:lnTo>
                  <a:lnTo>
                    <a:pt x="187" y="16"/>
                  </a:lnTo>
                  <a:lnTo>
                    <a:pt x="189" y="17"/>
                  </a:lnTo>
                  <a:lnTo>
                    <a:pt x="190" y="20"/>
                  </a:lnTo>
                  <a:lnTo>
                    <a:pt x="192" y="26"/>
                  </a:lnTo>
                  <a:lnTo>
                    <a:pt x="193" y="28"/>
                  </a:lnTo>
                  <a:lnTo>
                    <a:pt x="194" y="29"/>
                  </a:lnTo>
                  <a:lnTo>
                    <a:pt x="194" y="30"/>
                  </a:lnTo>
                  <a:lnTo>
                    <a:pt x="194" y="31"/>
                  </a:lnTo>
                  <a:lnTo>
                    <a:pt x="194" y="32"/>
                  </a:lnTo>
                  <a:lnTo>
                    <a:pt x="195" y="33"/>
                  </a:lnTo>
                  <a:lnTo>
                    <a:pt x="196" y="34"/>
                  </a:lnTo>
                  <a:lnTo>
                    <a:pt x="196" y="36"/>
                  </a:lnTo>
                  <a:lnTo>
                    <a:pt x="199" y="40"/>
                  </a:lnTo>
                  <a:lnTo>
                    <a:pt x="201" y="42"/>
                  </a:lnTo>
                  <a:lnTo>
                    <a:pt x="202" y="43"/>
                  </a:lnTo>
                  <a:lnTo>
                    <a:pt x="204" y="48"/>
                  </a:lnTo>
                  <a:lnTo>
                    <a:pt x="206" y="51"/>
                  </a:lnTo>
                  <a:lnTo>
                    <a:pt x="207" y="52"/>
                  </a:lnTo>
                  <a:lnTo>
                    <a:pt x="209" y="53"/>
                  </a:lnTo>
                  <a:lnTo>
                    <a:pt x="210" y="56"/>
                  </a:lnTo>
                  <a:lnTo>
                    <a:pt x="211" y="57"/>
                  </a:lnTo>
                  <a:lnTo>
                    <a:pt x="214" y="61"/>
                  </a:lnTo>
                  <a:lnTo>
                    <a:pt x="216" y="63"/>
                  </a:lnTo>
                  <a:lnTo>
                    <a:pt x="217" y="64"/>
                  </a:lnTo>
                  <a:lnTo>
                    <a:pt x="219" y="66"/>
                  </a:lnTo>
                  <a:lnTo>
                    <a:pt x="219" y="67"/>
                  </a:lnTo>
                  <a:lnTo>
                    <a:pt x="220" y="67"/>
                  </a:lnTo>
                  <a:lnTo>
                    <a:pt x="220" y="68"/>
                  </a:lnTo>
                  <a:lnTo>
                    <a:pt x="221" y="68"/>
                  </a:lnTo>
                  <a:lnTo>
                    <a:pt x="222" y="69"/>
                  </a:lnTo>
                  <a:lnTo>
                    <a:pt x="222" y="70"/>
                  </a:lnTo>
                  <a:lnTo>
                    <a:pt x="223" y="70"/>
                  </a:lnTo>
                  <a:lnTo>
                    <a:pt x="223" y="71"/>
                  </a:lnTo>
                  <a:lnTo>
                    <a:pt x="224" y="73"/>
                  </a:lnTo>
                  <a:lnTo>
                    <a:pt x="225" y="73"/>
                  </a:lnTo>
                  <a:lnTo>
                    <a:pt x="225" y="74"/>
                  </a:lnTo>
                  <a:lnTo>
                    <a:pt x="224" y="74"/>
                  </a:lnTo>
                  <a:lnTo>
                    <a:pt x="223" y="76"/>
                  </a:lnTo>
                  <a:lnTo>
                    <a:pt x="223" y="77"/>
                  </a:lnTo>
                  <a:lnTo>
                    <a:pt x="223" y="78"/>
                  </a:lnTo>
                  <a:lnTo>
                    <a:pt x="223" y="79"/>
                  </a:lnTo>
                  <a:lnTo>
                    <a:pt x="223" y="81"/>
                  </a:lnTo>
                  <a:lnTo>
                    <a:pt x="224" y="83"/>
                  </a:lnTo>
                  <a:lnTo>
                    <a:pt x="225" y="87"/>
                  </a:lnTo>
                  <a:lnTo>
                    <a:pt x="226" y="88"/>
                  </a:lnTo>
                  <a:lnTo>
                    <a:pt x="229" y="90"/>
                  </a:lnTo>
                  <a:lnTo>
                    <a:pt x="231" y="94"/>
                  </a:lnTo>
                  <a:lnTo>
                    <a:pt x="233" y="98"/>
                  </a:lnTo>
                  <a:lnTo>
                    <a:pt x="235" y="101"/>
                  </a:lnTo>
                  <a:lnTo>
                    <a:pt x="235" y="102"/>
                  </a:lnTo>
                  <a:lnTo>
                    <a:pt x="236" y="102"/>
                  </a:lnTo>
                  <a:lnTo>
                    <a:pt x="236" y="103"/>
                  </a:lnTo>
                  <a:lnTo>
                    <a:pt x="237" y="104"/>
                  </a:lnTo>
                  <a:lnTo>
                    <a:pt x="237" y="106"/>
                  </a:lnTo>
                  <a:lnTo>
                    <a:pt x="239" y="108"/>
                  </a:lnTo>
                  <a:lnTo>
                    <a:pt x="240" y="110"/>
                  </a:lnTo>
                  <a:lnTo>
                    <a:pt x="241" y="111"/>
                  </a:lnTo>
                  <a:lnTo>
                    <a:pt x="242" y="113"/>
                  </a:lnTo>
                  <a:lnTo>
                    <a:pt x="244" y="116"/>
                  </a:lnTo>
                  <a:lnTo>
                    <a:pt x="244" y="117"/>
                  </a:lnTo>
                  <a:lnTo>
                    <a:pt x="245" y="118"/>
                  </a:lnTo>
                  <a:lnTo>
                    <a:pt x="246" y="119"/>
                  </a:lnTo>
                  <a:lnTo>
                    <a:pt x="247" y="121"/>
                  </a:lnTo>
                  <a:lnTo>
                    <a:pt x="247" y="122"/>
                  </a:lnTo>
                  <a:lnTo>
                    <a:pt x="249" y="124"/>
                  </a:lnTo>
                  <a:lnTo>
                    <a:pt x="250" y="127"/>
                  </a:lnTo>
                  <a:lnTo>
                    <a:pt x="251" y="129"/>
                  </a:lnTo>
                  <a:lnTo>
                    <a:pt x="251" y="130"/>
                  </a:lnTo>
                  <a:lnTo>
                    <a:pt x="251" y="131"/>
                  </a:lnTo>
                  <a:lnTo>
                    <a:pt x="251" y="132"/>
                  </a:lnTo>
                  <a:lnTo>
                    <a:pt x="252" y="134"/>
                  </a:lnTo>
                  <a:lnTo>
                    <a:pt x="252" y="137"/>
                  </a:lnTo>
                  <a:lnTo>
                    <a:pt x="252" y="139"/>
                  </a:lnTo>
                  <a:lnTo>
                    <a:pt x="252" y="141"/>
                  </a:lnTo>
                  <a:lnTo>
                    <a:pt x="252" y="144"/>
                  </a:lnTo>
                  <a:lnTo>
                    <a:pt x="252" y="146"/>
                  </a:lnTo>
                  <a:lnTo>
                    <a:pt x="252" y="147"/>
                  </a:lnTo>
                  <a:lnTo>
                    <a:pt x="252" y="148"/>
                  </a:lnTo>
                  <a:lnTo>
                    <a:pt x="252" y="151"/>
                  </a:lnTo>
                  <a:lnTo>
                    <a:pt x="253" y="153"/>
                  </a:lnTo>
                  <a:lnTo>
                    <a:pt x="252" y="153"/>
                  </a:lnTo>
                  <a:lnTo>
                    <a:pt x="253" y="154"/>
                  </a:lnTo>
                  <a:lnTo>
                    <a:pt x="253" y="157"/>
                  </a:lnTo>
                  <a:lnTo>
                    <a:pt x="253" y="158"/>
                  </a:lnTo>
                  <a:lnTo>
                    <a:pt x="253" y="159"/>
                  </a:lnTo>
                  <a:lnTo>
                    <a:pt x="253" y="160"/>
                  </a:lnTo>
                  <a:lnTo>
                    <a:pt x="254" y="162"/>
                  </a:lnTo>
                  <a:lnTo>
                    <a:pt x="254" y="163"/>
                  </a:lnTo>
                  <a:lnTo>
                    <a:pt x="254" y="164"/>
                  </a:lnTo>
                  <a:lnTo>
                    <a:pt x="254" y="166"/>
                  </a:lnTo>
                  <a:lnTo>
                    <a:pt x="253" y="166"/>
                  </a:lnTo>
                  <a:lnTo>
                    <a:pt x="253" y="167"/>
                  </a:lnTo>
                  <a:lnTo>
                    <a:pt x="254" y="168"/>
                  </a:lnTo>
                  <a:lnTo>
                    <a:pt x="253" y="168"/>
                  </a:lnTo>
                  <a:lnTo>
                    <a:pt x="253" y="167"/>
                  </a:lnTo>
                  <a:lnTo>
                    <a:pt x="253" y="166"/>
                  </a:lnTo>
                  <a:lnTo>
                    <a:pt x="252" y="166"/>
                  </a:lnTo>
                  <a:lnTo>
                    <a:pt x="251" y="167"/>
                  </a:lnTo>
                  <a:lnTo>
                    <a:pt x="251" y="168"/>
                  </a:lnTo>
                  <a:lnTo>
                    <a:pt x="250" y="169"/>
                  </a:lnTo>
                  <a:lnTo>
                    <a:pt x="251" y="169"/>
                  </a:lnTo>
                  <a:lnTo>
                    <a:pt x="250" y="170"/>
                  </a:lnTo>
                  <a:lnTo>
                    <a:pt x="250" y="171"/>
                  </a:lnTo>
                  <a:lnTo>
                    <a:pt x="250" y="172"/>
                  </a:lnTo>
                  <a:lnTo>
                    <a:pt x="250" y="173"/>
                  </a:lnTo>
                  <a:lnTo>
                    <a:pt x="249" y="174"/>
                  </a:lnTo>
                  <a:lnTo>
                    <a:pt x="249" y="176"/>
                  </a:lnTo>
                  <a:lnTo>
                    <a:pt x="250" y="177"/>
                  </a:lnTo>
                  <a:lnTo>
                    <a:pt x="250" y="178"/>
                  </a:lnTo>
                  <a:lnTo>
                    <a:pt x="250" y="179"/>
                  </a:lnTo>
                  <a:lnTo>
                    <a:pt x="251" y="179"/>
                  </a:lnTo>
                  <a:lnTo>
                    <a:pt x="250" y="181"/>
                  </a:lnTo>
                  <a:lnTo>
                    <a:pt x="249" y="181"/>
                  </a:lnTo>
                  <a:lnTo>
                    <a:pt x="249" y="182"/>
                  </a:lnTo>
                  <a:lnTo>
                    <a:pt x="247" y="183"/>
                  </a:lnTo>
                  <a:lnTo>
                    <a:pt x="247" y="184"/>
                  </a:lnTo>
                  <a:lnTo>
                    <a:pt x="246" y="184"/>
                  </a:lnTo>
                  <a:lnTo>
                    <a:pt x="246" y="186"/>
                  </a:lnTo>
                  <a:lnTo>
                    <a:pt x="246" y="187"/>
                  </a:lnTo>
                  <a:lnTo>
                    <a:pt x="245" y="187"/>
                  </a:lnTo>
                  <a:lnTo>
                    <a:pt x="245" y="186"/>
                  </a:lnTo>
                  <a:lnTo>
                    <a:pt x="244" y="186"/>
                  </a:lnTo>
                  <a:lnTo>
                    <a:pt x="243" y="186"/>
                  </a:lnTo>
                  <a:lnTo>
                    <a:pt x="243" y="187"/>
                  </a:lnTo>
                  <a:lnTo>
                    <a:pt x="243" y="188"/>
                  </a:lnTo>
                  <a:lnTo>
                    <a:pt x="242" y="188"/>
                  </a:lnTo>
                  <a:lnTo>
                    <a:pt x="241" y="188"/>
                  </a:lnTo>
                  <a:lnTo>
                    <a:pt x="241" y="189"/>
                  </a:lnTo>
                  <a:lnTo>
                    <a:pt x="240" y="189"/>
                  </a:lnTo>
                  <a:lnTo>
                    <a:pt x="240" y="190"/>
                  </a:lnTo>
                  <a:lnTo>
                    <a:pt x="239" y="190"/>
                  </a:lnTo>
                  <a:lnTo>
                    <a:pt x="239" y="189"/>
                  </a:lnTo>
                  <a:lnTo>
                    <a:pt x="237" y="189"/>
                  </a:lnTo>
                  <a:lnTo>
                    <a:pt x="236" y="189"/>
                  </a:lnTo>
                  <a:lnTo>
                    <a:pt x="236" y="190"/>
                  </a:lnTo>
                  <a:lnTo>
                    <a:pt x="235" y="190"/>
                  </a:lnTo>
                  <a:lnTo>
                    <a:pt x="235" y="189"/>
                  </a:lnTo>
                  <a:lnTo>
                    <a:pt x="234" y="189"/>
                  </a:lnTo>
                  <a:lnTo>
                    <a:pt x="234" y="190"/>
                  </a:lnTo>
                  <a:lnTo>
                    <a:pt x="233" y="190"/>
                  </a:lnTo>
                  <a:lnTo>
                    <a:pt x="233" y="191"/>
                  </a:lnTo>
                  <a:lnTo>
                    <a:pt x="232" y="191"/>
                  </a:lnTo>
                  <a:lnTo>
                    <a:pt x="231" y="191"/>
                  </a:lnTo>
                  <a:lnTo>
                    <a:pt x="231" y="192"/>
                  </a:lnTo>
                  <a:lnTo>
                    <a:pt x="230" y="192"/>
                  </a:lnTo>
                  <a:lnTo>
                    <a:pt x="229" y="192"/>
                  </a:lnTo>
                  <a:lnTo>
                    <a:pt x="227" y="192"/>
                  </a:lnTo>
                  <a:lnTo>
                    <a:pt x="226" y="192"/>
                  </a:lnTo>
                  <a:lnTo>
                    <a:pt x="226" y="191"/>
                  </a:lnTo>
                  <a:lnTo>
                    <a:pt x="225" y="191"/>
                  </a:lnTo>
                  <a:lnTo>
                    <a:pt x="225" y="190"/>
                  </a:lnTo>
                  <a:lnTo>
                    <a:pt x="224" y="190"/>
                  </a:lnTo>
                  <a:lnTo>
                    <a:pt x="224" y="189"/>
                  </a:lnTo>
                  <a:lnTo>
                    <a:pt x="224" y="188"/>
                  </a:lnTo>
                  <a:lnTo>
                    <a:pt x="224" y="187"/>
                  </a:lnTo>
                  <a:lnTo>
                    <a:pt x="224" y="186"/>
                  </a:lnTo>
                  <a:lnTo>
                    <a:pt x="225" y="184"/>
                  </a:lnTo>
                  <a:lnTo>
                    <a:pt x="225" y="186"/>
                  </a:lnTo>
                  <a:lnTo>
                    <a:pt x="225" y="184"/>
                  </a:lnTo>
                  <a:lnTo>
                    <a:pt x="225" y="183"/>
                  </a:lnTo>
                  <a:lnTo>
                    <a:pt x="224" y="183"/>
                  </a:lnTo>
                  <a:lnTo>
                    <a:pt x="223" y="181"/>
                  </a:lnTo>
                  <a:lnTo>
                    <a:pt x="222" y="180"/>
                  </a:lnTo>
                  <a:lnTo>
                    <a:pt x="221" y="179"/>
                  </a:lnTo>
                  <a:lnTo>
                    <a:pt x="222" y="179"/>
                  </a:lnTo>
                  <a:lnTo>
                    <a:pt x="221" y="178"/>
                  </a:lnTo>
                  <a:lnTo>
                    <a:pt x="220" y="177"/>
                  </a:lnTo>
                  <a:lnTo>
                    <a:pt x="220" y="176"/>
                  </a:lnTo>
                  <a:lnTo>
                    <a:pt x="219" y="174"/>
                  </a:lnTo>
                  <a:lnTo>
                    <a:pt x="217" y="173"/>
                  </a:lnTo>
                  <a:lnTo>
                    <a:pt x="216" y="173"/>
                  </a:lnTo>
                  <a:lnTo>
                    <a:pt x="215" y="172"/>
                  </a:lnTo>
                  <a:lnTo>
                    <a:pt x="215" y="171"/>
                  </a:lnTo>
                  <a:lnTo>
                    <a:pt x="215" y="170"/>
                  </a:lnTo>
                  <a:lnTo>
                    <a:pt x="214" y="169"/>
                  </a:lnTo>
                  <a:lnTo>
                    <a:pt x="213" y="169"/>
                  </a:lnTo>
                  <a:lnTo>
                    <a:pt x="213" y="168"/>
                  </a:lnTo>
                  <a:lnTo>
                    <a:pt x="212" y="169"/>
                  </a:lnTo>
                  <a:lnTo>
                    <a:pt x="211" y="168"/>
                  </a:lnTo>
                  <a:lnTo>
                    <a:pt x="210" y="168"/>
                  </a:lnTo>
                  <a:lnTo>
                    <a:pt x="209" y="168"/>
                  </a:lnTo>
                  <a:lnTo>
                    <a:pt x="207" y="169"/>
                  </a:lnTo>
                  <a:lnTo>
                    <a:pt x="206" y="169"/>
                  </a:lnTo>
                  <a:lnTo>
                    <a:pt x="206" y="168"/>
                  </a:lnTo>
                  <a:lnTo>
                    <a:pt x="205" y="169"/>
                  </a:lnTo>
                  <a:lnTo>
                    <a:pt x="205" y="170"/>
                  </a:lnTo>
                  <a:lnTo>
                    <a:pt x="204" y="170"/>
                  </a:lnTo>
                  <a:lnTo>
                    <a:pt x="203" y="169"/>
                  </a:lnTo>
                  <a:lnTo>
                    <a:pt x="202" y="168"/>
                  </a:lnTo>
                  <a:lnTo>
                    <a:pt x="202" y="167"/>
                  </a:lnTo>
                  <a:lnTo>
                    <a:pt x="202" y="166"/>
                  </a:lnTo>
                  <a:lnTo>
                    <a:pt x="201" y="166"/>
                  </a:lnTo>
                  <a:lnTo>
                    <a:pt x="200" y="162"/>
                  </a:lnTo>
                  <a:lnTo>
                    <a:pt x="199" y="160"/>
                  </a:lnTo>
                  <a:lnTo>
                    <a:pt x="199" y="159"/>
                  </a:lnTo>
                  <a:lnTo>
                    <a:pt x="197" y="158"/>
                  </a:lnTo>
                  <a:lnTo>
                    <a:pt x="197" y="156"/>
                  </a:lnTo>
                  <a:lnTo>
                    <a:pt x="196" y="154"/>
                  </a:lnTo>
                  <a:lnTo>
                    <a:pt x="195" y="153"/>
                  </a:lnTo>
                  <a:lnTo>
                    <a:pt x="194" y="152"/>
                  </a:lnTo>
                  <a:lnTo>
                    <a:pt x="194" y="151"/>
                  </a:lnTo>
                  <a:lnTo>
                    <a:pt x="193" y="151"/>
                  </a:lnTo>
                  <a:lnTo>
                    <a:pt x="192" y="151"/>
                  </a:lnTo>
                  <a:lnTo>
                    <a:pt x="192" y="150"/>
                  </a:lnTo>
                  <a:lnTo>
                    <a:pt x="191" y="150"/>
                  </a:lnTo>
                  <a:lnTo>
                    <a:pt x="191" y="149"/>
                  </a:lnTo>
                  <a:lnTo>
                    <a:pt x="190" y="149"/>
                  </a:lnTo>
                  <a:lnTo>
                    <a:pt x="189" y="149"/>
                  </a:lnTo>
                  <a:lnTo>
                    <a:pt x="189" y="150"/>
                  </a:lnTo>
                  <a:lnTo>
                    <a:pt x="187" y="150"/>
                  </a:lnTo>
                  <a:lnTo>
                    <a:pt x="187" y="149"/>
                  </a:lnTo>
                  <a:lnTo>
                    <a:pt x="186" y="148"/>
                  </a:lnTo>
                  <a:lnTo>
                    <a:pt x="186" y="147"/>
                  </a:lnTo>
                  <a:lnTo>
                    <a:pt x="185" y="146"/>
                  </a:lnTo>
                  <a:lnTo>
                    <a:pt x="185" y="144"/>
                  </a:lnTo>
                  <a:lnTo>
                    <a:pt x="184" y="143"/>
                  </a:lnTo>
                  <a:lnTo>
                    <a:pt x="185" y="143"/>
                  </a:lnTo>
                  <a:lnTo>
                    <a:pt x="186" y="143"/>
                  </a:lnTo>
                  <a:lnTo>
                    <a:pt x="186" y="144"/>
                  </a:lnTo>
                  <a:lnTo>
                    <a:pt x="187" y="144"/>
                  </a:lnTo>
                  <a:lnTo>
                    <a:pt x="187" y="143"/>
                  </a:lnTo>
                  <a:lnTo>
                    <a:pt x="187" y="142"/>
                  </a:lnTo>
                  <a:lnTo>
                    <a:pt x="187" y="141"/>
                  </a:lnTo>
                  <a:lnTo>
                    <a:pt x="187" y="140"/>
                  </a:lnTo>
                  <a:lnTo>
                    <a:pt x="187" y="139"/>
                  </a:lnTo>
                  <a:lnTo>
                    <a:pt x="187" y="138"/>
                  </a:lnTo>
                  <a:lnTo>
                    <a:pt x="187" y="137"/>
                  </a:lnTo>
                  <a:lnTo>
                    <a:pt x="186" y="137"/>
                  </a:lnTo>
                  <a:lnTo>
                    <a:pt x="185" y="137"/>
                  </a:lnTo>
                  <a:lnTo>
                    <a:pt x="185" y="136"/>
                  </a:lnTo>
                  <a:lnTo>
                    <a:pt x="185" y="134"/>
                  </a:lnTo>
                  <a:lnTo>
                    <a:pt x="186" y="134"/>
                  </a:lnTo>
                  <a:lnTo>
                    <a:pt x="186" y="133"/>
                  </a:lnTo>
                  <a:lnTo>
                    <a:pt x="185" y="134"/>
                  </a:lnTo>
                  <a:lnTo>
                    <a:pt x="184" y="134"/>
                  </a:lnTo>
                  <a:lnTo>
                    <a:pt x="184" y="136"/>
                  </a:lnTo>
                  <a:lnTo>
                    <a:pt x="183" y="136"/>
                  </a:lnTo>
                  <a:lnTo>
                    <a:pt x="183" y="137"/>
                  </a:lnTo>
                  <a:lnTo>
                    <a:pt x="184" y="138"/>
                  </a:lnTo>
                  <a:lnTo>
                    <a:pt x="184" y="140"/>
                  </a:lnTo>
                  <a:lnTo>
                    <a:pt x="184" y="141"/>
                  </a:lnTo>
                  <a:lnTo>
                    <a:pt x="183" y="141"/>
                  </a:lnTo>
                  <a:lnTo>
                    <a:pt x="182" y="141"/>
                  </a:lnTo>
                  <a:lnTo>
                    <a:pt x="182" y="143"/>
                  </a:lnTo>
                  <a:lnTo>
                    <a:pt x="181" y="142"/>
                  </a:lnTo>
                  <a:lnTo>
                    <a:pt x="181" y="141"/>
                  </a:lnTo>
                  <a:lnTo>
                    <a:pt x="181" y="140"/>
                  </a:lnTo>
                  <a:lnTo>
                    <a:pt x="180" y="139"/>
                  </a:lnTo>
                  <a:lnTo>
                    <a:pt x="177" y="137"/>
                  </a:lnTo>
                  <a:lnTo>
                    <a:pt x="176" y="136"/>
                  </a:lnTo>
                  <a:lnTo>
                    <a:pt x="175" y="134"/>
                  </a:lnTo>
                  <a:lnTo>
                    <a:pt x="175" y="133"/>
                  </a:lnTo>
                  <a:lnTo>
                    <a:pt x="174" y="132"/>
                  </a:lnTo>
                  <a:lnTo>
                    <a:pt x="173" y="131"/>
                  </a:lnTo>
                  <a:lnTo>
                    <a:pt x="173" y="130"/>
                  </a:lnTo>
                  <a:lnTo>
                    <a:pt x="172" y="129"/>
                  </a:lnTo>
                  <a:lnTo>
                    <a:pt x="171" y="128"/>
                  </a:lnTo>
                  <a:lnTo>
                    <a:pt x="170" y="126"/>
                  </a:lnTo>
                  <a:lnTo>
                    <a:pt x="169" y="126"/>
                  </a:lnTo>
                  <a:lnTo>
                    <a:pt x="169" y="124"/>
                  </a:lnTo>
                  <a:lnTo>
                    <a:pt x="167" y="123"/>
                  </a:lnTo>
                  <a:lnTo>
                    <a:pt x="166" y="122"/>
                  </a:lnTo>
                  <a:lnTo>
                    <a:pt x="166" y="121"/>
                  </a:lnTo>
                  <a:lnTo>
                    <a:pt x="165" y="120"/>
                  </a:lnTo>
                  <a:lnTo>
                    <a:pt x="164" y="120"/>
                  </a:lnTo>
                  <a:lnTo>
                    <a:pt x="163" y="119"/>
                  </a:lnTo>
                  <a:lnTo>
                    <a:pt x="163" y="118"/>
                  </a:lnTo>
                  <a:lnTo>
                    <a:pt x="162" y="117"/>
                  </a:lnTo>
                  <a:lnTo>
                    <a:pt x="163" y="118"/>
                  </a:lnTo>
                  <a:lnTo>
                    <a:pt x="164" y="118"/>
                  </a:lnTo>
                  <a:lnTo>
                    <a:pt x="164" y="117"/>
                  </a:lnTo>
                  <a:lnTo>
                    <a:pt x="165" y="117"/>
                  </a:lnTo>
                  <a:lnTo>
                    <a:pt x="165" y="116"/>
                  </a:lnTo>
                  <a:lnTo>
                    <a:pt x="166" y="116"/>
                  </a:lnTo>
                  <a:lnTo>
                    <a:pt x="165" y="114"/>
                  </a:lnTo>
                  <a:lnTo>
                    <a:pt x="166" y="114"/>
                  </a:lnTo>
                  <a:lnTo>
                    <a:pt x="167" y="113"/>
                  </a:lnTo>
                  <a:lnTo>
                    <a:pt x="167" y="112"/>
                  </a:lnTo>
                  <a:lnTo>
                    <a:pt x="167" y="111"/>
                  </a:lnTo>
                  <a:lnTo>
                    <a:pt x="169" y="110"/>
                  </a:lnTo>
                  <a:lnTo>
                    <a:pt x="169" y="109"/>
                  </a:lnTo>
                  <a:lnTo>
                    <a:pt x="170" y="109"/>
                  </a:lnTo>
                  <a:lnTo>
                    <a:pt x="169" y="109"/>
                  </a:lnTo>
                  <a:lnTo>
                    <a:pt x="170" y="108"/>
                  </a:lnTo>
                  <a:lnTo>
                    <a:pt x="171" y="108"/>
                  </a:lnTo>
                  <a:lnTo>
                    <a:pt x="171" y="107"/>
                  </a:lnTo>
                  <a:lnTo>
                    <a:pt x="171" y="106"/>
                  </a:lnTo>
                  <a:lnTo>
                    <a:pt x="171" y="104"/>
                  </a:lnTo>
                  <a:lnTo>
                    <a:pt x="171" y="103"/>
                  </a:lnTo>
                  <a:lnTo>
                    <a:pt x="170" y="102"/>
                  </a:lnTo>
                  <a:lnTo>
                    <a:pt x="170" y="103"/>
                  </a:lnTo>
                  <a:lnTo>
                    <a:pt x="169" y="102"/>
                  </a:lnTo>
                  <a:lnTo>
                    <a:pt x="167" y="102"/>
                  </a:lnTo>
                  <a:lnTo>
                    <a:pt x="167" y="103"/>
                  </a:lnTo>
                  <a:lnTo>
                    <a:pt x="169" y="104"/>
                  </a:lnTo>
                  <a:lnTo>
                    <a:pt x="169" y="106"/>
                  </a:lnTo>
                  <a:lnTo>
                    <a:pt x="167" y="106"/>
                  </a:lnTo>
                  <a:lnTo>
                    <a:pt x="166" y="106"/>
                  </a:lnTo>
                  <a:lnTo>
                    <a:pt x="166" y="104"/>
                  </a:lnTo>
                  <a:lnTo>
                    <a:pt x="166" y="103"/>
                  </a:lnTo>
                  <a:lnTo>
                    <a:pt x="166" y="102"/>
                  </a:lnTo>
                  <a:lnTo>
                    <a:pt x="165" y="101"/>
                  </a:lnTo>
                  <a:lnTo>
                    <a:pt x="164" y="101"/>
                  </a:lnTo>
                  <a:lnTo>
                    <a:pt x="163" y="101"/>
                  </a:lnTo>
                  <a:lnTo>
                    <a:pt x="161" y="102"/>
                  </a:lnTo>
                  <a:lnTo>
                    <a:pt x="161" y="103"/>
                  </a:lnTo>
                  <a:lnTo>
                    <a:pt x="162" y="103"/>
                  </a:lnTo>
                  <a:lnTo>
                    <a:pt x="163" y="103"/>
                  </a:lnTo>
                  <a:lnTo>
                    <a:pt x="163" y="104"/>
                  </a:lnTo>
                  <a:lnTo>
                    <a:pt x="164" y="104"/>
                  </a:lnTo>
                  <a:lnTo>
                    <a:pt x="165" y="104"/>
                  </a:lnTo>
                  <a:lnTo>
                    <a:pt x="165" y="106"/>
                  </a:lnTo>
                  <a:lnTo>
                    <a:pt x="165" y="107"/>
                  </a:lnTo>
                  <a:lnTo>
                    <a:pt x="164" y="108"/>
                  </a:lnTo>
                  <a:lnTo>
                    <a:pt x="164" y="109"/>
                  </a:lnTo>
                  <a:lnTo>
                    <a:pt x="164" y="110"/>
                  </a:lnTo>
                  <a:lnTo>
                    <a:pt x="164" y="111"/>
                  </a:lnTo>
                  <a:lnTo>
                    <a:pt x="163" y="111"/>
                  </a:lnTo>
                  <a:lnTo>
                    <a:pt x="162" y="111"/>
                  </a:lnTo>
                  <a:lnTo>
                    <a:pt x="162" y="112"/>
                  </a:lnTo>
                  <a:lnTo>
                    <a:pt x="162" y="113"/>
                  </a:lnTo>
                  <a:lnTo>
                    <a:pt x="163" y="113"/>
                  </a:lnTo>
                  <a:lnTo>
                    <a:pt x="162" y="114"/>
                  </a:lnTo>
                  <a:lnTo>
                    <a:pt x="162" y="113"/>
                  </a:lnTo>
                  <a:lnTo>
                    <a:pt x="161" y="111"/>
                  </a:lnTo>
                  <a:lnTo>
                    <a:pt x="161" y="110"/>
                  </a:lnTo>
                  <a:lnTo>
                    <a:pt x="160" y="109"/>
                  </a:lnTo>
                  <a:lnTo>
                    <a:pt x="159" y="108"/>
                  </a:lnTo>
                  <a:lnTo>
                    <a:pt x="157" y="108"/>
                  </a:lnTo>
                  <a:lnTo>
                    <a:pt x="157" y="107"/>
                  </a:lnTo>
                  <a:lnTo>
                    <a:pt x="156" y="106"/>
                  </a:lnTo>
                  <a:lnTo>
                    <a:pt x="156" y="104"/>
                  </a:lnTo>
                  <a:lnTo>
                    <a:pt x="156" y="103"/>
                  </a:lnTo>
                  <a:lnTo>
                    <a:pt x="157" y="102"/>
                  </a:lnTo>
                  <a:lnTo>
                    <a:pt x="157" y="103"/>
                  </a:lnTo>
                  <a:lnTo>
                    <a:pt x="157" y="104"/>
                  </a:lnTo>
                  <a:lnTo>
                    <a:pt x="157" y="103"/>
                  </a:lnTo>
                  <a:lnTo>
                    <a:pt x="157" y="102"/>
                  </a:lnTo>
                  <a:lnTo>
                    <a:pt x="157" y="101"/>
                  </a:lnTo>
                  <a:lnTo>
                    <a:pt x="157" y="100"/>
                  </a:lnTo>
                  <a:lnTo>
                    <a:pt x="159" y="99"/>
                  </a:lnTo>
                  <a:lnTo>
                    <a:pt x="157" y="98"/>
                  </a:lnTo>
                  <a:lnTo>
                    <a:pt x="157" y="97"/>
                  </a:lnTo>
                  <a:lnTo>
                    <a:pt x="157" y="96"/>
                  </a:lnTo>
                  <a:lnTo>
                    <a:pt x="156" y="96"/>
                  </a:lnTo>
                  <a:lnTo>
                    <a:pt x="156" y="94"/>
                  </a:lnTo>
                  <a:lnTo>
                    <a:pt x="157" y="93"/>
                  </a:lnTo>
                  <a:lnTo>
                    <a:pt x="157" y="92"/>
                  </a:lnTo>
                  <a:lnTo>
                    <a:pt x="159" y="92"/>
                  </a:lnTo>
                  <a:lnTo>
                    <a:pt x="159" y="91"/>
                  </a:lnTo>
                  <a:lnTo>
                    <a:pt x="159" y="90"/>
                  </a:lnTo>
                  <a:lnTo>
                    <a:pt x="159" y="89"/>
                  </a:lnTo>
                  <a:lnTo>
                    <a:pt x="159" y="88"/>
                  </a:lnTo>
                  <a:lnTo>
                    <a:pt x="159" y="87"/>
                  </a:lnTo>
                  <a:lnTo>
                    <a:pt x="159" y="86"/>
                  </a:lnTo>
                  <a:lnTo>
                    <a:pt x="160" y="86"/>
                  </a:lnTo>
                  <a:lnTo>
                    <a:pt x="159" y="84"/>
                  </a:lnTo>
                  <a:lnTo>
                    <a:pt x="160" y="84"/>
                  </a:lnTo>
                  <a:lnTo>
                    <a:pt x="160" y="83"/>
                  </a:lnTo>
                  <a:lnTo>
                    <a:pt x="159" y="82"/>
                  </a:lnTo>
                  <a:lnTo>
                    <a:pt x="160" y="82"/>
                  </a:lnTo>
                  <a:lnTo>
                    <a:pt x="160" y="81"/>
                  </a:lnTo>
                  <a:lnTo>
                    <a:pt x="159" y="81"/>
                  </a:lnTo>
                  <a:lnTo>
                    <a:pt x="160" y="81"/>
                  </a:lnTo>
                  <a:lnTo>
                    <a:pt x="160" y="80"/>
                  </a:lnTo>
                  <a:lnTo>
                    <a:pt x="159" y="80"/>
                  </a:lnTo>
                  <a:lnTo>
                    <a:pt x="159" y="79"/>
                  </a:lnTo>
                  <a:lnTo>
                    <a:pt x="159" y="78"/>
                  </a:lnTo>
                  <a:lnTo>
                    <a:pt x="159" y="77"/>
                  </a:lnTo>
                  <a:lnTo>
                    <a:pt x="159" y="76"/>
                  </a:lnTo>
                  <a:lnTo>
                    <a:pt x="159" y="74"/>
                  </a:lnTo>
                  <a:lnTo>
                    <a:pt x="159" y="73"/>
                  </a:lnTo>
                  <a:lnTo>
                    <a:pt x="159" y="72"/>
                  </a:lnTo>
                  <a:lnTo>
                    <a:pt x="157" y="72"/>
                  </a:lnTo>
                  <a:lnTo>
                    <a:pt x="159" y="71"/>
                  </a:lnTo>
                  <a:lnTo>
                    <a:pt x="159" y="70"/>
                  </a:lnTo>
                  <a:lnTo>
                    <a:pt x="157" y="70"/>
                  </a:lnTo>
                  <a:lnTo>
                    <a:pt x="157" y="69"/>
                  </a:lnTo>
                  <a:lnTo>
                    <a:pt x="157" y="70"/>
                  </a:lnTo>
                  <a:lnTo>
                    <a:pt x="156" y="69"/>
                  </a:lnTo>
                  <a:lnTo>
                    <a:pt x="155" y="69"/>
                  </a:lnTo>
                  <a:lnTo>
                    <a:pt x="155" y="68"/>
                  </a:lnTo>
                  <a:lnTo>
                    <a:pt x="154" y="68"/>
                  </a:lnTo>
                  <a:lnTo>
                    <a:pt x="154" y="67"/>
                  </a:lnTo>
                  <a:lnTo>
                    <a:pt x="154" y="66"/>
                  </a:lnTo>
                  <a:lnTo>
                    <a:pt x="153" y="64"/>
                  </a:lnTo>
                  <a:lnTo>
                    <a:pt x="152" y="64"/>
                  </a:lnTo>
                  <a:lnTo>
                    <a:pt x="151" y="63"/>
                  </a:lnTo>
                  <a:lnTo>
                    <a:pt x="152" y="63"/>
                  </a:lnTo>
                  <a:lnTo>
                    <a:pt x="152" y="62"/>
                  </a:lnTo>
                  <a:lnTo>
                    <a:pt x="152" y="61"/>
                  </a:lnTo>
                  <a:lnTo>
                    <a:pt x="151" y="61"/>
                  </a:lnTo>
                  <a:lnTo>
                    <a:pt x="150" y="61"/>
                  </a:lnTo>
                  <a:lnTo>
                    <a:pt x="149" y="61"/>
                  </a:lnTo>
                  <a:lnTo>
                    <a:pt x="147" y="61"/>
                  </a:lnTo>
                  <a:lnTo>
                    <a:pt x="146" y="61"/>
                  </a:lnTo>
                  <a:lnTo>
                    <a:pt x="145" y="61"/>
                  </a:lnTo>
                  <a:lnTo>
                    <a:pt x="145" y="62"/>
                  </a:lnTo>
                  <a:lnTo>
                    <a:pt x="145" y="63"/>
                  </a:lnTo>
                  <a:lnTo>
                    <a:pt x="144" y="63"/>
                  </a:lnTo>
                  <a:lnTo>
                    <a:pt x="144" y="62"/>
                  </a:lnTo>
                  <a:lnTo>
                    <a:pt x="143" y="61"/>
                  </a:lnTo>
                  <a:lnTo>
                    <a:pt x="143" y="60"/>
                  </a:lnTo>
                  <a:lnTo>
                    <a:pt x="143" y="59"/>
                  </a:lnTo>
                  <a:lnTo>
                    <a:pt x="142" y="59"/>
                  </a:lnTo>
                  <a:lnTo>
                    <a:pt x="141" y="59"/>
                  </a:lnTo>
                  <a:lnTo>
                    <a:pt x="141" y="58"/>
                  </a:lnTo>
                  <a:lnTo>
                    <a:pt x="140" y="59"/>
                  </a:lnTo>
                  <a:lnTo>
                    <a:pt x="140" y="58"/>
                  </a:lnTo>
                  <a:lnTo>
                    <a:pt x="140" y="57"/>
                  </a:lnTo>
                  <a:lnTo>
                    <a:pt x="139" y="56"/>
                  </a:lnTo>
                  <a:lnTo>
                    <a:pt x="139" y="54"/>
                  </a:lnTo>
                  <a:lnTo>
                    <a:pt x="137" y="54"/>
                  </a:lnTo>
                  <a:lnTo>
                    <a:pt x="137" y="53"/>
                  </a:lnTo>
                  <a:lnTo>
                    <a:pt x="136" y="53"/>
                  </a:lnTo>
                  <a:lnTo>
                    <a:pt x="135" y="53"/>
                  </a:lnTo>
                  <a:lnTo>
                    <a:pt x="135" y="52"/>
                  </a:lnTo>
                  <a:lnTo>
                    <a:pt x="134" y="52"/>
                  </a:lnTo>
                  <a:lnTo>
                    <a:pt x="133" y="52"/>
                  </a:lnTo>
                  <a:lnTo>
                    <a:pt x="132" y="52"/>
                  </a:lnTo>
                  <a:lnTo>
                    <a:pt x="132" y="51"/>
                  </a:lnTo>
                  <a:lnTo>
                    <a:pt x="131" y="49"/>
                  </a:lnTo>
                  <a:lnTo>
                    <a:pt x="131" y="48"/>
                  </a:lnTo>
                  <a:lnTo>
                    <a:pt x="131" y="47"/>
                  </a:lnTo>
                  <a:lnTo>
                    <a:pt x="130" y="47"/>
                  </a:lnTo>
                  <a:lnTo>
                    <a:pt x="129" y="46"/>
                  </a:lnTo>
                  <a:lnTo>
                    <a:pt x="127" y="46"/>
                  </a:lnTo>
                  <a:lnTo>
                    <a:pt x="126" y="46"/>
                  </a:lnTo>
                  <a:lnTo>
                    <a:pt x="126" y="44"/>
                  </a:lnTo>
                  <a:lnTo>
                    <a:pt x="125" y="43"/>
                  </a:lnTo>
                  <a:lnTo>
                    <a:pt x="125" y="42"/>
                  </a:lnTo>
                  <a:lnTo>
                    <a:pt x="124" y="41"/>
                  </a:lnTo>
                  <a:lnTo>
                    <a:pt x="123" y="41"/>
                  </a:lnTo>
                  <a:lnTo>
                    <a:pt x="123" y="40"/>
                  </a:lnTo>
                  <a:lnTo>
                    <a:pt x="122" y="40"/>
                  </a:lnTo>
                  <a:lnTo>
                    <a:pt x="122" y="39"/>
                  </a:lnTo>
                  <a:lnTo>
                    <a:pt x="121" y="39"/>
                  </a:lnTo>
                  <a:lnTo>
                    <a:pt x="119" y="38"/>
                  </a:lnTo>
                  <a:lnTo>
                    <a:pt x="117" y="38"/>
                  </a:lnTo>
                  <a:lnTo>
                    <a:pt x="116" y="38"/>
                  </a:lnTo>
                  <a:lnTo>
                    <a:pt x="116" y="37"/>
                  </a:lnTo>
                  <a:lnTo>
                    <a:pt x="113" y="36"/>
                  </a:lnTo>
                  <a:lnTo>
                    <a:pt x="112" y="36"/>
                  </a:lnTo>
                  <a:lnTo>
                    <a:pt x="111" y="34"/>
                  </a:lnTo>
                  <a:lnTo>
                    <a:pt x="110" y="34"/>
                  </a:lnTo>
                  <a:lnTo>
                    <a:pt x="109" y="34"/>
                  </a:lnTo>
                  <a:lnTo>
                    <a:pt x="107" y="34"/>
                  </a:lnTo>
                  <a:lnTo>
                    <a:pt x="106" y="36"/>
                  </a:lnTo>
                  <a:lnTo>
                    <a:pt x="105" y="36"/>
                  </a:lnTo>
                  <a:lnTo>
                    <a:pt x="104" y="36"/>
                  </a:lnTo>
                  <a:lnTo>
                    <a:pt x="103" y="36"/>
                  </a:lnTo>
                  <a:lnTo>
                    <a:pt x="103" y="34"/>
                  </a:lnTo>
                  <a:lnTo>
                    <a:pt x="103" y="36"/>
                  </a:lnTo>
                  <a:lnTo>
                    <a:pt x="103" y="37"/>
                  </a:lnTo>
                  <a:lnTo>
                    <a:pt x="102" y="37"/>
                  </a:lnTo>
                  <a:lnTo>
                    <a:pt x="101" y="37"/>
                  </a:lnTo>
                  <a:lnTo>
                    <a:pt x="101" y="38"/>
                  </a:lnTo>
                  <a:lnTo>
                    <a:pt x="101" y="39"/>
                  </a:lnTo>
                  <a:lnTo>
                    <a:pt x="101" y="40"/>
                  </a:lnTo>
                  <a:lnTo>
                    <a:pt x="102" y="41"/>
                  </a:lnTo>
                  <a:lnTo>
                    <a:pt x="102" y="42"/>
                  </a:lnTo>
                  <a:lnTo>
                    <a:pt x="101" y="42"/>
                  </a:lnTo>
                  <a:lnTo>
                    <a:pt x="100" y="42"/>
                  </a:lnTo>
                  <a:lnTo>
                    <a:pt x="99" y="42"/>
                  </a:lnTo>
                  <a:lnTo>
                    <a:pt x="97" y="42"/>
                  </a:lnTo>
                  <a:lnTo>
                    <a:pt x="96" y="42"/>
                  </a:lnTo>
                  <a:lnTo>
                    <a:pt x="95" y="42"/>
                  </a:lnTo>
                  <a:lnTo>
                    <a:pt x="94" y="43"/>
                  </a:lnTo>
                  <a:lnTo>
                    <a:pt x="94" y="44"/>
                  </a:lnTo>
                  <a:lnTo>
                    <a:pt x="93" y="44"/>
                  </a:lnTo>
                  <a:lnTo>
                    <a:pt x="93" y="46"/>
                  </a:lnTo>
                  <a:lnTo>
                    <a:pt x="92" y="46"/>
                  </a:lnTo>
                  <a:lnTo>
                    <a:pt x="91" y="46"/>
                  </a:lnTo>
                  <a:lnTo>
                    <a:pt x="91" y="47"/>
                  </a:lnTo>
                  <a:lnTo>
                    <a:pt x="90" y="48"/>
                  </a:lnTo>
                  <a:lnTo>
                    <a:pt x="87" y="49"/>
                  </a:lnTo>
                  <a:lnTo>
                    <a:pt x="86" y="50"/>
                  </a:lnTo>
                  <a:lnTo>
                    <a:pt x="85" y="51"/>
                  </a:lnTo>
                  <a:lnTo>
                    <a:pt x="85" y="50"/>
                  </a:lnTo>
                  <a:lnTo>
                    <a:pt x="85" y="49"/>
                  </a:lnTo>
                  <a:lnTo>
                    <a:pt x="86" y="49"/>
                  </a:lnTo>
                  <a:lnTo>
                    <a:pt x="85" y="49"/>
                  </a:lnTo>
                  <a:lnTo>
                    <a:pt x="84" y="50"/>
                  </a:lnTo>
                  <a:lnTo>
                    <a:pt x="83" y="50"/>
                  </a:lnTo>
                  <a:lnTo>
                    <a:pt x="83" y="51"/>
                  </a:lnTo>
                  <a:lnTo>
                    <a:pt x="82" y="51"/>
                  </a:lnTo>
                  <a:lnTo>
                    <a:pt x="81" y="51"/>
                  </a:lnTo>
                  <a:lnTo>
                    <a:pt x="80" y="51"/>
                  </a:lnTo>
                  <a:lnTo>
                    <a:pt x="79" y="52"/>
                  </a:lnTo>
                  <a:lnTo>
                    <a:pt x="77" y="52"/>
                  </a:lnTo>
                  <a:lnTo>
                    <a:pt x="76" y="52"/>
                  </a:lnTo>
                  <a:lnTo>
                    <a:pt x="76" y="53"/>
                  </a:lnTo>
                  <a:lnTo>
                    <a:pt x="75" y="53"/>
                  </a:lnTo>
                  <a:lnTo>
                    <a:pt x="74" y="53"/>
                  </a:lnTo>
                  <a:lnTo>
                    <a:pt x="73" y="53"/>
                  </a:lnTo>
                  <a:lnTo>
                    <a:pt x="72" y="54"/>
                  </a:lnTo>
                  <a:lnTo>
                    <a:pt x="72" y="53"/>
                  </a:lnTo>
                  <a:lnTo>
                    <a:pt x="71" y="53"/>
                  </a:lnTo>
                  <a:lnTo>
                    <a:pt x="71" y="52"/>
                  </a:lnTo>
                  <a:lnTo>
                    <a:pt x="70" y="50"/>
                  </a:lnTo>
                  <a:lnTo>
                    <a:pt x="70" y="49"/>
                  </a:lnTo>
                  <a:lnTo>
                    <a:pt x="70" y="48"/>
                  </a:lnTo>
                  <a:lnTo>
                    <a:pt x="70" y="49"/>
                  </a:lnTo>
                  <a:lnTo>
                    <a:pt x="70" y="50"/>
                  </a:lnTo>
                  <a:lnTo>
                    <a:pt x="71" y="51"/>
                  </a:lnTo>
                  <a:lnTo>
                    <a:pt x="71" y="53"/>
                  </a:lnTo>
                  <a:lnTo>
                    <a:pt x="72" y="53"/>
                  </a:lnTo>
                  <a:lnTo>
                    <a:pt x="73" y="53"/>
                  </a:lnTo>
                  <a:lnTo>
                    <a:pt x="73" y="50"/>
                  </a:lnTo>
                  <a:lnTo>
                    <a:pt x="73" y="49"/>
                  </a:lnTo>
                  <a:lnTo>
                    <a:pt x="73" y="48"/>
                  </a:lnTo>
                  <a:lnTo>
                    <a:pt x="72" y="48"/>
                  </a:lnTo>
                  <a:lnTo>
                    <a:pt x="72" y="47"/>
                  </a:lnTo>
                  <a:lnTo>
                    <a:pt x="71" y="47"/>
                  </a:lnTo>
                  <a:lnTo>
                    <a:pt x="70" y="46"/>
                  </a:lnTo>
                  <a:lnTo>
                    <a:pt x="69" y="44"/>
                  </a:lnTo>
                  <a:lnTo>
                    <a:pt x="67" y="44"/>
                  </a:lnTo>
                  <a:lnTo>
                    <a:pt x="66" y="44"/>
                  </a:lnTo>
                  <a:lnTo>
                    <a:pt x="65" y="43"/>
                  </a:lnTo>
                  <a:lnTo>
                    <a:pt x="64" y="42"/>
                  </a:lnTo>
                  <a:lnTo>
                    <a:pt x="63" y="41"/>
                  </a:lnTo>
                  <a:lnTo>
                    <a:pt x="63" y="42"/>
                  </a:lnTo>
                  <a:lnTo>
                    <a:pt x="63" y="41"/>
                  </a:lnTo>
                  <a:lnTo>
                    <a:pt x="62" y="41"/>
                  </a:lnTo>
                  <a:lnTo>
                    <a:pt x="60" y="41"/>
                  </a:lnTo>
                  <a:lnTo>
                    <a:pt x="59" y="40"/>
                  </a:lnTo>
                  <a:lnTo>
                    <a:pt x="57" y="39"/>
                  </a:lnTo>
                  <a:lnTo>
                    <a:pt x="56" y="38"/>
                  </a:lnTo>
                  <a:lnTo>
                    <a:pt x="54" y="37"/>
                  </a:lnTo>
                  <a:lnTo>
                    <a:pt x="53" y="37"/>
                  </a:lnTo>
                  <a:lnTo>
                    <a:pt x="51" y="36"/>
                  </a:lnTo>
                  <a:lnTo>
                    <a:pt x="50" y="36"/>
                  </a:lnTo>
                  <a:lnTo>
                    <a:pt x="47" y="34"/>
                  </a:lnTo>
                  <a:lnTo>
                    <a:pt x="43" y="34"/>
                  </a:lnTo>
                  <a:lnTo>
                    <a:pt x="41" y="33"/>
                  </a:lnTo>
                  <a:lnTo>
                    <a:pt x="39" y="33"/>
                  </a:lnTo>
                  <a:lnTo>
                    <a:pt x="37" y="33"/>
                  </a:lnTo>
                  <a:lnTo>
                    <a:pt x="36" y="33"/>
                  </a:lnTo>
                  <a:lnTo>
                    <a:pt x="35" y="33"/>
                  </a:lnTo>
                  <a:lnTo>
                    <a:pt x="34" y="33"/>
                  </a:lnTo>
                  <a:lnTo>
                    <a:pt x="31" y="33"/>
                  </a:lnTo>
                  <a:lnTo>
                    <a:pt x="27" y="34"/>
                  </a:lnTo>
                  <a:lnTo>
                    <a:pt x="25" y="34"/>
                  </a:lnTo>
                  <a:lnTo>
                    <a:pt x="24" y="34"/>
                  </a:lnTo>
                  <a:lnTo>
                    <a:pt x="23" y="36"/>
                  </a:lnTo>
                  <a:lnTo>
                    <a:pt x="22" y="36"/>
                  </a:lnTo>
                  <a:lnTo>
                    <a:pt x="15" y="38"/>
                  </a:lnTo>
                  <a:lnTo>
                    <a:pt x="14" y="38"/>
                  </a:lnTo>
                  <a:lnTo>
                    <a:pt x="12" y="38"/>
                  </a:lnTo>
                  <a:lnTo>
                    <a:pt x="11" y="38"/>
                  </a:lnTo>
                  <a:lnTo>
                    <a:pt x="10" y="39"/>
                  </a:lnTo>
                  <a:lnTo>
                    <a:pt x="7" y="39"/>
                  </a:lnTo>
                  <a:lnTo>
                    <a:pt x="4" y="40"/>
                  </a:lnTo>
                  <a:lnTo>
                    <a:pt x="6" y="39"/>
                  </a:lnTo>
                  <a:lnTo>
                    <a:pt x="6" y="38"/>
                  </a:lnTo>
                  <a:lnTo>
                    <a:pt x="6" y="37"/>
                  </a:lnTo>
                  <a:lnTo>
                    <a:pt x="7" y="36"/>
                  </a:lnTo>
                  <a:lnTo>
                    <a:pt x="6" y="32"/>
                  </a:lnTo>
                  <a:lnTo>
                    <a:pt x="7" y="28"/>
                  </a:lnTo>
                  <a:lnTo>
                    <a:pt x="7" y="27"/>
                  </a:lnTo>
                  <a:lnTo>
                    <a:pt x="6" y="27"/>
                  </a:lnTo>
                  <a:lnTo>
                    <a:pt x="5" y="26"/>
                  </a:lnTo>
                  <a:lnTo>
                    <a:pt x="4" y="26"/>
                  </a:lnTo>
                  <a:lnTo>
                    <a:pt x="4" y="24"/>
                  </a:lnTo>
                  <a:lnTo>
                    <a:pt x="3" y="24"/>
                  </a:lnTo>
                  <a:lnTo>
                    <a:pt x="0" y="21"/>
                  </a:lnTo>
                  <a:lnTo>
                    <a:pt x="0" y="20"/>
                  </a:lnTo>
                  <a:lnTo>
                    <a:pt x="0" y="19"/>
                  </a:lnTo>
                  <a:lnTo>
                    <a:pt x="0" y="18"/>
                  </a:lnTo>
                  <a:lnTo>
                    <a:pt x="0" y="17"/>
                  </a:lnTo>
                  <a:lnTo>
                    <a:pt x="0" y="16"/>
                  </a:lnTo>
                  <a:lnTo>
                    <a:pt x="1" y="16"/>
                  </a:lnTo>
                  <a:lnTo>
                    <a:pt x="3" y="16"/>
                  </a:lnTo>
                  <a:lnTo>
                    <a:pt x="4" y="16"/>
                  </a:lnTo>
                  <a:lnTo>
                    <a:pt x="5" y="16"/>
                  </a:lnTo>
                  <a:lnTo>
                    <a:pt x="6" y="14"/>
                  </a:lnTo>
                  <a:lnTo>
                    <a:pt x="7" y="14"/>
                  </a:lnTo>
                  <a:lnTo>
                    <a:pt x="9" y="14"/>
                  </a:lnTo>
                  <a:lnTo>
                    <a:pt x="10" y="14"/>
                  </a:lnTo>
                  <a:lnTo>
                    <a:pt x="13" y="14"/>
                  </a:lnTo>
                  <a:lnTo>
                    <a:pt x="15" y="14"/>
                  </a:lnTo>
                  <a:lnTo>
                    <a:pt x="16" y="14"/>
                  </a:lnTo>
                  <a:lnTo>
                    <a:pt x="21" y="13"/>
                  </a:lnTo>
                  <a:lnTo>
                    <a:pt x="22" y="13"/>
                  </a:lnTo>
                  <a:lnTo>
                    <a:pt x="23" y="13"/>
                  </a:lnTo>
                  <a:lnTo>
                    <a:pt x="24" y="13"/>
                  </a:lnTo>
                  <a:lnTo>
                    <a:pt x="25" y="13"/>
                  </a:lnTo>
                  <a:lnTo>
                    <a:pt x="26" y="13"/>
                  </a:lnTo>
                  <a:lnTo>
                    <a:pt x="27" y="13"/>
                  </a:lnTo>
                  <a:lnTo>
                    <a:pt x="31" y="12"/>
                  </a:lnTo>
                  <a:lnTo>
                    <a:pt x="32" y="12"/>
                  </a:lnTo>
                  <a:lnTo>
                    <a:pt x="34" y="12"/>
                  </a:lnTo>
                  <a:lnTo>
                    <a:pt x="35" y="12"/>
                  </a:lnTo>
                  <a:lnTo>
                    <a:pt x="36" y="12"/>
                  </a:lnTo>
                  <a:lnTo>
                    <a:pt x="39" y="12"/>
                  </a:lnTo>
                  <a:lnTo>
                    <a:pt x="42" y="11"/>
                  </a:lnTo>
                  <a:lnTo>
                    <a:pt x="43" y="11"/>
                  </a:lnTo>
                  <a:lnTo>
                    <a:pt x="45" y="11"/>
                  </a:lnTo>
                  <a:lnTo>
                    <a:pt x="46" y="11"/>
                  </a:lnTo>
                  <a:lnTo>
                    <a:pt x="62" y="9"/>
                  </a:lnTo>
                  <a:lnTo>
                    <a:pt x="63" y="9"/>
                  </a:lnTo>
                  <a:lnTo>
                    <a:pt x="72" y="8"/>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99"/>
            <p:cNvSpPr>
              <a:spLocks/>
            </p:cNvSpPr>
            <p:nvPr/>
          </p:nvSpPr>
          <p:spPr bwMode="auto">
            <a:xfrm>
              <a:off x="5811838" y="4164013"/>
              <a:ext cx="239713" cy="246063"/>
            </a:xfrm>
            <a:custGeom>
              <a:avLst/>
              <a:gdLst>
                <a:gd name="T0" fmla="*/ 66 w 151"/>
                <a:gd name="T1" fmla="*/ 8 h 155"/>
                <a:gd name="T2" fmla="*/ 67 w 151"/>
                <a:gd name="T3" fmla="*/ 14 h 155"/>
                <a:gd name="T4" fmla="*/ 73 w 151"/>
                <a:gd name="T5" fmla="*/ 18 h 155"/>
                <a:gd name="T6" fmla="*/ 79 w 151"/>
                <a:gd name="T7" fmla="*/ 18 h 155"/>
                <a:gd name="T8" fmla="*/ 84 w 151"/>
                <a:gd name="T9" fmla="*/ 27 h 155"/>
                <a:gd name="T10" fmla="*/ 88 w 151"/>
                <a:gd name="T11" fmla="*/ 30 h 155"/>
                <a:gd name="T12" fmla="*/ 98 w 151"/>
                <a:gd name="T13" fmla="*/ 37 h 155"/>
                <a:gd name="T14" fmla="*/ 103 w 151"/>
                <a:gd name="T15" fmla="*/ 44 h 155"/>
                <a:gd name="T16" fmla="*/ 109 w 151"/>
                <a:gd name="T17" fmla="*/ 46 h 155"/>
                <a:gd name="T18" fmla="*/ 114 w 151"/>
                <a:gd name="T19" fmla="*/ 55 h 155"/>
                <a:gd name="T20" fmla="*/ 126 w 151"/>
                <a:gd name="T21" fmla="*/ 60 h 155"/>
                <a:gd name="T22" fmla="*/ 130 w 151"/>
                <a:gd name="T23" fmla="*/ 69 h 155"/>
                <a:gd name="T24" fmla="*/ 132 w 151"/>
                <a:gd name="T25" fmla="*/ 76 h 155"/>
                <a:gd name="T26" fmla="*/ 139 w 151"/>
                <a:gd name="T27" fmla="*/ 81 h 155"/>
                <a:gd name="T28" fmla="*/ 141 w 151"/>
                <a:gd name="T29" fmla="*/ 86 h 155"/>
                <a:gd name="T30" fmla="*/ 144 w 151"/>
                <a:gd name="T31" fmla="*/ 90 h 155"/>
                <a:gd name="T32" fmla="*/ 151 w 151"/>
                <a:gd name="T33" fmla="*/ 92 h 155"/>
                <a:gd name="T34" fmla="*/ 148 w 151"/>
                <a:gd name="T35" fmla="*/ 96 h 155"/>
                <a:gd name="T36" fmla="*/ 146 w 151"/>
                <a:gd name="T37" fmla="*/ 98 h 155"/>
                <a:gd name="T38" fmla="*/ 146 w 151"/>
                <a:gd name="T39" fmla="*/ 100 h 155"/>
                <a:gd name="T40" fmla="*/ 142 w 151"/>
                <a:gd name="T41" fmla="*/ 104 h 155"/>
                <a:gd name="T42" fmla="*/ 144 w 151"/>
                <a:gd name="T43" fmla="*/ 106 h 155"/>
                <a:gd name="T44" fmla="*/ 141 w 151"/>
                <a:gd name="T45" fmla="*/ 109 h 155"/>
                <a:gd name="T46" fmla="*/ 143 w 151"/>
                <a:gd name="T47" fmla="*/ 112 h 155"/>
                <a:gd name="T48" fmla="*/ 142 w 151"/>
                <a:gd name="T49" fmla="*/ 118 h 155"/>
                <a:gd name="T50" fmla="*/ 141 w 151"/>
                <a:gd name="T51" fmla="*/ 122 h 155"/>
                <a:gd name="T52" fmla="*/ 140 w 151"/>
                <a:gd name="T53" fmla="*/ 128 h 155"/>
                <a:gd name="T54" fmla="*/ 139 w 151"/>
                <a:gd name="T55" fmla="*/ 131 h 155"/>
                <a:gd name="T56" fmla="*/ 140 w 151"/>
                <a:gd name="T57" fmla="*/ 136 h 155"/>
                <a:gd name="T58" fmla="*/ 138 w 151"/>
                <a:gd name="T59" fmla="*/ 140 h 155"/>
                <a:gd name="T60" fmla="*/ 131 w 151"/>
                <a:gd name="T61" fmla="*/ 139 h 155"/>
                <a:gd name="T62" fmla="*/ 127 w 151"/>
                <a:gd name="T63" fmla="*/ 138 h 155"/>
                <a:gd name="T64" fmla="*/ 124 w 151"/>
                <a:gd name="T65" fmla="*/ 146 h 155"/>
                <a:gd name="T66" fmla="*/ 121 w 151"/>
                <a:gd name="T67" fmla="*/ 155 h 155"/>
                <a:gd name="T68" fmla="*/ 119 w 151"/>
                <a:gd name="T69" fmla="*/ 150 h 155"/>
                <a:gd name="T70" fmla="*/ 112 w 151"/>
                <a:gd name="T71" fmla="*/ 148 h 155"/>
                <a:gd name="T72" fmla="*/ 99 w 151"/>
                <a:gd name="T73" fmla="*/ 149 h 155"/>
                <a:gd name="T74" fmla="*/ 84 w 151"/>
                <a:gd name="T75" fmla="*/ 150 h 155"/>
                <a:gd name="T76" fmla="*/ 74 w 151"/>
                <a:gd name="T77" fmla="*/ 151 h 155"/>
                <a:gd name="T78" fmla="*/ 69 w 151"/>
                <a:gd name="T79" fmla="*/ 152 h 155"/>
                <a:gd name="T80" fmla="*/ 53 w 151"/>
                <a:gd name="T81" fmla="*/ 154 h 155"/>
                <a:gd name="T82" fmla="*/ 37 w 151"/>
                <a:gd name="T83" fmla="*/ 149 h 155"/>
                <a:gd name="T84" fmla="*/ 34 w 151"/>
                <a:gd name="T85" fmla="*/ 145 h 155"/>
                <a:gd name="T86" fmla="*/ 30 w 151"/>
                <a:gd name="T87" fmla="*/ 139 h 155"/>
                <a:gd name="T88" fmla="*/ 30 w 151"/>
                <a:gd name="T89" fmla="*/ 127 h 155"/>
                <a:gd name="T90" fmla="*/ 27 w 151"/>
                <a:gd name="T91" fmla="*/ 120 h 155"/>
                <a:gd name="T92" fmla="*/ 27 w 151"/>
                <a:gd name="T93" fmla="*/ 114 h 155"/>
                <a:gd name="T94" fmla="*/ 28 w 151"/>
                <a:gd name="T95" fmla="*/ 106 h 155"/>
                <a:gd name="T96" fmla="*/ 31 w 151"/>
                <a:gd name="T97" fmla="*/ 100 h 155"/>
                <a:gd name="T98" fmla="*/ 28 w 151"/>
                <a:gd name="T99" fmla="*/ 96 h 155"/>
                <a:gd name="T100" fmla="*/ 24 w 151"/>
                <a:gd name="T101" fmla="*/ 90 h 155"/>
                <a:gd name="T102" fmla="*/ 20 w 151"/>
                <a:gd name="T103" fmla="*/ 81 h 155"/>
                <a:gd name="T104" fmla="*/ 14 w 151"/>
                <a:gd name="T105" fmla="*/ 62 h 155"/>
                <a:gd name="T106" fmla="*/ 11 w 151"/>
                <a:gd name="T107" fmla="*/ 51 h 155"/>
                <a:gd name="T108" fmla="*/ 7 w 151"/>
                <a:gd name="T109" fmla="*/ 34 h 155"/>
                <a:gd name="T110" fmla="*/ 3 w 151"/>
                <a:gd name="T111" fmla="*/ 22 h 155"/>
                <a:gd name="T112" fmla="*/ 0 w 151"/>
                <a:gd name="T113" fmla="*/ 10 h 155"/>
                <a:gd name="T114" fmla="*/ 10 w 151"/>
                <a:gd name="T115" fmla="*/ 9 h 155"/>
                <a:gd name="T116" fmla="*/ 19 w 151"/>
                <a:gd name="T117" fmla="*/ 8 h 155"/>
                <a:gd name="T118" fmla="*/ 24 w 151"/>
                <a:gd name="T119" fmla="*/ 7 h 155"/>
                <a:gd name="T120" fmla="*/ 41 w 151"/>
                <a:gd name="T121" fmla="*/ 5 h 155"/>
                <a:gd name="T122" fmla="*/ 56 w 151"/>
                <a:gd name="T123" fmla="*/ 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55">
                  <a:moveTo>
                    <a:pt x="70" y="0"/>
                  </a:moveTo>
                  <a:lnTo>
                    <a:pt x="69" y="4"/>
                  </a:lnTo>
                  <a:lnTo>
                    <a:pt x="67" y="6"/>
                  </a:lnTo>
                  <a:lnTo>
                    <a:pt x="66" y="7"/>
                  </a:lnTo>
                  <a:lnTo>
                    <a:pt x="66" y="8"/>
                  </a:lnTo>
                  <a:lnTo>
                    <a:pt x="64" y="9"/>
                  </a:lnTo>
                  <a:lnTo>
                    <a:pt x="64" y="10"/>
                  </a:lnTo>
                  <a:lnTo>
                    <a:pt x="64" y="11"/>
                  </a:lnTo>
                  <a:lnTo>
                    <a:pt x="64" y="12"/>
                  </a:lnTo>
                  <a:lnTo>
                    <a:pt x="67" y="14"/>
                  </a:lnTo>
                  <a:lnTo>
                    <a:pt x="68" y="14"/>
                  </a:lnTo>
                  <a:lnTo>
                    <a:pt x="70" y="15"/>
                  </a:lnTo>
                  <a:lnTo>
                    <a:pt x="72" y="17"/>
                  </a:lnTo>
                  <a:lnTo>
                    <a:pt x="73" y="17"/>
                  </a:lnTo>
                  <a:lnTo>
                    <a:pt x="73" y="18"/>
                  </a:lnTo>
                  <a:lnTo>
                    <a:pt x="74" y="18"/>
                  </a:lnTo>
                  <a:lnTo>
                    <a:pt x="76" y="18"/>
                  </a:lnTo>
                  <a:lnTo>
                    <a:pt x="77" y="17"/>
                  </a:lnTo>
                  <a:lnTo>
                    <a:pt x="78" y="17"/>
                  </a:lnTo>
                  <a:lnTo>
                    <a:pt x="79" y="18"/>
                  </a:lnTo>
                  <a:lnTo>
                    <a:pt x="80" y="19"/>
                  </a:lnTo>
                  <a:lnTo>
                    <a:pt x="83" y="24"/>
                  </a:lnTo>
                  <a:lnTo>
                    <a:pt x="83" y="26"/>
                  </a:lnTo>
                  <a:lnTo>
                    <a:pt x="84" y="26"/>
                  </a:lnTo>
                  <a:lnTo>
                    <a:pt x="84" y="27"/>
                  </a:lnTo>
                  <a:lnTo>
                    <a:pt x="84" y="28"/>
                  </a:lnTo>
                  <a:lnTo>
                    <a:pt x="86" y="28"/>
                  </a:lnTo>
                  <a:lnTo>
                    <a:pt x="87" y="28"/>
                  </a:lnTo>
                  <a:lnTo>
                    <a:pt x="87" y="29"/>
                  </a:lnTo>
                  <a:lnTo>
                    <a:pt x="88" y="30"/>
                  </a:lnTo>
                  <a:lnTo>
                    <a:pt x="89" y="32"/>
                  </a:lnTo>
                  <a:lnTo>
                    <a:pt x="90" y="34"/>
                  </a:lnTo>
                  <a:lnTo>
                    <a:pt x="94" y="37"/>
                  </a:lnTo>
                  <a:lnTo>
                    <a:pt x="96" y="36"/>
                  </a:lnTo>
                  <a:lnTo>
                    <a:pt x="98" y="37"/>
                  </a:lnTo>
                  <a:lnTo>
                    <a:pt x="99" y="38"/>
                  </a:lnTo>
                  <a:lnTo>
                    <a:pt x="100" y="39"/>
                  </a:lnTo>
                  <a:lnTo>
                    <a:pt x="101" y="41"/>
                  </a:lnTo>
                  <a:lnTo>
                    <a:pt x="102" y="44"/>
                  </a:lnTo>
                  <a:lnTo>
                    <a:pt x="103" y="44"/>
                  </a:lnTo>
                  <a:lnTo>
                    <a:pt x="104" y="45"/>
                  </a:lnTo>
                  <a:lnTo>
                    <a:pt x="106" y="45"/>
                  </a:lnTo>
                  <a:lnTo>
                    <a:pt x="107" y="45"/>
                  </a:lnTo>
                  <a:lnTo>
                    <a:pt x="108" y="46"/>
                  </a:lnTo>
                  <a:lnTo>
                    <a:pt x="109" y="46"/>
                  </a:lnTo>
                  <a:lnTo>
                    <a:pt x="110" y="47"/>
                  </a:lnTo>
                  <a:lnTo>
                    <a:pt x="110" y="48"/>
                  </a:lnTo>
                  <a:lnTo>
                    <a:pt x="112" y="49"/>
                  </a:lnTo>
                  <a:lnTo>
                    <a:pt x="112" y="52"/>
                  </a:lnTo>
                  <a:lnTo>
                    <a:pt x="114" y="55"/>
                  </a:lnTo>
                  <a:lnTo>
                    <a:pt x="117" y="57"/>
                  </a:lnTo>
                  <a:lnTo>
                    <a:pt x="120" y="58"/>
                  </a:lnTo>
                  <a:lnTo>
                    <a:pt x="122" y="59"/>
                  </a:lnTo>
                  <a:lnTo>
                    <a:pt x="124" y="60"/>
                  </a:lnTo>
                  <a:lnTo>
                    <a:pt x="126" y="60"/>
                  </a:lnTo>
                  <a:lnTo>
                    <a:pt x="126" y="61"/>
                  </a:lnTo>
                  <a:lnTo>
                    <a:pt x="127" y="61"/>
                  </a:lnTo>
                  <a:lnTo>
                    <a:pt x="127" y="62"/>
                  </a:lnTo>
                  <a:lnTo>
                    <a:pt x="129" y="68"/>
                  </a:lnTo>
                  <a:lnTo>
                    <a:pt x="130" y="69"/>
                  </a:lnTo>
                  <a:lnTo>
                    <a:pt x="130" y="70"/>
                  </a:lnTo>
                  <a:lnTo>
                    <a:pt x="130" y="74"/>
                  </a:lnTo>
                  <a:lnTo>
                    <a:pt x="131" y="74"/>
                  </a:lnTo>
                  <a:lnTo>
                    <a:pt x="131" y="75"/>
                  </a:lnTo>
                  <a:lnTo>
                    <a:pt x="132" y="76"/>
                  </a:lnTo>
                  <a:lnTo>
                    <a:pt x="133" y="76"/>
                  </a:lnTo>
                  <a:lnTo>
                    <a:pt x="134" y="76"/>
                  </a:lnTo>
                  <a:lnTo>
                    <a:pt x="136" y="76"/>
                  </a:lnTo>
                  <a:lnTo>
                    <a:pt x="138" y="78"/>
                  </a:lnTo>
                  <a:lnTo>
                    <a:pt x="139" y="81"/>
                  </a:lnTo>
                  <a:lnTo>
                    <a:pt x="140" y="81"/>
                  </a:lnTo>
                  <a:lnTo>
                    <a:pt x="140" y="82"/>
                  </a:lnTo>
                  <a:lnTo>
                    <a:pt x="141" y="84"/>
                  </a:lnTo>
                  <a:lnTo>
                    <a:pt x="141" y="85"/>
                  </a:lnTo>
                  <a:lnTo>
                    <a:pt x="141" y="86"/>
                  </a:lnTo>
                  <a:lnTo>
                    <a:pt x="142" y="88"/>
                  </a:lnTo>
                  <a:lnTo>
                    <a:pt x="142" y="89"/>
                  </a:lnTo>
                  <a:lnTo>
                    <a:pt x="142" y="90"/>
                  </a:lnTo>
                  <a:lnTo>
                    <a:pt x="143" y="90"/>
                  </a:lnTo>
                  <a:lnTo>
                    <a:pt x="144" y="90"/>
                  </a:lnTo>
                  <a:lnTo>
                    <a:pt x="146" y="90"/>
                  </a:lnTo>
                  <a:lnTo>
                    <a:pt x="149" y="91"/>
                  </a:lnTo>
                  <a:lnTo>
                    <a:pt x="150" y="91"/>
                  </a:lnTo>
                  <a:lnTo>
                    <a:pt x="151" y="91"/>
                  </a:lnTo>
                  <a:lnTo>
                    <a:pt x="151" y="92"/>
                  </a:lnTo>
                  <a:lnTo>
                    <a:pt x="150" y="94"/>
                  </a:lnTo>
                  <a:lnTo>
                    <a:pt x="150" y="95"/>
                  </a:lnTo>
                  <a:lnTo>
                    <a:pt x="149" y="95"/>
                  </a:lnTo>
                  <a:lnTo>
                    <a:pt x="148" y="95"/>
                  </a:lnTo>
                  <a:lnTo>
                    <a:pt x="148" y="96"/>
                  </a:lnTo>
                  <a:lnTo>
                    <a:pt x="149" y="96"/>
                  </a:lnTo>
                  <a:lnTo>
                    <a:pt x="148" y="97"/>
                  </a:lnTo>
                  <a:lnTo>
                    <a:pt x="148" y="98"/>
                  </a:lnTo>
                  <a:lnTo>
                    <a:pt x="147" y="98"/>
                  </a:lnTo>
                  <a:lnTo>
                    <a:pt x="146" y="98"/>
                  </a:lnTo>
                  <a:lnTo>
                    <a:pt x="146" y="99"/>
                  </a:lnTo>
                  <a:lnTo>
                    <a:pt x="144" y="99"/>
                  </a:lnTo>
                  <a:lnTo>
                    <a:pt x="146" y="99"/>
                  </a:lnTo>
                  <a:lnTo>
                    <a:pt x="147" y="99"/>
                  </a:lnTo>
                  <a:lnTo>
                    <a:pt x="146" y="100"/>
                  </a:lnTo>
                  <a:lnTo>
                    <a:pt x="146" y="101"/>
                  </a:lnTo>
                  <a:lnTo>
                    <a:pt x="144" y="102"/>
                  </a:lnTo>
                  <a:lnTo>
                    <a:pt x="144" y="104"/>
                  </a:lnTo>
                  <a:lnTo>
                    <a:pt x="143" y="104"/>
                  </a:lnTo>
                  <a:lnTo>
                    <a:pt x="142" y="104"/>
                  </a:lnTo>
                  <a:lnTo>
                    <a:pt x="142" y="105"/>
                  </a:lnTo>
                  <a:lnTo>
                    <a:pt x="143" y="105"/>
                  </a:lnTo>
                  <a:lnTo>
                    <a:pt x="143" y="104"/>
                  </a:lnTo>
                  <a:lnTo>
                    <a:pt x="144" y="105"/>
                  </a:lnTo>
                  <a:lnTo>
                    <a:pt x="144" y="106"/>
                  </a:lnTo>
                  <a:lnTo>
                    <a:pt x="144" y="107"/>
                  </a:lnTo>
                  <a:lnTo>
                    <a:pt x="144" y="108"/>
                  </a:lnTo>
                  <a:lnTo>
                    <a:pt x="143" y="109"/>
                  </a:lnTo>
                  <a:lnTo>
                    <a:pt x="142" y="109"/>
                  </a:lnTo>
                  <a:lnTo>
                    <a:pt x="141" y="109"/>
                  </a:lnTo>
                  <a:lnTo>
                    <a:pt x="141" y="110"/>
                  </a:lnTo>
                  <a:lnTo>
                    <a:pt x="142" y="110"/>
                  </a:lnTo>
                  <a:lnTo>
                    <a:pt x="143" y="110"/>
                  </a:lnTo>
                  <a:lnTo>
                    <a:pt x="143" y="111"/>
                  </a:lnTo>
                  <a:lnTo>
                    <a:pt x="143" y="112"/>
                  </a:lnTo>
                  <a:lnTo>
                    <a:pt x="142" y="114"/>
                  </a:lnTo>
                  <a:lnTo>
                    <a:pt x="142" y="115"/>
                  </a:lnTo>
                  <a:lnTo>
                    <a:pt x="142" y="116"/>
                  </a:lnTo>
                  <a:lnTo>
                    <a:pt x="142" y="117"/>
                  </a:lnTo>
                  <a:lnTo>
                    <a:pt x="142" y="118"/>
                  </a:lnTo>
                  <a:lnTo>
                    <a:pt x="142" y="119"/>
                  </a:lnTo>
                  <a:lnTo>
                    <a:pt x="142" y="120"/>
                  </a:lnTo>
                  <a:lnTo>
                    <a:pt x="142" y="121"/>
                  </a:lnTo>
                  <a:lnTo>
                    <a:pt x="141" y="121"/>
                  </a:lnTo>
                  <a:lnTo>
                    <a:pt x="141" y="122"/>
                  </a:lnTo>
                  <a:lnTo>
                    <a:pt x="141" y="124"/>
                  </a:lnTo>
                  <a:lnTo>
                    <a:pt x="140" y="125"/>
                  </a:lnTo>
                  <a:lnTo>
                    <a:pt x="140" y="126"/>
                  </a:lnTo>
                  <a:lnTo>
                    <a:pt x="140" y="127"/>
                  </a:lnTo>
                  <a:lnTo>
                    <a:pt x="140" y="128"/>
                  </a:lnTo>
                  <a:lnTo>
                    <a:pt x="140" y="129"/>
                  </a:lnTo>
                  <a:lnTo>
                    <a:pt x="139" y="129"/>
                  </a:lnTo>
                  <a:lnTo>
                    <a:pt x="138" y="130"/>
                  </a:lnTo>
                  <a:lnTo>
                    <a:pt x="139" y="130"/>
                  </a:lnTo>
                  <a:lnTo>
                    <a:pt x="139" y="131"/>
                  </a:lnTo>
                  <a:lnTo>
                    <a:pt x="140" y="131"/>
                  </a:lnTo>
                  <a:lnTo>
                    <a:pt x="140" y="130"/>
                  </a:lnTo>
                  <a:lnTo>
                    <a:pt x="141" y="132"/>
                  </a:lnTo>
                  <a:lnTo>
                    <a:pt x="140" y="135"/>
                  </a:lnTo>
                  <a:lnTo>
                    <a:pt x="140" y="136"/>
                  </a:lnTo>
                  <a:lnTo>
                    <a:pt x="140" y="137"/>
                  </a:lnTo>
                  <a:lnTo>
                    <a:pt x="140" y="138"/>
                  </a:lnTo>
                  <a:lnTo>
                    <a:pt x="140" y="139"/>
                  </a:lnTo>
                  <a:lnTo>
                    <a:pt x="141" y="139"/>
                  </a:lnTo>
                  <a:lnTo>
                    <a:pt x="138" y="140"/>
                  </a:lnTo>
                  <a:lnTo>
                    <a:pt x="136" y="140"/>
                  </a:lnTo>
                  <a:lnTo>
                    <a:pt x="136" y="139"/>
                  </a:lnTo>
                  <a:lnTo>
                    <a:pt x="134" y="139"/>
                  </a:lnTo>
                  <a:lnTo>
                    <a:pt x="132" y="139"/>
                  </a:lnTo>
                  <a:lnTo>
                    <a:pt x="131" y="139"/>
                  </a:lnTo>
                  <a:lnTo>
                    <a:pt x="130" y="138"/>
                  </a:lnTo>
                  <a:lnTo>
                    <a:pt x="129" y="138"/>
                  </a:lnTo>
                  <a:lnTo>
                    <a:pt x="129" y="139"/>
                  </a:lnTo>
                  <a:lnTo>
                    <a:pt x="128" y="139"/>
                  </a:lnTo>
                  <a:lnTo>
                    <a:pt x="127" y="138"/>
                  </a:lnTo>
                  <a:lnTo>
                    <a:pt x="123" y="139"/>
                  </a:lnTo>
                  <a:lnTo>
                    <a:pt x="123" y="140"/>
                  </a:lnTo>
                  <a:lnTo>
                    <a:pt x="123" y="144"/>
                  </a:lnTo>
                  <a:lnTo>
                    <a:pt x="123" y="145"/>
                  </a:lnTo>
                  <a:lnTo>
                    <a:pt x="124" y="146"/>
                  </a:lnTo>
                  <a:lnTo>
                    <a:pt x="124" y="147"/>
                  </a:lnTo>
                  <a:lnTo>
                    <a:pt x="124" y="149"/>
                  </a:lnTo>
                  <a:lnTo>
                    <a:pt x="124" y="155"/>
                  </a:lnTo>
                  <a:lnTo>
                    <a:pt x="122" y="155"/>
                  </a:lnTo>
                  <a:lnTo>
                    <a:pt x="121" y="155"/>
                  </a:lnTo>
                  <a:lnTo>
                    <a:pt x="120" y="155"/>
                  </a:lnTo>
                  <a:lnTo>
                    <a:pt x="120" y="154"/>
                  </a:lnTo>
                  <a:lnTo>
                    <a:pt x="120" y="152"/>
                  </a:lnTo>
                  <a:lnTo>
                    <a:pt x="120" y="151"/>
                  </a:lnTo>
                  <a:lnTo>
                    <a:pt x="119" y="150"/>
                  </a:lnTo>
                  <a:lnTo>
                    <a:pt x="119" y="148"/>
                  </a:lnTo>
                  <a:lnTo>
                    <a:pt x="118" y="148"/>
                  </a:lnTo>
                  <a:lnTo>
                    <a:pt x="117" y="148"/>
                  </a:lnTo>
                  <a:lnTo>
                    <a:pt x="113" y="148"/>
                  </a:lnTo>
                  <a:lnTo>
                    <a:pt x="112" y="148"/>
                  </a:lnTo>
                  <a:lnTo>
                    <a:pt x="111" y="149"/>
                  </a:lnTo>
                  <a:lnTo>
                    <a:pt x="109" y="149"/>
                  </a:lnTo>
                  <a:lnTo>
                    <a:pt x="108" y="149"/>
                  </a:lnTo>
                  <a:lnTo>
                    <a:pt x="104" y="149"/>
                  </a:lnTo>
                  <a:lnTo>
                    <a:pt x="99" y="149"/>
                  </a:lnTo>
                  <a:lnTo>
                    <a:pt x="91" y="150"/>
                  </a:lnTo>
                  <a:lnTo>
                    <a:pt x="90" y="150"/>
                  </a:lnTo>
                  <a:lnTo>
                    <a:pt x="88" y="150"/>
                  </a:lnTo>
                  <a:lnTo>
                    <a:pt x="86" y="150"/>
                  </a:lnTo>
                  <a:lnTo>
                    <a:pt x="84" y="150"/>
                  </a:lnTo>
                  <a:lnTo>
                    <a:pt x="83" y="151"/>
                  </a:lnTo>
                  <a:lnTo>
                    <a:pt x="82" y="151"/>
                  </a:lnTo>
                  <a:lnTo>
                    <a:pt x="81" y="151"/>
                  </a:lnTo>
                  <a:lnTo>
                    <a:pt x="77" y="151"/>
                  </a:lnTo>
                  <a:lnTo>
                    <a:pt x="74" y="151"/>
                  </a:lnTo>
                  <a:lnTo>
                    <a:pt x="73" y="151"/>
                  </a:lnTo>
                  <a:lnTo>
                    <a:pt x="71" y="151"/>
                  </a:lnTo>
                  <a:lnTo>
                    <a:pt x="70" y="151"/>
                  </a:lnTo>
                  <a:lnTo>
                    <a:pt x="70" y="152"/>
                  </a:lnTo>
                  <a:lnTo>
                    <a:pt x="69" y="152"/>
                  </a:lnTo>
                  <a:lnTo>
                    <a:pt x="64" y="152"/>
                  </a:lnTo>
                  <a:lnTo>
                    <a:pt x="63" y="152"/>
                  </a:lnTo>
                  <a:lnTo>
                    <a:pt x="62" y="152"/>
                  </a:lnTo>
                  <a:lnTo>
                    <a:pt x="57" y="152"/>
                  </a:lnTo>
                  <a:lnTo>
                    <a:pt x="53" y="154"/>
                  </a:lnTo>
                  <a:lnTo>
                    <a:pt x="49" y="154"/>
                  </a:lnTo>
                  <a:lnTo>
                    <a:pt x="47" y="154"/>
                  </a:lnTo>
                  <a:lnTo>
                    <a:pt x="39" y="155"/>
                  </a:lnTo>
                  <a:lnTo>
                    <a:pt x="38" y="154"/>
                  </a:lnTo>
                  <a:lnTo>
                    <a:pt x="37" y="149"/>
                  </a:lnTo>
                  <a:lnTo>
                    <a:pt x="36" y="148"/>
                  </a:lnTo>
                  <a:lnTo>
                    <a:pt x="34" y="147"/>
                  </a:lnTo>
                  <a:lnTo>
                    <a:pt x="34" y="146"/>
                  </a:lnTo>
                  <a:lnTo>
                    <a:pt x="33" y="145"/>
                  </a:lnTo>
                  <a:lnTo>
                    <a:pt x="34" y="145"/>
                  </a:lnTo>
                  <a:lnTo>
                    <a:pt x="33" y="142"/>
                  </a:lnTo>
                  <a:lnTo>
                    <a:pt x="32" y="141"/>
                  </a:lnTo>
                  <a:lnTo>
                    <a:pt x="31" y="140"/>
                  </a:lnTo>
                  <a:lnTo>
                    <a:pt x="30" y="140"/>
                  </a:lnTo>
                  <a:lnTo>
                    <a:pt x="30" y="139"/>
                  </a:lnTo>
                  <a:lnTo>
                    <a:pt x="30" y="137"/>
                  </a:lnTo>
                  <a:lnTo>
                    <a:pt x="30" y="136"/>
                  </a:lnTo>
                  <a:lnTo>
                    <a:pt x="30" y="135"/>
                  </a:lnTo>
                  <a:lnTo>
                    <a:pt x="30" y="130"/>
                  </a:lnTo>
                  <a:lnTo>
                    <a:pt x="30" y="127"/>
                  </a:lnTo>
                  <a:lnTo>
                    <a:pt x="30" y="124"/>
                  </a:lnTo>
                  <a:lnTo>
                    <a:pt x="29" y="124"/>
                  </a:lnTo>
                  <a:lnTo>
                    <a:pt x="28" y="121"/>
                  </a:lnTo>
                  <a:lnTo>
                    <a:pt x="27" y="121"/>
                  </a:lnTo>
                  <a:lnTo>
                    <a:pt x="27" y="120"/>
                  </a:lnTo>
                  <a:lnTo>
                    <a:pt x="28" y="120"/>
                  </a:lnTo>
                  <a:lnTo>
                    <a:pt x="27" y="119"/>
                  </a:lnTo>
                  <a:lnTo>
                    <a:pt x="27" y="117"/>
                  </a:lnTo>
                  <a:lnTo>
                    <a:pt x="27" y="115"/>
                  </a:lnTo>
                  <a:lnTo>
                    <a:pt x="27" y="114"/>
                  </a:lnTo>
                  <a:lnTo>
                    <a:pt x="28" y="112"/>
                  </a:lnTo>
                  <a:lnTo>
                    <a:pt x="28" y="111"/>
                  </a:lnTo>
                  <a:lnTo>
                    <a:pt x="28" y="110"/>
                  </a:lnTo>
                  <a:lnTo>
                    <a:pt x="28" y="109"/>
                  </a:lnTo>
                  <a:lnTo>
                    <a:pt x="28" y="106"/>
                  </a:lnTo>
                  <a:lnTo>
                    <a:pt x="29" y="105"/>
                  </a:lnTo>
                  <a:lnTo>
                    <a:pt x="30" y="104"/>
                  </a:lnTo>
                  <a:lnTo>
                    <a:pt x="31" y="102"/>
                  </a:lnTo>
                  <a:lnTo>
                    <a:pt x="31" y="101"/>
                  </a:lnTo>
                  <a:lnTo>
                    <a:pt x="31" y="100"/>
                  </a:lnTo>
                  <a:lnTo>
                    <a:pt x="30" y="100"/>
                  </a:lnTo>
                  <a:lnTo>
                    <a:pt x="28" y="99"/>
                  </a:lnTo>
                  <a:lnTo>
                    <a:pt x="28" y="98"/>
                  </a:lnTo>
                  <a:lnTo>
                    <a:pt x="29" y="97"/>
                  </a:lnTo>
                  <a:lnTo>
                    <a:pt x="28" y="96"/>
                  </a:lnTo>
                  <a:lnTo>
                    <a:pt x="28" y="95"/>
                  </a:lnTo>
                  <a:lnTo>
                    <a:pt x="28" y="94"/>
                  </a:lnTo>
                  <a:lnTo>
                    <a:pt x="27" y="92"/>
                  </a:lnTo>
                  <a:lnTo>
                    <a:pt x="26" y="91"/>
                  </a:lnTo>
                  <a:lnTo>
                    <a:pt x="24" y="90"/>
                  </a:lnTo>
                  <a:lnTo>
                    <a:pt x="23" y="89"/>
                  </a:lnTo>
                  <a:lnTo>
                    <a:pt x="23" y="88"/>
                  </a:lnTo>
                  <a:lnTo>
                    <a:pt x="22" y="86"/>
                  </a:lnTo>
                  <a:lnTo>
                    <a:pt x="22" y="85"/>
                  </a:lnTo>
                  <a:lnTo>
                    <a:pt x="20" y="81"/>
                  </a:lnTo>
                  <a:lnTo>
                    <a:pt x="19" y="76"/>
                  </a:lnTo>
                  <a:lnTo>
                    <a:pt x="19" y="75"/>
                  </a:lnTo>
                  <a:lnTo>
                    <a:pt x="18" y="74"/>
                  </a:lnTo>
                  <a:lnTo>
                    <a:pt x="18" y="72"/>
                  </a:lnTo>
                  <a:lnTo>
                    <a:pt x="14" y="62"/>
                  </a:lnTo>
                  <a:lnTo>
                    <a:pt x="14" y="61"/>
                  </a:lnTo>
                  <a:lnTo>
                    <a:pt x="14" y="59"/>
                  </a:lnTo>
                  <a:lnTo>
                    <a:pt x="13" y="58"/>
                  </a:lnTo>
                  <a:lnTo>
                    <a:pt x="12" y="55"/>
                  </a:lnTo>
                  <a:lnTo>
                    <a:pt x="11" y="51"/>
                  </a:lnTo>
                  <a:lnTo>
                    <a:pt x="10" y="47"/>
                  </a:lnTo>
                  <a:lnTo>
                    <a:pt x="10" y="45"/>
                  </a:lnTo>
                  <a:lnTo>
                    <a:pt x="9" y="41"/>
                  </a:lnTo>
                  <a:lnTo>
                    <a:pt x="7" y="35"/>
                  </a:lnTo>
                  <a:lnTo>
                    <a:pt x="7" y="34"/>
                  </a:lnTo>
                  <a:lnTo>
                    <a:pt x="4" y="28"/>
                  </a:lnTo>
                  <a:lnTo>
                    <a:pt x="4" y="27"/>
                  </a:lnTo>
                  <a:lnTo>
                    <a:pt x="4" y="26"/>
                  </a:lnTo>
                  <a:lnTo>
                    <a:pt x="3" y="24"/>
                  </a:lnTo>
                  <a:lnTo>
                    <a:pt x="3" y="22"/>
                  </a:lnTo>
                  <a:lnTo>
                    <a:pt x="3" y="21"/>
                  </a:lnTo>
                  <a:lnTo>
                    <a:pt x="2" y="20"/>
                  </a:lnTo>
                  <a:lnTo>
                    <a:pt x="1" y="15"/>
                  </a:lnTo>
                  <a:lnTo>
                    <a:pt x="0" y="12"/>
                  </a:lnTo>
                  <a:lnTo>
                    <a:pt x="0" y="10"/>
                  </a:lnTo>
                  <a:lnTo>
                    <a:pt x="3" y="10"/>
                  </a:lnTo>
                  <a:lnTo>
                    <a:pt x="7" y="10"/>
                  </a:lnTo>
                  <a:lnTo>
                    <a:pt x="8" y="9"/>
                  </a:lnTo>
                  <a:lnTo>
                    <a:pt x="9" y="9"/>
                  </a:lnTo>
                  <a:lnTo>
                    <a:pt x="10" y="9"/>
                  </a:lnTo>
                  <a:lnTo>
                    <a:pt x="11" y="9"/>
                  </a:lnTo>
                  <a:lnTo>
                    <a:pt x="16" y="9"/>
                  </a:lnTo>
                  <a:lnTo>
                    <a:pt x="17" y="8"/>
                  </a:lnTo>
                  <a:lnTo>
                    <a:pt x="18" y="8"/>
                  </a:lnTo>
                  <a:lnTo>
                    <a:pt x="19" y="8"/>
                  </a:lnTo>
                  <a:lnTo>
                    <a:pt x="20" y="8"/>
                  </a:lnTo>
                  <a:lnTo>
                    <a:pt x="21" y="8"/>
                  </a:lnTo>
                  <a:lnTo>
                    <a:pt x="22" y="8"/>
                  </a:lnTo>
                  <a:lnTo>
                    <a:pt x="23" y="8"/>
                  </a:lnTo>
                  <a:lnTo>
                    <a:pt x="24" y="7"/>
                  </a:lnTo>
                  <a:lnTo>
                    <a:pt x="28" y="7"/>
                  </a:lnTo>
                  <a:lnTo>
                    <a:pt x="30" y="7"/>
                  </a:lnTo>
                  <a:lnTo>
                    <a:pt x="33" y="6"/>
                  </a:lnTo>
                  <a:lnTo>
                    <a:pt x="36" y="6"/>
                  </a:lnTo>
                  <a:lnTo>
                    <a:pt x="41" y="5"/>
                  </a:lnTo>
                  <a:lnTo>
                    <a:pt x="43" y="5"/>
                  </a:lnTo>
                  <a:lnTo>
                    <a:pt x="44" y="5"/>
                  </a:lnTo>
                  <a:lnTo>
                    <a:pt x="47" y="5"/>
                  </a:lnTo>
                  <a:lnTo>
                    <a:pt x="53" y="4"/>
                  </a:lnTo>
                  <a:lnTo>
                    <a:pt x="56" y="4"/>
                  </a:lnTo>
                  <a:lnTo>
                    <a:pt x="58" y="2"/>
                  </a:lnTo>
                  <a:lnTo>
                    <a:pt x="59" y="2"/>
                  </a:lnTo>
                  <a:lnTo>
                    <a:pt x="70" y="0"/>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2" name="Freeform 101"/>
            <p:cNvSpPr>
              <a:spLocks/>
            </p:cNvSpPr>
            <p:nvPr/>
          </p:nvSpPr>
          <p:spPr bwMode="auto">
            <a:xfrm>
              <a:off x="4500563" y="3352800"/>
              <a:ext cx="261938" cy="422275"/>
            </a:xfrm>
            <a:custGeom>
              <a:avLst/>
              <a:gdLst>
                <a:gd name="T0" fmla="*/ 94 w 165"/>
                <a:gd name="T1" fmla="*/ 92 h 266"/>
                <a:gd name="T2" fmla="*/ 99 w 165"/>
                <a:gd name="T3" fmla="*/ 98 h 266"/>
                <a:gd name="T4" fmla="*/ 94 w 165"/>
                <a:gd name="T5" fmla="*/ 111 h 266"/>
                <a:gd name="T6" fmla="*/ 94 w 165"/>
                <a:gd name="T7" fmla="*/ 117 h 266"/>
                <a:gd name="T8" fmla="*/ 89 w 165"/>
                <a:gd name="T9" fmla="*/ 123 h 266"/>
                <a:gd name="T10" fmla="*/ 87 w 165"/>
                <a:gd name="T11" fmla="*/ 129 h 266"/>
                <a:gd name="T12" fmla="*/ 93 w 165"/>
                <a:gd name="T13" fmla="*/ 133 h 266"/>
                <a:gd name="T14" fmla="*/ 102 w 165"/>
                <a:gd name="T15" fmla="*/ 127 h 266"/>
                <a:gd name="T16" fmla="*/ 106 w 165"/>
                <a:gd name="T17" fmla="*/ 131 h 266"/>
                <a:gd name="T18" fmla="*/ 105 w 165"/>
                <a:gd name="T19" fmla="*/ 138 h 266"/>
                <a:gd name="T20" fmla="*/ 108 w 165"/>
                <a:gd name="T21" fmla="*/ 149 h 266"/>
                <a:gd name="T22" fmla="*/ 109 w 165"/>
                <a:gd name="T23" fmla="*/ 155 h 266"/>
                <a:gd name="T24" fmla="*/ 109 w 165"/>
                <a:gd name="T25" fmla="*/ 158 h 266"/>
                <a:gd name="T26" fmla="*/ 116 w 165"/>
                <a:gd name="T27" fmla="*/ 162 h 266"/>
                <a:gd name="T28" fmla="*/ 119 w 165"/>
                <a:gd name="T29" fmla="*/ 177 h 266"/>
                <a:gd name="T30" fmla="*/ 123 w 165"/>
                <a:gd name="T31" fmla="*/ 175 h 266"/>
                <a:gd name="T32" fmla="*/ 133 w 165"/>
                <a:gd name="T33" fmla="*/ 177 h 266"/>
                <a:gd name="T34" fmla="*/ 137 w 165"/>
                <a:gd name="T35" fmla="*/ 175 h 266"/>
                <a:gd name="T36" fmla="*/ 146 w 165"/>
                <a:gd name="T37" fmla="*/ 178 h 266"/>
                <a:gd name="T38" fmla="*/ 154 w 165"/>
                <a:gd name="T39" fmla="*/ 175 h 266"/>
                <a:gd name="T40" fmla="*/ 163 w 165"/>
                <a:gd name="T41" fmla="*/ 181 h 266"/>
                <a:gd name="T42" fmla="*/ 160 w 165"/>
                <a:gd name="T43" fmla="*/ 208 h 266"/>
                <a:gd name="T44" fmla="*/ 156 w 165"/>
                <a:gd name="T45" fmla="*/ 229 h 266"/>
                <a:gd name="T46" fmla="*/ 152 w 165"/>
                <a:gd name="T47" fmla="*/ 253 h 266"/>
                <a:gd name="T48" fmla="*/ 149 w 165"/>
                <a:gd name="T49" fmla="*/ 266 h 266"/>
                <a:gd name="T50" fmla="*/ 122 w 165"/>
                <a:gd name="T51" fmla="*/ 261 h 266"/>
                <a:gd name="T52" fmla="*/ 108 w 165"/>
                <a:gd name="T53" fmla="*/ 258 h 266"/>
                <a:gd name="T54" fmla="*/ 100 w 165"/>
                <a:gd name="T55" fmla="*/ 257 h 266"/>
                <a:gd name="T56" fmla="*/ 74 w 165"/>
                <a:gd name="T57" fmla="*/ 251 h 266"/>
                <a:gd name="T58" fmla="*/ 53 w 165"/>
                <a:gd name="T59" fmla="*/ 247 h 266"/>
                <a:gd name="T60" fmla="*/ 15 w 165"/>
                <a:gd name="T61" fmla="*/ 238 h 266"/>
                <a:gd name="T62" fmla="*/ 9 w 165"/>
                <a:gd name="T63" fmla="*/ 200 h 266"/>
                <a:gd name="T64" fmla="*/ 15 w 165"/>
                <a:gd name="T65" fmla="*/ 178 h 266"/>
                <a:gd name="T66" fmla="*/ 19 w 165"/>
                <a:gd name="T67" fmla="*/ 169 h 266"/>
                <a:gd name="T68" fmla="*/ 19 w 165"/>
                <a:gd name="T69" fmla="*/ 159 h 266"/>
                <a:gd name="T70" fmla="*/ 16 w 165"/>
                <a:gd name="T71" fmla="*/ 156 h 266"/>
                <a:gd name="T72" fmla="*/ 22 w 165"/>
                <a:gd name="T73" fmla="*/ 143 h 266"/>
                <a:gd name="T74" fmla="*/ 29 w 165"/>
                <a:gd name="T75" fmla="*/ 138 h 266"/>
                <a:gd name="T76" fmla="*/ 34 w 165"/>
                <a:gd name="T77" fmla="*/ 129 h 266"/>
                <a:gd name="T78" fmla="*/ 43 w 165"/>
                <a:gd name="T79" fmla="*/ 117 h 266"/>
                <a:gd name="T80" fmla="*/ 40 w 165"/>
                <a:gd name="T81" fmla="*/ 110 h 266"/>
                <a:gd name="T82" fmla="*/ 36 w 165"/>
                <a:gd name="T83" fmla="*/ 102 h 266"/>
                <a:gd name="T84" fmla="*/ 36 w 165"/>
                <a:gd name="T85" fmla="*/ 89 h 266"/>
                <a:gd name="T86" fmla="*/ 39 w 165"/>
                <a:gd name="T87" fmla="*/ 73 h 266"/>
                <a:gd name="T88" fmla="*/ 44 w 165"/>
                <a:gd name="T89" fmla="*/ 56 h 266"/>
                <a:gd name="T90" fmla="*/ 46 w 165"/>
                <a:gd name="T91" fmla="*/ 50 h 266"/>
                <a:gd name="T92" fmla="*/ 49 w 165"/>
                <a:gd name="T93" fmla="*/ 32 h 266"/>
                <a:gd name="T94" fmla="*/ 56 w 165"/>
                <a:gd name="T95" fmla="*/ 6 h 266"/>
                <a:gd name="T96" fmla="*/ 74 w 165"/>
                <a:gd name="T97" fmla="*/ 32 h 266"/>
                <a:gd name="T98" fmla="*/ 77 w 165"/>
                <a:gd name="T99" fmla="*/ 53 h 266"/>
                <a:gd name="T100" fmla="*/ 75 w 165"/>
                <a:gd name="T101" fmla="*/ 59 h 266"/>
                <a:gd name="T102" fmla="*/ 78 w 165"/>
                <a:gd name="T103" fmla="*/ 65 h 266"/>
                <a:gd name="T104" fmla="*/ 83 w 165"/>
                <a:gd name="T105" fmla="*/ 70 h 266"/>
                <a:gd name="T106" fmla="*/ 88 w 165"/>
                <a:gd name="T107" fmla="*/ 81 h 266"/>
                <a:gd name="T108" fmla="*/ 92 w 165"/>
                <a:gd name="T109" fmla="*/ 8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 h="266">
                  <a:moveTo>
                    <a:pt x="92" y="89"/>
                  </a:moveTo>
                  <a:lnTo>
                    <a:pt x="93" y="90"/>
                  </a:lnTo>
                  <a:lnTo>
                    <a:pt x="93" y="89"/>
                  </a:lnTo>
                  <a:lnTo>
                    <a:pt x="94" y="90"/>
                  </a:lnTo>
                  <a:lnTo>
                    <a:pt x="94" y="91"/>
                  </a:lnTo>
                  <a:lnTo>
                    <a:pt x="94" y="92"/>
                  </a:lnTo>
                  <a:lnTo>
                    <a:pt x="95" y="93"/>
                  </a:lnTo>
                  <a:lnTo>
                    <a:pt x="97" y="93"/>
                  </a:lnTo>
                  <a:lnTo>
                    <a:pt x="98" y="93"/>
                  </a:lnTo>
                  <a:lnTo>
                    <a:pt x="100" y="93"/>
                  </a:lnTo>
                  <a:lnTo>
                    <a:pt x="100" y="95"/>
                  </a:lnTo>
                  <a:lnTo>
                    <a:pt x="99" y="98"/>
                  </a:lnTo>
                  <a:lnTo>
                    <a:pt x="98" y="99"/>
                  </a:lnTo>
                  <a:lnTo>
                    <a:pt x="98" y="100"/>
                  </a:lnTo>
                  <a:lnTo>
                    <a:pt x="96" y="106"/>
                  </a:lnTo>
                  <a:lnTo>
                    <a:pt x="94" y="109"/>
                  </a:lnTo>
                  <a:lnTo>
                    <a:pt x="94" y="110"/>
                  </a:lnTo>
                  <a:lnTo>
                    <a:pt x="94" y="111"/>
                  </a:lnTo>
                  <a:lnTo>
                    <a:pt x="94" y="112"/>
                  </a:lnTo>
                  <a:lnTo>
                    <a:pt x="93" y="112"/>
                  </a:lnTo>
                  <a:lnTo>
                    <a:pt x="93" y="113"/>
                  </a:lnTo>
                  <a:lnTo>
                    <a:pt x="93" y="115"/>
                  </a:lnTo>
                  <a:lnTo>
                    <a:pt x="94" y="116"/>
                  </a:lnTo>
                  <a:lnTo>
                    <a:pt x="94" y="117"/>
                  </a:lnTo>
                  <a:lnTo>
                    <a:pt x="94" y="119"/>
                  </a:lnTo>
                  <a:lnTo>
                    <a:pt x="93" y="120"/>
                  </a:lnTo>
                  <a:lnTo>
                    <a:pt x="92" y="120"/>
                  </a:lnTo>
                  <a:lnTo>
                    <a:pt x="90" y="120"/>
                  </a:lnTo>
                  <a:lnTo>
                    <a:pt x="89" y="122"/>
                  </a:lnTo>
                  <a:lnTo>
                    <a:pt x="89" y="123"/>
                  </a:lnTo>
                  <a:lnTo>
                    <a:pt x="90" y="123"/>
                  </a:lnTo>
                  <a:lnTo>
                    <a:pt x="90" y="125"/>
                  </a:lnTo>
                  <a:lnTo>
                    <a:pt x="89" y="126"/>
                  </a:lnTo>
                  <a:lnTo>
                    <a:pt x="89" y="127"/>
                  </a:lnTo>
                  <a:lnTo>
                    <a:pt x="88" y="127"/>
                  </a:lnTo>
                  <a:lnTo>
                    <a:pt x="87" y="129"/>
                  </a:lnTo>
                  <a:lnTo>
                    <a:pt x="88" y="129"/>
                  </a:lnTo>
                  <a:lnTo>
                    <a:pt x="89" y="129"/>
                  </a:lnTo>
                  <a:lnTo>
                    <a:pt x="90" y="130"/>
                  </a:lnTo>
                  <a:lnTo>
                    <a:pt x="92" y="132"/>
                  </a:lnTo>
                  <a:lnTo>
                    <a:pt x="92" y="133"/>
                  </a:lnTo>
                  <a:lnTo>
                    <a:pt x="93" y="133"/>
                  </a:lnTo>
                  <a:lnTo>
                    <a:pt x="95" y="131"/>
                  </a:lnTo>
                  <a:lnTo>
                    <a:pt x="96" y="131"/>
                  </a:lnTo>
                  <a:lnTo>
                    <a:pt x="97" y="131"/>
                  </a:lnTo>
                  <a:lnTo>
                    <a:pt x="100" y="129"/>
                  </a:lnTo>
                  <a:lnTo>
                    <a:pt x="102" y="128"/>
                  </a:lnTo>
                  <a:lnTo>
                    <a:pt x="102" y="127"/>
                  </a:lnTo>
                  <a:lnTo>
                    <a:pt x="103" y="127"/>
                  </a:lnTo>
                  <a:lnTo>
                    <a:pt x="103" y="128"/>
                  </a:lnTo>
                  <a:lnTo>
                    <a:pt x="104" y="128"/>
                  </a:lnTo>
                  <a:lnTo>
                    <a:pt x="104" y="130"/>
                  </a:lnTo>
                  <a:lnTo>
                    <a:pt x="105" y="131"/>
                  </a:lnTo>
                  <a:lnTo>
                    <a:pt x="106" y="131"/>
                  </a:lnTo>
                  <a:lnTo>
                    <a:pt x="106" y="132"/>
                  </a:lnTo>
                  <a:lnTo>
                    <a:pt x="105" y="133"/>
                  </a:lnTo>
                  <a:lnTo>
                    <a:pt x="106" y="135"/>
                  </a:lnTo>
                  <a:lnTo>
                    <a:pt x="106" y="136"/>
                  </a:lnTo>
                  <a:lnTo>
                    <a:pt x="106" y="137"/>
                  </a:lnTo>
                  <a:lnTo>
                    <a:pt x="105" y="138"/>
                  </a:lnTo>
                  <a:lnTo>
                    <a:pt x="105" y="141"/>
                  </a:lnTo>
                  <a:lnTo>
                    <a:pt x="106" y="145"/>
                  </a:lnTo>
                  <a:lnTo>
                    <a:pt x="107" y="145"/>
                  </a:lnTo>
                  <a:lnTo>
                    <a:pt x="108" y="147"/>
                  </a:lnTo>
                  <a:lnTo>
                    <a:pt x="108" y="148"/>
                  </a:lnTo>
                  <a:lnTo>
                    <a:pt x="108" y="149"/>
                  </a:lnTo>
                  <a:lnTo>
                    <a:pt x="109" y="151"/>
                  </a:lnTo>
                  <a:lnTo>
                    <a:pt x="110" y="151"/>
                  </a:lnTo>
                  <a:lnTo>
                    <a:pt x="110" y="152"/>
                  </a:lnTo>
                  <a:lnTo>
                    <a:pt x="110" y="153"/>
                  </a:lnTo>
                  <a:lnTo>
                    <a:pt x="110" y="155"/>
                  </a:lnTo>
                  <a:lnTo>
                    <a:pt x="109" y="155"/>
                  </a:lnTo>
                  <a:lnTo>
                    <a:pt x="109" y="156"/>
                  </a:lnTo>
                  <a:lnTo>
                    <a:pt x="109" y="155"/>
                  </a:lnTo>
                  <a:lnTo>
                    <a:pt x="108" y="155"/>
                  </a:lnTo>
                  <a:lnTo>
                    <a:pt x="108" y="156"/>
                  </a:lnTo>
                  <a:lnTo>
                    <a:pt x="108" y="157"/>
                  </a:lnTo>
                  <a:lnTo>
                    <a:pt x="109" y="158"/>
                  </a:lnTo>
                  <a:lnTo>
                    <a:pt x="110" y="161"/>
                  </a:lnTo>
                  <a:lnTo>
                    <a:pt x="112" y="161"/>
                  </a:lnTo>
                  <a:lnTo>
                    <a:pt x="113" y="160"/>
                  </a:lnTo>
                  <a:lnTo>
                    <a:pt x="114" y="160"/>
                  </a:lnTo>
                  <a:lnTo>
                    <a:pt x="115" y="161"/>
                  </a:lnTo>
                  <a:lnTo>
                    <a:pt x="116" y="162"/>
                  </a:lnTo>
                  <a:lnTo>
                    <a:pt x="116" y="163"/>
                  </a:lnTo>
                  <a:lnTo>
                    <a:pt x="116" y="165"/>
                  </a:lnTo>
                  <a:lnTo>
                    <a:pt x="117" y="168"/>
                  </a:lnTo>
                  <a:lnTo>
                    <a:pt x="117" y="172"/>
                  </a:lnTo>
                  <a:lnTo>
                    <a:pt x="117" y="175"/>
                  </a:lnTo>
                  <a:lnTo>
                    <a:pt x="119" y="177"/>
                  </a:lnTo>
                  <a:lnTo>
                    <a:pt x="120" y="178"/>
                  </a:lnTo>
                  <a:lnTo>
                    <a:pt x="120" y="177"/>
                  </a:lnTo>
                  <a:lnTo>
                    <a:pt x="122" y="177"/>
                  </a:lnTo>
                  <a:lnTo>
                    <a:pt x="122" y="176"/>
                  </a:lnTo>
                  <a:lnTo>
                    <a:pt x="122" y="175"/>
                  </a:lnTo>
                  <a:lnTo>
                    <a:pt x="123" y="175"/>
                  </a:lnTo>
                  <a:lnTo>
                    <a:pt x="124" y="173"/>
                  </a:lnTo>
                  <a:lnTo>
                    <a:pt x="125" y="173"/>
                  </a:lnTo>
                  <a:lnTo>
                    <a:pt x="128" y="176"/>
                  </a:lnTo>
                  <a:lnTo>
                    <a:pt x="130" y="176"/>
                  </a:lnTo>
                  <a:lnTo>
                    <a:pt x="132" y="177"/>
                  </a:lnTo>
                  <a:lnTo>
                    <a:pt x="133" y="177"/>
                  </a:lnTo>
                  <a:lnTo>
                    <a:pt x="133" y="176"/>
                  </a:lnTo>
                  <a:lnTo>
                    <a:pt x="134" y="175"/>
                  </a:lnTo>
                  <a:lnTo>
                    <a:pt x="135" y="173"/>
                  </a:lnTo>
                  <a:lnTo>
                    <a:pt x="136" y="173"/>
                  </a:lnTo>
                  <a:lnTo>
                    <a:pt x="136" y="175"/>
                  </a:lnTo>
                  <a:lnTo>
                    <a:pt x="137" y="175"/>
                  </a:lnTo>
                  <a:lnTo>
                    <a:pt x="139" y="176"/>
                  </a:lnTo>
                  <a:lnTo>
                    <a:pt x="143" y="176"/>
                  </a:lnTo>
                  <a:lnTo>
                    <a:pt x="145" y="176"/>
                  </a:lnTo>
                  <a:lnTo>
                    <a:pt x="145" y="177"/>
                  </a:lnTo>
                  <a:lnTo>
                    <a:pt x="146" y="177"/>
                  </a:lnTo>
                  <a:lnTo>
                    <a:pt x="146" y="178"/>
                  </a:lnTo>
                  <a:lnTo>
                    <a:pt x="148" y="177"/>
                  </a:lnTo>
                  <a:lnTo>
                    <a:pt x="149" y="177"/>
                  </a:lnTo>
                  <a:lnTo>
                    <a:pt x="150" y="177"/>
                  </a:lnTo>
                  <a:lnTo>
                    <a:pt x="152" y="177"/>
                  </a:lnTo>
                  <a:lnTo>
                    <a:pt x="154" y="176"/>
                  </a:lnTo>
                  <a:lnTo>
                    <a:pt x="154" y="175"/>
                  </a:lnTo>
                  <a:lnTo>
                    <a:pt x="155" y="172"/>
                  </a:lnTo>
                  <a:lnTo>
                    <a:pt x="158" y="171"/>
                  </a:lnTo>
                  <a:lnTo>
                    <a:pt x="159" y="172"/>
                  </a:lnTo>
                  <a:lnTo>
                    <a:pt x="162" y="177"/>
                  </a:lnTo>
                  <a:lnTo>
                    <a:pt x="163" y="180"/>
                  </a:lnTo>
                  <a:lnTo>
                    <a:pt x="163" y="181"/>
                  </a:lnTo>
                  <a:lnTo>
                    <a:pt x="165" y="182"/>
                  </a:lnTo>
                  <a:lnTo>
                    <a:pt x="164" y="183"/>
                  </a:lnTo>
                  <a:lnTo>
                    <a:pt x="162" y="196"/>
                  </a:lnTo>
                  <a:lnTo>
                    <a:pt x="162" y="199"/>
                  </a:lnTo>
                  <a:lnTo>
                    <a:pt x="160" y="205"/>
                  </a:lnTo>
                  <a:lnTo>
                    <a:pt x="160" y="208"/>
                  </a:lnTo>
                  <a:lnTo>
                    <a:pt x="159" y="209"/>
                  </a:lnTo>
                  <a:lnTo>
                    <a:pt x="159" y="210"/>
                  </a:lnTo>
                  <a:lnTo>
                    <a:pt x="158" y="215"/>
                  </a:lnTo>
                  <a:lnTo>
                    <a:pt x="157" y="221"/>
                  </a:lnTo>
                  <a:lnTo>
                    <a:pt x="157" y="226"/>
                  </a:lnTo>
                  <a:lnTo>
                    <a:pt x="156" y="229"/>
                  </a:lnTo>
                  <a:lnTo>
                    <a:pt x="156" y="230"/>
                  </a:lnTo>
                  <a:lnTo>
                    <a:pt x="156" y="231"/>
                  </a:lnTo>
                  <a:lnTo>
                    <a:pt x="156" y="232"/>
                  </a:lnTo>
                  <a:lnTo>
                    <a:pt x="156" y="233"/>
                  </a:lnTo>
                  <a:lnTo>
                    <a:pt x="153" y="248"/>
                  </a:lnTo>
                  <a:lnTo>
                    <a:pt x="152" y="253"/>
                  </a:lnTo>
                  <a:lnTo>
                    <a:pt x="152" y="256"/>
                  </a:lnTo>
                  <a:lnTo>
                    <a:pt x="152" y="259"/>
                  </a:lnTo>
                  <a:lnTo>
                    <a:pt x="150" y="259"/>
                  </a:lnTo>
                  <a:lnTo>
                    <a:pt x="150" y="260"/>
                  </a:lnTo>
                  <a:lnTo>
                    <a:pt x="150" y="261"/>
                  </a:lnTo>
                  <a:lnTo>
                    <a:pt x="149" y="266"/>
                  </a:lnTo>
                  <a:lnTo>
                    <a:pt x="140" y="263"/>
                  </a:lnTo>
                  <a:lnTo>
                    <a:pt x="138" y="263"/>
                  </a:lnTo>
                  <a:lnTo>
                    <a:pt x="129" y="262"/>
                  </a:lnTo>
                  <a:lnTo>
                    <a:pt x="128" y="262"/>
                  </a:lnTo>
                  <a:lnTo>
                    <a:pt x="123" y="261"/>
                  </a:lnTo>
                  <a:lnTo>
                    <a:pt x="122" y="261"/>
                  </a:lnTo>
                  <a:lnTo>
                    <a:pt x="120" y="260"/>
                  </a:lnTo>
                  <a:lnTo>
                    <a:pt x="119" y="260"/>
                  </a:lnTo>
                  <a:lnTo>
                    <a:pt x="116" y="259"/>
                  </a:lnTo>
                  <a:lnTo>
                    <a:pt x="115" y="259"/>
                  </a:lnTo>
                  <a:lnTo>
                    <a:pt x="109" y="258"/>
                  </a:lnTo>
                  <a:lnTo>
                    <a:pt x="108" y="258"/>
                  </a:lnTo>
                  <a:lnTo>
                    <a:pt x="106" y="258"/>
                  </a:lnTo>
                  <a:lnTo>
                    <a:pt x="105" y="258"/>
                  </a:lnTo>
                  <a:lnTo>
                    <a:pt x="104" y="257"/>
                  </a:lnTo>
                  <a:lnTo>
                    <a:pt x="103" y="257"/>
                  </a:lnTo>
                  <a:lnTo>
                    <a:pt x="102" y="257"/>
                  </a:lnTo>
                  <a:lnTo>
                    <a:pt x="100" y="257"/>
                  </a:lnTo>
                  <a:lnTo>
                    <a:pt x="90" y="255"/>
                  </a:lnTo>
                  <a:lnTo>
                    <a:pt x="82" y="253"/>
                  </a:lnTo>
                  <a:lnTo>
                    <a:pt x="80" y="252"/>
                  </a:lnTo>
                  <a:lnTo>
                    <a:pt x="78" y="252"/>
                  </a:lnTo>
                  <a:lnTo>
                    <a:pt x="75" y="251"/>
                  </a:lnTo>
                  <a:lnTo>
                    <a:pt x="74" y="251"/>
                  </a:lnTo>
                  <a:lnTo>
                    <a:pt x="73" y="251"/>
                  </a:lnTo>
                  <a:lnTo>
                    <a:pt x="68" y="250"/>
                  </a:lnTo>
                  <a:lnTo>
                    <a:pt x="64" y="249"/>
                  </a:lnTo>
                  <a:lnTo>
                    <a:pt x="60" y="249"/>
                  </a:lnTo>
                  <a:lnTo>
                    <a:pt x="57" y="248"/>
                  </a:lnTo>
                  <a:lnTo>
                    <a:pt x="53" y="247"/>
                  </a:lnTo>
                  <a:lnTo>
                    <a:pt x="50" y="246"/>
                  </a:lnTo>
                  <a:lnTo>
                    <a:pt x="49" y="246"/>
                  </a:lnTo>
                  <a:lnTo>
                    <a:pt x="26" y="240"/>
                  </a:lnTo>
                  <a:lnTo>
                    <a:pt x="25" y="240"/>
                  </a:lnTo>
                  <a:lnTo>
                    <a:pt x="22" y="239"/>
                  </a:lnTo>
                  <a:lnTo>
                    <a:pt x="15" y="238"/>
                  </a:lnTo>
                  <a:lnTo>
                    <a:pt x="14" y="238"/>
                  </a:lnTo>
                  <a:lnTo>
                    <a:pt x="12" y="237"/>
                  </a:lnTo>
                  <a:lnTo>
                    <a:pt x="10" y="237"/>
                  </a:lnTo>
                  <a:lnTo>
                    <a:pt x="0" y="235"/>
                  </a:lnTo>
                  <a:lnTo>
                    <a:pt x="7" y="208"/>
                  </a:lnTo>
                  <a:lnTo>
                    <a:pt x="9" y="200"/>
                  </a:lnTo>
                  <a:lnTo>
                    <a:pt x="14" y="182"/>
                  </a:lnTo>
                  <a:lnTo>
                    <a:pt x="14" y="181"/>
                  </a:lnTo>
                  <a:lnTo>
                    <a:pt x="14" y="180"/>
                  </a:lnTo>
                  <a:lnTo>
                    <a:pt x="14" y="179"/>
                  </a:lnTo>
                  <a:lnTo>
                    <a:pt x="14" y="178"/>
                  </a:lnTo>
                  <a:lnTo>
                    <a:pt x="15" y="178"/>
                  </a:lnTo>
                  <a:lnTo>
                    <a:pt x="15" y="177"/>
                  </a:lnTo>
                  <a:lnTo>
                    <a:pt x="15" y="175"/>
                  </a:lnTo>
                  <a:lnTo>
                    <a:pt x="16" y="172"/>
                  </a:lnTo>
                  <a:lnTo>
                    <a:pt x="17" y="172"/>
                  </a:lnTo>
                  <a:lnTo>
                    <a:pt x="18" y="171"/>
                  </a:lnTo>
                  <a:lnTo>
                    <a:pt x="19" y="169"/>
                  </a:lnTo>
                  <a:lnTo>
                    <a:pt x="20" y="165"/>
                  </a:lnTo>
                  <a:lnTo>
                    <a:pt x="22" y="163"/>
                  </a:lnTo>
                  <a:lnTo>
                    <a:pt x="22" y="162"/>
                  </a:lnTo>
                  <a:lnTo>
                    <a:pt x="20" y="160"/>
                  </a:lnTo>
                  <a:lnTo>
                    <a:pt x="19" y="160"/>
                  </a:lnTo>
                  <a:lnTo>
                    <a:pt x="19" y="159"/>
                  </a:lnTo>
                  <a:lnTo>
                    <a:pt x="18" y="159"/>
                  </a:lnTo>
                  <a:lnTo>
                    <a:pt x="18" y="160"/>
                  </a:lnTo>
                  <a:lnTo>
                    <a:pt x="16" y="158"/>
                  </a:lnTo>
                  <a:lnTo>
                    <a:pt x="15" y="158"/>
                  </a:lnTo>
                  <a:lnTo>
                    <a:pt x="15" y="157"/>
                  </a:lnTo>
                  <a:lnTo>
                    <a:pt x="16" y="156"/>
                  </a:lnTo>
                  <a:lnTo>
                    <a:pt x="16" y="151"/>
                  </a:lnTo>
                  <a:lnTo>
                    <a:pt x="16" y="150"/>
                  </a:lnTo>
                  <a:lnTo>
                    <a:pt x="18" y="149"/>
                  </a:lnTo>
                  <a:lnTo>
                    <a:pt x="19" y="147"/>
                  </a:lnTo>
                  <a:lnTo>
                    <a:pt x="20" y="146"/>
                  </a:lnTo>
                  <a:lnTo>
                    <a:pt x="22" y="143"/>
                  </a:lnTo>
                  <a:lnTo>
                    <a:pt x="23" y="142"/>
                  </a:lnTo>
                  <a:lnTo>
                    <a:pt x="24" y="142"/>
                  </a:lnTo>
                  <a:lnTo>
                    <a:pt x="26" y="142"/>
                  </a:lnTo>
                  <a:lnTo>
                    <a:pt x="27" y="140"/>
                  </a:lnTo>
                  <a:lnTo>
                    <a:pt x="28" y="139"/>
                  </a:lnTo>
                  <a:lnTo>
                    <a:pt x="29" y="138"/>
                  </a:lnTo>
                  <a:lnTo>
                    <a:pt x="29" y="137"/>
                  </a:lnTo>
                  <a:lnTo>
                    <a:pt x="29" y="136"/>
                  </a:lnTo>
                  <a:lnTo>
                    <a:pt x="29" y="135"/>
                  </a:lnTo>
                  <a:lnTo>
                    <a:pt x="32" y="133"/>
                  </a:lnTo>
                  <a:lnTo>
                    <a:pt x="33" y="131"/>
                  </a:lnTo>
                  <a:lnTo>
                    <a:pt x="34" y="129"/>
                  </a:lnTo>
                  <a:lnTo>
                    <a:pt x="35" y="128"/>
                  </a:lnTo>
                  <a:lnTo>
                    <a:pt x="36" y="126"/>
                  </a:lnTo>
                  <a:lnTo>
                    <a:pt x="40" y="120"/>
                  </a:lnTo>
                  <a:lnTo>
                    <a:pt x="43" y="118"/>
                  </a:lnTo>
                  <a:lnTo>
                    <a:pt x="44" y="117"/>
                  </a:lnTo>
                  <a:lnTo>
                    <a:pt x="43" y="117"/>
                  </a:lnTo>
                  <a:lnTo>
                    <a:pt x="43" y="116"/>
                  </a:lnTo>
                  <a:lnTo>
                    <a:pt x="43" y="115"/>
                  </a:lnTo>
                  <a:lnTo>
                    <a:pt x="43" y="113"/>
                  </a:lnTo>
                  <a:lnTo>
                    <a:pt x="43" y="112"/>
                  </a:lnTo>
                  <a:lnTo>
                    <a:pt x="42" y="111"/>
                  </a:lnTo>
                  <a:lnTo>
                    <a:pt x="40" y="110"/>
                  </a:lnTo>
                  <a:lnTo>
                    <a:pt x="37" y="108"/>
                  </a:lnTo>
                  <a:lnTo>
                    <a:pt x="37" y="107"/>
                  </a:lnTo>
                  <a:lnTo>
                    <a:pt x="36" y="106"/>
                  </a:lnTo>
                  <a:lnTo>
                    <a:pt x="36" y="105"/>
                  </a:lnTo>
                  <a:lnTo>
                    <a:pt x="36" y="103"/>
                  </a:lnTo>
                  <a:lnTo>
                    <a:pt x="36" y="102"/>
                  </a:lnTo>
                  <a:lnTo>
                    <a:pt x="36" y="99"/>
                  </a:lnTo>
                  <a:lnTo>
                    <a:pt x="37" y="97"/>
                  </a:lnTo>
                  <a:lnTo>
                    <a:pt x="37" y="93"/>
                  </a:lnTo>
                  <a:lnTo>
                    <a:pt x="37" y="91"/>
                  </a:lnTo>
                  <a:lnTo>
                    <a:pt x="36" y="91"/>
                  </a:lnTo>
                  <a:lnTo>
                    <a:pt x="36" y="89"/>
                  </a:lnTo>
                  <a:lnTo>
                    <a:pt x="35" y="89"/>
                  </a:lnTo>
                  <a:lnTo>
                    <a:pt x="36" y="88"/>
                  </a:lnTo>
                  <a:lnTo>
                    <a:pt x="36" y="87"/>
                  </a:lnTo>
                  <a:lnTo>
                    <a:pt x="37" y="86"/>
                  </a:lnTo>
                  <a:lnTo>
                    <a:pt x="37" y="83"/>
                  </a:lnTo>
                  <a:lnTo>
                    <a:pt x="39" y="73"/>
                  </a:lnTo>
                  <a:lnTo>
                    <a:pt x="43" y="63"/>
                  </a:lnTo>
                  <a:lnTo>
                    <a:pt x="43" y="62"/>
                  </a:lnTo>
                  <a:lnTo>
                    <a:pt x="43" y="61"/>
                  </a:lnTo>
                  <a:lnTo>
                    <a:pt x="43" y="60"/>
                  </a:lnTo>
                  <a:lnTo>
                    <a:pt x="44" y="59"/>
                  </a:lnTo>
                  <a:lnTo>
                    <a:pt x="44" y="56"/>
                  </a:lnTo>
                  <a:lnTo>
                    <a:pt x="45" y="55"/>
                  </a:lnTo>
                  <a:lnTo>
                    <a:pt x="45" y="53"/>
                  </a:lnTo>
                  <a:lnTo>
                    <a:pt x="45" y="52"/>
                  </a:lnTo>
                  <a:lnTo>
                    <a:pt x="45" y="51"/>
                  </a:lnTo>
                  <a:lnTo>
                    <a:pt x="45" y="50"/>
                  </a:lnTo>
                  <a:lnTo>
                    <a:pt x="46" y="50"/>
                  </a:lnTo>
                  <a:lnTo>
                    <a:pt x="46" y="49"/>
                  </a:lnTo>
                  <a:lnTo>
                    <a:pt x="47" y="45"/>
                  </a:lnTo>
                  <a:lnTo>
                    <a:pt x="47" y="43"/>
                  </a:lnTo>
                  <a:lnTo>
                    <a:pt x="47" y="42"/>
                  </a:lnTo>
                  <a:lnTo>
                    <a:pt x="49" y="35"/>
                  </a:lnTo>
                  <a:lnTo>
                    <a:pt x="49" y="32"/>
                  </a:lnTo>
                  <a:lnTo>
                    <a:pt x="50" y="31"/>
                  </a:lnTo>
                  <a:lnTo>
                    <a:pt x="50" y="28"/>
                  </a:lnTo>
                  <a:lnTo>
                    <a:pt x="53" y="21"/>
                  </a:lnTo>
                  <a:lnTo>
                    <a:pt x="53" y="20"/>
                  </a:lnTo>
                  <a:lnTo>
                    <a:pt x="55" y="13"/>
                  </a:lnTo>
                  <a:lnTo>
                    <a:pt x="56" y="6"/>
                  </a:lnTo>
                  <a:lnTo>
                    <a:pt x="58" y="0"/>
                  </a:lnTo>
                  <a:lnTo>
                    <a:pt x="64" y="2"/>
                  </a:lnTo>
                  <a:lnTo>
                    <a:pt x="79" y="6"/>
                  </a:lnTo>
                  <a:lnTo>
                    <a:pt x="79" y="7"/>
                  </a:lnTo>
                  <a:lnTo>
                    <a:pt x="76" y="22"/>
                  </a:lnTo>
                  <a:lnTo>
                    <a:pt x="74" y="32"/>
                  </a:lnTo>
                  <a:lnTo>
                    <a:pt x="73" y="37"/>
                  </a:lnTo>
                  <a:lnTo>
                    <a:pt x="72" y="40"/>
                  </a:lnTo>
                  <a:lnTo>
                    <a:pt x="73" y="41"/>
                  </a:lnTo>
                  <a:lnTo>
                    <a:pt x="74" y="45"/>
                  </a:lnTo>
                  <a:lnTo>
                    <a:pt x="77" y="51"/>
                  </a:lnTo>
                  <a:lnTo>
                    <a:pt x="77" y="53"/>
                  </a:lnTo>
                  <a:lnTo>
                    <a:pt x="76" y="55"/>
                  </a:lnTo>
                  <a:lnTo>
                    <a:pt x="76" y="56"/>
                  </a:lnTo>
                  <a:lnTo>
                    <a:pt x="75" y="56"/>
                  </a:lnTo>
                  <a:lnTo>
                    <a:pt x="75" y="57"/>
                  </a:lnTo>
                  <a:lnTo>
                    <a:pt x="75" y="58"/>
                  </a:lnTo>
                  <a:lnTo>
                    <a:pt x="75" y="59"/>
                  </a:lnTo>
                  <a:lnTo>
                    <a:pt x="75" y="60"/>
                  </a:lnTo>
                  <a:lnTo>
                    <a:pt x="75" y="61"/>
                  </a:lnTo>
                  <a:lnTo>
                    <a:pt x="76" y="61"/>
                  </a:lnTo>
                  <a:lnTo>
                    <a:pt x="77" y="63"/>
                  </a:lnTo>
                  <a:lnTo>
                    <a:pt x="78" y="63"/>
                  </a:lnTo>
                  <a:lnTo>
                    <a:pt x="78" y="65"/>
                  </a:lnTo>
                  <a:lnTo>
                    <a:pt x="78" y="66"/>
                  </a:lnTo>
                  <a:lnTo>
                    <a:pt x="79" y="67"/>
                  </a:lnTo>
                  <a:lnTo>
                    <a:pt x="80" y="67"/>
                  </a:lnTo>
                  <a:lnTo>
                    <a:pt x="82" y="68"/>
                  </a:lnTo>
                  <a:lnTo>
                    <a:pt x="83" y="68"/>
                  </a:lnTo>
                  <a:lnTo>
                    <a:pt x="83" y="70"/>
                  </a:lnTo>
                  <a:lnTo>
                    <a:pt x="83" y="71"/>
                  </a:lnTo>
                  <a:lnTo>
                    <a:pt x="85" y="72"/>
                  </a:lnTo>
                  <a:lnTo>
                    <a:pt x="85" y="73"/>
                  </a:lnTo>
                  <a:lnTo>
                    <a:pt x="86" y="77"/>
                  </a:lnTo>
                  <a:lnTo>
                    <a:pt x="86" y="78"/>
                  </a:lnTo>
                  <a:lnTo>
                    <a:pt x="88" y="81"/>
                  </a:lnTo>
                  <a:lnTo>
                    <a:pt x="88" y="82"/>
                  </a:lnTo>
                  <a:lnTo>
                    <a:pt x="88" y="83"/>
                  </a:lnTo>
                  <a:lnTo>
                    <a:pt x="88" y="85"/>
                  </a:lnTo>
                  <a:lnTo>
                    <a:pt x="89" y="86"/>
                  </a:lnTo>
                  <a:lnTo>
                    <a:pt x="90" y="87"/>
                  </a:lnTo>
                  <a:lnTo>
                    <a:pt x="92" y="89"/>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3" name="Freeform 102"/>
            <p:cNvSpPr>
              <a:spLocks/>
            </p:cNvSpPr>
            <p:nvPr/>
          </p:nvSpPr>
          <p:spPr bwMode="auto">
            <a:xfrm>
              <a:off x="5532438" y="3784600"/>
              <a:ext cx="173038" cy="303213"/>
            </a:xfrm>
            <a:custGeom>
              <a:avLst/>
              <a:gdLst>
                <a:gd name="T0" fmla="*/ 25 w 109"/>
                <a:gd name="T1" fmla="*/ 5 h 191"/>
                <a:gd name="T2" fmla="*/ 32 w 109"/>
                <a:gd name="T3" fmla="*/ 5 h 191"/>
                <a:gd name="T4" fmla="*/ 40 w 109"/>
                <a:gd name="T5" fmla="*/ 4 h 191"/>
                <a:gd name="T6" fmla="*/ 47 w 109"/>
                <a:gd name="T7" fmla="*/ 4 h 191"/>
                <a:gd name="T8" fmla="*/ 54 w 109"/>
                <a:gd name="T9" fmla="*/ 3 h 191"/>
                <a:gd name="T10" fmla="*/ 60 w 109"/>
                <a:gd name="T11" fmla="*/ 3 h 191"/>
                <a:gd name="T12" fmla="*/ 77 w 109"/>
                <a:gd name="T13" fmla="*/ 1 h 191"/>
                <a:gd name="T14" fmla="*/ 88 w 109"/>
                <a:gd name="T15" fmla="*/ 0 h 191"/>
                <a:gd name="T16" fmla="*/ 89 w 109"/>
                <a:gd name="T17" fmla="*/ 6 h 191"/>
                <a:gd name="T18" fmla="*/ 92 w 109"/>
                <a:gd name="T19" fmla="*/ 11 h 191"/>
                <a:gd name="T20" fmla="*/ 95 w 109"/>
                <a:gd name="T21" fmla="*/ 16 h 191"/>
                <a:gd name="T22" fmla="*/ 98 w 109"/>
                <a:gd name="T23" fmla="*/ 24 h 191"/>
                <a:gd name="T24" fmla="*/ 99 w 109"/>
                <a:gd name="T25" fmla="*/ 29 h 191"/>
                <a:gd name="T26" fmla="*/ 102 w 109"/>
                <a:gd name="T27" fmla="*/ 49 h 191"/>
                <a:gd name="T28" fmla="*/ 104 w 109"/>
                <a:gd name="T29" fmla="*/ 68 h 191"/>
                <a:gd name="T30" fmla="*/ 105 w 109"/>
                <a:gd name="T31" fmla="*/ 85 h 191"/>
                <a:gd name="T32" fmla="*/ 106 w 109"/>
                <a:gd name="T33" fmla="*/ 96 h 191"/>
                <a:gd name="T34" fmla="*/ 107 w 109"/>
                <a:gd name="T35" fmla="*/ 103 h 191"/>
                <a:gd name="T36" fmla="*/ 105 w 109"/>
                <a:gd name="T37" fmla="*/ 109 h 191"/>
                <a:gd name="T38" fmla="*/ 106 w 109"/>
                <a:gd name="T39" fmla="*/ 115 h 191"/>
                <a:gd name="T40" fmla="*/ 109 w 109"/>
                <a:gd name="T41" fmla="*/ 127 h 191"/>
                <a:gd name="T42" fmla="*/ 106 w 109"/>
                <a:gd name="T43" fmla="*/ 134 h 191"/>
                <a:gd name="T44" fmla="*/ 99 w 109"/>
                <a:gd name="T45" fmla="*/ 146 h 191"/>
                <a:gd name="T46" fmla="*/ 98 w 109"/>
                <a:gd name="T47" fmla="*/ 150 h 191"/>
                <a:gd name="T48" fmla="*/ 97 w 109"/>
                <a:gd name="T49" fmla="*/ 157 h 191"/>
                <a:gd name="T50" fmla="*/ 96 w 109"/>
                <a:gd name="T51" fmla="*/ 164 h 191"/>
                <a:gd name="T52" fmla="*/ 98 w 109"/>
                <a:gd name="T53" fmla="*/ 170 h 191"/>
                <a:gd name="T54" fmla="*/ 89 w 109"/>
                <a:gd name="T55" fmla="*/ 175 h 191"/>
                <a:gd name="T56" fmla="*/ 89 w 109"/>
                <a:gd name="T57" fmla="*/ 181 h 191"/>
                <a:gd name="T58" fmla="*/ 86 w 109"/>
                <a:gd name="T59" fmla="*/ 187 h 191"/>
                <a:gd name="T60" fmla="*/ 74 w 109"/>
                <a:gd name="T61" fmla="*/ 183 h 191"/>
                <a:gd name="T62" fmla="*/ 70 w 109"/>
                <a:gd name="T63" fmla="*/ 190 h 191"/>
                <a:gd name="T64" fmla="*/ 66 w 109"/>
                <a:gd name="T65" fmla="*/ 190 h 191"/>
                <a:gd name="T66" fmla="*/ 59 w 109"/>
                <a:gd name="T67" fmla="*/ 180 h 191"/>
                <a:gd name="T68" fmla="*/ 62 w 109"/>
                <a:gd name="T69" fmla="*/ 176 h 191"/>
                <a:gd name="T70" fmla="*/ 59 w 109"/>
                <a:gd name="T71" fmla="*/ 171 h 191"/>
                <a:gd name="T72" fmla="*/ 49 w 109"/>
                <a:gd name="T73" fmla="*/ 161 h 191"/>
                <a:gd name="T74" fmla="*/ 45 w 109"/>
                <a:gd name="T75" fmla="*/ 159 h 191"/>
                <a:gd name="T76" fmla="*/ 35 w 109"/>
                <a:gd name="T77" fmla="*/ 153 h 191"/>
                <a:gd name="T78" fmla="*/ 35 w 109"/>
                <a:gd name="T79" fmla="*/ 146 h 191"/>
                <a:gd name="T80" fmla="*/ 38 w 109"/>
                <a:gd name="T81" fmla="*/ 138 h 191"/>
                <a:gd name="T82" fmla="*/ 38 w 109"/>
                <a:gd name="T83" fmla="*/ 133 h 191"/>
                <a:gd name="T84" fmla="*/ 36 w 109"/>
                <a:gd name="T85" fmla="*/ 127 h 191"/>
                <a:gd name="T86" fmla="*/ 29 w 109"/>
                <a:gd name="T87" fmla="*/ 128 h 191"/>
                <a:gd name="T88" fmla="*/ 24 w 109"/>
                <a:gd name="T89" fmla="*/ 124 h 191"/>
                <a:gd name="T90" fmla="*/ 19 w 109"/>
                <a:gd name="T91" fmla="*/ 114 h 191"/>
                <a:gd name="T92" fmla="*/ 9 w 109"/>
                <a:gd name="T93" fmla="*/ 106 h 191"/>
                <a:gd name="T94" fmla="*/ 3 w 109"/>
                <a:gd name="T95" fmla="*/ 97 h 191"/>
                <a:gd name="T96" fmla="*/ 0 w 109"/>
                <a:gd name="T97" fmla="*/ 85 h 191"/>
                <a:gd name="T98" fmla="*/ 3 w 109"/>
                <a:gd name="T99" fmla="*/ 78 h 191"/>
                <a:gd name="T100" fmla="*/ 3 w 109"/>
                <a:gd name="T101" fmla="*/ 73 h 191"/>
                <a:gd name="T102" fmla="*/ 8 w 109"/>
                <a:gd name="T103" fmla="*/ 70 h 191"/>
                <a:gd name="T104" fmla="*/ 13 w 109"/>
                <a:gd name="T105" fmla="*/ 60 h 191"/>
                <a:gd name="T106" fmla="*/ 10 w 109"/>
                <a:gd name="T107" fmla="*/ 51 h 191"/>
                <a:gd name="T108" fmla="*/ 15 w 109"/>
                <a:gd name="T109" fmla="*/ 41 h 191"/>
                <a:gd name="T110" fmla="*/ 24 w 109"/>
                <a:gd name="T111" fmla="*/ 39 h 191"/>
                <a:gd name="T112" fmla="*/ 27 w 109"/>
                <a:gd name="T113" fmla="*/ 33 h 191"/>
                <a:gd name="T114" fmla="*/ 32 w 109"/>
                <a:gd name="T115" fmla="*/ 28 h 191"/>
                <a:gd name="T116" fmla="*/ 30 w 109"/>
                <a:gd name="T117" fmla="*/ 18 h 191"/>
                <a:gd name="T118" fmla="*/ 24 w 109"/>
                <a:gd name="T119" fmla="*/ 14 h 191"/>
                <a:gd name="T120" fmla="*/ 18 w 109"/>
                <a:gd name="T121" fmla="*/ 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191">
                  <a:moveTo>
                    <a:pt x="19" y="5"/>
                  </a:moveTo>
                  <a:lnTo>
                    <a:pt x="20" y="5"/>
                  </a:lnTo>
                  <a:lnTo>
                    <a:pt x="22" y="5"/>
                  </a:lnTo>
                  <a:lnTo>
                    <a:pt x="23" y="5"/>
                  </a:lnTo>
                  <a:lnTo>
                    <a:pt x="24" y="5"/>
                  </a:lnTo>
                  <a:lnTo>
                    <a:pt x="25" y="5"/>
                  </a:lnTo>
                  <a:lnTo>
                    <a:pt x="26" y="5"/>
                  </a:lnTo>
                  <a:lnTo>
                    <a:pt x="27" y="5"/>
                  </a:lnTo>
                  <a:lnTo>
                    <a:pt x="28" y="5"/>
                  </a:lnTo>
                  <a:lnTo>
                    <a:pt x="29" y="5"/>
                  </a:lnTo>
                  <a:lnTo>
                    <a:pt x="30" y="5"/>
                  </a:lnTo>
                  <a:lnTo>
                    <a:pt x="32" y="5"/>
                  </a:lnTo>
                  <a:lnTo>
                    <a:pt x="34" y="4"/>
                  </a:lnTo>
                  <a:lnTo>
                    <a:pt x="35" y="4"/>
                  </a:lnTo>
                  <a:lnTo>
                    <a:pt x="36" y="4"/>
                  </a:lnTo>
                  <a:lnTo>
                    <a:pt x="38" y="4"/>
                  </a:lnTo>
                  <a:lnTo>
                    <a:pt x="39" y="4"/>
                  </a:lnTo>
                  <a:lnTo>
                    <a:pt x="40" y="4"/>
                  </a:lnTo>
                  <a:lnTo>
                    <a:pt x="42" y="4"/>
                  </a:lnTo>
                  <a:lnTo>
                    <a:pt x="43" y="4"/>
                  </a:lnTo>
                  <a:lnTo>
                    <a:pt x="44" y="4"/>
                  </a:lnTo>
                  <a:lnTo>
                    <a:pt x="45" y="4"/>
                  </a:lnTo>
                  <a:lnTo>
                    <a:pt x="46" y="4"/>
                  </a:lnTo>
                  <a:lnTo>
                    <a:pt x="47" y="4"/>
                  </a:lnTo>
                  <a:lnTo>
                    <a:pt x="48" y="4"/>
                  </a:lnTo>
                  <a:lnTo>
                    <a:pt x="49" y="4"/>
                  </a:lnTo>
                  <a:lnTo>
                    <a:pt x="50" y="4"/>
                  </a:lnTo>
                  <a:lnTo>
                    <a:pt x="52" y="3"/>
                  </a:lnTo>
                  <a:lnTo>
                    <a:pt x="53" y="3"/>
                  </a:lnTo>
                  <a:lnTo>
                    <a:pt x="54" y="3"/>
                  </a:lnTo>
                  <a:lnTo>
                    <a:pt x="55" y="3"/>
                  </a:lnTo>
                  <a:lnTo>
                    <a:pt x="56" y="3"/>
                  </a:lnTo>
                  <a:lnTo>
                    <a:pt x="57" y="3"/>
                  </a:lnTo>
                  <a:lnTo>
                    <a:pt x="58" y="3"/>
                  </a:lnTo>
                  <a:lnTo>
                    <a:pt x="59" y="3"/>
                  </a:lnTo>
                  <a:lnTo>
                    <a:pt x="60" y="3"/>
                  </a:lnTo>
                  <a:lnTo>
                    <a:pt x="65" y="3"/>
                  </a:lnTo>
                  <a:lnTo>
                    <a:pt x="67" y="3"/>
                  </a:lnTo>
                  <a:lnTo>
                    <a:pt x="72" y="1"/>
                  </a:lnTo>
                  <a:lnTo>
                    <a:pt x="73" y="1"/>
                  </a:lnTo>
                  <a:lnTo>
                    <a:pt x="74" y="1"/>
                  </a:lnTo>
                  <a:lnTo>
                    <a:pt x="77" y="1"/>
                  </a:lnTo>
                  <a:lnTo>
                    <a:pt x="78" y="1"/>
                  </a:lnTo>
                  <a:lnTo>
                    <a:pt x="79" y="1"/>
                  </a:lnTo>
                  <a:lnTo>
                    <a:pt x="84" y="0"/>
                  </a:lnTo>
                  <a:lnTo>
                    <a:pt x="85" y="0"/>
                  </a:lnTo>
                  <a:lnTo>
                    <a:pt x="87" y="0"/>
                  </a:lnTo>
                  <a:lnTo>
                    <a:pt x="88" y="0"/>
                  </a:lnTo>
                  <a:lnTo>
                    <a:pt x="89" y="0"/>
                  </a:lnTo>
                  <a:lnTo>
                    <a:pt x="89" y="1"/>
                  </a:lnTo>
                  <a:lnTo>
                    <a:pt x="90" y="3"/>
                  </a:lnTo>
                  <a:lnTo>
                    <a:pt x="90" y="4"/>
                  </a:lnTo>
                  <a:lnTo>
                    <a:pt x="89" y="5"/>
                  </a:lnTo>
                  <a:lnTo>
                    <a:pt x="89" y="6"/>
                  </a:lnTo>
                  <a:lnTo>
                    <a:pt x="89" y="7"/>
                  </a:lnTo>
                  <a:lnTo>
                    <a:pt x="89" y="8"/>
                  </a:lnTo>
                  <a:lnTo>
                    <a:pt x="90" y="9"/>
                  </a:lnTo>
                  <a:lnTo>
                    <a:pt x="90" y="10"/>
                  </a:lnTo>
                  <a:lnTo>
                    <a:pt x="92" y="10"/>
                  </a:lnTo>
                  <a:lnTo>
                    <a:pt x="92" y="11"/>
                  </a:lnTo>
                  <a:lnTo>
                    <a:pt x="93" y="11"/>
                  </a:lnTo>
                  <a:lnTo>
                    <a:pt x="93" y="13"/>
                  </a:lnTo>
                  <a:lnTo>
                    <a:pt x="93" y="14"/>
                  </a:lnTo>
                  <a:lnTo>
                    <a:pt x="94" y="14"/>
                  </a:lnTo>
                  <a:lnTo>
                    <a:pt x="95" y="15"/>
                  </a:lnTo>
                  <a:lnTo>
                    <a:pt x="95" y="16"/>
                  </a:lnTo>
                  <a:lnTo>
                    <a:pt x="96" y="19"/>
                  </a:lnTo>
                  <a:lnTo>
                    <a:pt x="96" y="20"/>
                  </a:lnTo>
                  <a:lnTo>
                    <a:pt x="96" y="21"/>
                  </a:lnTo>
                  <a:lnTo>
                    <a:pt x="97" y="21"/>
                  </a:lnTo>
                  <a:lnTo>
                    <a:pt x="97" y="23"/>
                  </a:lnTo>
                  <a:lnTo>
                    <a:pt x="98" y="24"/>
                  </a:lnTo>
                  <a:lnTo>
                    <a:pt x="98" y="25"/>
                  </a:lnTo>
                  <a:lnTo>
                    <a:pt x="99" y="25"/>
                  </a:lnTo>
                  <a:lnTo>
                    <a:pt x="99" y="26"/>
                  </a:lnTo>
                  <a:lnTo>
                    <a:pt x="99" y="27"/>
                  </a:lnTo>
                  <a:lnTo>
                    <a:pt x="99" y="28"/>
                  </a:lnTo>
                  <a:lnTo>
                    <a:pt x="99" y="29"/>
                  </a:lnTo>
                  <a:lnTo>
                    <a:pt x="99" y="31"/>
                  </a:lnTo>
                  <a:lnTo>
                    <a:pt x="100" y="35"/>
                  </a:lnTo>
                  <a:lnTo>
                    <a:pt x="100" y="40"/>
                  </a:lnTo>
                  <a:lnTo>
                    <a:pt x="102" y="45"/>
                  </a:lnTo>
                  <a:lnTo>
                    <a:pt x="102" y="46"/>
                  </a:lnTo>
                  <a:lnTo>
                    <a:pt x="102" y="49"/>
                  </a:lnTo>
                  <a:lnTo>
                    <a:pt x="102" y="50"/>
                  </a:lnTo>
                  <a:lnTo>
                    <a:pt x="102" y="54"/>
                  </a:lnTo>
                  <a:lnTo>
                    <a:pt x="102" y="55"/>
                  </a:lnTo>
                  <a:lnTo>
                    <a:pt x="103" y="59"/>
                  </a:lnTo>
                  <a:lnTo>
                    <a:pt x="103" y="66"/>
                  </a:lnTo>
                  <a:lnTo>
                    <a:pt x="104" y="68"/>
                  </a:lnTo>
                  <a:lnTo>
                    <a:pt x="104" y="76"/>
                  </a:lnTo>
                  <a:lnTo>
                    <a:pt x="104" y="78"/>
                  </a:lnTo>
                  <a:lnTo>
                    <a:pt x="104" y="79"/>
                  </a:lnTo>
                  <a:lnTo>
                    <a:pt x="105" y="80"/>
                  </a:lnTo>
                  <a:lnTo>
                    <a:pt x="105" y="84"/>
                  </a:lnTo>
                  <a:lnTo>
                    <a:pt x="105" y="85"/>
                  </a:lnTo>
                  <a:lnTo>
                    <a:pt x="105" y="86"/>
                  </a:lnTo>
                  <a:lnTo>
                    <a:pt x="105" y="88"/>
                  </a:lnTo>
                  <a:lnTo>
                    <a:pt x="105" y="90"/>
                  </a:lnTo>
                  <a:lnTo>
                    <a:pt x="105" y="91"/>
                  </a:lnTo>
                  <a:lnTo>
                    <a:pt x="106" y="91"/>
                  </a:lnTo>
                  <a:lnTo>
                    <a:pt x="106" y="96"/>
                  </a:lnTo>
                  <a:lnTo>
                    <a:pt x="106" y="98"/>
                  </a:lnTo>
                  <a:lnTo>
                    <a:pt x="106" y="99"/>
                  </a:lnTo>
                  <a:lnTo>
                    <a:pt x="106" y="100"/>
                  </a:lnTo>
                  <a:lnTo>
                    <a:pt x="106" y="101"/>
                  </a:lnTo>
                  <a:lnTo>
                    <a:pt x="106" y="103"/>
                  </a:lnTo>
                  <a:lnTo>
                    <a:pt x="107" y="103"/>
                  </a:lnTo>
                  <a:lnTo>
                    <a:pt x="107" y="104"/>
                  </a:lnTo>
                  <a:lnTo>
                    <a:pt x="107" y="107"/>
                  </a:lnTo>
                  <a:lnTo>
                    <a:pt x="107" y="106"/>
                  </a:lnTo>
                  <a:lnTo>
                    <a:pt x="106" y="107"/>
                  </a:lnTo>
                  <a:lnTo>
                    <a:pt x="105" y="108"/>
                  </a:lnTo>
                  <a:lnTo>
                    <a:pt x="105" y="109"/>
                  </a:lnTo>
                  <a:lnTo>
                    <a:pt x="105" y="110"/>
                  </a:lnTo>
                  <a:lnTo>
                    <a:pt x="106" y="110"/>
                  </a:lnTo>
                  <a:lnTo>
                    <a:pt x="106" y="113"/>
                  </a:lnTo>
                  <a:lnTo>
                    <a:pt x="105" y="114"/>
                  </a:lnTo>
                  <a:lnTo>
                    <a:pt x="104" y="114"/>
                  </a:lnTo>
                  <a:lnTo>
                    <a:pt x="106" y="115"/>
                  </a:lnTo>
                  <a:lnTo>
                    <a:pt x="107" y="117"/>
                  </a:lnTo>
                  <a:lnTo>
                    <a:pt x="109" y="120"/>
                  </a:lnTo>
                  <a:lnTo>
                    <a:pt x="108" y="121"/>
                  </a:lnTo>
                  <a:lnTo>
                    <a:pt x="108" y="124"/>
                  </a:lnTo>
                  <a:lnTo>
                    <a:pt x="109" y="126"/>
                  </a:lnTo>
                  <a:lnTo>
                    <a:pt x="109" y="127"/>
                  </a:lnTo>
                  <a:lnTo>
                    <a:pt x="109" y="129"/>
                  </a:lnTo>
                  <a:lnTo>
                    <a:pt x="108" y="129"/>
                  </a:lnTo>
                  <a:lnTo>
                    <a:pt x="107" y="130"/>
                  </a:lnTo>
                  <a:lnTo>
                    <a:pt x="107" y="131"/>
                  </a:lnTo>
                  <a:lnTo>
                    <a:pt x="107" y="133"/>
                  </a:lnTo>
                  <a:lnTo>
                    <a:pt x="106" y="134"/>
                  </a:lnTo>
                  <a:lnTo>
                    <a:pt x="106" y="135"/>
                  </a:lnTo>
                  <a:lnTo>
                    <a:pt x="105" y="139"/>
                  </a:lnTo>
                  <a:lnTo>
                    <a:pt x="104" y="139"/>
                  </a:lnTo>
                  <a:lnTo>
                    <a:pt x="102" y="144"/>
                  </a:lnTo>
                  <a:lnTo>
                    <a:pt x="100" y="145"/>
                  </a:lnTo>
                  <a:lnTo>
                    <a:pt x="99" y="146"/>
                  </a:lnTo>
                  <a:lnTo>
                    <a:pt x="99" y="147"/>
                  </a:lnTo>
                  <a:lnTo>
                    <a:pt x="100" y="147"/>
                  </a:lnTo>
                  <a:lnTo>
                    <a:pt x="100" y="148"/>
                  </a:lnTo>
                  <a:lnTo>
                    <a:pt x="100" y="149"/>
                  </a:lnTo>
                  <a:lnTo>
                    <a:pt x="99" y="149"/>
                  </a:lnTo>
                  <a:lnTo>
                    <a:pt x="98" y="150"/>
                  </a:lnTo>
                  <a:lnTo>
                    <a:pt x="97" y="153"/>
                  </a:lnTo>
                  <a:lnTo>
                    <a:pt x="98" y="155"/>
                  </a:lnTo>
                  <a:lnTo>
                    <a:pt x="98" y="157"/>
                  </a:lnTo>
                  <a:lnTo>
                    <a:pt x="98" y="158"/>
                  </a:lnTo>
                  <a:lnTo>
                    <a:pt x="97" y="158"/>
                  </a:lnTo>
                  <a:lnTo>
                    <a:pt x="97" y="157"/>
                  </a:lnTo>
                  <a:lnTo>
                    <a:pt x="98" y="159"/>
                  </a:lnTo>
                  <a:lnTo>
                    <a:pt x="98" y="160"/>
                  </a:lnTo>
                  <a:lnTo>
                    <a:pt x="98" y="161"/>
                  </a:lnTo>
                  <a:lnTo>
                    <a:pt x="98" y="163"/>
                  </a:lnTo>
                  <a:lnTo>
                    <a:pt x="97" y="163"/>
                  </a:lnTo>
                  <a:lnTo>
                    <a:pt x="96" y="164"/>
                  </a:lnTo>
                  <a:lnTo>
                    <a:pt x="96" y="165"/>
                  </a:lnTo>
                  <a:lnTo>
                    <a:pt x="96" y="166"/>
                  </a:lnTo>
                  <a:lnTo>
                    <a:pt x="96" y="167"/>
                  </a:lnTo>
                  <a:lnTo>
                    <a:pt x="96" y="168"/>
                  </a:lnTo>
                  <a:lnTo>
                    <a:pt x="97" y="169"/>
                  </a:lnTo>
                  <a:lnTo>
                    <a:pt x="98" y="170"/>
                  </a:lnTo>
                  <a:lnTo>
                    <a:pt x="98" y="171"/>
                  </a:lnTo>
                  <a:lnTo>
                    <a:pt x="94" y="173"/>
                  </a:lnTo>
                  <a:lnTo>
                    <a:pt x="93" y="173"/>
                  </a:lnTo>
                  <a:lnTo>
                    <a:pt x="92" y="174"/>
                  </a:lnTo>
                  <a:lnTo>
                    <a:pt x="90" y="175"/>
                  </a:lnTo>
                  <a:lnTo>
                    <a:pt x="89" y="175"/>
                  </a:lnTo>
                  <a:lnTo>
                    <a:pt x="88" y="175"/>
                  </a:lnTo>
                  <a:lnTo>
                    <a:pt x="88" y="176"/>
                  </a:lnTo>
                  <a:lnTo>
                    <a:pt x="87" y="179"/>
                  </a:lnTo>
                  <a:lnTo>
                    <a:pt x="87" y="180"/>
                  </a:lnTo>
                  <a:lnTo>
                    <a:pt x="88" y="181"/>
                  </a:lnTo>
                  <a:lnTo>
                    <a:pt x="89" y="181"/>
                  </a:lnTo>
                  <a:lnTo>
                    <a:pt x="89" y="184"/>
                  </a:lnTo>
                  <a:lnTo>
                    <a:pt x="89" y="186"/>
                  </a:lnTo>
                  <a:lnTo>
                    <a:pt x="89" y="187"/>
                  </a:lnTo>
                  <a:lnTo>
                    <a:pt x="88" y="187"/>
                  </a:lnTo>
                  <a:lnTo>
                    <a:pt x="87" y="187"/>
                  </a:lnTo>
                  <a:lnTo>
                    <a:pt x="86" y="187"/>
                  </a:lnTo>
                  <a:lnTo>
                    <a:pt x="86" y="186"/>
                  </a:lnTo>
                  <a:lnTo>
                    <a:pt x="85" y="185"/>
                  </a:lnTo>
                  <a:lnTo>
                    <a:pt x="79" y="184"/>
                  </a:lnTo>
                  <a:lnTo>
                    <a:pt x="76" y="183"/>
                  </a:lnTo>
                  <a:lnTo>
                    <a:pt x="75" y="183"/>
                  </a:lnTo>
                  <a:lnTo>
                    <a:pt x="74" y="183"/>
                  </a:lnTo>
                  <a:lnTo>
                    <a:pt x="73" y="184"/>
                  </a:lnTo>
                  <a:lnTo>
                    <a:pt x="72" y="185"/>
                  </a:lnTo>
                  <a:lnTo>
                    <a:pt x="69" y="188"/>
                  </a:lnTo>
                  <a:lnTo>
                    <a:pt x="69" y="189"/>
                  </a:lnTo>
                  <a:lnTo>
                    <a:pt x="69" y="190"/>
                  </a:lnTo>
                  <a:lnTo>
                    <a:pt x="70" y="190"/>
                  </a:lnTo>
                  <a:lnTo>
                    <a:pt x="70" y="191"/>
                  </a:lnTo>
                  <a:lnTo>
                    <a:pt x="69" y="191"/>
                  </a:lnTo>
                  <a:lnTo>
                    <a:pt x="68" y="191"/>
                  </a:lnTo>
                  <a:lnTo>
                    <a:pt x="67" y="191"/>
                  </a:lnTo>
                  <a:lnTo>
                    <a:pt x="66" y="191"/>
                  </a:lnTo>
                  <a:lnTo>
                    <a:pt x="66" y="190"/>
                  </a:lnTo>
                  <a:lnTo>
                    <a:pt x="64" y="189"/>
                  </a:lnTo>
                  <a:lnTo>
                    <a:pt x="63" y="187"/>
                  </a:lnTo>
                  <a:lnTo>
                    <a:pt x="62" y="184"/>
                  </a:lnTo>
                  <a:lnTo>
                    <a:pt x="60" y="183"/>
                  </a:lnTo>
                  <a:lnTo>
                    <a:pt x="59" y="181"/>
                  </a:lnTo>
                  <a:lnTo>
                    <a:pt x="59" y="180"/>
                  </a:lnTo>
                  <a:lnTo>
                    <a:pt x="60" y="180"/>
                  </a:lnTo>
                  <a:lnTo>
                    <a:pt x="60" y="179"/>
                  </a:lnTo>
                  <a:lnTo>
                    <a:pt x="62" y="179"/>
                  </a:lnTo>
                  <a:lnTo>
                    <a:pt x="62" y="178"/>
                  </a:lnTo>
                  <a:lnTo>
                    <a:pt x="62" y="177"/>
                  </a:lnTo>
                  <a:lnTo>
                    <a:pt x="62" y="176"/>
                  </a:lnTo>
                  <a:lnTo>
                    <a:pt x="60" y="175"/>
                  </a:lnTo>
                  <a:lnTo>
                    <a:pt x="59" y="175"/>
                  </a:lnTo>
                  <a:lnTo>
                    <a:pt x="59" y="173"/>
                  </a:lnTo>
                  <a:lnTo>
                    <a:pt x="59" y="171"/>
                  </a:lnTo>
                  <a:lnTo>
                    <a:pt x="58" y="171"/>
                  </a:lnTo>
                  <a:lnTo>
                    <a:pt x="59" y="171"/>
                  </a:lnTo>
                  <a:lnTo>
                    <a:pt x="59" y="170"/>
                  </a:lnTo>
                  <a:lnTo>
                    <a:pt x="58" y="168"/>
                  </a:lnTo>
                  <a:lnTo>
                    <a:pt x="54" y="165"/>
                  </a:lnTo>
                  <a:lnTo>
                    <a:pt x="54" y="164"/>
                  </a:lnTo>
                  <a:lnTo>
                    <a:pt x="53" y="163"/>
                  </a:lnTo>
                  <a:lnTo>
                    <a:pt x="49" y="161"/>
                  </a:lnTo>
                  <a:lnTo>
                    <a:pt x="48" y="161"/>
                  </a:lnTo>
                  <a:lnTo>
                    <a:pt x="48" y="163"/>
                  </a:lnTo>
                  <a:lnTo>
                    <a:pt x="47" y="163"/>
                  </a:lnTo>
                  <a:lnTo>
                    <a:pt x="46" y="163"/>
                  </a:lnTo>
                  <a:lnTo>
                    <a:pt x="46" y="160"/>
                  </a:lnTo>
                  <a:lnTo>
                    <a:pt x="45" y="159"/>
                  </a:lnTo>
                  <a:lnTo>
                    <a:pt x="43" y="158"/>
                  </a:lnTo>
                  <a:lnTo>
                    <a:pt x="42" y="157"/>
                  </a:lnTo>
                  <a:lnTo>
                    <a:pt x="39" y="156"/>
                  </a:lnTo>
                  <a:lnTo>
                    <a:pt x="38" y="155"/>
                  </a:lnTo>
                  <a:lnTo>
                    <a:pt x="37" y="155"/>
                  </a:lnTo>
                  <a:lnTo>
                    <a:pt x="35" y="153"/>
                  </a:lnTo>
                  <a:lnTo>
                    <a:pt x="35" y="151"/>
                  </a:lnTo>
                  <a:lnTo>
                    <a:pt x="35" y="150"/>
                  </a:lnTo>
                  <a:lnTo>
                    <a:pt x="34" y="149"/>
                  </a:lnTo>
                  <a:lnTo>
                    <a:pt x="34" y="148"/>
                  </a:lnTo>
                  <a:lnTo>
                    <a:pt x="34" y="147"/>
                  </a:lnTo>
                  <a:lnTo>
                    <a:pt x="35" y="146"/>
                  </a:lnTo>
                  <a:lnTo>
                    <a:pt x="36" y="144"/>
                  </a:lnTo>
                  <a:lnTo>
                    <a:pt x="36" y="143"/>
                  </a:lnTo>
                  <a:lnTo>
                    <a:pt x="36" y="140"/>
                  </a:lnTo>
                  <a:lnTo>
                    <a:pt x="37" y="140"/>
                  </a:lnTo>
                  <a:lnTo>
                    <a:pt x="37" y="139"/>
                  </a:lnTo>
                  <a:lnTo>
                    <a:pt x="38" y="138"/>
                  </a:lnTo>
                  <a:lnTo>
                    <a:pt x="38" y="137"/>
                  </a:lnTo>
                  <a:lnTo>
                    <a:pt x="38" y="136"/>
                  </a:lnTo>
                  <a:lnTo>
                    <a:pt x="38" y="135"/>
                  </a:lnTo>
                  <a:lnTo>
                    <a:pt x="37" y="135"/>
                  </a:lnTo>
                  <a:lnTo>
                    <a:pt x="37" y="134"/>
                  </a:lnTo>
                  <a:lnTo>
                    <a:pt x="38" y="133"/>
                  </a:lnTo>
                  <a:lnTo>
                    <a:pt x="39" y="131"/>
                  </a:lnTo>
                  <a:lnTo>
                    <a:pt x="39" y="130"/>
                  </a:lnTo>
                  <a:lnTo>
                    <a:pt x="39" y="129"/>
                  </a:lnTo>
                  <a:lnTo>
                    <a:pt x="37" y="128"/>
                  </a:lnTo>
                  <a:lnTo>
                    <a:pt x="37" y="127"/>
                  </a:lnTo>
                  <a:lnTo>
                    <a:pt x="36" y="127"/>
                  </a:lnTo>
                  <a:lnTo>
                    <a:pt x="35" y="127"/>
                  </a:lnTo>
                  <a:lnTo>
                    <a:pt x="33" y="126"/>
                  </a:lnTo>
                  <a:lnTo>
                    <a:pt x="32" y="126"/>
                  </a:lnTo>
                  <a:lnTo>
                    <a:pt x="30" y="126"/>
                  </a:lnTo>
                  <a:lnTo>
                    <a:pt x="29" y="127"/>
                  </a:lnTo>
                  <a:lnTo>
                    <a:pt x="29" y="128"/>
                  </a:lnTo>
                  <a:lnTo>
                    <a:pt x="28" y="129"/>
                  </a:lnTo>
                  <a:lnTo>
                    <a:pt x="27" y="129"/>
                  </a:lnTo>
                  <a:lnTo>
                    <a:pt x="26" y="129"/>
                  </a:lnTo>
                  <a:lnTo>
                    <a:pt x="25" y="128"/>
                  </a:lnTo>
                  <a:lnTo>
                    <a:pt x="25" y="127"/>
                  </a:lnTo>
                  <a:lnTo>
                    <a:pt x="24" y="124"/>
                  </a:lnTo>
                  <a:lnTo>
                    <a:pt x="24" y="123"/>
                  </a:lnTo>
                  <a:lnTo>
                    <a:pt x="24" y="121"/>
                  </a:lnTo>
                  <a:lnTo>
                    <a:pt x="23" y="117"/>
                  </a:lnTo>
                  <a:lnTo>
                    <a:pt x="23" y="116"/>
                  </a:lnTo>
                  <a:lnTo>
                    <a:pt x="20" y="115"/>
                  </a:lnTo>
                  <a:lnTo>
                    <a:pt x="19" y="114"/>
                  </a:lnTo>
                  <a:lnTo>
                    <a:pt x="18" y="113"/>
                  </a:lnTo>
                  <a:lnTo>
                    <a:pt x="16" y="113"/>
                  </a:lnTo>
                  <a:lnTo>
                    <a:pt x="15" y="111"/>
                  </a:lnTo>
                  <a:lnTo>
                    <a:pt x="14" y="110"/>
                  </a:lnTo>
                  <a:lnTo>
                    <a:pt x="10" y="107"/>
                  </a:lnTo>
                  <a:lnTo>
                    <a:pt x="9" y="106"/>
                  </a:lnTo>
                  <a:lnTo>
                    <a:pt x="8" y="105"/>
                  </a:lnTo>
                  <a:lnTo>
                    <a:pt x="6" y="103"/>
                  </a:lnTo>
                  <a:lnTo>
                    <a:pt x="5" y="101"/>
                  </a:lnTo>
                  <a:lnTo>
                    <a:pt x="5" y="100"/>
                  </a:lnTo>
                  <a:lnTo>
                    <a:pt x="5" y="99"/>
                  </a:lnTo>
                  <a:lnTo>
                    <a:pt x="3" y="97"/>
                  </a:lnTo>
                  <a:lnTo>
                    <a:pt x="2" y="94"/>
                  </a:lnTo>
                  <a:lnTo>
                    <a:pt x="2" y="93"/>
                  </a:lnTo>
                  <a:lnTo>
                    <a:pt x="0" y="90"/>
                  </a:lnTo>
                  <a:lnTo>
                    <a:pt x="0" y="88"/>
                  </a:lnTo>
                  <a:lnTo>
                    <a:pt x="0" y="86"/>
                  </a:lnTo>
                  <a:lnTo>
                    <a:pt x="0" y="85"/>
                  </a:lnTo>
                  <a:lnTo>
                    <a:pt x="0" y="84"/>
                  </a:lnTo>
                  <a:lnTo>
                    <a:pt x="0" y="83"/>
                  </a:lnTo>
                  <a:lnTo>
                    <a:pt x="2" y="80"/>
                  </a:lnTo>
                  <a:lnTo>
                    <a:pt x="2" y="79"/>
                  </a:lnTo>
                  <a:lnTo>
                    <a:pt x="3" y="79"/>
                  </a:lnTo>
                  <a:lnTo>
                    <a:pt x="3" y="78"/>
                  </a:lnTo>
                  <a:lnTo>
                    <a:pt x="4" y="78"/>
                  </a:lnTo>
                  <a:lnTo>
                    <a:pt x="4" y="75"/>
                  </a:lnTo>
                  <a:lnTo>
                    <a:pt x="3" y="75"/>
                  </a:lnTo>
                  <a:lnTo>
                    <a:pt x="3" y="74"/>
                  </a:lnTo>
                  <a:lnTo>
                    <a:pt x="2" y="74"/>
                  </a:lnTo>
                  <a:lnTo>
                    <a:pt x="3" y="73"/>
                  </a:lnTo>
                  <a:lnTo>
                    <a:pt x="3" y="71"/>
                  </a:lnTo>
                  <a:lnTo>
                    <a:pt x="4" y="71"/>
                  </a:lnTo>
                  <a:lnTo>
                    <a:pt x="5" y="70"/>
                  </a:lnTo>
                  <a:lnTo>
                    <a:pt x="6" y="70"/>
                  </a:lnTo>
                  <a:lnTo>
                    <a:pt x="7" y="70"/>
                  </a:lnTo>
                  <a:lnTo>
                    <a:pt x="8" y="70"/>
                  </a:lnTo>
                  <a:lnTo>
                    <a:pt x="9" y="69"/>
                  </a:lnTo>
                  <a:lnTo>
                    <a:pt x="9" y="68"/>
                  </a:lnTo>
                  <a:lnTo>
                    <a:pt x="9" y="65"/>
                  </a:lnTo>
                  <a:lnTo>
                    <a:pt x="9" y="64"/>
                  </a:lnTo>
                  <a:lnTo>
                    <a:pt x="12" y="60"/>
                  </a:lnTo>
                  <a:lnTo>
                    <a:pt x="13" y="60"/>
                  </a:lnTo>
                  <a:lnTo>
                    <a:pt x="13" y="59"/>
                  </a:lnTo>
                  <a:lnTo>
                    <a:pt x="14" y="56"/>
                  </a:lnTo>
                  <a:lnTo>
                    <a:pt x="13" y="55"/>
                  </a:lnTo>
                  <a:lnTo>
                    <a:pt x="13" y="54"/>
                  </a:lnTo>
                  <a:lnTo>
                    <a:pt x="12" y="51"/>
                  </a:lnTo>
                  <a:lnTo>
                    <a:pt x="10" y="51"/>
                  </a:lnTo>
                  <a:lnTo>
                    <a:pt x="8" y="49"/>
                  </a:lnTo>
                  <a:lnTo>
                    <a:pt x="9" y="46"/>
                  </a:lnTo>
                  <a:lnTo>
                    <a:pt x="9" y="44"/>
                  </a:lnTo>
                  <a:lnTo>
                    <a:pt x="10" y="43"/>
                  </a:lnTo>
                  <a:lnTo>
                    <a:pt x="12" y="43"/>
                  </a:lnTo>
                  <a:lnTo>
                    <a:pt x="15" y="41"/>
                  </a:lnTo>
                  <a:lnTo>
                    <a:pt x="16" y="41"/>
                  </a:lnTo>
                  <a:lnTo>
                    <a:pt x="17" y="41"/>
                  </a:lnTo>
                  <a:lnTo>
                    <a:pt x="18" y="41"/>
                  </a:lnTo>
                  <a:lnTo>
                    <a:pt x="19" y="41"/>
                  </a:lnTo>
                  <a:lnTo>
                    <a:pt x="20" y="39"/>
                  </a:lnTo>
                  <a:lnTo>
                    <a:pt x="24" y="39"/>
                  </a:lnTo>
                  <a:lnTo>
                    <a:pt x="24" y="38"/>
                  </a:lnTo>
                  <a:lnTo>
                    <a:pt x="25" y="38"/>
                  </a:lnTo>
                  <a:lnTo>
                    <a:pt x="26" y="37"/>
                  </a:lnTo>
                  <a:lnTo>
                    <a:pt x="27" y="35"/>
                  </a:lnTo>
                  <a:lnTo>
                    <a:pt x="27" y="34"/>
                  </a:lnTo>
                  <a:lnTo>
                    <a:pt x="27" y="33"/>
                  </a:lnTo>
                  <a:lnTo>
                    <a:pt x="28" y="31"/>
                  </a:lnTo>
                  <a:lnTo>
                    <a:pt x="28" y="30"/>
                  </a:lnTo>
                  <a:lnTo>
                    <a:pt x="29" y="29"/>
                  </a:lnTo>
                  <a:lnTo>
                    <a:pt x="30" y="29"/>
                  </a:lnTo>
                  <a:lnTo>
                    <a:pt x="30" y="28"/>
                  </a:lnTo>
                  <a:lnTo>
                    <a:pt x="32" y="28"/>
                  </a:lnTo>
                  <a:lnTo>
                    <a:pt x="32" y="24"/>
                  </a:lnTo>
                  <a:lnTo>
                    <a:pt x="32" y="21"/>
                  </a:lnTo>
                  <a:lnTo>
                    <a:pt x="32" y="20"/>
                  </a:lnTo>
                  <a:lnTo>
                    <a:pt x="30" y="20"/>
                  </a:lnTo>
                  <a:lnTo>
                    <a:pt x="30" y="19"/>
                  </a:lnTo>
                  <a:lnTo>
                    <a:pt x="30" y="18"/>
                  </a:lnTo>
                  <a:lnTo>
                    <a:pt x="29" y="17"/>
                  </a:lnTo>
                  <a:lnTo>
                    <a:pt x="29" y="16"/>
                  </a:lnTo>
                  <a:lnTo>
                    <a:pt x="27" y="16"/>
                  </a:lnTo>
                  <a:lnTo>
                    <a:pt x="26" y="15"/>
                  </a:lnTo>
                  <a:lnTo>
                    <a:pt x="25" y="15"/>
                  </a:lnTo>
                  <a:lnTo>
                    <a:pt x="24" y="14"/>
                  </a:lnTo>
                  <a:lnTo>
                    <a:pt x="24" y="13"/>
                  </a:lnTo>
                  <a:lnTo>
                    <a:pt x="24" y="11"/>
                  </a:lnTo>
                  <a:lnTo>
                    <a:pt x="23" y="9"/>
                  </a:lnTo>
                  <a:lnTo>
                    <a:pt x="20" y="8"/>
                  </a:lnTo>
                  <a:lnTo>
                    <a:pt x="18" y="7"/>
                  </a:lnTo>
                  <a:lnTo>
                    <a:pt x="18" y="6"/>
                  </a:lnTo>
                  <a:lnTo>
                    <a:pt x="17" y="6"/>
                  </a:lnTo>
                  <a:lnTo>
                    <a:pt x="18" y="5"/>
                  </a:lnTo>
                  <a:lnTo>
                    <a:pt x="19" y="5"/>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4" name="Freeform 103"/>
            <p:cNvSpPr>
              <a:spLocks/>
            </p:cNvSpPr>
            <p:nvPr/>
          </p:nvSpPr>
          <p:spPr bwMode="auto">
            <a:xfrm>
              <a:off x="5686425" y="3811588"/>
              <a:ext cx="134938" cy="228600"/>
            </a:xfrm>
            <a:custGeom>
              <a:avLst/>
              <a:gdLst>
                <a:gd name="T0" fmla="*/ 45 w 85"/>
                <a:gd name="T1" fmla="*/ 3 h 144"/>
                <a:gd name="T2" fmla="*/ 53 w 85"/>
                <a:gd name="T3" fmla="*/ 2 h 144"/>
                <a:gd name="T4" fmla="*/ 60 w 85"/>
                <a:gd name="T5" fmla="*/ 1 h 144"/>
                <a:gd name="T6" fmla="*/ 67 w 85"/>
                <a:gd name="T7" fmla="*/ 0 h 144"/>
                <a:gd name="T8" fmla="*/ 72 w 85"/>
                <a:gd name="T9" fmla="*/ 3 h 144"/>
                <a:gd name="T10" fmla="*/ 72 w 85"/>
                <a:gd name="T11" fmla="*/ 11 h 144"/>
                <a:gd name="T12" fmla="*/ 75 w 85"/>
                <a:gd name="T13" fmla="*/ 20 h 144"/>
                <a:gd name="T14" fmla="*/ 76 w 85"/>
                <a:gd name="T15" fmla="*/ 34 h 144"/>
                <a:gd name="T16" fmla="*/ 77 w 85"/>
                <a:gd name="T17" fmla="*/ 41 h 144"/>
                <a:gd name="T18" fmla="*/ 78 w 85"/>
                <a:gd name="T19" fmla="*/ 53 h 144"/>
                <a:gd name="T20" fmla="*/ 79 w 85"/>
                <a:gd name="T21" fmla="*/ 62 h 144"/>
                <a:gd name="T22" fmla="*/ 80 w 85"/>
                <a:gd name="T23" fmla="*/ 67 h 144"/>
                <a:gd name="T24" fmla="*/ 81 w 85"/>
                <a:gd name="T25" fmla="*/ 76 h 144"/>
                <a:gd name="T26" fmla="*/ 82 w 85"/>
                <a:gd name="T27" fmla="*/ 88 h 144"/>
                <a:gd name="T28" fmla="*/ 83 w 85"/>
                <a:gd name="T29" fmla="*/ 96 h 144"/>
                <a:gd name="T30" fmla="*/ 81 w 85"/>
                <a:gd name="T31" fmla="*/ 101 h 144"/>
                <a:gd name="T32" fmla="*/ 76 w 85"/>
                <a:gd name="T33" fmla="*/ 104 h 144"/>
                <a:gd name="T34" fmla="*/ 71 w 85"/>
                <a:gd name="T35" fmla="*/ 103 h 144"/>
                <a:gd name="T36" fmla="*/ 68 w 85"/>
                <a:gd name="T37" fmla="*/ 109 h 144"/>
                <a:gd name="T38" fmla="*/ 65 w 85"/>
                <a:gd name="T39" fmla="*/ 114 h 144"/>
                <a:gd name="T40" fmla="*/ 63 w 85"/>
                <a:gd name="T41" fmla="*/ 120 h 144"/>
                <a:gd name="T42" fmla="*/ 58 w 85"/>
                <a:gd name="T43" fmla="*/ 126 h 144"/>
                <a:gd name="T44" fmla="*/ 57 w 85"/>
                <a:gd name="T45" fmla="*/ 131 h 144"/>
                <a:gd name="T46" fmla="*/ 48 w 85"/>
                <a:gd name="T47" fmla="*/ 130 h 144"/>
                <a:gd name="T48" fmla="*/ 47 w 85"/>
                <a:gd name="T49" fmla="*/ 128 h 144"/>
                <a:gd name="T50" fmla="*/ 41 w 85"/>
                <a:gd name="T51" fmla="*/ 131 h 144"/>
                <a:gd name="T52" fmla="*/ 38 w 85"/>
                <a:gd name="T53" fmla="*/ 138 h 144"/>
                <a:gd name="T54" fmla="*/ 35 w 85"/>
                <a:gd name="T55" fmla="*/ 133 h 144"/>
                <a:gd name="T56" fmla="*/ 29 w 85"/>
                <a:gd name="T57" fmla="*/ 137 h 144"/>
                <a:gd name="T58" fmla="*/ 27 w 85"/>
                <a:gd name="T59" fmla="*/ 141 h 144"/>
                <a:gd name="T60" fmla="*/ 22 w 85"/>
                <a:gd name="T61" fmla="*/ 139 h 144"/>
                <a:gd name="T62" fmla="*/ 17 w 85"/>
                <a:gd name="T63" fmla="*/ 138 h 144"/>
                <a:gd name="T64" fmla="*/ 12 w 85"/>
                <a:gd name="T65" fmla="*/ 137 h 144"/>
                <a:gd name="T66" fmla="*/ 13 w 85"/>
                <a:gd name="T67" fmla="*/ 141 h 144"/>
                <a:gd name="T68" fmla="*/ 11 w 85"/>
                <a:gd name="T69" fmla="*/ 140 h 144"/>
                <a:gd name="T70" fmla="*/ 7 w 85"/>
                <a:gd name="T71" fmla="*/ 140 h 144"/>
                <a:gd name="T72" fmla="*/ 3 w 85"/>
                <a:gd name="T73" fmla="*/ 140 h 144"/>
                <a:gd name="T74" fmla="*/ 5 w 85"/>
                <a:gd name="T75" fmla="*/ 144 h 144"/>
                <a:gd name="T76" fmla="*/ 1 w 85"/>
                <a:gd name="T77" fmla="*/ 142 h 144"/>
                <a:gd name="T78" fmla="*/ 1 w 85"/>
                <a:gd name="T79" fmla="*/ 138 h 144"/>
                <a:gd name="T80" fmla="*/ 3 w 85"/>
                <a:gd name="T81" fmla="*/ 131 h 144"/>
                <a:gd name="T82" fmla="*/ 5 w 85"/>
                <a:gd name="T83" fmla="*/ 127 h 144"/>
                <a:gd name="T84" fmla="*/ 10 w 85"/>
                <a:gd name="T85" fmla="*/ 116 h 144"/>
                <a:gd name="T86" fmla="*/ 12 w 85"/>
                <a:gd name="T87" fmla="*/ 110 h 144"/>
                <a:gd name="T88" fmla="*/ 10 w 85"/>
                <a:gd name="T89" fmla="*/ 100 h 144"/>
                <a:gd name="T90" fmla="*/ 9 w 85"/>
                <a:gd name="T91" fmla="*/ 93 h 144"/>
                <a:gd name="T92" fmla="*/ 10 w 85"/>
                <a:gd name="T93" fmla="*/ 89 h 144"/>
                <a:gd name="T94" fmla="*/ 9 w 85"/>
                <a:gd name="T95" fmla="*/ 84 h 144"/>
                <a:gd name="T96" fmla="*/ 9 w 85"/>
                <a:gd name="T97" fmla="*/ 74 h 144"/>
                <a:gd name="T98" fmla="*/ 8 w 85"/>
                <a:gd name="T99" fmla="*/ 68 h 144"/>
                <a:gd name="T100" fmla="*/ 7 w 85"/>
                <a:gd name="T101" fmla="*/ 59 h 144"/>
                <a:gd name="T102" fmla="*/ 5 w 85"/>
                <a:gd name="T103" fmla="*/ 37 h 144"/>
                <a:gd name="T104" fmla="*/ 3 w 85"/>
                <a:gd name="T105" fmla="*/ 23 h 144"/>
                <a:gd name="T106" fmla="*/ 2 w 85"/>
                <a:gd name="T107" fmla="*/ 10 h 144"/>
                <a:gd name="T108" fmla="*/ 5 w 85"/>
                <a:gd name="T109" fmla="*/ 11 h 144"/>
                <a:gd name="T110" fmla="*/ 10 w 85"/>
                <a:gd name="T111" fmla="*/ 11 h 144"/>
                <a:gd name="T112" fmla="*/ 15 w 85"/>
                <a:gd name="T113" fmla="*/ 9 h 144"/>
                <a:gd name="T114" fmla="*/ 20 w 85"/>
                <a:gd name="T115" fmla="*/ 6 h 144"/>
                <a:gd name="T116" fmla="*/ 36 w 85"/>
                <a:gd name="T117"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 h="144">
                  <a:moveTo>
                    <a:pt x="38" y="3"/>
                  </a:moveTo>
                  <a:lnTo>
                    <a:pt x="39" y="3"/>
                  </a:lnTo>
                  <a:lnTo>
                    <a:pt x="41" y="3"/>
                  </a:lnTo>
                  <a:lnTo>
                    <a:pt x="43" y="3"/>
                  </a:lnTo>
                  <a:lnTo>
                    <a:pt x="45" y="3"/>
                  </a:lnTo>
                  <a:lnTo>
                    <a:pt x="47" y="2"/>
                  </a:lnTo>
                  <a:lnTo>
                    <a:pt x="48" y="2"/>
                  </a:lnTo>
                  <a:lnTo>
                    <a:pt x="50" y="2"/>
                  </a:lnTo>
                  <a:lnTo>
                    <a:pt x="51" y="2"/>
                  </a:lnTo>
                  <a:lnTo>
                    <a:pt x="53" y="2"/>
                  </a:lnTo>
                  <a:lnTo>
                    <a:pt x="56" y="1"/>
                  </a:lnTo>
                  <a:lnTo>
                    <a:pt x="57" y="1"/>
                  </a:lnTo>
                  <a:lnTo>
                    <a:pt x="58" y="1"/>
                  </a:lnTo>
                  <a:lnTo>
                    <a:pt x="59" y="1"/>
                  </a:lnTo>
                  <a:lnTo>
                    <a:pt x="60" y="1"/>
                  </a:lnTo>
                  <a:lnTo>
                    <a:pt x="61" y="1"/>
                  </a:lnTo>
                  <a:lnTo>
                    <a:pt x="62" y="1"/>
                  </a:lnTo>
                  <a:lnTo>
                    <a:pt x="63" y="1"/>
                  </a:lnTo>
                  <a:lnTo>
                    <a:pt x="66" y="0"/>
                  </a:lnTo>
                  <a:lnTo>
                    <a:pt x="67" y="0"/>
                  </a:lnTo>
                  <a:lnTo>
                    <a:pt x="68" y="0"/>
                  </a:lnTo>
                  <a:lnTo>
                    <a:pt x="71" y="0"/>
                  </a:lnTo>
                  <a:lnTo>
                    <a:pt x="71" y="1"/>
                  </a:lnTo>
                  <a:lnTo>
                    <a:pt x="71" y="2"/>
                  </a:lnTo>
                  <a:lnTo>
                    <a:pt x="72" y="3"/>
                  </a:lnTo>
                  <a:lnTo>
                    <a:pt x="72" y="4"/>
                  </a:lnTo>
                  <a:lnTo>
                    <a:pt x="72" y="8"/>
                  </a:lnTo>
                  <a:lnTo>
                    <a:pt x="72" y="9"/>
                  </a:lnTo>
                  <a:lnTo>
                    <a:pt x="72" y="10"/>
                  </a:lnTo>
                  <a:lnTo>
                    <a:pt x="72" y="11"/>
                  </a:lnTo>
                  <a:lnTo>
                    <a:pt x="73" y="11"/>
                  </a:lnTo>
                  <a:lnTo>
                    <a:pt x="73" y="13"/>
                  </a:lnTo>
                  <a:lnTo>
                    <a:pt x="73" y="17"/>
                  </a:lnTo>
                  <a:lnTo>
                    <a:pt x="75" y="19"/>
                  </a:lnTo>
                  <a:lnTo>
                    <a:pt x="75" y="20"/>
                  </a:lnTo>
                  <a:lnTo>
                    <a:pt x="75" y="22"/>
                  </a:lnTo>
                  <a:lnTo>
                    <a:pt x="75" y="26"/>
                  </a:lnTo>
                  <a:lnTo>
                    <a:pt x="76" y="28"/>
                  </a:lnTo>
                  <a:lnTo>
                    <a:pt x="76" y="33"/>
                  </a:lnTo>
                  <a:lnTo>
                    <a:pt x="76" y="34"/>
                  </a:lnTo>
                  <a:lnTo>
                    <a:pt x="76" y="36"/>
                  </a:lnTo>
                  <a:lnTo>
                    <a:pt x="77" y="37"/>
                  </a:lnTo>
                  <a:lnTo>
                    <a:pt x="77" y="38"/>
                  </a:lnTo>
                  <a:lnTo>
                    <a:pt x="77" y="40"/>
                  </a:lnTo>
                  <a:lnTo>
                    <a:pt x="77" y="41"/>
                  </a:lnTo>
                  <a:lnTo>
                    <a:pt x="77" y="43"/>
                  </a:lnTo>
                  <a:lnTo>
                    <a:pt x="78" y="48"/>
                  </a:lnTo>
                  <a:lnTo>
                    <a:pt x="78" y="49"/>
                  </a:lnTo>
                  <a:lnTo>
                    <a:pt x="78" y="52"/>
                  </a:lnTo>
                  <a:lnTo>
                    <a:pt x="78" y="53"/>
                  </a:lnTo>
                  <a:lnTo>
                    <a:pt x="79" y="54"/>
                  </a:lnTo>
                  <a:lnTo>
                    <a:pt x="79" y="56"/>
                  </a:lnTo>
                  <a:lnTo>
                    <a:pt x="79" y="58"/>
                  </a:lnTo>
                  <a:lnTo>
                    <a:pt x="79" y="59"/>
                  </a:lnTo>
                  <a:lnTo>
                    <a:pt x="79" y="62"/>
                  </a:lnTo>
                  <a:lnTo>
                    <a:pt x="79" y="63"/>
                  </a:lnTo>
                  <a:lnTo>
                    <a:pt x="79" y="64"/>
                  </a:lnTo>
                  <a:lnTo>
                    <a:pt x="80" y="64"/>
                  </a:lnTo>
                  <a:lnTo>
                    <a:pt x="80" y="66"/>
                  </a:lnTo>
                  <a:lnTo>
                    <a:pt x="80" y="67"/>
                  </a:lnTo>
                  <a:lnTo>
                    <a:pt x="80" y="69"/>
                  </a:lnTo>
                  <a:lnTo>
                    <a:pt x="80" y="70"/>
                  </a:lnTo>
                  <a:lnTo>
                    <a:pt x="80" y="72"/>
                  </a:lnTo>
                  <a:lnTo>
                    <a:pt x="81" y="74"/>
                  </a:lnTo>
                  <a:lnTo>
                    <a:pt x="81" y="76"/>
                  </a:lnTo>
                  <a:lnTo>
                    <a:pt x="81" y="77"/>
                  </a:lnTo>
                  <a:lnTo>
                    <a:pt x="81" y="80"/>
                  </a:lnTo>
                  <a:lnTo>
                    <a:pt x="81" y="83"/>
                  </a:lnTo>
                  <a:lnTo>
                    <a:pt x="82" y="84"/>
                  </a:lnTo>
                  <a:lnTo>
                    <a:pt x="82" y="88"/>
                  </a:lnTo>
                  <a:lnTo>
                    <a:pt x="82" y="90"/>
                  </a:lnTo>
                  <a:lnTo>
                    <a:pt x="81" y="91"/>
                  </a:lnTo>
                  <a:lnTo>
                    <a:pt x="81" y="92"/>
                  </a:lnTo>
                  <a:lnTo>
                    <a:pt x="82" y="93"/>
                  </a:lnTo>
                  <a:lnTo>
                    <a:pt x="83" y="96"/>
                  </a:lnTo>
                  <a:lnTo>
                    <a:pt x="85" y="97"/>
                  </a:lnTo>
                  <a:lnTo>
                    <a:pt x="85" y="98"/>
                  </a:lnTo>
                  <a:lnTo>
                    <a:pt x="85" y="100"/>
                  </a:lnTo>
                  <a:lnTo>
                    <a:pt x="83" y="101"/>
                  </a:lnTo>
                  <a:lnTo>
                    <a:pt x="81" y="101"/>
                  </a:lnTo>
                  <a:lnTo>
                    <a:pt x="80" y="101"/>
                  </a:lnTo>
                  <a:lnTo>
                    <a:pt x="79" y="101"/>
                  </a:lnTo>
                  <a:lnTo>
                    <a:pt x="79" y="102"/>
                  </a:lnTo>
                  <a:lnTo>
                    <a:pt x="77" y="103"/>
                  </a:lnTo>
                  <a:lnTo>
                    <a:pt x="76" y="104"/>
                  </a:lnTo>
                  <a:lnTo>
                    <a:pt x="75" y="106"/>
                  </a:lnTo>
                  <a:lnTo>
                    <a:pt x="73" y="104"/>
                  </a:lnTo>
                  <a:lnTo>
                    <a:pt x="73" y="103"/>
                  </a:lnTo>
                  <a:lnTo>
                    <a:pt x="72" y="103"/>
                  </a:lnTo>
                  <a:lnTo>
                    <a:pt x="71" y="103"/>
                  </a:lnTo>
                  <a:lnTo>
                    <a:pt x="70" y="103"/>
                  </a:lnTo>
                  <a:lnTo>
                    <a:pt x="69" y="104"/>
                  </a:lnTo>
                  <a:lnTo>
                    <a:pt x="68" y="104"/>
                  </a:lnTo>
                  <a:lnTo>
                    <a:pt x="68" y="106"/>
                  </a:lnTo>
                  <a:lnTo>
                    <a:pt x="68" y="109"/>
                  </a:lnTo>
                  <a:lnTo>
                    <a:pt x="69" y="109"/>
                  </a:lnTo>
                  <a:lnTo>
                    <a:pt x="69" y="110"/>
                  </a:lnTo>
                  <a:lnTo>
                    <a:pt x="69" y="111"/>
                  </a:lnTo>
                  <a:lnTo>
                    <a:pt x="68" y="112"/>
                  </a:lnTo>
                  <a:lnTo>
                    <a:pt x="65" y="114"/>
                  </a:lnTo>
                  <a:lnTo>
                    <a:pt x="65" y="116"/>
                  </a:lnTo>
                  <a:lnTo>
                    <a:pt x="63" y="117"/>
                  </a:lnTo>
                  <a:lnTo>
                    <a:pt x="63" y="118"/>
                  </a:lnTo>
                  <a:lnTo>
                    <a:pt x="63" y="119"/>
                  </a:lnTo>
                  <a:lnTo>
                    <a:pt x="63" y="120"/>
                  </a:lnTo>
                  <a:lnTo>
                    <a:pt x="61" y="121"/>
                  </a:lnTo>
                  <a:lnTo>
                    <a:pt x="60" y="121"/>
                  </a:lnTo>
                  <a:lnTo>
                    <a:pt x="59" y="121"/>
                  </a:lnTo>
                  <a:lnTo>
                    <a:pt x="58" y="124"/>
                  </a:lnTo>
                  <a:lnTo>
                    <a:pt x="58" y="126"/>
                  </a:lnTo>
                  <a:lnTo>
                    <a:pt x="58" y="127"/>
                  </a:lnTo>
                  <a:lnTo>
                    <a:pt x="58" y="128"/>
                  </a:lnTo>
                  <a:lnTo>
                    <a:pt x="58" y="129"/>
                  </a:lnTo>
                  <a:lnTo>
                    <a:pt x="58" y="130"/>
                  </a:lnTo>
                  <a:lnTo>
                    <a:pt x="57" y="131"/>
                  </a:lnTo>
                  <a:lnTo>
                    <a:pt x="56" y="131"/>
                  </a:lnTo>
                  <a:lnTo>
                    <a:pt x="55" y="131"/>
                  </a:lnTo>
                  <a:lnTo>
                    <a:pt x="51" y="131"/>
                  </a:lnTo>
                  <a:lnTo>
                    <a:pt x="50" y="131"/>
                  </a:lnTo>
                  <a:lnTo>
                    <a:pt x="48" y="130"/>
                  </a:lnTo>
                  <a:lnTo>
                    <a:pt x="48" y="129"/>
                  </a:lnTo>
                  <a:lnTo>
                    <a:pt x="48" y="128"/>
                  </a:lnTo>
                  <a:lnTo>
                    <a:pt x="48" y="127"/>
                  </a:lnTo>
                  <a:lnTo>
                    <a:pt x="47" y="127"/>
                  </a:lnTo>
                  <a:lnTo>
                    <a:pt x="47" y="128"/>
                  </a:lnTo>
                  <a:lnTo>
                    <a:pt x="45" y="129"/>
                  </a:lnTo>
                  <a:lnTo>
                    <a:pt x="43" y="130"/>
                  </a:lnTo>
                  <a:lnTo>
                    <a:pt x="43" y="131"/>
                  </a:lnTo>
                  <a:lnTo>
                    <a:pt x="42" y="131"/>
                  </a:lnTo>
                  <a:lnTo>
                    <a:pt x="41" y="131"/>
                  </a:lnTo>
                  <a:lnTo>
                    <a:pt x="41" y="132"/>
                  </a:lnTo>
                  <a:lnTo>
                    <a:pt x="41" y="133"/>
                  </a:lnTo>
                  <a:lnTo>
                    <a:pt x="40" y="138"/>
                  </a:lnTo>
                  <a:lnTo>
                    <a:pt x="39" y="139"/>
                  </a:lnTo>
                  <a:lnTo>
                    <a:pt x="38" y="138"/>
                  </a:lnTo>
                  <a:lnTo>
                    <a:pt x="37" y="137"/>
                  </a:lnTo>
                  <a:lnTo>
                    <a:pt x="36" y="137"/>
                  </a:lnTo>
                  <a:lnTo>
                    <a:pt x="36" y="136"/>
                  </a:lnTo>
                  <a:lnTo>
                    <a:pt x="35" y="134"/>
                  </a:lnTo>
                  <a:lnTo>
                    <a:pt x="35" y="133"/>
                  </a:lnTo>
                  <a:lnTo>
                    <a:pt x="33" y="133"/>
                  </a:lnTo>
                  <a:lnTo>
                    <a:pt x="32" y="134"/>
                  </a:lnTo>
                  <a:lnTo>
                    <a:pt x="31" y="136"/>
                  </a:lnTo>
                  <a:lnTo>
                    <a:pt x="30" y="137"/>
                  </a:lnTo>
                  <a:lnTo>
                    <a:pt x="29" y="137"/>
                  </a:lnTo>
                  <a:lnTo>
                    <a:pt x="28" y="138"/>
                  </a:lnTo>
                  <a:lnTo>
                    <a:pt x="28" y="139"/>
                  </a:lnTo>
                  <a:lnTo>
                    <a:pt x="28" y="140"/>
                  </a:lnTo>
                  <a:lnTo>
                    <a:pt x="28" y="141"/>
                  </a:lnTo>
                  <a:lnTo>
                    <a:pt x="27" y="141"/>
                  </a:lnTo>
                  <a:lnTo>
                    <a:pt x="27" y="142"/>
                  </a:lnTo>
                  <a:lnTo>
                    <a:pt x="26" y="142"/>
                  </a:lnTo>
                  <a:lnTo>
                    <a:pt x="26" y="141"/>
                  </a:lnTo>
                  <a:lnTo>
                    <a:pt x="23" y="140"/>
                  </a:lnTo>
                  <a:lnTo>
                    <a:pt x="22" y="139"/>
                  </a:lnTo>
                  <a:lnTo>
                    <a:pt x="21" y="139"/>
                  </a:lnTo>
                  <a:lnTo>
                    <a:pt x="19" y="138"/>
                  </a:lnTo>
                  <a:lnTo>
                    <a:pt x="18" y="137"/>
                  </a:lnTo>
                  <a:lnTo>
                    <a:pt x="17" y="137"/>
                  </a:lnTo>
                  <a:lnTo>
                    <a:pt x="17" y="138"/>
                  </a:lnTo>
                  <a:lnTo>
                    <a:pt x="16" y="139"/>
                  </a:lnTo>
                  <a:lnTo>
                    <a:pt x="15" y="138"/>
                  </a:lnTo>
                  <a:lnTo>
                    <a:pt x="13" y="138"/>
                  </a:lnTo>
                  <a:lnTo>
                    <a:pt x="13" y="137"/>
                  </a:lnTo>
                  <a:lnTo>
                    <a:pt x="12" y="137"/>
                  </a:lnTo>
                  <a:lnTo>
                    <a:pt x="12" y="138"/>
                  </a:lnTo>
                  <a:lnTo>
                    <a:pt x="12" y="139"/>
                  </a:lnTo>
                  <a:lnTo>
                    <a:pt x="13" y="139"/>
                  </a:lnTo>
                  <a:lnTo>
                    <a:pt x="13" y="140"/>
                  </a:lnTo>
                  <a:lnTo>
                    <a:pt x="13" y="141"/>
                  </a:lnTo>
                  <a:lnTo>
                    <a:pt x="12" y="141"/>
                  </a:lnTo>
                  <a:lnTo>
                    <a:pt x="12" y="142"/>
                  </a:lnTo>
                  <a:lnTo>
                    <a:pt x="11" y="142"/>
                  </a:lnTo>
                  <a:lnTo>
                    <a:pt x="11" y="141"/>
                  </a:lnTo>
                  <a:lnTo>
                    <a:pt x="11" y="140"/>
                  </a:lnTo>
                  <a:lnTo>
                    <a:pt x="11" y="139"/>
                  </a:lnTo>
                  <a:lnTo>
                    <a:pt x="10" y="139"/>
                  </a:lnTo>
                  <a:lnTo>
                    <a:pt x="9" y="140"/>
                  </a:lnTo>
                  <a:lnTo>
                    <a:pt x="8" y="140"/>
                  </a:lnTo>
                  <a:lnTo>
                    <a:pt x="7" y="140"/>
                  </a:lnTo>
                  <a:lnTo>
                    <a:pt x="6" y="140"/>
                  </a:lnTo>
                  <a:lnTo>
                    <a:pt x="6" y="139"/>
                  </a:lnTo>
                  <a:lnTo>
                    <a:pt x="5" y="139"/>
                  </a:lnTo>
                  <a:lnTo>
                    <a:pt x="5" y="140"/>
                  </a:lnTo>
                  <a:lnTo>
                    <a:pt x="3" y="140"/>
                  </a:lnTo>
                  <a:lnTo>
                    <a:pt x="3" y="141"/>
                  </a:lnTo>
                  <a:lnTo>
                    <a:pt x="5" y="141"/>
                  </a:lnTo>
                  <a:lnTo>
                    <a:pt x="5" y="142"/>
                  </a:lnTo>
                  <a:lnTo>
                    <a:pt x="5" y="143"/>
                  </a:lnTo>
                  <a:lnTo>
                    <a:pt x="5" y="144"/>
                  </a:lnTo>
                  <a:lnTo>
                    <a:pt x="3" y="144"/>
                  </a:lnTo>
                  <a:lnTo>
                    <a:pt x="3" y="143"/>
                  </a:lnTo>
                  <a:lnTo>
                    <a:pt x="2" y="143"/>
                  </a:lnTo>
                  <a:lnTo>
                    <a:pt x="1" y="143"/>
                  </a:lnTo>
                  <a:lnTo>
                    <a:pt x="1" y="142"/>
                  </a:lnTo>
                  <a:lnTo>
                    <a:pt x="0" y="140"/>
                  </a:lnTo>
                  <a:lnTo>
                    <a:pt x="0" y="141"/>
                  </a:lnTo>
                  <a:lnTo>
                    <a:pt x="1" y="141"/>
                  </a:lnTo>
                  <a:lnTo>
                    <a:pt x="1" y="140"/>
                  </a:lnTo>
                  <a:lnTo>
                    <a:pt x="1" y="138"/>
                  </a:lnTo>
                  <a:lnTo>
                    <a:pt x="0" y="136"/>
                  </a:lnTo>
                  <a:lnTo>
                    <a:pt x="1" y="133"/>
                  </a:lnTo>
                  <a:lnTo>
                    <a:pt x="2" y="132"/>
                  </a:lnTo>
                  <a:lnTo>
                    <a:pt x="3" y="132"/>
                  </a:lnTo>
                  <a:lnTo>
                    <a:pt x="3" y="131"/>
                  </a:lnTo>
                  <a:lnTo>
                    <a:pt x="3" y="130"/>
                  </a:lnTo>
                  <a:lnTo>
                    <a:pt x="2" y="130"/>
                  </a:lnTo>
                  <a:lnTo>
                    <a:pt x="2" y="129"/>
                  </a:lnTo>
                  <a:lnTo>
                    <a:pt x="3" y="128"/>
                  </a:lnTo>
                  <a:lnTo>
                    <a:pt x="5" y="127"/>
                  </a:lnTo>
                  <a:lnTo>
                    <a:pt x="7" y="122"/>
                  </a:lnTo>
                  <a:lnTo>
                    <a:pt x="8" y="122"/>
                  </a:lnTo>
                  <a:lnTo>
                    <a:pt x="9" y="118"/>
                  </a:lnTo>
                  <a:lnTo>
                    <a:pt x="9" y="117"/>
                  </a:lnTo>
                  <a:lnTo>
                    <a:pt x="10" y="116"/>
                  </a:lnTo>
                  <a:lnTo>
                    <a:pt x="10" y="114"/>
                  </a:lnTo>
                  <a:lnTo>
                    <a:pt x="10" y="113"/>
                  </a:lnTo>
                  <a:lnTo>
                    <a:pt x="11" y="112"/>
                  </a:lnTo>
                  <a:lnTo>
                    <a:pt x="12" y="112"/>
                  </a:lnTo>
                  <a:lnTo>
                    <a:pt x="12" y="110"/>
                  </a:lnTo>
                  <a:lnTo>
                    <a:pt x="12" y="109"/>
                  </a:lnTo>
                  <a:lnTo>
                    <a:pt x="11" y="107"/>
                  </a:lnTo>
                  <a:lnTo>
                    <a:pt x="11" y="104"/>
                  </a:lnTo>
                  <a:lnTo>
                    <a:pt x="12" y="103"/>
                  </a:lnTo>
                  <a:lnTo>
                    <a:pt x="10" y="100"/>
                  </a:lnTo>
                  <a:lnTo>
                    <a:pt x="9" y="98"/>
                  </a:lnTo>
                  <a:lnTo>
                    <a:pt x="7" y="97"/>
                  </a:lnTo>
                  <a:lnTo>
                    <a:pt x="8" y="97"/>
                  </a:lnTo>
                  <a:lnTo>
                    <a:pt x="9" y="96"/>
                  </a:lnTo>
                  <a:lnTo>
                    <a:pt x="9" y="93"/>
                  </a:lnTo>
                  <a:lnTo>
                    <a:pt x="8" y="93"/>
                  </a:lnTo>
                  <a:lnTo>
                    <a:pt x="8" y="92"/>
                  </a:lnTo>
                  <a:lnTo>
                    <a:pt x="8" y="91"/>
                  </a:lnTo>
                  <a:lnTo>
                    <a:pt x="9" y="90"/>
                  </a:lnTo>
                  <a:lnTo>
                    <a:pt x="10" y="89"/>
                  </a:lnTo>
                  <a:lnTo>
                    <a:pt x="10" y="90"/>
                  </a:lnTo>
                  <a:lnTo>
                    <a:pt x="10" y="87"/>
                  </a:lnTo>
                  <a:lnTo>
                    <a:pt x="10" y="86"/>
                  </a:lnTo>
                  <a:lnTo>
                    <a:pt x="9" y="86"/>
                  </a:lnTo>
                  <a:lnTo>
                    <a:pt x="9" y="84"/>
                  </a:lnTo>
                  <a:lnTo>
                    <a:pt x="9" y="83"/>
                  </a:lnTo>
                  <a:lnTo>
                    <a:pt x="9" y="82"/>
                  </a:lnTo>
                  <a:lnTo>
                    <a:pt x="9" y="81"/>
                  </a:lnTo>
                  <a:lnTo>
                    <a:pt x="9" y="79"/>
                  </a:lnTo>
                  <a:lnTo>
                    <a:pt x="9" y="74"/>
                  </a:lnTo>
                  <a:lnTo>
                    <a:pt x="8" y="74"/>
                  </a:lnTo>
                  <a:lnTo>
                    <a:pt x="8" y="73"/>
                  </a:lnTo>
                  <a:lnTo>
                    <a:pt x="8" y="71"/>
                  </a:lnTo>
                  <a:lnTo>
                    <a:pt x="8" y="69"/>
                  </a:lnTo>
                  <a:lnTo>
                    <a:pt x="8" y="68"/>
                  </a:lnTo>
                  <a:lnTo>
                    <a:pt x="8" y="67"/>
                  </a:lnTo>
                  <a:lnTo>
                    <a:pt x="8" y="63"/>
                  </a:lnTo>
                  <a:lnTo>
                    <a:pt x="7" y="62"/>
                  </a:lnTo>
                  <a:lnTo>
                    <a:pt x="7" y="61"/>
                  </a:lnTo>
                  <a:lnTo>
                    <a:pt x="7" y="59"/>
                  </a:lnTo>
                  <a:lnTo>
                    <a:pt x="7" y="51"/>
                  </a:lnTo>
                  <a:lnTo>
                    <a:pt x="6" y="49"/>
                  </a:lnTo>
                  <a:lnTo>
                    <a:pt x="6" y="42"/>
                  </a:lnTo>
                  <a:lnTo>
                    <a:pt x="5" y="38"/>
                  </a:lnTo>
                  <a:lnTo>
                    <a:pt x="5" y="37"/>
                  </a:lnTo>
                  <a:lnTo>
                    <a:pt x="5" y="33"/>
                  </a:lnTo>
                  <a:lnTo>
                    <a:pt x="5" y="32"/>
                  </a:lnTo>
                  <a:lnTo>
                    <a:pt x="5" y="29"/>
                  </a:lnTo>
                  <a:lnTo>
                    <a:pt x="5" y="28"/>
                  </a:lnTo>
                  <a:lnTo>
                    <a:pt x="3" y="23"/>
                  </a:lnTo>
                  <a:lnTo>
                    <a:pt x="3" y="18"/>
                  </a:lnTo>
                  <a:lnTo>
                    <a:pt x="2" y="14"/>
                  </a:lnTo>
                  <a:lnTo>
                    <a:pt x="2" y="12"/>
                  </a:lnTo>
                  <a:lnTo>
                    <a:pt x="2" y="11"/>
                  </a:lnTo>
                  <a:lnTo>
                    <a:pt x="2" y="10"/>
                  </a:lnTo>
                  <a:lnTo>
                    <a:pt x="2" y="9"/>
                  </a:lnTo>
                  <a:lnTo>
                    <a:pt x="2" y="10"/>
                  </a:lnTo>
                  <a:lnTo>
                    <a:pt x="3" y="10"/>
                  </a:lnTo>
                  <a:lnTo>
                    <a:pt x="5" y="10"/>
                  </a:lnTo>
                  <a:lnTo>
                    <a:pt x="5" y="11"/>
                  </a:lnTo>
                  <a:lnTo>
                    <a:pt x="6" y="11"/>
                  </a:lnTo>
                  <a:lnTo>
                    <a:pt x="7" y="11"/>
                  </a:lnTo>
                  <a:lnTo>
                    <a:pt x="8" y="11"/>
                  </a:lnTo>
                  <a:lnTo>
                    <a:pt x="9" y="11"/>
                  </a:lnTo>
                  <a:lnTo>
                    <a:pt x="10" y="11"/>
                  </a:lnTo>
                  <a:lnTo>
                    <a:pt x="11" y="11"/>
                  </a:lnTo>
                  <a:lnTo>
                    <a:pt x="12" y="11"/>
                  </a:lnTo>
                  <a:lnTo>
                    <a:pt x="12" y="10"/>
                  </a:lnTo>
                  <a:lnTo>
                    <a:pt x="15" y="10"/>
                  </a:lnTo>
                  <a:lnTo>
                    <a:pt x="15" y="9"/>
                  </a:lnTo>
                  <a:lnTo>
                    <a:pt x="16" y="9"/>
                  </a:lnTo>
                  <a:lnTo>
                    <a:pt x="18" y="8"/>
                  </a:lnTo>
                  <a:lnTo>
                    <a:pt x="18" y="7"/>
                  </a:lnTo>
                  <a:lnTo>
                    <a:pt x="19" y="7"/>
                  </a:lnTo>
                  <a:lnTo>
                    <a:pt x="20" y="6"/>
                  </a:lnTo>
                  <a:lnTo>
                    <a:pt x="22" y="6"/>
                  </a:lnTo>
                  <a:lnTo>
                    <a:pt x="25" y="6"/>
                  </a:lnTo>
                  <a:lnTo>
                    <a:pt x="28" y="4"/>
                  </a:lnTo>
                  <a:lnTo>
                    <a:pt x="35" y="4"/>
                  </a:lnTo>
                  <a:lnTo>
                    <a:pt x="36" y="4"/>
                  </a:lnTo>
                  <a:lnTo>
                    <a:pt x="36" y="3"/>
                  </a:lnTo>
                  <a:lnTo>
                    <a:pt x="38" y="3"/>
                  </a:lnTo>
                  <a:close/>
                </a:path>
              </a:pathLst>
            </a:custGeom>
            <a:solidFill>
              <a:srgbClr val="CC000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5" name="Freeform 104"/>
            <p:cNvSpPr>
              <a:spLocks/>
            </p:cNvSpPr>
            <p:nvPr/>
          </p:nvSpPr>
          <p:spPr bwMode="auto">
            <a:xfrm>
              <a:off x="5319713" y="3741738"/>
              <a:ext cx="263525" cy="168275"/>
            </a:xfrm>
            <a:custGeom>
              <a:avLst/>
              <a:gdLst>
                <a:gd name="T0" fmla="*/ 140 w 166"/>
                <a:gd name="T1" fmla="*/ 7 h 106"/>
                <a:gd name="T2" fmla="*/ 138 w 166"/>
                <a:gd name="T3" fmla="*/ 15 h 106"/>
                <a:gd name="T4" fmla="*/ 141 w 166"/>
                <a:gd name="T5" fmla="*/ 25 h 106"/>
                <a:gd name="T6" fmla="*/ 150 w 166"/>
                <a:gd name="T7" fmla="*/ 28 h 106"/>
                <a:gd name="T8" fmla="*/ 154 w 166"/>
                <a:gd name="T9" fmla="*/ 35 h 106"/>
                <a:gd name="T10" fmla="*/ 160 w 166"/>
                <a:gd name="T11" fmla="*/ 42 h 106"/>
                <a:gd name="T12" fmla="*/ 164 w 166"/>
                <a:gd name="T13" fmla="*/ 47 h 106"/>
                <a:gd name="T14" fmla="*/ 164 w 166"/>
                <a:gd name="T15" fmla="*/ 56 h 106"/>
                <a:gd name="T16" fmla="*/ 161 w 166"/>
                <a:gd name="T17" fmla="*/ 62 h 106"/>
                <a:gd name="T18" fmla="*/ 153 w 166"/>
                <a:gd name="T19" fmla="*/ 68 h 106"/>
                <a:gd name="T20" fmla="*/ 144 w 166"/>
                <a:gd name="T21" fmla="*/ 70 h 106"/>
                <a:gd name="T22" fmla="*/ 147 w 166"/>
                <a:gd name="T23" fmla="*/ 81 h 106"/>
                <a:gd name="T24" fmla="*/ 143 w 166"/>
                <a:gd name="T25" fmla="*/ 91 h 106"/>
                <a:gd name="T26" fmla="*/ 140 w 166"/>
                <a:gd name="T27" fmla="*/ 97 h 106"/>
                <a:gd name="T28" fmla="*/ 137 w 166"/>
                <a:gd name="T29" fmla="*/ 101 h 106"/>
                <a:gd name="T30" fmla="*/ 136 w 166"/>
                <a:gd name="T31" fmla="*/ 106 h 106"/>
                <a:gd name="T32" fmla="*/ 131 w 166"/>
                <a:gd name="T33" fmla="*/ 101 h 106"/>
                <a:gd name="T34" fmla="*/ 122 w 166"/>
                <a:gd name="T35" fmla="*/ 98 h 106"/>
                <a:gd name="T36" fmla="*/ 114 w 166"/>
                <a:gd name="T37" fmla="*/ 100 h 106"/>
                <a:gd name="T38" fmla="*/ 104 w 166"/>
                <a:gd name="T39" fmla="*/ 101 h 106"/>
                <a:gd name="T40" fmla="*/ 96 w 166"/>
                <a:gd name="T41" fmla="*/ 101 h 106"/>
                <a:gd name="T42" fmla="*/ 83 w 166"/>
                <a:gd name="T43" fmla="*/ 102 h 106"/>
                <a:gd name="T44" fmla="*/ 77 w 166"/>
                <a:gd name="T45" fmla="*/ 102 h 106"/>
                <a:gd name="T46" fmla="*/ 70 w 166"/>
                <a:gd name="T47" fmla="*/ 102 h 106"/>
                <a:gd name="T48" fmla="*/ 61 w 166"/>
                <a:gd name="T49" fmla="*/ 102 h 106"/>
                <a:gd name="T50" fmla="*/ 53 w 166"/>
                <a:gd name="T51" fmla="*/ 103 h 106"/>
                <a:gd name="T52" fmla="*/ 46 w 166"/>
                <a:gd name="T53" fmla="*/ 102 h 106"/>
                <a:gd name="T54" fmla="*/ 37 w 166"/>
                <a:gd name="T55" fmla="*/ 102 h 106"/>
                <a:gd name="T56" fmla="*/ 28 w 166"/>
                <a:gd name="T57" fmla="*/ 102 h 106"/>
                <a:gd name="T58" fmla="*/ 23 w 166"/>
                <a:gd name="T59" fmla="*/ 102 h 106"/>
                <a:gd name="T60" fmla="*/ 20 w 166"/>
                <a:gd name="T61" fmla="*/ 96 h 106"/>
                <a:gd name="T62" fmla="*/ 20 w 166"/>
                <a:gd name="T63" fmla="*/ 83 h 106"/>
                <a:gd name="T64" fmla="*/ 19 w 166"/>
                <a:gd name="T65" fmla="*/ 77 h 106"/>
                <a:gd name="T66" fmla="*/ 17 w 166"/>
                <a:gd name="T67" fmla="*/ 70 h 106"/>
                <a:gd name="T68" fmla="*/ 13 w 166"/>
                <a:gd name="T69" fmla="*/ 67 h 106"/>
                <a:gd name="T70" fmla="*/ 13 w 166"/>
                <a:gd name="T71" fmla="*/ 60 h 106"/>
                <a:gd name="T72" fmla="*/ 10 w 166"/>
                <a:gd name="T73" fmla="*/ 52 h 106"/>
                <a:gd name="T74" fmla="*/ 7 w 166"/>
                <a:gd name="T75" fmla="*/ 46 h 106"/>
                <a:gd name="T76" fmla="*/ 6 w 166"/>
                <a:gd name="T77" fmla="*/ 40 h 106"/>
                <a:gd name="T78" fmla="*/ 4 w 166"/>
                <a:gd name="T79" fmla="*/ 35 h 106"/>
                <a:gd name="T80" fmla="*/ 0 w 166"/>
                <a:gd name="T81" fmla="*/ 28 h 106"/>
                <a:gd name="T82" fmla="*/ 3 w 166"/>
                <a:gd name="T83" fmla="*/ 22 h 106"/>
                <a:gd name="T84" fmla="*/ 4 w 166"/>
                <a:gd name="T85" fmla="*/ 12 h 106"/>
                <a:gd name="T86" fmla="*/ 3 w 166"/>
                <a:gd name="T87" fmla="*/ 10 h 106"/>
                <a:gd name="T88" fmla="*/ 1 w 166"/>
                <a:gd name="T89" fmla="*/ 2 h 106"/>
                <a:gd name="T90" fmla="*/ 21 w 166"/>
                <a:gd name="T91" fmla="*/ 3 h 106"/>
                <a:gd name="T92" fmla="*/ 34 w 166"/>
                <a:gd name="T93" fmla="*/ 2 h 106"/>
                <a:gd name="T94" fmla="*/ 42 w 166"/>
                <a:gd name="T95" fmla="*/ 2 h 106"/>
                <a:gd name="T96" fmla="*/ 56 w 166"/>
                <a:gd name="T97" fmla="*/ 2 h 106"/>
                <a:gd name="T98" fmla="*/ 73 w 166"/>
                <a:gd name="T99" fmla="*/ 2 h 106"/>
                <a:gd name="T100" fmla="*/ 80 w 166"/>
                <a:gd name="T101" fmla="*/ 2 h 106"/>
                <a:gd name="T102" fmla="*/ 94 w 166"/>
                <a:gd name="T103" fmla="*/ 1 h 106"/>
                <a:gd name="T104" fmla="*/ 104 w 166"/>
                <a:gd name="T105" fmla="*/ 1 h 106"/>
                <a:gd name="T106" fmla="*/ 114 w 166"/>
                <a:gd name="T107" fmla="*/ 1 h 106"/>
                <a:gd name="T108" fmla="*/ 124 w 166"/>
                <a:gd name="T109" fmla="*/ 0 h 106"/>
                <a:gd name="T110" fmla="*/ 131 w 166"/>
                <a:gd name="T11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106">
                  <a:moveTo>
                    <a:pt x="136" y="0"/>
                  </a:moveTo>
                  <a:lnTo>
                    <a:pt x="136" y="2"/>
                  </a:lnTo>
                  <a:lnTo>
                    <a:pt x="136" y="3"/>
                  </a:lnTo>
                  <a:lnTo>
                    <a:pt x="139" y="5"/>
                  </a:lnTo>
                  <a:lnTo>
                    <a:pt x="139" y="6"/>
                  </a:lnTo>
                  <a:lnTo>
                    <a:pt x="140" y="7"/>
                  </a:lnTo>
                  <a:lnTo>
                    <a:pt x="138" y="11"/>
                  </a:lnTo>
                  <a:lnTo>
                    <a:pt x="138" y="12"/>
                  </a:lnTo>
                  <a:lnTo>
                    <a:pt x="137" y="12"/>
                  </a:lnTo>
                  <a:lnTo>
                    <a:pt x="138" y="13"/>
                  </a:lnTo>
                  <a:lnTo>
                    <a:pt x="138" y="14"/>
                  </a:lnTo>
                  <a:lnTo>
                    <a:pt x="138" y="15"/>
                  </a:lnTo>
                  <a:lnTo>
                    <a:pt x="138" y="16"/>
                  </a:lnTo>
                  <a:lnTo>
                    <a:pt x="139" y="20"/>
                  </a:lnTo>
                  <a:lnTo>
                    <a:pt x="140" y="20"/>
                  </a:lnTo>
                  <a:lnTo>
                    <a:pt x="140" y="23"/>
                  </a:lnTo>
                  <a:lnTo>
                    <a:pt x="141" y="24"/>
                  </a:lnTo>
                  <a:lnTo>
                    <a:pt x="141" y="25"/>
                  </a:lnTo>
                  <a:lnTo>
                    <a:pt x="143" y="26"/>
                  </a:lnTo>
                  <a:lnTo>
                    <a:pt x="146" y="27"/>
                  </a:lnTo>
                  <a:lnTo>
                    <a:pt x="147" y="27"/>
                  </a:lnTo>
                  <a:lnTo>
                    <a:pt x="149" y="27"/>
                  </a:lnTo>
                  <a:lnTo>
                    <a:pt x="150" y="27"/>
                  </a:lnTo>
                  <a:lnTo>
                    <a:pt x="150" y="28"/>
                  </a:lnTo>
                  <a:lnTo>
                    <a:pt x="152" y="31"/>
                  </a:lnTo>
                  <a:lnTo>
                    <a:pt x="152" y="32"/>
                  </a:lnTo>
                  <a:lnTo>
                    <a:pt x="151" y="33"/>
                  </a:lnTo>
                  <a:lnTo>
                    <a:pt x="152" y="33"/>
                  </a:lnTo>
                  <a:lnTo>
                    <a:pt x="152" y="34"/>
                  </a:lnTo>
                  <a:lnTo>
                    <a:pt x="154" y="35"/>
                  </a:lnTo>
                  <a:lnTo>
                    <a:pt x="157" y="36"/>
                  </a:lnTo>
                  <a:lnTo>
                    <a:pt x="158" y="38"/>
                  </a:lnTo>
                  <a:lnTo>
                    <a:pt x="158" y="40"/>
                  </a:lnTo>
                  <a:lnTo>
                    <a:pt x="158" y="41"/>
                  </a:lnTo>
                  <a:lnTo>
                    <a:pt x="159" y="42"/>
                  </a:lnTo>
                  <a:lnTo>
                    <a:pt x="160" y="42"/>
                  </a:lnTo>
                  <a:lnTo>
                    <a:pt x="161" y="43"/>
                  </a:lnTo>
                  <a:lnTo>
                    <a:pt x="163" y="43"/>
                  </a:lnTo>
                  <a:lnTo>
                    <a:pt x="163" y="44"/>
                  </a:lnTo>
                  <a:lnTo>
                    <a:pt x="164" y="45"/>
                  </a:lnTo>
                  <a:lnTo>
                    <a:pt x="164" y="46"/>
                  </a:lnTo>
                  <a:lnTo>
                    <a:pt x="164" y="47"/>
                  </a:lnTo>
                  <a:lnTo>
                    <a:pt x="166" y="47"/>
                  </a:lnTo>
                  <a:lnTo>
                    <a:pt x="166" y="48"/>
                  </a:lnTo>
                  <a:lnTo>
                    <a:pt x="166" y="51"/>
                  </a:lnTo>
                  <a:lnTo>
                    <a:pt x="166" y="55"/>
                  </a:lnTo>
                  <a:lnTo>
                    <a:pt x="164" y="55"/>
                  </a:lnTo>
                  <a:lnTo>
                    <a:pt x="164" y="56"/>
                  </a:lnTo>
                  <a:lnTo>
                    <a:pt x="163" y="56"/>
                  </a:lnTo>
                  <a:lnTo>
                    <a:pt x="162" y="57"/>
                  </a:lnTo>
                  <a:lnTo>
                    <a:pt x="162" y="58"/>
                  </a:lnTo>
                  <a:lnTo>
                    <a:pt x="161" y="60"/>
                  </a:lnTo>
                  <a:lnTo>
                    <a:pt x="161" y="61"/>
                  </a:lnTo>
                  <a:lnTo>
                    <a:pt x="161" y="62"/>
                  </a:lnTo>
                  <a:lnTo>
                    <a:pt x="160" y="64"/>
                  </a:lnTo>
                  <a:lnTo>
                    <a:pt x="159" y="65"/>
                  </a:lnTo>
                  <a:lnTo>
                    <a:pt x="158" y="65"/>
                  </a:lnTo>
                  <a:lnTo>
                    <a:pt x="158" y="66"/>
                  </a:lnTo>
                  <a:lnTo>
                    <a:pt x="154" y="66"/>
                  </a:lnTo>
                  <a:lnTo>
                    <a:pt x="153" y="68"/>
                  </a:lnTo>
                  <a:lnTo>
                    <a:pt x="152" y="68"/>
                  </a:lnTo>
                  <a:lnTo>
                    <a:pt x="151" y="68"/>
                  </a:lnTo>
                  <a:lnTo>
                    <a:pt x="150" y="68"/>
                  </a:lnTo>
                  <a:lnTo>
                    <a:pt x="149" y="68"/>
                  </a:lnTo>
                  <a:lnTo>
                    <a:pt x="146" y="70"/>
                  </a:lnTo>
                  <a:lnTo>
                    <a:pt x="144" y="70"/>
                  </a:lnTo>
                  <a:lnTo>
                    <a:pt x="143" y="71"/>
                  </a:lnTo>
                  <a:lnTo>
                    <a:pt x="143" y="73"/>
                  </a:lnTo>
                  <a:lnTo>
                    <a:pt x="142" y="76"/>
                  </a:lnTo>
                  <a:lnTo>
                    <a:pt x="144" y="78"/>
                  </a:lnTo>
                  <a:lnTo>
                    <a:pt x="146" y="78"/>
                  </a:lnTo>
                  <a:lnTo>
                    <a:pt x="147" y="81"/>
                  </a:lnTo>
                  <a:lnTo>
                    <a:pt x="147" y="82"/>
                  </a:lnTo>
                  <a:lnTo>
                    <a:pt x="148" y="83"/>
                  </a:lnTo>
                  <a:lnTo>
                    <a:pt x="147" y="86"/>
                  </a:lnTo>
                  <a:lnTo>
                    <a:pt x="147" y="87"/>
                  </a:lnTo>
                  <a:lnTo>
                    <a:pt x="146" y="87"/>
                  </a:lnTo>
                  <a:lnTo>
                    <a:pt x="143" y="91"/>
                  </a:lnTo>
                  <a:lnTo>
                    <a:pt x="143" y="92"/>
                  </a:lnTo>
                  <a:lnTo>
                    <a:pt x="143" y="95"/>
                  </a:lnTo>
                  <a:lnTo>
                    <a:pt x="143" y="96"/>
                  </a:lnTo>
                  <a:lnTo>
                    <a:pt x="142" y="97"/>
                  </a:lnTo>
                  <a:lnTo>
                    <a:pt x="141" y="97"/>
                  </a:lnTo>
                  <a:lnTo>
                    <a:pt x="140" y="97"/>
                  </a:lnTo>
                  <a:lnTo>
                    <a:pt x="139" y="97"/>
                  </a:lnTo>
                  <a:lnTo>
                    <a:pt x="138" y="98"/>
                  </a:lnTo>
                  <a:lnTo>
                    <a:pt x="137" y="98"/>
                  </a:lnTo>
                  <a:lnTo>
                    <a:pt x="137" y="100"/>
                  </a:lnTo>
                  <a:lnTo>
                    <a:pt x="136" y="101"/>
                  </a:lnTo>
                  <a:lnTo>
                    <a:pt x="137" y="101"/>
                  </a:lnTo>
                  <a:lnTo>
                    <a:pt x="137" y="102"/>
                  </a:lnTo>
                  <a:lnTo>
                    <a:pt x="138" y="102"/>
                  </a:lnTo>
                  <a:lnTo>
                    <a:pt x="138" y="105"/>
                  </a:lnTo>
                  <a:lnTo>
                    <a:pt x="137" y="105"/>
                  </a:lnTo>
                  <a:lnTo>
                    <a:pt x="137" y="106"/>
                  </a:lnTo>
                  <a:lnTo>
                    <a:pt x="136" y="106"/>
                  </a:lnTo>
                  <a:lnTo>
                    <a:pt x="134" y="106"/>
                  </a:lnTo>
                  <a:lnTo>
                    <a:pt x="134" y="105"/>
                  </a:lnTo>
                  <a:lnTo>
                    <a:pt x="133" y="105"/>
                  </a:lnTo>
                  <a:lnTo>
                    <a:pt x="131" y="102"/>
                  </a:lnTo>
                  <a:lnTo>
                    <a:pt x="130" y="102"/>
                  </a:lnTo>
                  <a:lnTo>
                    <a:pt x="131" y="101"/>
                  </a:lnTo>
                  <a:lnTo>
                    <a:pt x="130" y="101"/>
                  </a:lnTo>
                  <a:lnTo>
                    <a:pt x="129" y="100"/>
                  </a:lnTo>
                  <a:lnTo>
                    <a:pt x="128" y="98"/>
                  </a:lnTo>
                  <a:lnTo>
                    <a:pt x="126" y="98"/>
                  </a:lnTo>
                  <a:lnTo>
                    <a:pt x="124" y="98"/>
                  </a:lnTo>
                  <a:lnTo>
                    <a:pt x="122" y="98"/>
                  </a:lnTo>
                  <a:lnTo>
                    <a:pt x="121" y="100"/>
                  </a:lnTo>
                  <a:lnTo>
                    <a:pt x="120" y="100"/>
                  </a:lnTo>
                  <a:lnTo>
                    <a:pt x="119" y="100"/>
                  </a:lnTo>
                  <a:lnTo>
                    <a:pt x="118" y="100"/>
                  </a:lnTo>
                  <a:lnTo>
                    <a:pt x="116" y="100"/>
                  </a:lnTo>
                  <a:lnTo>
                    <a:pt x="114" y="100"/>
                  </a:lnTo>
                  <a:lnTo>
                    <a:pt x="112" y="100"/>
                  </a:lnTo>
                  <a:lnTo>
                    <a:pt x="111" y="100"/>
                  </a:lnTo>
                  <a:lnTo>
                    <a:pt x="109" y="100"/>
                  </a:lnTo>
                  <a:lnTo>
                    <a:pt x="108" y="100"/>
                  </a:lnTo>
                  <a:lnTo>
                    <a:pt x="106" y="101"/>
                  </a:lnTo>
                  <a:lnTo>
                    <a:pt x="104" y="101"/>
                  </a:lnTo>
                  <a:lnTo>
                    <a:pt x="102" y="101"/>
                  </a:lnTo>
                  <a:lnTo>
                    <a:pt x="101" y="101"/>
                  </a:lnTo>
                  <a:lnTo>
                    <a:pt x="99" y="101"/>
                  </a:lnTo>
                  <a:lnTo>
                    <a:pt x="98" y="101"/>
                  </a:lnTo>
                  <a:lnTo>
                    <a:pt x="97" y="101"/>
                  </a:lnTo>
                  <a:lnTo>
                    <a:pt x="96" y="101"/>
                  </a:lnTo>
                  <a:lnTo>
                    <a:pt x="92" y="101"/>
                  </a:lnTo>
                  <a:lnTo>
                    <a:pt x="88" y="101"/>
                  </a:lnTo>
                  <a:lnTo>
                    <a:pt x="87" y="102"/>
                  </a:lnTo>
                  <a:lnTo>
                    <a:pt x="86" y="102"/>
                  </a:lnTo>
                  <a:lnTo>
                    <a:pt x="84" y="102"/>
                  </a:lnTo>
                  <a:lnTo>
                    <a:pt x="83" y="102"/>
                  </a:lnTo>
                  <a:lnTo>
                    <a:pt x="82" y="102"/>
                  </a:lnTo>
                  <a:lnTo>
                    <a:pt x="81" y="102"/>
                  </a:lnTo>
                  <a:lnTo>
                    <a:pt x="80" y="102"/>
                  </a:lnTo>
                  <a:lnTo>
                    <a:pt x="79" y="102"/>
                  </a:lnTo>
                  <a:lnTo>
                    <a:pt x="78" y="102"/>
                  </a:lnTo>
                  <a:lnTo>
                    <a:pt x="77" y="102"/>
                  </a:lnTo>
                  <a:lnTo>
                    <a:pt x="76" y="102"/>
                  </a:lnTo>
                  <a:lnTo>
                    <a:pt x="74" y="102"/>
                  </a:lnTo>
                  <a:lnTo>
                    <a:pt x="73" y="102"/>
                  </a:lnTo>
                  <a:lnTo>
                    <a:pt x="72" y="102"/>
                  </a:lnTo>
                  <a:lnTo>
                    <a:pt x="71" y="102"/>
                  </a:lnTo>
                  <a:lnTo>
                    <a:pt x="70" y="102"/>
                  </a:lnTo>
                  <a:lnTo>
                    <a:pt x="69" y="102"/>
                  </a:lnTo>
                  <a:lnTo>
                    <a:pt x="68" y="102"/>
                  </a:lnTo>
                  <a:lnTo>
                    <a:pt x="67" y="102"/>
                  </a:lnTo>
                  <a:lnTo>
                    <a:pt x="66" y="102"/>
                  </a:lnTo>
                  <a:lnTo>
                    <a:pt x="62" y="102"/>
                  </a:lnTo>
                  <a:lnTo>
                    <a:pt x="61" y="102"/>
                  </a:lnTo>
                  <a:lnTo>
                    <a:pt x="60" y="102"/>
                  </a:lnTo>
                  <a:lnTo>
                    <a:pt x="59" y="102"/>
                  </a:lnTo>
                  <a:lnTo>
                    <a:pt x="57" y="102"/>
                  </a:lnTo>
                  <a:lnTo>
                    <a:pt x="56" y="102"/>
                  </a:lnTo>
                  <a:lnTo>
                    <a:pt x="54" y="102"/>
                  </a:lnTo>
                  <a:lnTo>
                    <a:pt x="53" y="103"/>
                  </a:lnTo>
                  <a:lnTo>
                    <a:pt x="52" y="103"/>
                  </a:lnTo>
                  <a:lnTo>
                    <a:pt x="51" y="103"/>
                  </a:lnTo>
                  <a:lnTo>
                    <a:pt x="50" y="103"/>
                  </a:lnTo>
                  <a:lnTo>
                    <a:pt x="48" y="103"/>
                  </a:lnTo>
                  <a:lnTo>
                    <a:pt x="47" y="102"/>
                  </a:lnTo>
                  <a:lnTo>
                    <a:pt x="46" y="102"/>
                  </a:lnTo>
                  <a:lnTo>
                    <a:pt x="44" y="102"/>
                  </a:lnTo>
                  <a:lnTo>
                    <a:pt x="43" y="102"/>
                  </a:lnTo>
                  <a:lnTo>
                    <a:pt x="40" y="102"/>
                  </a:lnTo>
                  <a:lnTo>
                    <a:pt x="39" y="102"/>
                  </a:lnTo>
                  <a:lnTo>
                    <a:pt x="38" y="102"/>
                  </a:lnTo>
                  <a:lnTo>
                    <a:pt x="37" y="102"/>
                  </a:lnTo>
                  <a:lnTo>
                    <a:pt x="33" y="102"/>
                  </a:lnTo>
                  <a:lnTo>
                    <a:pt x="32" y="102"/>
                  </a:lnTo>
                  <a:lnTo>
                    <a:pt x="31" y="102"/>
                  </a:lnTo>
                  <a:lnTo>
                    <a:pt x="30" y="102"/>
                  </a:lnTo>
                  <a:lnTo>
                    <a:pt x="29" y="102"/>
                  </a:lnTo>
                  <a:lnTo>
                    <a:pt x="28" y="102"/>
                  </a:lnTo>
                  <a:lnTo>
                    <a:pt x="27" y="102"/>
                  </a:lnTo>
                  <a:lnTo>
                    <a:pt x="26" y="102"/>
                  </a:lnTo>
                  <a:lnTo>
                    <a:pt x="24" y="102"/>
                  </a:lnTo>
                  <a:lnTo>
                    <a:pt x="23" y="102"/>
                  </a:lnTo>
                  <a:lnTo>
                    <a:pt x="22" y="102"/>
                  </a:lnTo>
                  <a:lnTo>
                    <a:pt x="23" y="102"/>
                  </a:lnTo>
                  <a:lnTo>
                    <a:pt x="22" y="100"/>
                  </a:lnTo>
                  <a:lnTo>
                    <a:pt x="21" y="100"/>
                  </a:lnTo>
                  <a:lnTo>
                    <a:pt x="20" y="98"/>
                  </a:lnTo>
                  <a:lnTo>
                    <a:pt x="19" y="97"/>
                  </a:lnTo>
                  <a:lnTo>
                    <a:pt x="19" y="96"/>
                  </a:lnTo>
                  <a:lnTo>
                    <a:pt x="20" y="96"/>
                  </a:lnTo>
                  <a:lnTo>
                    <a:pt x="20" y="95"/>
                  </a:lnTo>
                  <a:lnTo>
                    <a:pt x="21" y="92"/>
                  </a:lnTo>
                  <a:lnTo>
                    <a:pt x="21" y="88"/>
                  </a:lnTo>
                  <a:lnTo>
                    <a:pt x="20" y="88"/>
                  </a:lnTo>
                  <a:lnTo>
                    <a:pt x="20" y="86"/>
                  </a:lnTo>
                  <a:lnTo>
                    <a:pt x="20" y="83"/>
                  </a:lnTo>
                  <a:lnTo>
                    <a:pt x="20" y="82"/>
                  </a:lnTo>
                  <a:lnTo>
                    <a:pt x="19" y="82"/>
                  </a:lnTo>
                  <a:lnTo>
                    <a:pt x="18" y="82"/>
                  </a:lnTo>
                  <a:lnTo>
                    <a:pt x="18" y="81"/>
                  </a:lnTo>
                  <a:lnTo>
                    <a:pt x="19" y="78"/>
                  </a:lnTo>
                  <a:lnTo>
                    <a:pt x="19" y="77"/>
                  </a:lnTo>
                  <a:lnTo>
                    <a:pt x="18" y="77"/>
                  </a:lnTo>
                  <a:lnTo>
                    <a:pt x="18" y="76"/>
                  </a:lnTo>
                  <a:lnTo>
                    <a:pt x="18" y="74"/>
                  </a:lnTo>
                  <a:lnTo>
                    <a:pt x="18" y="73"/>
                  </a:lnTo>
                  <a:lnTo>
                    <a:pt x="17" y="71"/>
                  </a:lnTo>
                  <a:lnTo>
                    <a:pt x="17" y="70"/>
                  </a:lnTo>
                  <a:lnTo>
                    <a:pt x="16" y="70"/>
                  </a:lnTo>
                  <a:lnTo>
                    <a:pt x="16" y="71"/>
                  </a:lnTo>
                  <a:lnTo>
                    <a:pt x="14" y="71"/>
                  </a:lnTo>
                  <a:lnTo>
                    <a:pt x="14" y="70"/>
                  </a:lnTo>
                  <a:lnTo>
                    <a:pt x="13" y="70"/>
                  </a:lnTo>
                  <a:lnTo>
                    <a:pt x="13" y="67"/>
                  </a:lnTo>
                  <a:lnTo>
                    <a:pt x="13" y="66"/>
                  </a:lnTo>
                  <a:lnTo>
                    <a:pt x="13" y="65"/>
                  </a:lnTo>
                  <a:lnTo>
                    <a:pt x="13" y="64"/>
                  </a:lnTo>
                  <a:lnTo>
                    <a:pt x="14" y="64"/>
                  </a:lnTo>
                  <a:lnTo>
                    <a:pt x="14" y="61"/>
                  </a:lnTo>
                  <a:lnTo>
                    <a:pt x="13" y="60"/>
                  </a:lnTo>
                  <a:lnTo>
                    <a:pt x="12" y="58"/>
                  </a:lnTo>
                  <a:lnTo>
                    <a:pt x="12" y="57"/>
                  </a:lnTo>
                  <a:lnTo>
                    <a:pt x="12" y="56"/>
                  </a:lnTo>
                  <a:lnTo>
                    <a:pt x="13" y="55"/>
                  </a:lnTo>
                  <a:lnTo>
                    <a:pt x="11" y="53"/>
                  </a:lnTo>
                  <a:lnTo>
                    <a:pt x="10" y="52"/>
                  </a:lnTo>
                  <a:lnTo>
                    <a:pt x="9" y="52"/>
                  </a:lnTo>
                  <a:lnTo>
                    <a:pt x="9" y="51"/>
                  </a:lnTo>
                  <a:lnTo>
                    <a:pt x="9" y="50"/>
                  </a:lnTo>
                  <a:lnTo>
                    <a:pt x="8" y="48"/>
                  </a:lnTo>
                  <a:lnTo>
                    <a:pt x="8" y="47"/>
                  </a:lnTo>
                  <a:lnTo>
                    <a:pt x="7" y="46"/>
                  </a:lnTo>
                  <a:lnTo>
                    <a:pt x="8" y="46"/>
                  </a:lnTo>
                  <a:lnTo>
                    <a:pt x="8" y="45"/>
                  </a:lnTo>
                  <a:lnTo>
                    <a:pt x="8" y="44"/>
                  </a:lnTo>
                  <a:lnTo>
                    <a:pt x="7" y="43"/>
                  </a:lnTo>
                  <a:lnTo>
                    <a:pt x="6" y="42"/>
                  </a:lnTo>
                  <a:lnTo>
                    <a:pt x="6" y="40"/>
                  </a:lnTo>
                  <a:lnTo>
                    <a:pt x="7" y="38"/>
                  </a:lnTo>
                  <a:lnTo>
                    <a:pt x="7" y="37"/>
                  </a:lnTo>
                  <a:lnTo>
                    <a:pt x="6" y="37"/>
                  </a:lnTo>
                  <a:lnTo>
                    <a:pt x="4" y="37"/>
                  </a:lnTo>
                  <a:lnTo>
                    <a:pt x="4" y="36"/>
                  </a:lnTo>
                  <a:lnTo>
                    <a:pt x="4" y="35"/>
                  </a:lnTo>
                  <a:lnTo>
                    <a:pt x="4" y="34"/>
                  </a:lnTo>
                  <a:lnTo>
                    <a:pt x="3" y="32"/>
                  </a:lnTo>
                  <a:lnTo>
                    <a:pt x="2" y="31"/>
                  </a:lnTo>
                  <a:lnTo>
                    <a:pt x="1" y="30"/>
                  </a:lnTo>
                  <a:lnTo>
                    <a:pt x="0" y="30"/>
                  </a:lnTo>
                  <a:lnTo>
                    <a:pt x="0" y="28"/>
                  </a:lnTo>
                  <a:lnTo>
                    <a:pt x="0" y="27"/>
                  </a:lnTo>
                  <a:lnTo>
                    <a:pt x="1" y="25"/>
                  </a:lnTo>
                  <a:lnTo>
                    <a:pt x="2" y="25"/>
                  </a:lnTo>
                  <a:lnTo>
                    <a:pt x="2" y="24"/>
                  </a:lnTo>
                  <a:lnTo>
                    <a:pt x="3" y="23"/>
                  </a:lnTo>
                  <a:lnTo>
                    <a:pt x="3" y="22"/>
                  </a:lnTo>
                  <a:lnTo>
                    <a:pt x="3" y="21"/>
                  </a:lnTo>
                  <a:lnTo>
                    <a:pt x="3" y="18"/>
                  </a:lnTo>
                  <a:lnTo>
                    <a:pt x="4" y="17"/>
                  </a:lnTo>
                  <a:lnTo>
                    <a:pt x="4" y="16"/>
                  </a:lnTo>
                  <a:lnTo>
                    <a:pt x="6" y="15"/>
                  </a:lnTo>
                  <a:lnTo>
                    <a:pt x="4" y="12"/>
                  </a:lnTo>
                  <a:lnTo>
                    <a:pt x="2" y="12"/>
                  </a:lnTo>
                  <a:lnTo>
                    <a:pt x="2" y="11"/>
                  </a:lnTo>
                  <a:lnTo>
                    <a:pt x="1" y="11"/>
                  </a:lnTo>
                  <a:lnTo>
                    <a:pt x="1" y="10"/>
                  </a:lnTo>
                  <a:lnTo>
                    <a:pt x="2" y="10"/>
                  </a:lnTo>
                  <a:lnTo>
                    <a:pt x="3" y="10"/>
                  </a:lnTo>
                  <a:lnTo>
                    <a:pt x="3" y="8"/>
                  </a:lnTo>
                  <a:lnTo>
                    <a:pt x="3" y="6"/>
                  </a:lnTo>
                  <a:lnTo>
                    <a:pt x="2" y="5"/>
                  </a:lnTo>
                  <a:lnTo>
                    <a:pt x="1" y="4"/>
                  </a:lnTo>
                  <a:lnTo>
                    <a:pt x="1" y="3"/>
                  </a:lnTo>
                  <a:lnTo>
                    <a:pt x="1" y="2"/>
                  </a:lnTo>
                  <a:lnTo>
                    <a:pt x="4" y="2"/>
                  </a:lnTo>
                  <a:lnTo>
                    <a:pt x="8" y="2"/>
                  </a:lnTo>
                  <a:lnTo>
                    <a:pt x="11" y="2"/>
                  </a:lnTo>
                  <a:lnTo>
                    <a:pt x="14" y="3"/>
                  </a:lnTo>
                  <a:lnTo>
                    <a:pt x="20" y="3"/>
                  </a:lnTo>
                  <a:lnTo>
                    <a:pt x="21" y="3"/>
                  </a:lnTo>
                  <a:lnTo>
                    <a:pt x="22" y="3"/>
                  </a:lnTo>
                  <a:lnTo>
                    <a:pt x="29" y="2"/>
                  </a:lnTo>
                  <a:lnTo>
                    <a:pt x="30" y="2"/>
                  </a:lnTo>
                  <a:lnTo>
                    <a:pt x="31" y="2"/>
                  </a:lnTo>
                  <a:lnTo>
                    <a:pt x="32" y="2"/>
                  </a:lnTo>
                  <a:lnTo>
                    <a:pt x="34" y="2"/>
                  </a:lnTo>
                  <a:lnTo>
                    <a:pt x="36" y="2"/>
                  </a:lnTo>
                  <a:lnTo>
                    <a:pt x="37" y="2"/>
                  </a:lnTo>
                  <a:lnTo>
                    <a:pt x="38" y="2"/>
                  </a:lnTo>
                  <a:lnTo>
                    <a:pt x="40" y="2"/>
                  </a:lnTo>
                  <a:lnTo>
                    <a:pt x="41" y="2"/>
                  </a:lnTo>
                  <a:lnTo>
                    <a:pt x="42" y="2"/>
                  </a:lnTo>
                  <a:lnTo>
                    <a:pt x="43" y="2"/>
                  </a:lnTo>
                  <a:lnTo>
                    <a:pt x="44" y="2"/>
                  </a:lnTo>
                  <a:lnTo>
                    <a:pt x="51" y="2"/>
                  </a:lnTo>
                  <a:lnTo>
                    <a:pt x="52" y="2"/>
                  </a:lnTo>
                  <a:lnTo>
                    <a:pt x="54" y="2"/>
                  </a:lnTo>
                  <a:lnTo>
                    <a:pt x="56" y="2"/>
                  </a:lnTo>
                  <a:lnTo>
                    <a:pt x="57" y="2"/>
                  </a:lnTo>
                  <a:lnTo>
                    <a:pt x="60" y="2"/>
                  </a:lnTo>
                  <a:lnTo>
                    <a:pt x="63" y="2"/>
                  </a:lnTo>
                  <a:lnTo>
                    <a:pt x="67" y="2"/>
                  </a:lnTo>
                  <a:lnTo>
                    <a:pt x="71" y="2"/>
                  </a:lnTo>
                  <a:lnTo>
                    <a:pt x="73" y="2"/>
                  </a:lnTo>
                  <a:lnTo>
                    <a:pt x="74" y="2"/>
                  </a:lnTo>
                  <a:lnTo>
                    <a:pt x="76" y="2"/>
                  </a:lnTo>
                  <a:lnTo>
                    <a:pt x="77" y="2"/>
                  </a:lnTo>
                  <a:lnTo>
                    <a:pt x="78" y="2"/>
                  </a:lnTo>
                  <a:lnTo>
                    <a:pt x="79" y="2"/>
                  </a:lnTo>
                  <a:lnTo>
                    <a:pt x="80" y="2"/>
                  </a:lnTo>
                  <a:lnTo>
                    <a:pt x="81" y="2"/>
                  </a:lnTo>
                  <a:lnTo>
                    <a:pt x="84" y="2"/>
                  </a:lnTo>
                  <a:lnTo>
                    <a:pt x="86" y="2"/>
                  </a:lnTo>
                  <a:lnTo>
                    <a:pt x="90" y="1"/>
                  </a:lnTo>
                  <a:lnTo>
                    <a:pt x="91" y="1"/>
                  </a:lnTo>
                  <a:lnTo>
                    <a:pt x="94" y="1"/>
                  </a:lnTo>
                  <a:lnTo>
                    <a:pt x="97" y="1"/>
                  </a:lnTo>
                  <a:lnTo>
                    <a:pt x="98" y="1"/>
                  </a:lnTo>
                  <a:lnTo>
                    <a:pt x="99" y="1"/>
                  </a:lnTo>
                  <a:lnTo>
                    <a:pt x="100" y="1"/>
                  </a:lnTo>
                  <a:lnTo>
                    <a:pt x="102" y="1"/>
                  </a:lnTo>
                  <a:lnTo>
                    <a:pt x="104" y="1"/>
                  </a:lnTo>
                  <a:lnTo>
                    <a:pt x="106" y="1"/>
                  </a:lnTo>
                  <a:lnTo>
                    <a:pt x="107" y="1"/>
                  </a:lnTo>
                  <a:lnTo>
                    <a:pt x="109" y="1"/>
                  </a:lnTo>
                  <a:lnTo>
                    <a:pt x="111" y="1"/>
                  </a:lnTo>
                  <a:lnTo>
                    <a:pt x="113" y="1"/>
                  </a:lnTo>
                  <a:lnTo>
                    <a:pt x="114" y="1"/>
                  </a:lnTo>
                  <a:lnTo>
                    <a:pt x="118" y="0"/>
                  </a:lnTo>
                  <a:lnTo>
                    <a:pt x="120" y="0"/>
                  </a:lnTo>
                  <a:lnTo>
                    <a:pt x="121" y="0"/>
                  </a:lnTo>
                  <a:lnTo>
                    <a:pt x="122" y="0"/>
                  </a:lnTo>
                  <a:lnTo>
                    <a:pt x="123" y="0"/>
                  </a:lnTo>
                  <a:lnTo>
                    <a:pt x="124" y="0"/>
                  </a:lnTo>
                  <a:lnTo>
                    <a:pt x="126" y="0"/>
                  </a:lnTo>
                  <a:lnTo>
                    <a:pt x="127" y="0"/>
                  </a:lnTo>
                  <a:lnTo>
                    <a:pt x="128" y="0"/>
                  </a:lnTo>
                  <a:lnTo>
                    <a:pt x="129" y="0"/>
                  </a:lnTo>
                  <a:lnTo>
                    <a:pt x="130" y="0"/>
                  </a:lnTo>
                  <a:lnTo>
                    <a:pt x="131" y="0"/>
                  </a:lnTo>
                  <a:lnTo>
                    <a:pt x="132" y="0"/>
                  </a:lnTo>
                  <a:lnTo>
                    <a:pt x="136" y="0"/>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6" name="Freeform 105"/>
            <p:cNvSpPr>
              <a:spLocks/>
            </p:cNvSpPr>
            <p:nvPr/>
          </p:nvSpPr>
          <p:spPr bwMode="auto">
            <a:xfrm>
              <a:off x="5081588" y="3925888"/>
              <a:ext cx="323850" cy="173038"/>
            </a:xfrm>
            <a:custGeom>
              <a:avLst/>
              <a:gdLst>
                <a:gd name="T0" fmla="*/ 23 w 204"/>
                <a:gd name="T1" fmla="*/ 1 h 109"/>
                <a:gd name="T2" fmla="*/ 30 w 204"/>
                <a:gd name="T3" fmla="*/ 2 h 109"/>
                <a:gd name="T4" fmla="*/ 42 w 204"/>
                <a:gd name="T5" fmla="*/ 2 h 109"/>
                <a:gd name="T6" fmla="*/ 49 w 204"/>
                <a:gd name="T7" fmla="*/ 4 h 109"/>
                <a:gd name="T8" fmla="*/ 62 w 204"/>
                <a:gd name="T9" fmla="*/ 4 h 109"/>
                <a:gd name="T10" fmla="*/ 71 w 204"/>
                <a:gd name="T11" fmla="*/ 5 h 109"/>
                <a:gd name="T12" fmla="*/ 83 w 204"/>
                <a:gd name="T13" fmla="*/ 5 h 109"/>
                <a:gd name="T14" fmla="*/ 91 w 204"/>
                <a:gd name="T15" fmla="*/ 5 h 109"/>
                <a:gd name="T16" fmla="*/ 98 w 204"/>
                <a:gd name="T17" fmla="*/ 5 h 109"/>
                <a:gd name="T18" fmla="*/ 110 w 204"/>
                <a:gd name="T19" fmla="*/ 6 h 109"/>
                <a:gd name="T20" fmla="*/ 117 w 204"/>
                <a:gd name="T21" fmla="*/ 6 h 109"/>
                <a:gd name="T22" fmla="*/ 129 w 204"/>
                <a:gd name="T23" fmla="*/ 6 h 109"/>
                <a:gd name="T24" fmla="*/ 137 w 204"/>
                <a:gd name="T25" fmla="*/ 6 h 109"/>
                <a:gd name="T26" fmla="*/ 150 w 204"/>
                <a:gd name="T27" fmla="*/ 6 h 109"/>
                <a:gd name="T28" fmla="*/ 160 w 204"/>
                <a:gd name="T29" fmla="*/ 6 h 109"/>
                <a:gd name="T30" fmla="*/ 169 w 204"/>
                <a:gd name="T31" fmla="*/ 6 h 109"/>
                <a:gd name="T32" fmla="*/ 188 w 204"/>
                <a:gd name="T33" fmla="*/ 9 h 109"/>
                <a:gd name="T34" fmla="*/ 192 w 204"/>
                <a:gd name="T35" fmla="*/ 9 h 109"/>
                <a:gd name="T36" fmla="*/ 194 w 204"/>
                <a:gd name="T37" fmla="*/ 16 h 109"/>
                <a:gd name="T38" fmla="*/ 193 w 204"/>
                <a:gd name="T39" fmla="*/ 26 h 109"/>
                <a:gd name="T40" fmla="*/ 199 w 204"/>
                <a:gd name="T41" fmla="*/ 34 h 109"/>
                <a:gd name="T42" fmla="*/ 203 w 204"/>
                <a:gd name="T43" fmla="*/ 38 h 109"/>
                <a:gd name="T44" fmla="*/ 203 w 204"/>
                <a:gd name="T45" fmla="*/ 47 h 109"/>
                <a:gd name="T46" fmla="*/ 203 w 204"/>
                <a:gd name="T47" fmla="*/ 56 h 109"/>
                <a:gd name="T48" fmla="*/ 203 w 204"/>
                <a:gd name="T49" fmla="*/ 65 h 109"/>
                <a:gd name="T50" fmla="*/ 203 w 204"/>
                <a:gd name="T51" fmla="*/ 74 h 109"/>
                <a:gd name="T52" fmla="*/ 203 w 204"/>
                <a:gd name="T53" fmla="*/ 80 h 109"/>
                <a:gd name="T54" fmla="*/ 204 w 204"/>
                <a:gd name="T55" fmla="*/ 88 h 109"/>
                <a:gd name="T56" fmla="*/ 204 w 204"/>
                <a:gd name="T57" fmla="*/ 96 h 109"/>
                <a:gd name="T58" fmla="*/ 204 w 204"/>
                <a:gd name="T59" fmla="*/ 104 h 109"/>
                <a:gd name="T60" fmla="*/ 202 w 204"/>
                <a:gd name="T61" fmla="*/ 109 h 109"/>
                <a:gd name="T62" fmla="*/ 192 w 204"/>
                <a:gd name="T63" fmla="*/ 109 h 109"/>
                <a:gd name="T64" fmla="*/ 179 w 204"/>
                <a:gd name="T65" fmla="*/ 109 h 109"/>
                <a:gd name="T66" fmla="*/ 172 w 204"/>
                <a:gd name="T67" fmla="*/ 109 h 109"/>
                <a:gd name="T68" fmla="*/ 162 w 204"/>
                <a:gd name="T69" fmla="*/ 109 h 109"/>
                <a:gd name="T70" fmla="*/ 152 w 204"/>
                <a:gd name="T71" fmla="*/ 109 h 109"/>
                <a:gd name="T72" fmla="*/ 141 w 204"/>
                <a:gd name="T73" fmla="*/ 109 h 109"/>
                <a:gd name="T74" fmla="*/ 129 w 204"/>
                <a:gd name="T75" fmla="*/ 109 h 109"/>
                <a:gd name="T76" fmla="*/ 121 w 204"/>
                <a:gd name="T77" fmla="*/ 108 h 109"/>
                <a:gd name="T78" fmla="*/ 107 w 204"/>
                <a:gd name="T79" fmla="*/ 108 h 109"/>
                <a:gd name="T80" fmla="*/ 97 w 204"/>
                <a:gd name="T81" fmla="*/ 108 h 109"/>
                <a:gd name="T82" fmla="*/ 84 w 204"/>
                <a:gd name="T83" fmla="*/ 108 h 109"/>
                <a:gd name="T84" fmla="*/ 69 w 204"/>
                <a:gd name="T85" fmla="*/ 107 h 109"/>
                <a:gd name="T86" fmla="*/ 53 w 204"/>
                <a:gd name="T87" fmla="*/ 106 h 109"/>
                <a:gd name="T88" fmla="*/ 36 w 204"/>
                <a:gd name="T89" fmla="*/ 106 h 109"/>
                <a:gd name="T90" fmla="*/ 29 w 204"/>
                <a:gd name="T91" fmla="*/ 105 h 109"/>
                <a:gd name="T92" fmla="*/ 16 w 204"/>
                <a:gd name="T93" fmla="*/ 105 h 109"/>
                <a:gd name="T94" fmla="*/ 0 w 204"/>
                <a:gd name="T95" fmla="*/ 104 h 109"/>
                <a:gd name="T96" fmla="*/ 1 w 204"/>
                <a:gd name="T97" fmla="*/ 91 h 109"/>
                <a:gd name="T98" fmla="*/ 1 w 204"/>
                <a:gd name="T99" fmla="*/ 85 h 109"/>
                <a:gd name="T100" fmla="*/ 2 w 204"/>
                <a:gd name="T101" fmla="*/ 77 h 109"/>
                <a:gd name="T102" fmla="*/ 3 w 204"/>
                <a:gd name="T103" fmla="*/ 58 h 109"/>
                <a:gd name="T104" fmla="*/ 4 w 204"/>
                <a:gd name="T105" fmla="*/ 46 h 109"/>
                <a:gd name="T106" fmla="*/ 6 w 204"/>
                <a:gd name="T107" fmla="*/ 30 h 109"/>
                <a:gd name="T108" fmla="*/ 6 w 204"/>
                <a:gd name="T109" fmla="*/ 17 h 109"/>
                <a:gd name="T110" fmla="*/ 7 w 204"/>
                <a:gd name="T111" fmla="*/ 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4" h="109">
                  <a:moveTo>
                    <a:pt x="11" y="1"/>
                  </a:moveTo>
                  <a:lnTo>
                    <a:pt x="12" y="1"/>
                  </a:lnTo>
                  <a:lnTo>
                    <a:pt x="13" y="1"/>
                  </a:lnTo>
                  <a:lnTo>
                    <a:pt x="18" y="1"/>
                  </a:lnTo>
                  <a:lnTo>
                    <a:pt x="20" y="1"/>
                  </a:lnTo>
                  <a:lnTo>
                    <a:pt x="23" y="1"/>
                  </a:lnTo>
                  <a:lnTo>
                    <a:pt x="24" y="1"/>
                  </a:lnTo>
                  <a:lnTo>
                    <a:pt x="26" y="1"/>
                  </a:lnTo>
                  <a:lnTo>
                    <a:pt x="27" y="1"/>
                  </a:lnTo>
                  <a:lnTo>
                    <a:pt x="28" y="2"/>
                  </a:lnTo>
                  <a:lnTo>
                    <a:pt x="29" y="2"/>
                  </a:lnTo>
                  <a:lnTo>
                    <a:pt x="30" y="2"/>
                  </a:lnTo>
                  <a:lnTo>
                    <a:pt x="31" y="2"/>
                  </a:lnTo>
                  <a:lnTo>
                    <a:pt x="33" y="2"/>
                  </a:lnTo>
                  <a:lnTo>
                    <a:pt x="34" y="2"/>
                  </a:lnTo>
                  <a:lnTo>
                    <a:pt x="37" y="2"/>
                  </a:lnTo>
                  <a:lnTo>
                    <a:pt x="41" y="2"/>
                  </a:lnTo>
                  <a:lnTo>
                    <a:pt x="42" y="2"/>
                  </a:lnTo>
                  <a:lnTo>
                    <a:pt x="43" y="2"/>
                  </a:lnTo>
                  <a:lnTo>
                    <a:pt x="44" y="2"/>
                  </a:lnTo>
                  <a:lnTo>
                    <a:pt x="46" y="2"/>
                  </a:lnTo>
                  <a:lnTo>
                    <a:pt x="47" y="2"/>
                  </a:lnTo>
                  <a:lnTo>
                    <a:pt x="48" y="4"/>
                  </a:lnTo>
                  <a:lnTo>
                    <a:pt x="49" y="4"/>
                  </a:lnTo>
                  <a:lnTo>
                    <a:pt x="51" y="4"/>
                  </a:lnTo>
                  <a:lnTo>
                    <a:pt x="54" y="4"/>
                  </a:lnTo>
                  <a:lnTo>
                    <a:pt x="56" y="4"/>
                  </a:lnTo>
                  <a:lnTo>
                    <a:pt x="57" y="4"/>
                  </a:lnTo>
                  <a:lnTo>
                    <a:pt x="61" y="4"/>
                  </a:lnTo>
                  <a:lnTo>
                    <a:pt x="62" y="4"/>
                  </a:lnTo>
                  <a:lnTo>
                    <a:pt x="63" y="4"/>
                  </a:lnTo>
                  <a:lnTo>
                    <a:pt x="66" y="4"/>
                  </a:lnTo>
                  <a:lnTo>
                    <a:pt x="67" y="4"/>
                  </a:lnTo>
                  <a:lnTo>
                    <a:pt x="68" y="4"/>
                  </a:lnTo>
                  <a:lnTo>
                    <a:pt x="69" y="4"/>
                  </a:lnTo>
                  <a:lnTo>
                    <a:pt x="71" y="5"/>
                  </a:lnTo>
                  <a:lnTo>
                    <a:pt x="74" y="5"/>
                  </a:lnTo>
                  <a:lnTo>
                    <a:pt x="77" y="5"/>
                  </a:lnTo>
                  <a:lnTo>
                    <a:pt x="80" y="5"/>
                  </a:lnTo>
                  <a:lnTo>
                    <a:pt x="81" y="5"/>
                  </a:lnTo>
                  <a:lnTo>
                    <a:pt x="82" y="5"/>
                  </a:lnTo>
                  <a:lnTo>
                    <a:pt x="83" y="5"/>
                  </a:lnTo>
                  <a:lnTo>
                    <a:pt x="84" y="5"/>
                  </a:lnTo>
                  <a:lnTo>
                    <a:pt x="86" y="5"/>
                  </a:lnTo>
                  <a:lnTo>
                    <a:pt x="87" y="5"/>
                  </a:lnTo>
                  <a:lnTo>
                    <a:pt x="88" y="5"/>
                  </a:lnTo>
                  <a:lnTo>
                    <a:pt x="89" y="5"/>
                  </a:lnTo>
                  <a:lnTo>
                    <a:pt x="91" y="5"/>
                  </a:lnTo>
                  <a:lnTo>
                    <a:pt x="92" y="5"/>
                  </a:lnTo>
                  <a:lnTo>
                    <a:pt x="93" y="5"/>
                  </a:lnTo>
                  <a:lnTo>
                    <a:pt x="94" y="5"/>
                  </a:lnTo>
                  <a:lnTo>
                    <a:pt x="96" y="5"/>
                  </a:lnTo>
                  <a:lnTo>
                    <a:pt x="97" y="5"/>
                  </a:lnTo>
                  <a:lnTo>
                    <a:pt x="98" y="5"/>
                  </a:lnTo>
                  <a:lnTo>
                    <a:pt x="99" y="5"/>
                  </a:lnTo>
                  <a:lnTo>
                    <a:pt x="100" y="5"/>
                  </a:lnTo>
                  <a:lnTo>
                    <a:pt x="101" y="5"/>
                  </a:lnTo>
                  <a:lnTo>
                    <a:pt x="107" y="6"/>
                  </a:lnTo>
                  <a:lnTo>
                    <a:pt x="109" y="6"/>
                  </a:lnTo>
                  <a:lnTo>
                    <a:pt x="110" y="6"/>
                  </a:lnTo>
                  <a:lnTo>
                    <a:pt x="111" y="6"/>
                  </a:lnTo>
                  <a:lnTo>
                    <a:pt x="112" y="6"/>
                  </a:lnTo>
                  <a:lnTo>
                    <a:pt x="113" y="6"/>
                  </a:lnTo>
                  <a:lnTo>
                    <a:pt x="114" y="6"/>
                  </a:lnTo>
                  <a:lnTo>
                    <a:pt x="116" y="6"/>
                  </a:lnTo>
                  <a:lnTo>
                    <a:pt x="117" y="6"/>
                  </a:lnTo>
                  <a:lnTo>
                    <a:pt x="118" y="6"/>
                  </a:lnTo>
                  <a:lnTo>
                    <a:pt x="119" y="6"/>
                  </a:lnTo>
                  <a:lnTo>
                    <a:pt x="120" y="6"/>
                  </a:lnTo>
                  <a:lnTo>
                    <a:pt x="127" y="6"/>
                  </a:lnTo>
                  <a:lnTo>
                    <a:pt x="128" y="6"/>
                  </a:lnTo>
                  <a:lnTo>
                    <a:pt x="129" y="6"/>
                  </a:lnTo>
                  <a:lnTo>
                    <a:pt x="130" y="6"/>
                  </a:lnTo>
                  <a:lnTo>
                    <a:pt x="131" y="6"/>
                  </a:lnTo>
                  <a:lnTo>
                    <a:pt x="133" y="6"/>
                  </a:lnTo>
                  <a:lnTo>
                    <a:pt x="134" y="6"/>
                  </a:lnTo>
                  <a:lnTo>
                    <a:pt x="136" y="6"/>
                  </a:lnTo>
                  <a:lnTo>
                    <a:pt x="137" y="6"/>
                  </a:lnTo>
                  <a:lnTo>
                    <a:pt x="139" y="6"/>
                  </a:lnTo>
                  <a:lnTo>
                    <a:pt x="140" y="6"/>
                  </a:lnTo>
                  <a:lnTo>
                    <a:pt x="142" y="6"/>
                  </a:lnTo>
                  <a:lnTo>
                    <a:pt x="143" y="6"/>
                  </a:lnTo>
                  <a:lnTo>
                    <a:pt x="146" y="6"/>
                  </a:lnTo>
                  <a:lnTo>
                    <a:pt x="150" y="6"/>
                  </a:lnTo>
                  <a:lnTo>
                    <a:pt x="151" y="6"/>
                  </a:lnTo>
                  <a:lnTo>
                    <a:pt x="152" y="6"/>
                  </a:lnTo>
                  <a:lnTo>
                    <a:pt x="153" y="6"/>
                  </a:lnTo>
                  <a:lnTo>
                    <a:pt x="154" y="6"/>
                  </a:lnTo>
                  <a:lnTo>
                    <a:pt x="158" y="6"/>
                  </a:lnTo>
                  <a:lnTo>
                    <a:pt x="160" y="6"/>
                  </a:lnTo>
                  <a:lnTo>
                    <a:pt x="162" y="6"/>
                  </a:lnTo>
                  <a:lnTo>
                    <a:pt x="163" y="6"/>
                  </a:lnTo>
                  <a:lnTo>
                    <a:pt x="164" y="6"/>
                  </a:lnTo>
                  <a:lnTo>
                    <a:pt x="166" y="6"/>
                  </a:lnTo>
                  <a:lnTo>
                    <a:pt x="168" y="6"/>
                  </a:lnTo>
                  <a:lnTo>
                    <a:pt x="169" y="6"/>
                  </a:lnTo>
                  <a:lnTo>
                    <a:pt x="172" y="6"/>
                  </a:lnTo>
                  <a:lnTo>
                    <a:pt x="182" y="6"/>
                  </a:lnTo>
                  <a:lnTo>
                    <a:pt x="183" y="6"/>
                  </a:lnTo>
                  <a:lnTo>
                    <a:pt x="184" y="6"/>
                  </a:lnTo>
                  <a:lnTo>
                    <a:pt x="184" y="7"/>
                  </a:lnTo>
                  <a:lnTo>
                    <a:pt x="188" y="9"/>
                  </a:lnTo>
                  <a:lnTo>
                    <a:pt x="189" y="10"/>
                  </a:lnTo>
                  <a:lnTo>
                    <a:pt x="190" y="10"/>
                  </a:lnTo>
                  <a:lnTo>
                    <a:pt x="190" y="11"/>
                  </a:lnTo>
                  <a:lnTo>
                    <a:pt x="191" y="10"/>
                  </a:lnTo>
                  <a:lnTo>
                    <a:pt x="192" y="10"/>
                  </a:lnTo>
                  <a:lnTo>
                    <a:pt x="192" y="9"/>
                  </a:lnTo>
                  <a:lnTo>
                    <a:pt x="193" y="9"/>
                  </a:lnTo>
                  <a:lnTo>
                    <a:pt x="194" y="9"/>
                  </a:lnTo>
                  <a:lnTo>
                    <a:pt x="194" y="10"/>
                  </a:lnTo>
                  <a:lnTo>
                    <a:pt x="196" y="12"/>
                  </a:lnTo>
                  <a:lnTo>
                    <a:pt x="196" y="14"/>
                  </a:lnTo>
                  <a:lnTo>
                    <a:pt x="194" y="16"/>
                  </a:lnTo>
                  <a:lnTo>
                    <a:pt x="192" y="17"/>
                  </a:lnTo>
                  <a:lnTo>
                    <a:pt x="191" y="19"/>
                  </a:lnTo>
                  <a:lnTo>
                    <a:pt x="190" y="20"/>
                  </a:lnTo>
                  <a:lnTo>
                    <a:pt x="190" y="21"/>
                  </a:lnTo>
                  <a:lnTo>
                    <a:pt x="190" y="22"/>
                  </a:lnTo>
                  <a:lnTo>
                    <a:pt x="193" y="26"/>
                  </a:lnTo>
                  <a:lnTo>
                    <a:pt x="194" y="27"/>
                  </a:lnTo>
                  <a:lnTo>
                    <a:pt x="196" y="28"/>
                  </a:lnTo>
                  <a:lnTo>
                    <a:pt x="196" y="29"/>
                  </a:lnTo>
                  <a:lnTo>
                    <a:pt x="196" y="30"/>
                  </a:lnTo>
                  <a:lnTo>
                    <a:pt x="198" y="32"/>
                  </a:lnTo>
                  <a:lnTo>
                    <a:pt x="199" y="34"/>
                  </a:lnTo>
                  <a:lnTo>
                    <a:pt x="200" y="35"/>
                  </a:lnTo>
                  <a:lnTo>
                    <a:pt x="201" y="35"/>
                  </a:lnTo>
                  <a:lnTo>
                    <a:pt x="203" y="35"/>
                  </a:lnTo>
                  <a:lnTo>
                    <a:pt x="203" y="36"/>
                  </a:lnTo>
                  <a:lnTo>
                    <a:pt x="203" y="37"/>
                  </a:lnTo>
                  <a:lnTo>
                    <a:pt x="203" y="38"/>
                  </a:lnTo>
                  <a:lnTo>
                    <a:pt x="203" y="39"/>
                  </a:lnTo>
                  <a:lnTo>
                    <a:pt x="203" y="42"/>
                  </a:lnTo>
                  <a:lnTo>
                    <a:pt x="203" y="44"/>
                  </a:lnTo>
                  <a:lnTo>
                    <a:pt x="203" y="45"/>
                  </a:lnTo>
                  <a:lnTo>
                    <a:pt x="203" y="46"/>
                  </a:lnTo>
                  <a:lnTo>
                    <a:pt x="203" y="47"/>
                  </a:lnTo>
                  <a:lnTo>
                    <a:pt x="203" y="48"/>
                  </a:lnTo>
                  <a:lnTo>
                    <a:pt x="203" y="49"/>
                  </a:lnTo>
                  <a:lnTo>
                    <a:pt x="203" y="52"/>
                  </a:lnTo>
                  <a:lnTo>
                    <a:pt x="203" y="54"/>
                  </a:lnTo>
                  <a:lnTo>
                    <a:pt x="203" y="55"/>
                  </a:lnTo>
                  <a:lnTo>
                    <a:pt x="203" y="56"/>
                  </a:lnTo>
                  <a:lnTo>
                    <a:pt x="203" y="58"/>
                  </a:lnTo>
                  <a:lnTo>
                    <a:pt x="203" y="60"/>
                  </a:lnTo>
                  <a:lnTo>
                    <a:pt x="203" y="61"/>
                  </a:lnTo>
                  <a:lnTo>
                    <a:pt x="203" y="62"/>
                  </a:lnTo>
                  <a:lnTo>
                    <a:pt x="203" y="64"/>
                  </a:lnTo>
                  <a:lnTo>
                    <a:pt x="203" y="65"/>
                  </a:lnTo>
                  <a:lnTo>
                    <a:pt x="203" y="66"/>
                  </a:lnTo>
                  <a:lnTo>
                    <a:pt x="203" y="67"/>
                  </a:lnTo>
                  <a:lnTo>
                    <a:pt x="203" y="68"/>
                  </a:lnTo>
                  <a:lnTo>
                    <a:pt x="203" y="69"/>
                  </a:lnTo>
                  <a:lnTo>
                    <a:pt x="203" y="72"/>
                  </a:lnTo>
                  <a:lnTo>
                    <a:pt x="203" y="74"/>
                  </a:lnTo>
                  <a:lnTo>
                    <a:pt x="203" y="75"/>
                  </a:lnTo>
                  <a:lnTo>
                    <a:pt x="203" y="76"/>
                  </a:lnTo>
                  <a:lnTo>
                    <a:pt x="203" y="77"/>
                  </a:lnTo>
                  <a:lnTo>
                    <a:pt x="203" y="78"/>
                  </a:lnTo>
                  <a:lnTo>
                    <a:pt x="203" y="79"/>
                  </a:lnTo>
                  <a:lnTo>
                    <a:pt x="203" y="80"/>
                  </a:lnTo>
                  <a:lnTo>
                    <a:pt x="203" y="84"/>
                  </a:lnTo>
                  <a:lnTo>
                    <a:pt x="203" y="85"/>
                  </a:lnTo>
                  <a:lnTo>
                    <a:pt x="203" y="86"/>
                  </a:lnTo>
                  <a:lnTo>
                    <a:pt x="204" y="86"/>
                  </a:lnTo>
                  <a:lnTo>
                    <a:pt x="204" y="87"/>
                  </a:lnTo>
                  <a:lnTo>
                    <a:pt x="204" y="88"/>
                  </a:lnTo>
                  <a:lnTo>
                    <a:pt x="204" y="89"/>
                  </a:lnTo>
                  <a:lnTo>
                    <a:pt x="204" y="90"/>
                  </a:lnTo>
                  <a:lnTo>
                    <a:pt x="204" y="92"/>
                  </a:lnTo>
                  <a:lnTo>
                    <a:pt x="204" y="94"/>
                  </a:lnTo>
                  <a:lnTo>
                    <a:pt x="204" y="95"/>
                  </a:lnTo>
                  <a:lnTo>
                    <a:pt x="204" y="96"/>
                  </a:lnTo>
                  <a:lnTo>
                    <a:pt x="204" y="97"/>
                  </a:lnTo>
                  <a:lnTo>
                    <a:pt x="204" y="98"/>
                  </a:lnTo>
                  <a:lnTo>
                    <a:pt x="204" y="100"/>
                  </a:lnTo>
                  <a:lnTo>
                    <a:pt x="204" y="101"/>
                  </a:lnTo>
                  <a:lnTo>
                    <a:pt x="204" y="102"/>
                  </a:lnTo>
                  <a:lnTo>
                    <a:pt x="204" y="104"/>
                  </a:lnTo>
                  <a:lnTo>
                    <a:pt x="204" y="105"/>
                  </a:lnTo>
                  <a:lnTo>
                    <a:pt x="204" y="106"/>
                  </a:lnTo>
                  <a:lnTo>
                    <a:pt x="204" y="107"/>
                  </a:lnTo>
                  <a:lnTo>
                    <a:pt x="204" y="108"/>
                  </a:lnTo>
                  <a:lnTo>
                    <a:pt x="204" y="109"/>
                  </a:lnTo>
                  <a:lnTo>
                    <a:pt x="202" y="109"/>
                  </a:lnTo>
                  <a:lnTo>
                    <a:pt x="201" y="109"/>
                  </a:lnTo>
                  <a:lnTo>
                    <a:pt x="200" y="109"/>
                  </a:lnTo>
                  <a:lnTo>
                    <a:pt x="199" y="109"/>
                  </a:lnTo>
                  <a:lnTo>
                    <a:pt x="198" y="109"/>
                  </a:lnTo>
                  <a:lnTo>
                    <a:pt x="193" y="109"/>
                  </a:lnTo>
                  <a:lnTo>
                    <a:pt x="192" y="109"/>
                  </a:lnTo>
                  <a:lnTo>
                    <a:pt x="190" y="109"/>
                  </a:lnTo>
                  <a:lnTo>
                    <a:pt x="189" y="109"/>
                  </a:lnTo>
                  <a:lnTo>
                    <a:pt x="184" y="109"/>
                  </a:lnTo>
                  <a:lnTo>
                    <a:pt x="182" y="109"/>
                  </a:lnTo>
                  <a:lnTo>
                    <a:pt x="180" y="109"/>
                  </a:lnTo>
                  <a:lnTo>
                    <a:pt x="179" y="109"/>
                  </a:lnTo>
                  <a:lnTo>
                    <a:pt x="178" y="109"/>
                  </a:lnTo>
                  <a:lnTo>
                    <a:pt x="177" y="109"/>
                  </a:lnTo>
                  <a:lnTo>
                    <a:pt x="176" y="109"/>
                  </a:lnTo>
                  <a:lnTo>
                    <a:pt x="174" y="109"/>
                  </a:lnTo>
                  <a:lnTo>
                    <a:pt x="173" y="109"/>
                  </a:lnTo>
                  <a:lnTo>
                    <a:pt x="172" y="109"/>
                  </a:lnTo>
                  <a:lnTo>
                    <a:pt x="171" y="109"/>
                  </a:lnTo>
                  <a:lnTo>
                    <a:pt x="170" y="109"/>
                  </a:lnTo>
                  <a:lnTo>
                    <a:pt x="169" y="109"/>
                  </a:lnTo>
                  <a:lnTo>
                    <a:pt x="168" y="109"/>
                  </a:lnTo>
                  <a:lnTo>
                    <a:pt x="167" y="109"/>
                  </a:lnTo>
                  <a:lnTo>
                    <a:pt x="162" y="109"/>
                  </a:lnTo>
                  <a:lnTo>
                    <a:pt x="161" y="109"/>
                  </a:lnTo>
                  <a:lnTo>
                    <a:pt x="160" y="109"/>
                  </a:lnTo>
                  <a:lnTo>
                    <a:pt x="159" y="109"/>
                  </a:lnTo>
                  <a:lnTo>
                    <a:pt x="156" y="109"/>
                  </a:lnTo>
                  <a:lnTo>
                    <a:pt x="154" y="109"/>
                  </a:lnTo>
                  <a:lnTo>
                    <a:pt x="152" y="109"/>
                  </a:lnTo>
                  <a:lnTo>
                    <a:pt x="147" y="109"/>
                  </a:lnTo>
                  <a:lnTo>
                    <a:pt x="146" y="109"/>
                  </a:lnTo>
                  <a:lnTo>
                    <a:pt x="144" y="109"/>
                  </a:lnTo>
                  <a:lnTo>
                    <a:pt x="143" y="109"/>
                  </a:lnTo>
                  <a:lnTo>
                    <a:pt x="142" y="109"/>
                  </a:lnTo>
                  <a:lnTo>
                    <a:pt x="141" y="109"/>
                  </a:lnTo>
                  <a:lnTo>
                    <a:pt x="140" y="109"/>
                  </a:lnTo>
                  <a:lnTo>
                    <a:pt x="139" y="109"/>
                  </a:lnTo>
                  <a:lnTo>
                    <a:pt x="138" y="109"/>
                  </a:lnTo>
                  <a:lnTo>
                    <a:pt x="136" y="109"/>
                  </a:lnTo>
                  <a:lnTo>
                    <a:pt x="134" y="109"/>
                  </a:lnTo>
                  <a:lnTo>
                    <a:pt x="129" y="109"/>
                  </a:lnTo>
                  <a:lnTo>
                    <a:pt x="128" y="109"/>
                  </a:lnTo>
                  <a:lnTo>
                    <a:pt x="126" y="109"/>
                  </a:lnTo>
                  <a:lnTo>
                    <a:pt x="124" y="109"/>
                  </a:lnTo>
                  <a:lnTo>
                    <a:pt x="123" y="109"/>
                  </a:lnTo>
                  <a:lnTo>
                    <a:pt x="122" y="109"/>
                  </a:lnTo>
                  <a:lnTo>
                    <a:pt x="121" y="108"/>
                  </a:lnTo>
                  <a:lnTo>
                    <a:pt x="120" y="108"/>
                  </a:lnTo>
                  <a:lnTo>
                    <a:pt x="118" y="108"/>
                  </a:lnTo>
                  <a:lnTo>
                    <a:pt x="117" y="108"/>
                  </a:lnTo>
                  <a:lnTo>
                    <a:pt x="110" y="108"/>
                  </a:lnTo>
                  <a:lnTo>
                    <a:pt x="108" y="108"/>
                  </a:lnTo>
                  <a:lnTo>
                    <a:pt x="107" y="108"/>
                  </a:lnTo>
                  <a:lnTo>
                    <a:pt x="106" y="108"/>
                  </a:lnTo>
                  <a:lnTo>
                    <a:pt x="104" y="108"/>
                  </a:lnTo>
                  <a:lnTo>
                    <a:pt x="102" y="108"/>
                  </a:lnTo>
                  <a:lnTo>
                    <a:pt x="101" y="108"/>
                  </a:lnTo>
                  <a:lnTo>
                    <a:pt x="100" y="108"/>
                  </a:lnTo>
                  <a:lnTo>
                    <a:pt x="97" y="108"/>
                  </a:lnTo>
                  <a:lnTo>
                    <a:pt x="91" y="108"/>
                  </a:lnTo>
                  <a:lnTo>
                    <a:pt x="90" y="108"/>
                  </a:lnTo>
                  <a:lnTo>
                    <a:pt x="89" y="108"/>
                  </a:lnTo>
                  <a:lnTo>
                    <a:pt x="88" y="108"/>
                  </a:lnTo>
                  <a:lnTo>
                    <a:pt x="87" y="108"/>
                  </a:lnTo>
                  <a:lnTo>
                    <a:pt x="84" y="108"/>
                  </a:lnTo>
                  <a:lnTo>
                    <a:pt x="83" y="108"/>
                  </a:lnTo>
                  <a:lnTo>
                    <a:pt x="80" y="107"/>
                  </a:lnTo>
                  <a:lnTo>
                    <a:pt x="77" y="107"/>
                  </a:lnTo>
                  <a:lnTo>
                    <a:pt x="71" y="107"/>
                  </a:lnTo>
                  <a:lnTo>
                    <a:pt x="70" y="107"/>
                  </a:lnTo>
                  <a:lnTo>
                    <a:pt x="69" y="107"/>
                  </a:lnTo>
                  <a:lnTo>
                    <a:pt x="67" y="107"/>
                  </a:lnTo>
                  <a:lnTo>
                    <a:pt x="66" y="107"/>
                  </a:lnTo>
                  <a:lnTo>
                    <a:pt x="62" y="107"/>
                  </a:lnTo>
                  <a:lnTo>
                    <a:pt x="57" y="107"/>
                  </a:lnTo>
                  <a:lnTo>
                    <a:pt x="56" y="107"/>
                  </a:lnTo>
                  <a:lnTo>
                    <a:pt x="53" y="106"/>
                  </a:lnTo>
                  <a:lnTo>
                    <a:pt x="51" y="106"/>
                  </a:lnTo>
                  <a:lnTo>
                    <a:pt x="41" y="106"/>
                  </a:lnTo>
                  <a:lnTo>
                    <a:pt x="40" y="106"/>
                  </a:lnTo>
                  <a:lnTo>
                    <a:pt x="39" y="106"/>
                  </a:lnTo>
                  <a:lnTo>
                    <a:pt x="38" y="106"/>
                  </a:lnTo>
                  <a:lnTo>
                    <a:pt x="36" y="106"/>
                  </a:lnTo>
                  <a:lnTo>
                    <a:pt x="34" y="106"/>
                  </a:lnTo>
                  <a:lnTo>
                    <a:pt x="32" y="106"/>
                  </a:lnTo>
                  <a:lnTo>
                    <a:pt x="32" y="105"/>
                  </a:lnTo>
                  <a:lnTo>
                    <a:pt x="31" y="105"/>
                  </a:lnTo>
                  <a:lnTo>
                    <a:pt x="30" y="105"/>
                  </a:lnTo>
                  <a:lnTo>
                    <a:pt x="29" y="105"/>
                  </a:lnTo>
                  <a:lnTo>
                    <a:pt x="28" y="105"/>
                  </a:lnTo>
                  <a:lnTo>
                    <a:pt x="27" y="105"/>
                  </a:lnTo>
                  <a:lnTo>
                    <a:pt x="23" y="105"/>
                  </a:lnTo>
                  <a:lnTo>
                    <a:pt x="19" y="105"/>
                  </a:lnTo>
                  <a:lnTo>
                    <a:pt x="18" y="105"/>
                  </a:lnTo>
                  <a:lnTo>
                    <a:pt x="16" y="105"/>
                  </a:lnTo>
                  <a:lnTo>
                    <a:pt x="14" y="105"/>
                  </a:lnTo>
                  <a:lnTo>
                    <a:pt x="13" y="105"/>
                  </a:lnTo>
                  <a:lnTo>
                    <a:pt x="12" y="105"/>
                  </a:lnTo>
                  <a:lnTo>
                    <a:pt x="4" y="104"/>
                  </a:lnTo>
                  <a:lnTo>
                    <a:pt x="1" y="104"/>
                  </a:lnTo>
                  <a:lnTo>
                    <a:pt x="0" y="104"/>
                  </a:lnTo>
                  <a:lnTo>
                    <a:pt x="0" y="102"/>
                  </a:lnTo>
                  <a:lnTo>
                    <a:pt x="0" y="99"/>
                  </a:lnTo>
                  <a:lnTo>
                    <a:pt x="0" y="98"/>
                  </a:lnTo>
                  <a:lnTo>
                    <a:pt x="1" y="95"/>
                  </a:lnTo>
                  <a:lnTo>
                    <a:pt x="1" y="92"/>
                  </a:lnTo>
                  <a:lnTo>
                    <a:pt x="1" y="91"/>
                  </a:lnTo>
                  <a:lnTo>
                    <a:pt x="1" y="90"/>
                  </a:lnTo>
                  <a:lnTo>
                    <a:pt x="1" y="89"/>
                  </a:lnTo>
                  <a:lnTo>
                    <a:pt x="1" y="88"/>
                  </a:lnTo>
                  <a:lnTo>
                    <a:pt x="1" y="87"/>
                  </a:lnTo>
                  <a:lnTo>
                    <a:pt x="1" y="86"/>
                  </a:lnTo>
                  <a:lnTo>
                    <a:pt x="1" y="85"/>
                  </a:lnTo>
                  <a:lnTo>
                    <a:pt x="1" y="84"/>
                  </a:lnTo>
                  <a:lnTo>
                    <a:pt x="1" y="82"/>
                  </a:lnTo>
                  <a:lnTo>
                    <a:pt x="2" y="81"/>
                  </a:lnTo>
                  <a:lnTo>
                    <a:pt x="2" y="80"/>
                  </a:lnTo>
                  <a:lnTo>
                    <a:pt x="2" y="78"/>
                  </a:lnTo>
                  <a:lnTo>
                    <a:pt x="2" y="77"/>
                  </a:lnTo>
                  <a:lnTo>
                    <a:pt x="2" y="76"/>
                  </a:lnTo>
                  <a:lnTo>
                    <a:pt x="2" y="75"/>
                  </a:lnTo>
                  <a:lnTo>
                    <a:pt x="2" y="74"/>
                  </a:lnTo>
                  <a:lnTo>
                    <a:pt x="2" y="71"/>
                  </a:lnTo>
                  <a:lnTo>
                    <a:pt x="3" y="60"/>
                  </a:lnTo>
                  <a:lnTo>
                    <a:pt x="3" y="58"/>
                  </a:lnTo>
                  <a:lnTo>
                    <a:pt x="3" y="56"/>
                  </a:lnTo>
                  <a:lnTo>
                    <a:pt x="3" y="51"/>
                  </a:lnTo>
                  <a:lnTo>
                    <a:pt x="3" y="50"/>
                  </a:lnTo>
                  <a:lnTo>
                    <a:pt x="3" y="49"/>
                  </a:lnTo>
                  <a:lnTo>
                    <a:pt x="4" y="48"/>
                  </a:lnTo>
                  <a:lnTo>
                    <a:pt x="4" y="46"/>
                  </a:lnTo>
                  <a:lnTo>
                    <a:pt x="4" y="45"/>
                  </a:lnTo>
                  <a:lnTo>
                    <a:pt x="4" y="44"/>
                  </a:lnTo>
                  <a:lnTo>
                    <a:pt x="4" y="42"/>
                  </a:lnTo>
                  <a:lnTo>
                    <a:pt x="4" y="41"/>
                  </a:lnTo>
                  <a:lnTo>
                    <a:pt x="4" y="34"/>
                  </a:lnTo>
                  <a:lnTo>
                    <a:pt x="6" y="30"/>
                  </a:lnTo>
                  <a:lnTo>
                    <a:pt x="6" y="25"/>
                  </a:lnTo>
                  <a:lnTo>
                    <a:pt x="6" y="22"/>
                  </a:lnTo>
                  <a:lnTo>
                    <a:pt x="6" y="21"/>
                  </a:lnTo>
                  <a:lnTo>
                    <a:pt x="6" y="20"/>
                  </a:lnTo>
                  <a:lnTo>
                    <a:pt x="6" y="18"/>
                  </a:lnTo>
                  <a:lnTo>
                    <a:pt x="6" y="17"/>
                  </a:lnTo>
                  <a:lnTo>
                    <a:pt x="6" y="16"/>
                  </a:lnTo>
                  <a:lnTo>
                    <a:pt x="6" y="15"/>
                  </a:lnTo>
                  <a:lnTo>
                    <a:pt x="7" y="15"/>
                  </a:lnTo>
                  <a:lnTo>
                    <a:pt x="7" y="11"/>
                  </a:lnTo>
                  <a:lnTo>
                    <a:pt x="7" y="7"/>
                  </a:lnTo>
                  <a:lnTo>
                    <a:pt x="7" y="6"/>
                  </a:lnTo>
                  <a:lnTo>
                    <a:pt x="7" y="0"/>
                  </a:lnTo>
                  <a:lnTo>
                    <a:pt x="11" y="1"/>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106"/>
            <p:cNvSpPr>
              <a:spLocks noEditPoints="1"/>
            </p:cNvSpPr>
            <p:nvPr/>
          </p:nvSpPr>
          <p:spPr bwMode="auto">
            <a:xfrm>
              <a:off x="5627688" y="3951288"/>
              <a:ext cx="323850" cy="163513"/>
            </a:xfrm>
            <a:custGeom>
              <a:avLst/>
              <a:gdLst>
                <a:gd name="T0" fmla="*/ 2 w 204"/>
                <a:gd name="T1" fmla="*/ 101 h 103"/>
                <a:gd name="T2" fmla="*/ 128 w 204"/>
                <a:gd name="T3" fmla="*/ 1 h 103"/>
                <a:gd name="T4" fmla="*/ 136 w 204"/>
                <a:gd name="T5" fmla="*/ 9 h 103"/>
                <a:gd name="T6" fmla="*/ 146 w 204"/>
                <a:gd name="T7" fmla="*/ 10 h 103"/>
                <a:gd name="T8" fmla="*/ 153 w 204"/>
                <a:gd name="T9" fmla="*/ 13 h 103"/>
                <a:gd name="T10" fmla="*/ 162 w 204"/>
                <a:gd name="T11" fmla="*/ 12 h 103"/>
                <a:gd name="T12" fmla="*/ 170 w 204"/>
                <a:gd name="T13" fmla="*/ 8 h 103"/>
                <a:gd name="T14" fmla="*/ 174 w 204"/>
                <a:gd name="T15" fmla="*/ 11 h 103"/>
                <a:gd name="T16" fmla="*/ 179 w 204"/>
                <a:gd name="T17" fmla="*/ 13 h 103"/>
                <a:gd name="T18" fmla="*/ 183 w 204"/>
                <a:gd name="T19" fmla="*/ 22 h 103"/>
                <a:gd name="T20" fmla="*/ 186 w 204"/>
                <a:gd name="T21" fmla="*/ 31 h 103"/>
                <a:gd name="T22" fmla="*/ 190 w 204"/>
                <a:gd name="T23" fmla="*/ 35 h 103"/>
                <a:gd name="T24" fmla="*/ 198 w 204"/>
                <a:gd name="T25" fmla="*/ 43 h 103"/>
                <a:gd name="T26" fmla="*/ 195 w 204"/>
                <a:gd name="T27" fmla="*/ 54 h 103"/>
                <a:gd name="T28" fmla="*/ 186 w 204"/>
                <a:gd name="T29" fmla="*/ 63 h 103"/>
                <a:gd name="T30" fmla="*/ 183 w 204"/>
                <a:gd name="T31" fmla="*/ 69 h 103"/>
                <a:gd name="T32" fmla="*/ 176 w 204"/>
                <a:gd name="T33" fmla="*/ 75 h 103"/>
                <a:gd name="T34" fmla="*/ 163 w 204"/>
                <a:gd name="T35" fmla="*/ 82 h 103"/>
                <a:gd name="T36" fmla="*/ 132 w 204"/>
                <a:gd name="T37" fmla="*/ 86 h 103"/>
                <a:gd name="T38" fmla="*/ 114 w 204"/>
                <a:gd name="T39" fmla="*/ 89 h 103"/>
                <a:gd name="T40" fmla="*/ 97 w 204"/>
                <a:gd name="T41" fmla="*/ 90 h 103"/>
                <a:gd name="T42" fmla="*/ 85 w 204"/>
                <a:gd name="T43" fmla="*/ 91 h 103"/>
                <a:gd name="T44" fmla="*/ 75 w 204"/>
                <a:gd name="T45" fmla="*/ 92 h 103"/>
                <a:gd name="T46" fmla="*/ 62 w 204"/>
                <a:gd name="T47" fmla="*/ 93 h 103"/>
                <a:gd name="T48" fmla="*/ 47 w 204"/>
                <a:gd name="T49" fmla="*/ 95 h 103"/>
                <a:gd name="T50" fmla="*/ 43 w 204"/>
                <a:gd name="T51" fmla="*/ 98 h 103"/>
                <a:gd name="T52" fmla="*/ 30 w 204"/>
                <a:gd name="T53" fmla="*/ 101 h 103"/>
                <a:gd name="T54" fmla="*/ 23 w 204"/>
                <a:gd name="T55" fmla="*/ 102 h 103"/>
                <a:gd name="T56" fmla="*/ 15 w 204"/>
                <a:gd name="T57" fmla="*/ 102 h 103"/>
                <a:gd name="T58" fmla="*/ 6 w 204"/>
                <a:gd name="T59" fmla="*/ 103 h 103"/>
                <a:gd name="T60" fmla="*/ 7 w 204"/>
                <a:gd name="T61" fmla="*/ 99 h 103"/>
                <a:gd name="T62" fmla="*/ 10 w 204"/>
                <a:gd name="T63" fmla="*/ 99 h 103"/>
                <a:gd name="T64" fmla="*/ 12 w 204"/>
                <a:gd name="T65" fmla="*/ 94 h 103"/>
                <a:gd name="T66" fmla="*/ 10 w 204"/>
                <a:gd name="T67" fmla="*/ 85 h 103"/>
                <a:gd name="T68" fmla="*/ 14 w 204"/>
                <a:gd name="T69" fmla="*/ 78 h 103"/>
                <a:gd name="T70" fmla="*/ 26 w 204"/>
                <a:gd name="T71" fmla="*/ 82 h 103"/>
                <a:gd name="T72" fmla="*/ 29 w 204"/>
                <a:gd name="T73" fmla="*/ 76 h 103"/>
                <a:gd name="T74" fmla="*/ 29 w 204"/>
                <a:gd name="T75" fmla="*/ 70 h 103"/>
                <a:gd name="T76" fmla="*/ 38 w 204"/>
                <a:gd name="T77" fmla="*/ 65 h 103"/>
                <a:gd name="T78" fmla="*/ 36 w 204"/>
                <a:gd name="T79" fmla="*/ 59 h 103"/>
                <a:gd name="T80" fmla="*/ 40 w 204"/>
                <a:gd name="T81" fmla="*/ 55 h 103"/>
                <a:gd name="T82" fmla="*/ 40 w 204"/>
                <a:gd name="T83" fmla="*/ 53 h 103"/>
                <a:gd name="T84" fmla="*/ 44 w 204"/>
                <a:gd name="T85" fmla="*/ 52 h 103"/>
                <a:gd name="T86" fmla="*/ 48 w 204"/>
                <a:gd name="T87" fmla="*/ 53 h 103"/>
                <a:gd name="T88" fmla="*/ 50 w 204"/>
                <a:gd name="T89" fmla="*/ 51 h 103"/>
                <a:gd name="T90" fmla="*/ 52 w 204"/>
                <a:gd name="T91" fmla="*/ 50 h 103"/>
                <a:gd name="T92" fmla="*/ 58 w 204"/>
                <a:gd name="T93" fmla="*/ 51 h 103"/>
                <a:gd name="T94" fmla="*/ 64 w 204"/>
                <a:gd name="T95" fmla="*/ 53 h 103"/>
                <a:gd name="T96" fmla="*/ 67 w 204"/>
                <a:gd name="T97" fmla="*/ 49 h 103"/>
                <a:gd name="T98" fmla="*/ 73 w 204"/>
                <a:gd name="T99" fmla="*/ 48 h 103"/>
                <a:gd name="T100" fmla="*/ 78 w 204"/>
                <a:gd name="T101" fmla="*/ 45 h 103"/>
                <a:gd name="T102" fmla="*/ 82 w 204"/>
                <a:gd name="T103" fmla="*/ 41 h 103"/>
                <a:gd name="T104" fmla="*/ 85 w 204"/>
                <a:gd name="T105" fmla="*/ 42 h 103"/>
                <a:gd name="T106" fmla="*/ 95 w 204"/>
                <a:gd name="T107" fmla="*/ 42 h 103"/>
                <a:gd name="T108" fmla="*/ 96 w 204"/>
                <a:gd name="T109" fmla="*/ 33 h 103"/>
                <a:gd name="T110" fmla="*/ 100 w 204"/>
                <a:gd name="T111" fmla="*/ 29 h 103"/>
                <a:gd name="T112" fmla="*/ 106 w 204"/>
                <a:gd name="T113" fmla="*/ 21 h 103"/>
                <a:gd name="T114" fmla="*/ 108 w 204"/>
                <a:gd name="T115" fmla="*/ 15 h 103"/>
                <a:gd name="T116" fmla="*/ 114 w 204"/>
                <a:gd name="T117" fmla="*/ 15 h 103"/>
                <a:gd name="T118" fmla="*/ 122 w 204"/>
                <a:gd name="T119" fmla="*/ 12 h 103"/>
                <a:gd name="T120" fmla="*/ 118 w 204"/>
                <a:gd name="T121" fmla="*/ 3 h 103"/>
                <a:gd name="T122" fmla="*/ 124 w 204"/>
                <a:gd name="T12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 h="103">
                  <a:moveTo>
                    <a:pt x="3" y="103"/>
                  </a:moveTo>
                  <a:lnTo>
                    <a:pt x="2" y="103"/>
                  </a:lnTo>
                  <a:lnTo>
                    <a:pt x="0" y="103"/>
                  </a:lnTo>
                  <a:lnTo>
                    <a:pt x="0" y="102"/>
                  </a:lnTo>
                  <a:lnTo>
                    <a:pt x="0" y="101"/>
                  </a:lnTo>
                  <a:lnTo>
                    <a:pt x="2" y="101"/>
                  </a:lnTo>
                  <a:lnTo>
                    <a:pt x="3" y="101"/>
                  </a:lnTo>
                  <a:lnTo>
                    <a:pt x="3" y="102"/>
                  </a:lnTo>
                  <a:lnTo>
                    <a:pt x="3" y="103"/>
                  </a:lnTo>
                  <a:close/>
                  <a:moveTo>
                    <a:pt x="125" y="2"/>
                  </a:moveTo>
                  <a:lnTo>
                    <a:pt x="126" y="2"/>
                  </a:lnTo>
                  <a:lnTo>
                    <a:pt x="128" y="1"/>
                  </a:lnTo>
                  <a:lnTo>
                    <a:pt x="130" y="1"/>
                  </a:lnTo>
                  <a:lnTo>
                    <a:pt x="133" y="3"/>
                  </a:lnTo>
                  <a:lnTo>
                    <a:pt x="134" y="3"/>
                  </a:lnTo>
                  <a:lnTo>
                    <a:pt x="136" y="6"/>
                  </a:lnTo>
                  <a:lnTo>
                    <a:pt x="136" y="8"/>
                  </a:lnTo>
                  <a:lnTo>
                    <a:pt x="136" y="9"/>
                  </a:lnTo>
                  <a:lnTo>
                    <a:pt x="137" y="10"/>
                  </a:lnTo>
                  <a:lnTo>
                    <a:pt x="140" y="11"/>
                  </a:lnTo>
                  <a:lnTo>
                    <a:pt x="142" y="11"/>
                  </a:lnTo>
                  <a:lnTo>
                    <a:pt x="142" y="10"/>
                  </a:lnTo>
                  <a:lnTo>
                    <a:pt x="144" y="10"/>
                  </a:lnTo>
                  <a:lnTo>
                    <a:pt x="146" y="10"/>
                  </a:lnTo>
                  <a:lnTo>
                    <a:pt x="147" y="10"/>
                  </a:lnTo>
                  <a:lnTo>
                    <a:pt x="149" y="13"/>
                  </a:lnTo>
                  <a:lnTo>
                    <a:pt x="152" y="13"/>
                  </a:lnTo>
                  <a:lnTo>
                    <a:pt x="152" y="14"/>
                  </a:lnTo>
                  <a:lnTo>
                    <a:pt x="153" y="14"/>
                  </a:lnTo>
                  <a:lnTo>
                    <a:pt x="153" y="13"/>
                  </a:lnTo>
                  <a:lnTo>
                    <a:pt x="153" y="12"/>
                  </a:lnTo>
                  <a:lnTo>
                    <a:pt x="154" y="12"/>
                  </a:lnTo>
                  <a:lnTo>
                    <a:pt x="155" y="11"/>
                  </a:lnTo>
                  <a:lnTo>
                    <a:pt x="156" y="11"/>
                  </a:lnTo>
                  <a:lnTo>
                    <a:pt x="160" y="12"/>
                  </a:lnTo>
                  <a:lnTo>
                    <a:pt x="162" y="12"/>
                  </a:lnTo>
                  <a:lnTo>
                    <a:pt x="162" y="13"/>
                  </a:lnTo>
                  <a:lnTo>
                    <a:pt x="163" y="13"/>
                  </a:lnTo>
                  <a:lnTo>
                    <a:pt x="166" y="12"/>
                  </a:lnTo>
                  <a:lnTo>
                    <a:pt x="167" y="11"/>
                  </a:lnTo>
                  <a:lnTo>
                    <a:pt x="169" y="8"/>
                  </a:lnTo>
                  <a:lnTo>
                    <a:pt x="170" y="8"/>
                  </a:lnTo>
                  <a:lnTo>
                    <a:pt x="172" y="8"/>
                  </a:lnTo>
                  <a:lnTo>
                    <a:pt x="172" y="6"/>
                  </a:lnTo>
                  <a:lnTo>
                    <a:pt x="173" y="6"/>
                  </a:lnTo>
                  <a:lnTo>
                    <a:pt x="173" y="8"/>
                  </a:lnTo>
                  <a:lnTo>
                    <a:pt x="174" y="9"/>
                  </a:lnTo>
                  <a:lnTo>
                    <a:pt x="174" y="11"/>
                  </a:lnTo>
                  <a:lnTo>
                    <a:pt x="175" y="12"/>
                  </a:lnTo>
                  <a:lnTo>
                    <a:pt x="176" y="13"/>
                  </a:lnTo>
                  <a:lnTo>
                    <a:pt x="177" y="12"/>
                  </a:lnTo>
                  <a:lnTo>
                    <a:pt x="178" y="12"/>
                  </a:lnTo>
                  <a:lnTo>
                    <a:pt x="178" y="13"/>
                  </a:lnTo>
                  <a:lnTo>
                    <a:pt x="179" y="13"/>
                  </a:lnTo>
                  <a:lnTo>
                    <a:pt x="179" y="14"/>
                  </a:lnTo>
                  <a:lnTo>
                    <a:pt x="182" y="16"/>
                  </a:lnTo>
                  <a:lnTo>
                    <a:pt x="183" y="18"/>
                  </a:lnTo>
                  <a:lnTo>
                    <a:pt x="183" y="20"/>
                  </a:lnTo>
                  <a:lnTo>
                    <a:pt x="184" y="22"/>
                  </a:lnTo>
                  <a:lnTo>
                    <a:pt x="183" y="22"/>
                  </a:lnTo>
                  <a:lnTo>
                    <a:pt x="182" y="25"/>
                  </a:lnTo>
                  <a:lnTo>
                    <a:pt x="183" y="26"/>
                  </a:lnTo>
                  <a:lnTo>
                    <a:pt x="184" y="26"/>
                  </a:lnTo>
                  <a:lnTo>
                    <a:pt x="185" y="29"/>
                  </a:lnTo>
                  <a:lnTo>
                    <a:pt x="186" y="30"/>
                  </a:lnTo>
                  <a:lnTo>
                    <a:pt x="186" y="31"/>
                  </a:lnTo>
                  <a:lnTo>
                    <a:pt x="187" y="31"/>
                  </a:lnTo>
                  <a:lnTo>
                    <a:pt x="188" y="31"/>
                  </a:lnTo>
                  <a:lnTo>
                    <a:pt x="187" y="32"/>
                  </a:lnTo>
                  <a:lnTo>
                    <a:pt x="188" y="33"/>
                  </a:lnTo>
                  <a:lnTo>
                    <a:pt x="189" y="34"/>
                  </a:lnTo>
                  <a:lnTo>
                    <a:pt x="190" y="35"/>
                  </a:lnTo>
                  <a:lnTo>
                    <a:pt x="193" y="38"/>
                  </a:lnTo>
                  <a:lnTo>
                    <a:pt x="193" y="39"/>
                  </a:lnTo>
                  <a:lnTo>
                    <a:pt x="194" y="40"/>
                  </a:lnTo>
                  <a:lnTo>
                    <a:pt x="195" y="41"/>
                  </a:lnTo>
                  <a:lnTo>
                    <a:pt x="196" y="41"/>
                  </a:lnTo>
                  <a:lnTo>
                    <a:pt x="198" y="43"/>
                  </a:lnTo>
                  <a:lnTo>
                    <a:pt x="199" y="43"/>
                  </a:lnTo>
                  <a:lnTo>
                    <a:pt x="202" y="44"/>
                  </a:lnTo>
                  <a:lnTo>
                    <a:pt x="203" y="44"/>
                  </a:lnTo>
                  <a:lnTo>
                    <a:pt x="204" y="44"/>
                  </a:lnTo>
                  <a:lnTo>
                    <a:pt x="196" y="53"/>
                  </a:lnTo>
                  <a:lnTo>
                    <a:pt x="195" y="54"/>
                  </a:lnTo>
                  <a:lnTo>
                    <a:pt x="190" y="56"/>
                  </a:lnTo>
                  <a:lnTo>
                    <a:pt x="189" y="58"/>
                  </a:lnTo>
                  <a:lnTo>
                    <a:pt x="188" y="60"/>
                  </a:lnTo>
                  <a:lnTo>
                    <a:pt x="185" y="62"/>
                  </a:lnTo>
                  <a:lnTo>
                    <a:pt x="186" y="62"/>
                  </a:lnTo>
                  <a:lnTo>
                    <a:pt x="186" y="63"/>
                  </a:lnTo>
                  <a:lnTo>
                    <a:pt x="185" y="65"/>
                  </a:lnTo>
                  <a:lnTo>
                    <a:pt x="184" y="65"/>
                  </a:lnTo>
                  <a:lnTo>
                    <a:pt x="183" y="65"/>
                  </a:lnTo>
                  <a:lnTo>
                    <a:pt x="183" y="66"/>
                  </a:lnTo>
                  <a:lnTo>
                    <a:pt x="183" y="68"/>
                  </a:lnTo>
                  <a:lnTo>
                    <a:pt x="183" y="69"/>
                  </a:lnTo>
                  <a:lnTo>
                    <a:pt x="182" y="70"/>
                  </a:lnTo>
                  <a:lnTo>
                    <a:pt x="179" y="71"/>
                  </a:lnTo>
                  <a:lnTo>
                    <a:pt x="177" y="72"/>
                  </a:lnTo>
                  <a:lnTo>
                    <a:pt x="177" y="73"/>
                  </a:lnTo>
                  <a:lnTo>
                    <a:pt x="176" y="74"/>
                  </a:lnTo>
                  <a:lnTo>
                    <a:pt x="176" y="75"/>
                  </a:lnTo>
                  <a:lnTo>
                    <a:pt x="175" y="75"/>
                  </a:lnTo>
                  <a:lnTo>
                    <a:pt x="174" y="76"/>
                  </a:lnTo>
                  <a:lnTo>
                    <a:pt x="170" y="78"/>
                  </a:lnTo>
                  <a:lnTo>
                    <a:pt x="167" y="80"/>
                  </a:lnTo>
                  <a:lnTo>
                    <a:pt x="166" y="80"/>
                  </a:lnTo>
                  <a:lnTo>
                    <a:pt x="163" y="82"/>
                  </a:lnTo>
                  <a:lnTo>
                    <a:pt x="162" y="83"/>
                  </a:lnTo>
                  <a:lnTo>
                    <a:pt x="155" y="84"/>
                  </a:lnTo>
                  <a:lnTo>
                    <a:pt x="154" y="84"/>
                  </a:lnTo>
                  <a:lnTo>
                    <a:pt x="147" y="85"/>
                  </a:lnTo>
                  <a:lnTo>
                    <a:pt x="146" y="85"/>
                  </a:lnTo>
                  <a:lnTo>
                    <a:pt x="132" y="86"/>
                  </a:lnTo>
                  <a:lnTo>
                    <a:pt x="129" y="86"/>
                  </a:lnTo>
                  <a:lnTo>
                    <a:pt x="126" y="86"/>
                  </a:lnTo>
                  <a:lnTo>
                    <a:pt x="123" y="88"/>
                  </a:lnTo>
                  <a:lnTo>
                    <a:pt x="118" y="88"/>
                  </a:lnTo>
                  <a:lnTo>
                    <a:pt x="117" y="88"/>
                  </a:lnTo>
                  <a:lnTo>
                    <a:pt x="114" y="89"/>
                  </a:lnTo>
                  <a:lnTo>
                    <a:pt x="113" y="89"/>
                  </a:lnTo>
                  <a:lnTo>
                    <a:pt x="112" y="89"/>
                  </a:lnTo>
                  <a:lnTo>
                    <a:pt x="110" y="89"/>
                  </a:lnTo>
                  <a:lnTo>
                    <a:pt x="104" y="90"/>
                  </a:lnTo>
                  <a:lnTo>
                    <a:pt x="98" y="90"/>
                  </a:lnTo>
                  <a:lnTo>
                    <a:pt x="97" y="90"/>
                  </a:lnTo>
                  <a:lnTo>
                    <a:pt x="96" y="90"/>
                  </a:lnTo>
                  <a:lnTo>
                    <a:pt x="93" y="90"/>
                  </a:lnTo>
                  <a:lnTo>
                    <a:pt x="92" y="90"/>
                  </a:lnTo>
                  <a:lnTo>
                    <a:pt x="89" y="90"/>
                  </a:lnTo>
                  <a:lnTo>
                    <a:pt x="87" y="91"/>
                  </a:lnTo>
                  <a:lnTo>
                    <a:pt x="85" y="91"/>
                  </a:lnTo>
                  <a:lnTo>
                    <a:pt x="83" y="91"/>
                  </a:lnTo>
                  <a:lnTo>
                    <a:pt x="82" y="91"/>
                  </a:lnTo>
                  <a:lnTo>
                    <a:pt x="77" y="91"/>
                  </a:lnTo>
                  <a:lnTo>
                    <a:pt x="77" y="92"/>
                  </a:lnTo>
                  <a:lnTo>
                    <a:pt x="76" y="92"/>
                  </a:lnTo>
                  <a:lnTo>
                    <a:pt x="75" y="92"/>
                  </a:lnTo>
                  <a:lnTo>
                    <a:pt x="73" y="92"/>
                  </a:lnTo>
                  <a:lnTo>
                    <a:pt x="69" y="92"/>
                  </a:lnTo>
                  <a:lnTo>
                    <a:pt x="67" y="93"/>
                  </a:lnTo>
                  <a:lnTo>
                    <a:pt x="64" y="93"/>
                  </a:lnTo>
                  <a:lnTo>
                    <a:pt x="63" y="93"/>
                  </a:lnTo>
                  <a:lnTo>
                    <a:pt x="62" y="93"/>
                  </a:lnTo>
                  <a:lnTo>
                    <a:pt x="59" y="93"/>
                  </a:lnTo>
                  <a:lnTo>
                    <a:pt x="58" y="93"/>
                  </a:lnTo>
                  <a:lnTo>
                    <a:pt x="55" y="94"/>
                  </a:lnTo>
                  <a:lnTo>
                    <a:pt x="53" y="94"/>
                  </a:lnTo>
                  <a:lnTo>
                    <a:pt x="52" y="94"/>
                  </a:lnTo>
                  <a:lnTo>
                    <a:pt x="47" y="95"/>
                  </a:lnTo>
                  <a:lnTo>
                    <a:pt x="47" y="94"/>
                  </a:lnTo>
                  <a:lnTo>
                    <a:pt x="43" y="94"/>
                  </a:lnTo>
                  <a:lnTo>
                    <a:pt x="42" y="94"/>
                  </a:lnTo>
                  <a:lnTo>
                    <a:pt x="42" y="95"/>
                  </a:lnTo>
                  <a:lnTo>
                    <a:pt x="42" y="96"/>
                  </a:lnTo>
                  <a:lnTo>
                    <a:pt x="43" y="98"/>
                  </a:lnTo>
                  <a:lnTo>
                    <a:pt x="43" y="99"/>
                  </a:lnTo>
                  <a:lnTo>
                    <a:pt x="43" y="100"/>
                  </a:lnTo>
                  <a:lnTo>
                    <a:pt x="42" y="100"/>
                  </a:lnTo>
                  <a:lnTo>
                    <a:pt x="35" y="101"/>
                  </a:lnTo>
                  <a:lnTo>
                    <a:pt x="32" y="101"/>
                  </a:lnTo>
                  <a:lnTo>
                    <a:pt x="30" y="101"/>
                  </a:lnTo>
                  <a:lnTo>
                    <a:pt x="29" y="101"/>
                  </a:lnTo>
                  <a:lnTo>
                    <a:pt x="28" y="101"/>
                  </a:lnTo>
                  <a:lnTo>
                    <a:pt x="27" y="101"/>
                  </a:lnTo>
                  <a:lnTo>
                    <a:pt x="25" y="102"/>
                  </a:lnTo>
                  <a:lnTo>
                    <a:pt x="24" y="102"/>
                  </a:lnTo>
                  <a:lnTo>
                    <a:pt x="23" y="102"/>
                  </a:lnTo>
                  <a:lnTo>
                    <a:pt x="22" y="102"/>
                  </a:lnTo>
                  <a:lnTo>
                    <a:pt x="20" y="102"/>
                  </a:lnTo>
                  <a:lnTo>
                    <a:pt x="19" y="102"/>
                  </a:lnTo>
                  <a:lnTo>
                    <a:pt x="17" y="102"/>
                  </a:lnTo>
                  <a:lnTo>
                    <a:pt x="16" y="102"/>
                  </a:lnTo>
                  <a:lnTo>
                    <a:pt x="15" y="102"/>
                  </a:lnTo>
                  <a:lnTo>
                    <a:pt x="14" y="102"/>
                  </a:lnTo>
                  <a:lnTo>
                    <a:pt x="13" y="102"/>
                  </a:lnTo>
                  <a:lnTo>
                    <a:pt x="12" y="102"/>
                  </a:lnTo>
                  <a:lnTo>
                    <a:pt x="10" y="103"/>
                  </a:lnTo>
                  <a:lnTo>
                    <a:pt x="8" y="103"/>
                  </a:lnTo>
                  <a:lnTo>
                    <a:pt x="6" y="103"/>
                  </a:lnTo>
                  <a:lnTo>
                    <a:pt x="5" y="103"/>
                  </a:lnTo>
                  <a:lnTo>
                    <a:pt x="5" y="102"/>
                  </a:lnTo>
                  <a:lnTo>
                    <a:pt x="5" y="101"/>
                  </a:lnTo>
                  <a:lnTo>
                    <a:pt x="5" y="99"/>
                  </a:lnTo>
                  <a:lnTo>
                    <a:pt x="6" y="99"/>
                  </a:lnTo>
                  <a:lnTo>
                    <a:pt x="7" y="99"/>
                  </a:lnTo>
                  <a:lnTo>
                    <a:pt x="7" y="100"/>
                  </a:lnTo>
                  <a:lnTo>
                    <a:pt x="8" y="101"/>
                  </a:lnTo>
                  <a:lnTo>
                    <a:pt x="9" y="101"/>
                  </a:lnTo>
                  <a:lnTo>
                    <a:pt x="9" y="100"/>
                  </a:lnTo>
                  <a:lnTo>
                    <a:pt x="10" y="100"/>
                  </a:lnTo>
                  <a:lnTo>
                    <a:pt x="10" y="99"/>
                  </a:lnTo>
                  <a:lnTo>
                    <a:pt x="10" y="98"/>
                  </a:lnTo>
                  <a:lnTo>
                    <a:pt x="10" y="96"/>
                  </a:lnTo>
                  <a:lnTo>
                    <a:pt x="9" y="95"/>
                  </a:lnTo>
                  <a:lnTo>
                    <a:pt x="9" y="94"/>
                  </a:lnTo>
                  <a:lnTo>
                    <a:pt x="10" y="94"/>
                  </a:lnTo>
                  <a:lnTo>
                    <a:pt x="12" y="94"/>
                  </a:lnTo>
                  <a:lnTo>
                    <a:pt x="12" y="93"/>
                  </a:lnTo>
                  <a:lnTo>
                    <a:pt x="10" y="92"/>
                  </a:lnTo>
                  <a:lnTo>
                    <a:pt x="10" y="91"/>
                  </a:lnTo>
                  <a:lnTo>
                    <a:pt x="12" y="88"/>
                  </a:lnTo>
                  <a:lnTo>
                    <a:pt x="10" y="86"/>
                  </a:lnTo>
                  <a:lnTo>
                    <a:pt x="10" y="85"/>
                  </a:lnTo>
                  <a:lnTo>
                    <a:pt x="9" y="85"/>
                  </a:lnTo>
                  <a:lnTo>
                    <a:pt x="9" y="84"/>
                  </a:lnTo>
                  <a:lnTo>
                    <a:pt x="9" y="83"/>
                  </a:lnTo>
                  <a:lnTo>
                    <a:pt x="12" y="80"/>
                  </a:lnTo>
                  <a:lnTo>
                    <a:pt x="13" y="79"/>
                  </a:lnTo>
                  <a:lnTo>
                    <a:pt x="14" y="78"/>
                  </a:lnTo>
                  <a:lnTo>
                    <a:pt x="15" y="78"/>
                  </a:lnTo>
                  <a:lnTo>
                    <a:pt x="16" y="78"/>
                  </a:lnTo>
                  <a:lnTo>
                    <a:pt x="19" y="79"/>
                  </a:lnTo>
                  <a:lnTo>
                    <a:pt x="25" y="80"/>
                  </a:lnTo>
                  <a:lnTo>
                    <a:pt x="26" y="81"/>
                  </a:lnTo>
                  <a:lnTo>
                    <a:pt x="26" y="82"/>
                  </a:lnTo>
                  <a:lnTo>
                    <a:pt x="27" y="82"/>
                  </a:lnTo>
                  <a:lnTo>
                    <a:pt x="28" y="82"/>
                  </a:lnTo>
                  <a:lnTo>
                    <a:pt x="29" y="82"/>
                  </a:lnTo>
                  <a:lnTo>
                    <a:pt x="29" y="81"/>
                  </a:lnTo>
                  <a:lnTo>
                    <a:pt x="29" y="79"/>
                  </a:lnTo>
                  <a:lnTo>
                    <a:pt x="29" y="76"/>
                  </a:lnTo>
                  <a:lnTo>
                    <a:pt x="28" y="76"/>
                  </a:lnTo>
                  <a:lnTo>
                    <a:pt x="27" y="75"/>
                  </a:lnTo>
                  <a:lnTo>
                    <a:pt x="27" y="74"/>
                  </a:lnTo>
                  <a:lnTo>
                    <a:pt x="28" y="71"/>
                  </a:lnTo>
                  <a:lnTo>
                    <a:pt x="28" y="70"/>
                  </a:lnTo>
                  <a:lnTo>
                    <a:pt x="29" y="70"/>
                  </a:lnTo>
                  <a:lnTo>
                    <a:pt x="30" y="70"/>
                  </a:lnTo>
                  <a:lnTo>
                    <a:pt x="32" y="69"/>
                  </a:lnTo>
                  <a:lnTo>
                    <a:pt x="33" y="68"/>
                  </a:lnTo>
                  <a:lnTo>
                    <a:pt x="34" y="68"/>
                  </a:lnTo>
                  <a:lnTo>
                    <a:pt x="38" y="66"/>
                  </a:lnTo>
                  <a:lnTo>
                    <a:pt x="38" y="65"/>
                  </a:lnTo>
                  <a:lnTo>
                    <a:pt x="37" y="64"/>
                  </a:lnTo>
                  <a:lnTo>
                    <a:pt x="36" y="63"/>
                  </a:lnTo>
                  <a:lnTo>
                    <a:pt x="36" y="62"/>
                  </a:lnTo>
                  <a:lnTo>
                    <a:pt x="36" y="61"/>
                  </a:lnTo>
                  <a:lnTo>
                    <a:pt x="36" y="60"/>
                  </a:lnTo>
                  <a:lnTo>
                    <a:pt x="36" y="59"/>
                  </a:lnTo>
                  <a:lnTo>
                    <a:pt x="37" y="58"/>
                  </a:lnTo>
                  <a:lnTo>
                    <a:pt x="38" y="58"/>
                  </a:lnTo>
                  <a:lnTo>
                    <a:pt x="38" y="56"/>
                  </a:lnTo>
                  <a:lnTo>
                    <a:pt x="38" y="55"/>
                  </a:lnTo>
                  <a:lnTo>
                    <a:pt x="39" y="55"/>
                  </a:lnTo>
                  <a:lnTo>
                    <a:pt x="40" y="55"/>
                  </a:lnTo>
                  <a:lnTo>
                    <a:pt x="40" y="56"/>
                  </a:lnTo>
                  <a:lnTo>
                    <a:pt x="42" y="56"/>
                  </a:lnTo>
                  <a:lnTo>
                    <a:pt x="42" y="55"/>
                  </a:lnTo>
                  <a:lnTo>
                    <a:pt x="42" y="54"/>
                  </a:lnTo>
                  <a:lnTo>
                    <a:pt x="42" y="53"/>
                  </a:lnTo>
                  <a:lnTo>
                    <a:pt x="40" y="53"/>
                  </a:lnTo>
                  <a:lnTo>
                    <a:pt x="40" y="52"/>
                  </a:lnTo>
                  <a:lnTo>
                    <a:pt x="42" y="52"/>
                  </a:lnTo>
                  <a:lnTo>
                    <a:pt x="42" y="51"/>
                  </a:lnTo>
                  <a:lnTo>
                    <a:pt x="43" y="51"/>
                  </a:lnTo>
                  <a:lnTo>
                    <a:pt x="43" y="52"/>
                  </a:lnTo>
                  <a:lnTo>
                    <a:pt x="44" y="52"/>
                  </a:lnTo>
                  <a:lnTo>
                    <a:pt x="45" y="52"/>
                  </a:lnTo>
                  <a:lnTo>
                    <a:pt x="46" y="52"/>
                  </a:lnTo>
                  <a:lnTo>
                    <a:pt x="47" y="51"/>
                  </a:lnTo>
                  <a:lnTo>
                    <a:pt x="48" y="51"/>
                  </a:lnTo>
                  <a:lnTo>
                    <a:pt x="48" y="52"/>
                  </a:lnTo>
                  <a:lnTo>
                    <a:pt x="48" y="53"/>
                  </a:lnTo>
                  <a:lnTo>
                    <a:pt x="48" y="54"/>
                  </a:lnTo>
                  <a:lnTo>
                    <a:pt x="49" y="54"/>
                  </a:lnTo>
                  <a:lnTo>
                    <a:pt x="49" y="53"/>
                  </a:lnTo>
                  <a:lnTo>
                    <a:pt x="50" y="53"/>
                  </a:lnTo>
                  <a:lnTo>
                    <a:pt x="50" y="52"/>
                  </a:lnTo>
                  <a:lnTo>
                    <a:pt x="50" y="51"/>
                  </a:lnTo>
                  <a:lnTo>
                    <a:pt x="49" y="51"/>
                  </a:lnTo>
                  <a:lnTo>
                    <a:pt x="49" y="50"/>
                  </a:lnTo>
                  <a:lnTo>
                    <a:pt x="49" y="49"/>
                  </a:lnTo>
                  <a:lnTo>
                    <a:pt x="50" y="49"/>
                  </a:lnTo>
                  <a:lnTo>
                    <a:pt x="50" y="50"/>
                  </a:lnTo>
                  <a:lnTo>
                    <a:pt x="52" y="50"/>
                  </a:lnTo>
                  <a:lnTo>
                    <a:pt x="53" y="51"/>
                  </a:lnTo>
                  <a:lnTo>
                    <a:pt x="54" y="50"/>
                  </a:lnTo>
                  <a:lnTo>
                    <a:pt x="54" y="49"/>
                  </a:lnTo>
                  <a:lnTo>
                    <a:pt x="55" y="49"/>
                  </a:lnTo>
                  <a:lnTo>
                    <a:pt x="56" y="50"/>
                  </a:lnTo>
                  <a:lnTo>
                    <a:pt x="58" y="51"/>
                  </a:lnTo>
                  <a:lnTo>
                    <a:pt x="59" y="51"/>
                  </a:lnTo>
                  <a:lnTo>
                    <a:pt x="60" y="52"/>
                  </a:lnTo>
                  <a:lnTo>
                    <a:pt x="63" y="53"/>
                  </a:lnTo>
                  <a:lnTo>
                    <a:pt x="63" y="54"/>
                  </a:lnTo>
                  <a:lnTo>
                    <a:pt x="64" y="54"/>
                  </a:lnTo>
                  <a:lnTo>
                    <a:pt x="64" y="53"/>
                  </a:lnTo>
                  <a:lnTo>
                    <a:pt x="65" y="53"/>
                  </a:lnTo>
                  <a:lnTo>
                    <a:pt x="65" y="52"/>
                  </a:lnTo>
                  <a:lnTo>
                    <a:pt x="65" y="51"/>
                  </a:lnTo>
                  <a:lnTo>
                    <a:pt x="65" y="50"/>
                  </a:lnTo>
                  <a:lnTo>
                    <a:pt x="66" y="49"/>
                  </a:lnTo>
                  <a:lnTo>
                    <a:pt x="67" y="49"/>
                  </a:lnTo>
                  <a:lnTo>
                    <a:pt x="68" y="48"/>
                  </a:lnTo>
                  <a:lnTo>
                    <a:pt x="69" y="46"/>
                  </a:lnTo>
                  <a:lnTo>
                    <a:pt x="70" y="45"/>
                  </a:lnTo>
                  <a:lnTo>
                    <a:pt x="72" y="45"/>
                  </a:lnTo>
                  <a:lnTo>
                    <a:pt x="72" y="46"/>
                  </a:lnTo>
                  <a:lnTo>
                    <a:pt x="73" y="48"/>
                  </a:lnTo>
                  <a:lnTo>
                    <a:pt x="73" y="49"/>
                  </a:lnTo>
                  <a:lnTo>
                    <a:pt x="74" y="49"/>
                  </a:lnTo>
                  <a:lnTo>
                    <a:pt x="75" y="50"/>
                  </a:lnTo>
                  <a:lnTo>
                    <a:pt x="76" y="51"/>
                  </a:lnTo>
                  <a:lnTo>
                    <a:pt x="77" y="50"/>
                  </a:lnTo>
                  <a:lnTo>
                    <a:pt x="78" y="45"/>
                  </a:lnTo>
                  <a:lnTo>
                    <a:pt x="78" y="44"/>
                  </a:lnTo>
                  <a:lnTo>
                    <a:pt x="78" y="43"/>
                  </a:lnTo>
                  <a:lnTo>
                    <a:pt x="79" y="43"/>
                  </a:lnTo>
                  <a:lnTo>
                    <a:pt x="80" y="43"/>
                  </a:lnTo>
                  <a:lnTo>
                    <a:pt x="80" y="42"/>
                  </a:lnTo>
                  <a:lnTo>
                    <a:pt x="82" y="41"/>
                  </a:lnTo>
                  <a:lnTo>
                    <a:pt x="84" y="40"/>
                  </a:lnTo>
                  <a:lnTo>
                    <a:pt x="84" y="39"/>
                  </a:lnTo>
                  <a:lnTo>
                    <a:pt x="85" y="39"/>
                  </a:lnTo>
                  <a:lnTo>
                    <a:pt x="85" y="40"/>
                  </a:lnTo>
                  <a:lnTo>
                    <a:pt x="85" y="41"/>
                  </a:lnTo>
                  <a:lnTo>
                    <a:pt x="85" y="42"/>
                  </a:lnTo>
                  <a:lnTo>
                    <a:pt x="87" y="43"/>
                  </a:lnTo>
                  <a:lnTo>
                    <a:pt x="88" y="43"/>
                  </a:lnTo>
                  <a:lnTo>
                    <a:pt x="92" y="43"/>
                  </a:lnTo>
                  <a:lnTo>
                    <a:pt x="93" y="43"/>
                  </a:lnTo>
                  <a:lnTo>
                    <a:pt x="94" y="43"/>
                  </a:lnTo>
                  <a:lnTo>
                    <a:pt x="95" y="42"/>
                  </a:lnTo>
                  <a:lnTo>
                    <a:pt x="95" y="41"/>
                  </a:lnTo>
                  <a:lnTo>
                    <a:pt x="95" y="40"/>
                  </a:lnTo>
                  <a:lnTo>
                    <a:pt x="95" y="39"/>
                  </a:lnTo>
                  <a:lnTo>
                    <a:pt x="95" y="38"/>
                  </a:lnTo>
                  <a:lnTo>
                    <a:pt x="95" y="36"/>
                  </a:lnTo>
                  <a:lnTo>
                    <a:pt x="96" y="33"/>
                  </a:lnTo>
                  <a:lnTo>
                    <a:pt x="97" y="33"/>
                  </a:lnTo>
                  <a:lnTo>
                    <a:pt x="98" y="33"/>
                  </a:lnTo>
                  <a:lnTo>
                    <a:pt x="100" y="32"/>
                  </a:lnTo>
                  <a:lnTo>
                    <a:pt x="100" y="31"/>
                  </a:lnTo>
                  <a:lnTo>
                    <a:pt x="100" y="30"/>
                  </a:lnTo>
                  <a:lnTo>
                    <a:pt x="100" y="29"/>
                  </a:lnTo>
                  <a:lnTo>
                    <a:pt x="102" y="28"/>
                  </a:lnTo>
                  <a:lnTo>
                    <a:pt x="102" y="26"/>
                  </a:lnTo>
                  <a:lnTo>
                    <a:pt x="105" y="24"/>
                  </a:lnTo>
                  <a:lnTo>
                    <a:pt x="106" y="23"/>
                  </a:lnTo>
                  <a:lnTo>
                    <a:pt x="106" y="22"/>
                  </a:lnTo>
                  <a:lnTo>
                    <a:pt x="106" y="21"/>
                  </a:lnTo>
                  <a:lnTo>
                    <a:pt x="105" y="21"/>
                  </a:lnTo>
                  <a:lnTo>
                    <a:pt x="105" y="18"/>
                  </a:lnTo>
                  <a:lnTo>
                    <a:pt x="105" y="16"/>
                  </a:lnTo>
                  <a:lnTo>
                    <a:pt x="106" y="16"/>
                  </a:lnTo>
                  <a:lnTo>
                    <a:pt x="107" y="15"/>
                  </a:lnTo>
                  <a:lnTo>
                    <a:pt x="108" y="15"/>
                  </a:lnTo>
                  <a:lnTo>
                    <a:pt x="109" y="15"/>
                  </a:lnTo>
                  <a:lnTo>
                    <a:pt x="110" y="15"/>
                  </a:lnTo>
                  <a:lnTo>
                    <a:pt x="110" y="16"/>
                  </a:lnTo>
                  <a:lnTo>
                    <a:pt x="112" y="18"/>
                  </a:lnTo>
                  <a:lnTo>
                    <a:pt x="113" y="16"/>
                  </a:lnTo>
                  <a:lnTo>
                    <a:pt x="114" y="15"/>
                  </a:lnTo>
                  <a:lnTo>
                    <a:pt x="116" y="14"/>
                  </a:lnTo>
                  <a:lnTo>
                    <a:pt x="116" y="13"/>
                  </a:lnTo>
                  <a:lnTo>
                    <a:pt x="117" y="13"/>
                  </a:lnTo>
                  <a:lnTo>
                    <a:pt x="118" y="13"/>
                  </a:lnTo>
                  <a:lnTo>
                    <a:pt x="120" y="13"/>
                  </a:lnTo>
                  <a:lnTo>
                    <a:pt x="122" y="12"/>
                  </a:lnTo>
                  <a:lnTo>
                    <a:pt x="122" y="10"/>
                  </a:lnTo>
                  <a:lnTo>
                    <a:pt x="122" y="9"/>
                  </a:lnTo>
                  <a:lnTo>
                    <a:pt x="120" y="8"/>
                  </a:lnTo>
                  <a:lnTo>
                    <a:pt x="119" y="5"/>
                  </a:lnTo>
                  <a:lnTo>
                    <a:pt x="118" y="4"/>
                  </a:lnTo>
                  <a:lnTo>
                    <a:pt x="118" y="3"/>
                  </a:lnTo>
                  <a:lnTo>
                    <a:pt x="119" y="2"/>
                  </a:lnTo>
                  <a:lnTo>
                    <a:pt x="120" y="1"/>
                  </a:lnTo>
                  <a:lnTo>
                    <a:pt x="122" y="0"/>
                  </a:lnTo>
                  <a:lnTo>
                    <a:pt x="123" y="0"/>
                  </a:lnTo>
                  <a:lnTo>
                    <a:pt x="123" y="1"/>
                  </a:lnTo>
                  <a:lnTo>
                    <a:pt x="124" y="1"/>
                  </a:lnTo>
                  <a:lnTo>
                    <a:pt x="125" y="2"/>
                  </a:lnTo>
                  <a:close/>
                </a:path>
              </a:pathLst>
            </a:custGeom>
            <a:solidFill>
              <a:srgbClr val="E65C1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107"/>
            <p:cNvSpPr>
              <a:spLocks noEditPoints="1"/>
            </p:cNvSpPr>
            <p:nvPr/>
          </p:nvSpPr>
          <p:spPr bwMode="auto">
            <a:xfrm>
              <a:off x="5435600" y="4310063"/>
              <a:ext cx="254000" cy="219075"/>
            </a:xfrm>
            <a:custGeom>
              <a:avLst/>
              <a:gdLst>
                <a:gd name="T0" fmla="*/ 160 w 160"/>
                <a:gd name="T1" fmla="*/ 105 h 138"/>
                <a:gd name="T2" fmla="*/ 160 w 160"/>
                <a:gd name="T3" fmla="*/ 99 h 138"/>
                <a:gd name="T4" fmla="*/ 16 w 160"/>
                <a:gd name="T5" fmla="*/ 3 h 138"/>
                <a:gd name="T6" fmla="*/ 31 w 160"/>
                <a:gd name="T7" fmla="*/ 3 h 138"/>
                <a:gd name="T8" fmla="*/ 60 w 160"/>
                <a:gd name="T9" fmla="*/ 2 h 138"/>
                <a:gd name="T10" fmla="*/ 83 w 160"/>
                <a:gd name="T11" fmla="*/ 2 h 138"/>
                <a:gd name="T12" fmla="*/ 86 w 160"/>
                <a:gd name="T13" fmla="*/ 5 h 138"/>
                <a:gd name="T14" fmla="*/ 86 w 160"/>
                <a:gd name="T15" fmla="*/ 12 h 138"/>
                <a:gd name="T16" fmla="*/ 90 w 160"/>
                <a:gd name="T17" fmla="*/ 20 h 138"/>
                <a:gd name="T18" fmla="*/ 86 w 160"/>
                <a:gd name="T19" fmla="*/ 28 h 138"/>
                <a:gd name="T20" fmla="*/ 81 w 160"/>
                <a:gd name="T21" fmla="*/ 40 h 138"/>
                <a:gd name="T22" fmla="*/ 78 w 160"/>
                <a:gd name="T23" fmla="*/ 50 h 138"/>
                <a:gd name="T24" fmla="*/ 76 w 160"/>
                <a:gd name="T25" fmla="*/ 58 h 138"/>
                <a:gd name="T26" fmla="*/ 76 w 160"/>
                <a:gd name="T27" fmla="*/ 68 h 138"/>
                <a:gd name="T28" fmla="*/ 99 w 160"/>
                <a:gd name="T29" fmla="*/ 69 h 138"/>
                <a:gd name="T30" fmla="*/ 118 w 160"/>
                <a:gd name="T31" fmla="*/ 68 h 138"/>
                <a:gd name="T32" fmla="*/ 130 w 160"/>
                <a:gd name="T33" fmla="*/ 68 h 138"/>
                <a:gd name="T34" fmla="*/ 133 w 160"/>
                <a:gd name="T35" fmla="*/ 86 h 138"/>
                <a:gd name="T36" fmla="*/ 135 w 160"/>
                <a:gd name="T37" fmla="*/ 96 h 138"/>
                <a:gd name="T38" fmla="*/ 129 w 160"/>
                <a:gd name="T39" fmla="*/ 102 h 138"/>
                <a:gd name="T40" fmla="*/ 134 w 160"/>
                <a:gd name="T41" fmla="*/ 106 h 138"/>
                <a:gd name="T42" fmla="*/ 138 w 160"/>
                <a:gd name="T43" fmla="*/ 100 h 138"/>
                <a:gd name="T44" fmla="*/ 141 w 160"/>
                <a:gd name="T45" fmla="*/ 102 h 138"/>
                <a:gd name="T46" fmla="*/ 147 w 160"/>
                <a:gd name="T47" fmla="*/ 103 h 138"/>
                <a:gd name="T48" fmla="*/ 145 w 160"/>
                <a:gd name="T49" fmla="*/ 107 h 138"/>
                <a:gd name="T50" fmla="*/ 143 w 160"/>
                <a:gd name="T51" fmla="*/ 112 h 138"/>
                <a:gd name="T52" fmla="*/ 139 w 160"/>
                <a:gd name="T53" fmla="*/ 113 h 138"/>
                <a:gd name="T54" fmla="*/ 136 w 160"/>
                <a:gd name="T55" fmla="*/ 116 h 138"/>
                <a:gd name="T56" fmla="*/ 140 w 160"/>
                <a:gd name="T57" fmla="*/ 122 h 138"/>
                <a:gd name="T58" fmla="*/ 148 w 160"/>
                <a:gd name="T59" fmla="*/ 124 h 138"/>
                <a:gd name="T60" fmla="*/ 154 w 160"/>
                <a:gd name="T61" fmla="*/ 127 h 138"/>
                <a:gd name="T62" fmla="*/ 157 w 160"/>
                <a:gd name="T63" fmla="*/ 130 h 138"/>
                <a:gd name="T64" fmla="*/ 151 w 160"/>
                <a:gd name="T65" fmla="*/ 133 h 138"/>
                <a:gd name="T66" fmla="*/ 147 w 160"/>
                <a:gd name="T67" fmla="*/ 134 h 138"/>
                <a:gd name="T68" fmla="*/ 136 w 160"/>
                <a:gd name="T69" fmla="*/ 126 h 138"/>
                <a:gd name="T70" fmla="*/ 130 w 160"/>
                <a:gd name="T71" fmla="*/ 120 h 138"/>
                <a:gd name="T72" fmla="*/ 126 w 160"/>
                <a:gd name="T73" fmla="*/ 126 h 138"/>
                <a:gd name="T74" fmla="*/ 126 w 160"/>
                <a:gd name="T75" fmla="*/ 129 h 138"/>
                <a:gd name="T76" fmla="*/ 117 w 160"/>
                <a:gd name="T77" fmla="*/ 135 h 138"/>
                <a:gd name="T78" fmla="*/ 117 w 160"/>
                <a:gd name="T79" fmla="*/ 128 h 138"/>
                <a:gd name="T80" fmla="*/ 113 w 160"/>
                <a:gd name="T81" fmla="*/ 130 h 138"/>
                <a:gd name="T82" fmla="*/ 107 w 160"/>
                <a:gd name="T83" fmla="*/ 130 h 138"/>
                <a:gd name="T84" fmla="*/ 104 w 160"/>
                <a:gd name="T85" fmla="*/ 136 h 138"/>
                <a:gd name="T86" fmla="*/ 99 w 160"/>
                <a:gd name="T87" fmla="*/ 134 h 138"/>
                <a:gd name="T88" fmla="*/ 86 w 160"/>
                <a:gd name="T89" fmla="*/ 129 h 138"/>
                <a:gd name="T90" fmla="*/ 88 w 160"/>
                <a:gd name="T91" fmla="*/ 123 h 138"/>
                <a:gd name="T92" fmla="*/ 78 w 160"/>
                <a:gd name="T93" fmla="*/ 118 h 138"/>
                <a:gd name="T94" fmla="*/ 73 w 160"/>
                <a:gd name="T95" fmla="*/ 114 h 138"/>
                <a:gd name="T96" fmla="*/ 66 w 160"/>
                <a:gd name="T97" fmla="*/ 112 h 138"/>
                <a:gd name="T98" fmla="*/ 65 w 160"/>
                <a:gd name="T99" fmla="*/ 119 h 138"/>
                <a:gd name="T100" fmla="*/ 74 w 160"/>
                <a:gd name="T101" fmla="*/ 120 h 138"/>
                <a:gd name="T102" fmla="*/ 66 w 160"/>
                <a:gd name="T103" fmla="*/ 122 h 138"/>
                <a:gd name="T104" fmla="*/ 50 w 160"/>
                <a:gd name="T105" fmla="*/ 122 h 138"/>
                <a:gd name="T106" fmla="*/ 27 w 160"/>
                <a:gd name="T107" fmla="*/ 115 h 138"/>
                <a:gd name="T108" fmla="*/ 14 w 160"/>
                <a:gd name="T109" fmla="*/ 116 h 138"/>
                <a:gd name="T110" fmla="*/ 13 w 160"/>
                <a:gd name="T111" fmla="*/ 103 h 138"/>
                <a:gd name="T112" fmla="*/ 11 w 160"/>
                <a:gd name="T113" fmla="*/ 87 h 138"/>
                <a:gd name="T114" fmla="*/ 15 w 160"/>
                <a:gd name="T115" fmla="*/ 65 h 138"/>
                <a:gd name="T116" fmla="*/ 8 w 160"/>
                <a:gd name="T117" fmla="*/ 52 h 138"/>
                <a:gd name="T118" fmla="*/ 0 w 160"/>
                <a:gd name="T119" fmla="*/ 36 h 138"/>
                <a:gd name="T120" fmla="*/ 0 w 160"/>
                <a:gd name="T121" fmla="*/ 20 h 138"/>
                <a:gd name="T122" fmla="*/ 0 w 160"/>
                <a:gd name="T123" fmla="*/ 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38">
                  <a:moveTo>
                    <a:pt x="159" y="109"/>
                  </a:moveTo>
                  <a:lnTo>
                    <a:pt x="158" y="112"/>
                  </a:lnTo>
                  <a:lnTo>
                    <a:pt x="157" y="112"/>
                  </a:lnTo>
                  <a:lnTo>
                    <a:pt x="158" y="112"/>
                  </a:lnTo>
                  <a:lnTo>
                    <a:pt x="158" y="110"/>
                  </a:lnTo>
                  <a:lnTo>
                    <a:pt x="159" y="109"/>
                  </a:lnTo>
                  <a:lnTo>
                    <a:pt x="159" y="108"/>
                  </a:lnTo>
                  <a:lnTo>
                    <a:pt x="159" y="107"/>
                  </a:lnTo>
                  <a:lnTo>
                    <a:pt x="159" y="106"/>
                  </a:lnTo>
                  <a:lnTo>
                    <a:pt x="160" y="106"/>
                  </a:lnTo>
                  <a:lnTo>
                    <a:pt x="160" y="105"/>
                  </a:lnTo>
                  <a:lnTo>
                    <a:pt x="160" y="104"/>
                  </a:lnTo>
                  <a:lnTo>
                    <a:pt x="160" y="103"/>
                  </a:lnTo>
                  <a:lnTo>
                    <a:pt x="160" y="102"/>
                  </a:lnTo>
                  <a:lnTo>
                    <a:pt x="160" y="100"/>
                  </a:lnTo>
                  <a:lnTo>
                    <a:pt x="159" y="100"/>
                  </a:lnTo>
                  <a:lnTo>
                    <a:pt x="159" y="99"/>
                  </a:lnTo>
                  <a:lnTo>
                    <a:pt x="159" y="98"/>
                  </a:lnTo>
                  <a:lnTo>
                    <a:pt x="158" y="98"/>
                  </a:lnTo>
                  <a:lnTo>
                    <a:pt x="159" y="98"/>
                  </a:lnTo>
                  <a:lnTo>
                    <a:pt x="159" y="99"/>
                  </a:lnTo>
                  <a:lnTo>
                    <a:pt x="160" y="99"/>
                  </a:lnTo>
                  <a:lnTo>
                    <a:pt x="160" y="100"/>
                  </a:lnTo>
                  <a:lnTo>
                    <a:pt x="160" y="102"/>
                  </a:lnTo>
                  <a:lnTo>
                    <a:pt x="160" y="104"/>
                  </a:lnTo>
                  <a:lnTo>
                    <a:pt x="160" y="105"/>
                  </a:lnTo>
                  <a:lnTo>
                    <a:pt x="160" y="106"/>
                  </a:lnTo>
                  <a:lnTo>
                    <a:pt x="160" y="107"/>
                  </a:lnTo>
                  <a:lnTo>
                    <a:pt x="159" y="108"/>
                  </a:lnTo>
                  <a:lnTo>
                    <a:pt x="159" y="109"/>
                  </a:lnTo>
                  <a:close/>
                  <a:moveTo>
                    <a:pt x="7" y="3"/>
                  </a:moveTo>
                  <a:lnTo>
                    <a:pt x="15" y="3"/>
                  </a:lnTo>
                  <a:lnTo>
                    <a:pt x="16" y="3"/>
                  </a:lnTo>
                  <a:lnTo>
                    <a:pt x="17" y="3"/>
                  </a:lnTo>
                  <a:lnTo>
                    <a:pt x="19" y="3"/>
                  </a:lnTo>
                  <a:lnTo>
                    <a:pt x="20" y="3"/>
                  </a:lnTo>
                  <a:lnTo>
                    <a:pt x="21" y="3"/>
                  </a:lnTo>
                  <a:lnTo>
                    <a:pt x="24" y="3"/>
                  </a:lnTo>
                  <a:lnTo>
                    <a:pt x="25" y="3"/>
                  </a:lnTo>
                  <a:lnTo>
                    <a:pt x="26" y="3"/>
                  </a:lnTo>
                  <a:lnTo>
                    <a:pt x="27" y="3"/>
                  </a:lnTo>
                  <a:lnTo>
                    <a:pt x="28" y="3"/>
                  </a:lnTo>
                  <a:lnTo>
                    <a:pt x="30" y="3"/>
                  </a:lnTo>
                  <a:lnTo>
                    <a:pt x="31" y="3"/>
                  </a:lnTo>
                  <a:lnTo>
                    <a:pt x="35" y="3"/>
                  </a:lnTo>
                  <a:lnTo>
                    <a:pt x="36" y="3"/>
                  </a:lnTo>
                  <a:lnTo>
                    <a:pt x="38" y="3"/>
                  </a:lnTo>
                  <a:lnTo>
                    <a:pt x="39" y="3"/>
                  </a:lnTo>
                  <a:lnTo>
                    <a:pt x="45" y="2"/>
                  </a:lnTo>
                  <a:lnTo>
                    <a:pt x="46" y="2"/>
                  </a:lnTo>
                  <a:lnTo>
                    <a:pt x="49" y="2"/>
                  </a:lnTo>
                  <a:lnTo>
                    <a:pt x="51" y="2"/>
                  </a:lnTo>
                  <a:lnTo>
                    <a:pt x="53" y="2"/>
                  </a:lnTo>
                  <a:lnTo>
                    <a:pt x="57" y="2"/>
                  </a:lnTo>
                  <a:lnTo>
                    <a:pt x="60" y="2"/>
                  </a:lnTo>
                  <a:lnTo>
                    <a:pt x="61" y="2"/>
                  </a:lnTo>
                  <a:lnTo>
                    <a:pt x="70" y="2"/>
                  </a:lnTo>
                  <a:lnTo>
                    <a:pt x="71" y="0"/>
                  </a:lnTo>
                  <a:lnTo>
                    <a:pt x="73" y="0"/>
                  </a:lnTo>
                  <a:lnTo>
                    <a:pt x="75" y="0"/>
                  </a:lnTo>
                  <a:lnTo>
                    <a:pt x="76" y="0"/>
                  </a:lnTo>
                  <a:lnTo>
                    <a:pt x="78" y="0"/>
                  </a:lnTo>
                  <a:lnTo>
                    <a:pt x="79" y="0"/>
                  </a:lnTo>
                  <a:lnTo>
                    <a:pt x="80" y="0"/>
                  </a:lnTo>
                  <a:lnTo>
                    <a:pt x="84" y="0"/>
                  </a:lnTo>
                  <a:lnTo>
                    <a:pt x="83" y="2"/>
                  </a:lnTo>
                  <a:lnTo>
                    <a:pt x="83" y="3"/>
                  </a:lnTo>
                  <a:lnTo>
                    <a:pt x="83" y="4"/>
                  </a:lnTo>
                  <a:lnTo>
                    <a:pt x="84" y="4"/>
                  </a:lnTo>
                  <a:lnTo>
                    <a:pt x="85" y="4"/>
                  </a:lnTo>
                  <a:lnTo>
                    <a:pt x="85" y="3"/>
                  </a:lnTo>
                  <a:lnTo>
                    <a:pt x="85" y="2"/>
                  </a:lnTo>
                  <a:lnTo>
                    <a:pt x="86" y="0"/>
                  </a:lnTo>
                  <a:lnTo>
                    <a:pt x="86" y="2"/>
                  </a:lnTo>
                  <a:lnTo>
                    <a:pt x="87" y="3"/>
                  </a:lnTo>
                  <a:lnTo>
                    <a:pt x="87" y="4"/>
                  </a:lnTo>
                  <a:lnTo>
                    <a:pt x="86" y="5"/>
                  </a:lnTo>
                  <a:lnTo>
                    <a:pt x="86" y="6"/>
                  </a:lnTo>
                  <a:lnTo>
                    <a:pt x="85" y="6"/>
                  </a:lnTo>
                  <a:lnTo>
                    <a:pt x="85" y="7"/>
                  </a:lnTo>
                  <a:lnTo>
                    <a:pt x="84" y="7"/>
                  </a:lnTo>
                  <a:lnTo>
                    <a:pt x="84" y="8"/>
                  </a:lnTo>
                  <a:lnTo>
                    <a:pt x="84" y="9"/>
                  </a:lnTo>
                  <a:lnTo>
                    <a:pt x="85" y="9"/>
                  </a:lnTo>
                  <a:lnTo>
                    <a:pt x="86" y="9"/>
                  </a:lnTo>
                  <a:lnTo>
                    <a:pt x="87" y="9"/>
                  </a:lnTo>
                  <a:lnTo>
                    <a:pt x="87" y="10"/>
                  </a:lnTo>
                  <a:lnTo>
                    <a:pt x="86" y="12"/>
                  </a:lnTo>
                  <a:lnTo>
                    <a:pt x="85" y="13"/>
                  </a:lnTo>
                  <a:lnTo>
                    <a:pt x="85" y="14"/>
                  </a:lnTo>
                  <a:lnTo>
                    <a:pt x="85" y="15"/>
                  </a:lnTo>
                  <a:lnTo>
                    <a:pt x="86" y="15"/>
                  </a:lnTo>
                  <a:lnTo>
                    <a:pt x="87" y="15"/>
                  </a:lnTo>
                  <a:lnTo>
                    <a:pt x="87" y="16"/>
                  </a:lnTo>
                  <a:lnTo>
                    <a:pt x="86" y="18"/>
                  </a:lnTo>
                  <a:lnTo>
                    <a:pt x="87" y="19"/>
                  </a:lnTo>
                  <a:lnTo>
                    <a:pt x="88" y="19"/>
                  </a:lnTo>
                  <a:lnTo>
                    <a:pt x="89" y="19"/>
                  </a:lnTo>
                  <a:lnTo>
                    <a:pt x="90" y="20"/>
                  </a:lnTo>
                  <a:lnTo>
                    <a:pt x="89" y="22"/>
                  </a:lnTo>
                  <a:lnTo>
                    <a:pt x="89" y="23"/>
                  </a:lnTo>
                  <a:lnTo>
                    <a:pt x="90" y="23"/>
                  </a:lnTo>
                  <a:lnTo>
                    <a:pt x="93" y="23"/>
                  </a:lnTo>
                  <a:lnTo>
                    <a:pt x="93" y="24"/>
                  </a:lnTo>
                  <a:lnTo>
                    <a:pt x="90" y="27"/>
                  </a:lnTo>
                  <a:lnTo>
                    <a:pt x="89" y="27"/>
                  </a:lnTo>
                  <a:lnTo>
                    <a:pt x="89" y="26"/>
                  </a:lnTo>
                  <a:lnTo>
                    <a:pt x="87" y="27"/>
                  </a:lnTo>
                  <a:lnTo>
                    <a:pt x="86" y="27"/>
                  </a:lnTo>
                  <a:lnTo>
                    <a:pt x="86" y="28"/>
                  </a:lnTo>
                  <a:lnTo>
                    <a:pt x="85" y="28"/>
                  </a:lnTo>
                  <a:lnTo>
                    <a:pt x="85" y="29"/>
                  </a:lnTo>
                  <a:lnTo>
                    <a:pt x="85" y="30"/>
                  </a:lnTo>
                  <a:lnTo>
                    <a:pt x="86" y="30"/>
                  </a:lnTo>
                  <a:lnTo>
                    <a:pt x="88" y="30"/>
                  </a:lnTo>
                  <a:lnTo>
                    <a:pt x="89" y="30"/>
                  </a:lnTo>
                  <a:lnTo>
                    <a:pt x="89" y="32"/>
                  </a:lnTo>
                  <a:lnTo>
                    <a:pt x="87" y="36"/>
                  </a:lnTo>
                  <a:lnTo>
                    <a:pt x="84" y="39"/>
                  </a:lnTo>
                  <a:lnTo>
                    <a:pt x="83" y="40"/>
                  </a:lnTo>
                  <a:lnTo>
                    <a:pt x="81" y="40"/>
                  </a:lnTo>
                  <a:lnTo>
                    <a:pt x="80" y="40"/>
                  </a:lnTo>
                  <a:lnTo>
                    <a:pt x="80" y="43"/>
                  </a:lnTo>
                  <a:lnTo>
                    <a:pt x="80" y="44"/>
                  </a:lnTo>
                  <a:lnTo>
                    <a:pt x="80" y="45"/>
                  </a:lnTo>
                  <a:lnTo>
                    <a:pt x="79" y="46"/>
                  </a:lnTo>
                  <a:lnTo>
                    <a:pt x="79" y="47"/>
                  </a:lnTo>
                  <a:lnTo>
                    <a:pt x="79" y="48"/>
                  </a:lnTo>
                  <a:lnTo>
                    <a:pt x="78" y="48"/>
                  </a:lnTo>
                  <a:lnTo>
                    <a:pt x="77" y="48"/>
                  </a:lnTo>
                  <a:lnTo>
                    <a:pt x="77" y="49"/>
                  </a:lnTo>
                  <a:lnTo>
                    <a:pt x="78" y="50"/>
                  </a:lnTo>
                  <a:lnTo>
                    <a:pt x="79" y="50"/>
                  </a:lnTo>
                  <a:lnTo>
                    <a:pt x="78" y="52"/>
                  </a:lnTo>
                  <a:lnTo>
                    <a:pt x="77" y="52"/>
                  </a:lnTo>
                  <a:lnTo>
                    <a:pt x="76" y="52"/>
                  </a:lnTo>
                  <a:lnTo>
                    <a:pt x="76" y="53"/>
                  </a:lnTo>
                  <a:lnTo>
                    <a:pt x="76" y="55"/>
                  </a:lnTo>
                  <a:lnTo>
                    <a:pt x="77" y="55"/>
                  </a:lnTo>
                  <a:lnTo>
                    <a:pt x="77" y="56"/>
                  </a:lnTo>
                  <a:lnTo>
                    <a:pt x="77" y="57"/>
                  </a:lnTo>
                  <a:lnTo>
                    <a:pt x="76" y="57"/>
                  </a:lnTo>
                  <a:lnTo>
                    <a:pt x="76" y="58"/>
                  </a:lnTo>
                  <a:lnTo>
                    <a:pt x="76" y="59"/>
                  </a:lnTo>
                  <a:lnTo>
                    <a:pt x="77" y="59"/>
                  </a:lnTo>
                  <a:lnTo>
                    <a:pt x="77" y="60"/>
                  </a:lnTo>
                  <a:lnTo>
                    <a:pt x="76" y="60"/>
                  </a:lnTo>
                  <a:lnTo>
                    <a:pt x="76" y="62"/>
                  </a:lnTo>
                  <a:lnTo>
                    <a:pt x="75" y="62"/>
                  </a:lnTo>
                  <a:lnTo>
                    <a:pt x="75" y="63"/>
                  </a:lnTo>
                  <a:lnTo>
                    <a:pt x="75" y="64"/>
                  </a:lnTo>
                  <a:lnTo>
                    <a:pt x="74" y="65"/>
                  </a:lnTo>
                  <a:lnTo>
                    <a:pt x="75" y="67"/>
                  </a:lnTo>
                  <a:lnTo>
                    <a:pt x="76" y="68"/>
                  </a:lnTo>
                  <a:lnTo>
                    <a:pt x="76" y="69"/>
                  </a:lnTo>
                  <a:lnTo>
                    <a:pt x="75" y="69"/>
                  </a:lnTo>
                  <a:lnTo>
                    <a:pt x="74" y="70"/>
                  </a:lnTo>
                  <a:lnTo>
                    <a:pt x="76" y="70"/>
                  </a:lnTo>
                  <a:lnTo>
                    <a:pt x="80" y="70"/>
                  </a:lnTo>
                  <a:lnTo>
                    <a:pt x="86" y="69"/>
                  </a:lnTo>
                  <a:lnTo>
                    <a:pt x="87" y="69"/>
                  </a:lnTo>
                  <a:lnTo>
                    <a:pt x="89" y="69"/>
                  </a:lnTo>
                  <a:lnTo>
                    <a:pt x="90" y="69"/>
                  </a:lnTo>
                  <a:lnTo>
                    <a:pt x="98" y="69"/>
                  </a:lnTo>
                  <a:lnTo>
                    <a:pt x="99" y="69"/>
                  </a:lnTo>
                  <a:lnTo>
                    <a:pt x="100" y="69"/>
                  </a:lnTo>
                  <a:lnTo>
                    <a:pt x="103" y="68"/>
                  </a:lnTo>
                  <a:lnTo>
                    <a:pt x="105" y="68"/>
                  </a:lnTo>
                  <a:lnTo>
                    <a:pt x="106" y="68"/>
                  </a:lnTo>
                  <a:lnTo>
                    <a:pt x="108" y="68"/>
                  </a:lnTo>
                  <a:lnTo>
                    <a:pt x="109" y="68"/>
                  </a:lnTo>
                  <a:lnTo>
                    <a:pt x="111" y="68"/>
                  </a:lnTo>
                  <a:lnTo>
                    <a:pt x="113" y="68"/>
                  </a:lnTo>
                  <a:lnTo>
                    <a:pt x="115" y="68"/>
                  </a:lnTo>
                  <a:lnTo>
                    <a:pt x="117" y="68"/>
                  </a:lnTo>
                  <a:lnTo>
                    <a:pt x="118" y="68"/>
                  </a:lnTo>
                  <a:lnTo>
                    <a:pt x="120" y="67"/>
                  </a:lnTo>
                  <a:lnTo>
                    <a:pt x="121" y="67"/>
                  </a:lnTo>
                  <a:lnTo>
                    <a:pt x="123" y="67"/>
                  </a:lnTo>
                  <a:lnTo>
                    <a:pt x="124" y="67"/>
                  </a:lnTo>
                  <a:lnTo>
                    <a:pt x="125" y="67"/>
                  </a:lnTo>
                  <a:lnTo>
                    <a:pt x="126" y="67"/>
                  </a:lnTo>
                  <a:lnTo>
                    <a:pt x="127" y="67"/>
                  </a:lnTo>
                  <a:lnTo>
                    <a:pt x="128" y="67"/>
                  </a:lnTo>
                  <a:lnTo>
                    <a:pt x="129" y="67"/>
                  </a:lnTo>
                  <a:lnTo>
                    <a:pt x="130" y="67"/>
                  </a:lnTo>
                  <a:lnTo>
                    <a:pt x="130" y="68"/>
                  </a:lnTo>
                  <a:lnTo>
                    <a:pt x="130" y="69"/>
                  </a:lnTo>
                  <a:lnTo>
                    <a:pt x="130" y="70"/>
                  </a:lnTo>
                  <a:lnTo>
                    <a:pt x="129" y="70"/>
                  </a:lnTo>
                  <a:lnTo>
                    <a:pt x="129" y="73"/>
                  </a:lnTo>
                  <a:lnTo>
                    <a:pt x="128" y="76"/>
                  </a:lnTo>
                  <a:lnTo>
                    <a:pt x="128" y="78"/>
                  </a:lnTo>
                  <a:lnTo>
                    <a:pt x="128" y="80"/>
                  </a:lnTo>
                  <a:lnTo>
                    <a:pt x="129" y="82"/>
                  </a:lnTo>
                  <a:lnTo>
                    <a:pt x="130" y="84"/>
                  </a:lnTo>
                  <a:lnTo>
                    <a:pt x="131" y="85"/>
                  </a:lnTo>
                  <a:lnTo>
                    <a:pt x="133" y="86"/>
                  </a:lnTo>
                  <a:lnTo>
                    <a:pt x="134" y="86"/>
                  </a:lnTo>
                  <a:lnTo>
                    <a:pt x="135" y="89"/>
                  </a:lnTo>
                  <a:lnTo>
                    <a:pt x="135" y="90"/>
                  </a:lnTo>
                  <a:lnTo>
                    <a:pt x="135" y="92"/>
                  </a:lnTo>
                  <a:lnTo>
                    <a:pt x="136" y="94"/>
                  </a:lnTo>
                  <a:lnTo>
                    <a:pt x="137" y="95"/>
                  </a:lnTo>
                  <a:lnTo>
                    <a:pt x="138" y="95"/>
                  </a:lnTo>
                  <a:lnTo>
                    <a:pt x="137" y="95"/>
                  </a:lnTo>
                  <a:lnTo>
                    <a:pt x="137" y="96"/>
                  </a:lnTo>
                  <a:lnTo>
                    <a:pt x="136" y="96"/>
                  </a:lnTo>
                  <a:lnTo>
                    <a:pt x="135" y="96"/>
                  </a:lnTo>
                  <a:lnTo>
                    <a:pt x="135" y="97"/>
                  </a:lnTo>
                  <a:lnTo>
                    <a:pt x="134" y="97"/>
                  </a:lnTo>
                  <a:lnTo>
                    <a:pt x="134" y="98"/>
                  </a:lnTo>
                  <a:lnTo>
                    <a:pt x="134" y="99"/>
                  </a:lnTo>
                  <a:lnTo>
                    <a:pt x="133" y="99"/>
                  </a:lnTo>
                  <a:lnTo>
                    <a:pt x="134" y="100"/>
                  </a:lnTo>
                  <a:lnTo>
                    <a:pt x="133" y="100"/>
                  </a:lnTo>
                  <a:lnTo>
                    <a:pt x="131" y="100"/>
                  </a:lnTo>
                  <a:lnTo>
                    <a:pt x="130" y="100"/>
                  </a:lnTo>
                  <a:lnTo>
                    <a:pt x="129" y="100"/>
                  </a:lnTo>
                  <a:lnTo>
                    <a:pt x="129" y="102"/>
                  </a:lnTo>
                  <a:lnTo>
                    <a:pt x="129" y="103"/>
                  </a:lnTo>
                  <a:lnTo>
                    <a:pt x="129" y="104"/>
                  </a:lnTo>
                  <a:lnTo>
                    <a:pt x="130" y="104"/>
                  </a:lnTo>
                  <a:lnTo>
                    <a:pt x="131" y="104"/>
                  </a:lnTo>
                  <a:lnTo>
                    <a:pt x="133" y="104"/>
                  </a:lnTo>
                  <a:lnTo>
                    <a:pt x="133" y="103"/>
                  </a:lnTo>
                  <a:lnTo>
                    <a:pt x="134" y="103"/>
                  </a:lnTo>
                  <a:lnTo>
                    <a:pt x="134" y="104"/>
                  </a:lnTo>
                  <a:lnTo>
                    <a:pt x="133" y="104"/>
                  </a:lnTo>
                  <a:lnTo>
                    <a:pt x="133" y="105"/>
                  </a:lnTo>
                  <a:lnTo>
                    <a:pt x="134" y="106"/>
                  </a:lnTo>
                  <a:lnTo>
                    <a:pt x="135" y="106"/>
                  </a:lnTo>
                  <a:lnTo>
                    <a:pt x="136" y="106"/>
                  </a:lnTo>
                  <a:lnTo>
                    <a:pt x="137" y="106"/>
                  </a:lnTo>
                  <a:lnTo>
                    <a:pt x="137" y="105"/>
                  </a:lnTo>
                  <a:lnTo>
                    <a:pt x="137" y="104"/>
                  </a:lnTo>
                  <a:lnTo>
                    <a:pt x="137" y="103"/>
                  </a:lnTo>
                  <a:lnTo>
                    <a:pt x="138" y="103"/>
                  </a:lnTo>
                  <a:lnTo>
                    <a:pt x="138" y="102"/>
                  </a:lnTo>
                  <a:lnTo>
                    <a:pt x="137" y="102"/>
                  </a:lnTo>
                  <a:lnTo>
                    <a:pt x="138" y="102"/>
                  </a:lnTo>
                  <a:lnTo>
                    <a:pt x="138" y="100"/>
                  </a:lnTo>
                  <a:lnTo>
                    <a:pt x="139" y="99"/>
                  </a:lnTo>
                  <a:lnTo>
                    <a:pt x="140" y="99"/>
                  </a:lnTo>
                  <a:lnTo>
                    <a:pt x="139" y="99"/>
                  </a:lnTo>
                  <a:lnTo>
                    <a:pt x="140" y="98"/>
                  </a:lnTo>
                  <a:lnTo>
                    <a:pt x="141" y="99"/>
                  </a:lnTo>
                  <a:lnTo>
                    <a:pt x="143" y="99"/>
                  </a:lnTo>
                  <a:lnTo>
                    <a:pt x="144" y="99"/>
                  </a:lnTo>
                  <a:lnTo>
                    <a:pt x="143" y="99"/>
                  </a:lnTo>
                  <a:lnTo>
                    <a:pt x="143" y="100"/>
                  </a:lnTo>
                  <a:lnTo>
                    <a:pt x="141" y="100"/>
                  </a:lnTo>
                  <a:lnTo>
                    <a:pt x="141" y="102"/>
                  </a:lnTo>
                  <a:lnTo>
                    <a:pt x="143" y="102"/>
                  </a:lnTo>
                  <a:lnTo>
                    <a:pt x="144" y="102"/>
                  </a:lnTo>
                  <a:lnTo>
                    <a:pt x="144" y="104"/>
                  </a:lnTo>
                  <a:lnTo>
                    <a:pt x="145" y="104"/>
                  </a:lnTo>
                  <a:lnTo>
                    <a:pt x="146" y="104"/>
                  </a:lnTo>
                  <a:lnTo>
                    <a:pt x="146" y="102"/>
                  </a:lnTo>
                  <a:lnTo>
                    <a:pt x="147" y="100"/>
                  </a:lnTo>
                  <a:lnTo>
                    <a:pt x="147" y="102"/>
                  </a:lnTo>
                  <a:lnTo>
                    <a:pt x="148" y="102"/>
                  </a:lnTo>
                  <a:lnTo>
                    <a:pt x="148" y="103"/>
                  </a:lnTo>
                  <a:lnTo>
                    <a:pt x="147" y="103"/>
                  </a:lnTo>
                  <a:lnTo>
                    <a:pt x="146" y="104"/>
                  </a:lnTo>
                  <a:lnTo>
                    <a:pt x="146" y="105"/>
                  </a:lnTo>
                  <a:lnTo>
                    <a:pt x="147" y="105"/>
                  </a:lnTo>
                  <a:lnTo>
                    <a:pt x="148" y="104"/>
                  </a:lnTo>
                  <a:lnTo>
                    <a:pt x="148" y="105"/>
                  </a:lnTo>
                  <a:lnTo>
                    <a:pt x="147" y="105"/>
                  </a:lnTo>
                  <a:lnTo>
                    <a:pt x="146" y="106"/>
                  </a:lnTo>
                  <a:lnTo>
                    <a:pt x="145" y="106"/>
                  </a:lnTo>
                  <a:lnTo>
                    <a:pt x="144" y="106"/>
                  </a:lnTo>
                  <a:lnTo>
                    <a:pt x="144" y="107"/>
                  </a:lnTo>
                  <a:lnTo>
                    <a:pt x="145" y="107"/>
                  </a:lnTo>
                  <a:lnTo>
                    <a:pt x="145" y="108"/>
                  </a:lnTo>
                  <a:lnTo>
                    <a:pt x="146" y="108"/>
                  </a:lnTo>
                  <a:lnTo>
                    <a:pt x="147" y="107"/>
                  </a:lnTo>
                  <a:lnTo>
                    <a:pt x="147" y="108"/>
                  </a:lnTo>
                  <a:lnTo>
                    <a:pt x="147" y="109"/>
                  </a:lnTo>
                  <a:lnTo>
                    <a:pt x="146" y="109"/>
                  </a:lnTo>
                  <a:lnTo>
                    <a:pt x="146" y="108"/>
                  </a:lnTo>
                  <a:lnTo>
                    <a:pt x="145" y="108"/>
                  </a:lnTo>
                  <a:lnTo>
                    <a:pt x="144" y="108"/>
                  </a:lnTo>
                  <a:lnTo>
                    <a:pt x="143" y="109"/>
                  </a:lnTo>
                  <a:lnTo>
                    <a:pt x="143" y="112"/>
                  </a:lnTo>
                  <a:lnTo>
                    <a:pt x="141" y="110"/>
                  </a:lnTo>
                  <a:lnTo>
                    <a:pt x="140" y="110"/>
                  </a:lnTo>
                  <a:lnTo>
                    <a:pt x="139" y="110"/>
                  </a:lnTo>
                  <a:lnTo>
                    <a:pt x="138" y="110"/>
                  </a:lnTo>
                  <a:lnTo>
                    <a:pt x="137" y="110"/>
                  </a:lnTo>
                  <a:lnTo>
                    <a:pt x="136" y="110"/>
                  </a:lnTo>
                  <a:lnTo>
                    <a:pt x="136" y="112"/>
                  </a:lnTo>
                  <a:lnTo>
                    <a:pt x="137" y="112"/>
                  </a:lnTo>
                  <a:lnTo>
                    <a:pt x="138" y="112"/>
                  </a:lnTo>
                  <a:lnTo>
                    <a:pt x="138" y="113"/>
                  </a:lnTo>
                  <a:lnTo>
                    <a:pt x="139" y="113"/>
                  </a:lnTo>
                  <a:lnTo>
                    <a:pt x="141" y="114"/>
                  </a:lnTo>
                  <a:lnTo>
                    <a:pt x="140" y="114"/>
                  </a:lnTo>
                  <a:lnTo>
                    <a:pt x="139" y="114"/>
                  </a:lnTo>
                  <a:lnTo>
                    <a:pt x="138" y="114"/>
                  </a:lnTo>
                  <a:lnTo>
                    <a:pt x="137" y="113"/>
                  </a:lnTo>
                  <a:lnTo>
                    <a:pt x="136" y="113"/>
                  </a:lnTo>
                  <a:lnTo>
                    <a:pt x="136" y="114"/>
                  </a:lnTo>
                  <a:lnTo>
                    <a:pt x="137" y="114"/>
                  </a:lnTo>
                  <a:lnTo>
                    <a:pt x="136" y="115"/>
                  </a:lnTo>
                  <a:lnTo>
                    <a:pt x="135" y="115"/>
                  </a:lnTo>
                  <a:lnTo>
                    <a:pt x="136" y="116"/>
                  </a:lnTo>
                  <a:lnTo>
                    <a:pt x="135" y="117"/>
                  </a:lnTo>
                  <a:lnTo>
                    <a:pt x="136" y="117"/>
                  </a:lnTo>
                  <a:lnTo>
                    <a:pt x="135" y="118"/>
                  </a:lnTo>
                  <a:lnTo>
                    <a:pt x="136" y="119"/>
                  </a:lnTo>
                  <a:lnTo>
                    <a:pt x="137" y="119"/>
                  </a:lnTo>
                  <a:lnTo>
                    <a:pt x="138" y="119"/>
                  </a:lnTo>
                  <a:lnTo>
                    <a:pt x="138" y="120"/>
                  </a:lnTo>
                  <a:lnTo>
                    <a:pt x="139" y="120"/>
                  </a:lnTo>
                  <a:lnTo>
                    <a:pt x="139" y="119"/>
                  </a:lnTo>
                  <a:lnTo>
                    <a:pt x="140" y="120"/>
                  </a:lnTo>
                  <a:lnTo>
                    <a:pt x="140" y="122"/>
                  </a:lnTo>
                  <a:lnTo>
                    <a:pt x="141" y="123"/>
                  </a:lnTo>
                  <a:lnTo>
                    <a:pt x="141" y="122"/>
                  </a:lnTo>
                  <a:lnTo>
                    <a:pt x="143" y="122"/>
                  </a:lnTo>
                  <a:lnTo>
                    <a:pt x="144" y="122"/>
                  </a:lnTo>
                  <a:lnTo>
                    <a:pt x="145" y="122"/>
                  </a:lnTo>
                  <a:lnTo>
                    <a:pt x="146" y="123"/>
                  </a:lnTo>
                  <a:lnTo>
                    <a:pt x="146" y="124"/>
                  </a:lnTo>
                  <a:lnTo>
                    <a:pt x="147" y="124"/>
                  </a:lnTo>
                  <a:lnTo>
                    <a:pt x="147" y="123"/>
                  </a:lnTo>
                  <a:lnTo>
                    <a:pt x="148" y="123"/>
                  </a:lnTo>
                  <a:lnTo>
                    <a:pt x="148" y="124"/>
                  </a:lnTo>
                  <a:lnTo>
                    <a:pt x="149" y="124"/>
                  </a:lnTo>
                  <a:lnTo>
                    <a:pt x="149" y="125"/>
                  </a:lnTo>
                  <a:lnTo>
                    <a:pt x="150" y="124"/>
                  </a:lnTo>
                  <a:lnTo>
                    <a:pt x="150" y="123"/>
                  </a:lnTo>
                  <a:lnTo>
                    <a:pt x="151" y="123"/>
                  </a:lnTo>
                  <a:lnTo>
                    <a:pt x="151" y="124"/>
                  </a:lnTo>
                  <a:lnTo>
                    <a:pt x="151" y="125"/>
                  </a:lnTo>
                  <a:lnTo>
                    <a:pt x="153" y="125"/>
                  </a:lnTo>
                  <a:lnTo>
                    <a:pt x="153" y="126"/>
                  </a:lnTo>
                  <a:lnTo>
                    <a:pt x="154" y="126"/>
                  </a:lnTo>
                  <a:lnTo>
                    <a:pt x="154" y="127"/>
                  </a:lnTo>
                  <a:lnTo>
                    <a:pt x="154" y="128"/>
                  </a:lnTo>
                  <a:lnTo>
                    <a:pt x="155" y="128"/>
                  </a:lnTo>
                  <a:lnTo>
                    <a:pt x="155" y="127"/>
                  </a:lnTo>
                  <a:lnTo>
                    <a:pt x="156" y="127"/>
                  </a:lnTo>
                  <a:lnTo>
                    <a:pt x="157" y="127"/>
                  </a:lnTo>
                  <a:lnTo>
                    <a:pt x="157" y="128"/>
                  </a:lnTo>
                  <a:lnTo>
                    <a:pt x="157" y="129"/>
                  </a:lnTo>
                  <a:lnTo>
                    <a:pt x="157" y="128"/>
                  </a:lnTo>
                  <a:lnTo>
                    <a:pt x="156" y="129"/>
                  </a:lnTo>
                  <a:lnTo>
                    <a:pt x="157" y="129"/>
                  </a:lnTo>
                  <a:lnTo>
                    <a:pt x="157" y="130"/>
                  </a:lnTo>
                  <a:lnTo>
                    <a:pt x="156" y="132"/>
                  </a:lnTo>
                  <a:lnTo>
                    <a:pt x="156" y="133"/>
                  </a:lnTo>
                  <a:lnTo>
                    <a:pt x="155" y="133"/>
                  </a:lnTo>
                  <a:lnTo>
                    <a:pt x="154" y="133"/>
                  </a:lnTo>
                  <a:lnTo>
                    <a:pt x="154" y="134"/>
                  </a:lnTo>
                  <a:lnTo>
                    <a:pt x="153" y="134"/>
                  </a:lnTo>
                  <a:lnTo>
                    <a:pt x="153" y="135"/>
                  </a:lnTo>
                  <a:lnTo>
                    <a:pt x="151" y="135"/>
                  </a:lnTo>
                  <a:lnTo>
                    <a:pt x="153" y="134"/>
                  </a:lnTo>
                  <a:lnTo>
                    <a:pt x="151" y="134"/>
                  </a:lnTo>
                  <a:lnTo>
                    <a:pt x="151" y="133"/>
                  </a:lnTo>
                  <a:lnTo>
                    <a:pt x="150" y="133"/>
                  </a:lnTo>
                  <a:lnTo>
                    <a:pt x="149" y="133"/>
                  </a:lnTo>
                  <a:lnTo>
                    <a:pt x="149" y="134"/>
                  </a:lnTo>
                  <a:lnTo>
                    <a:pt x="148" y="134"/>
                  </a:lnTo>
                  <a:lnTo>
                    <a:pt x="148" y="135"/>
                  </a:lnTo>
                  <a:lnTo>
                    <a:pt x="147" y="135"/>
                  </a:lnTo>
                  <a:lnTo>
                    <a:pt x="146" y="137"/>
                  </a:lnTo>
                  <a:lnTo>
                    <a:pt x="145" y="138"/>
                  </a:lnTo>
                  <a:lnTo>
                    <a:pt x="145" y="137"/>
                  </a:lnTo>
                  <a:lnTo>
                    <a:pt x="146" y="136"/>
                  </a:lnTo>
                  <a:lnTo>
                    <a:pt x="147" y="134"/>
                  </a:lnTo>
                  <a:lnTo>
                    <a:pt x="147" y="133"/>
                  </a:lnTo>
                  <a:lnTo>
                    <a:pt x="146" y="133"/>
                  </a:lnTo>
                  <a:lnTo>
                    <a:pt x="145" y="133"/>
                  </a:lnTo>
                  <a:lnTo>
                    <a:pt x="145" y="132"/>
                  </a:lnTo>
                  <a:lnTo>
                    <a:pt x="145" y="130"/>
                  </a:lnTo>
                  <a:lnTo>
                    <a:pt x="144" y="130"/>
                  </a:lnTo>
                  <a:lnTo>
                    <a:pt x="144" y="129"/>
                  </a:lnTo>
                  <a:lnTo>
                    <a:pt x="143" y="128"/>
                  </a:lnTo>
                  <a:lnTo>
                    <a:pt x="140" y="127"/>
                  </a:lnTo>
                  <a:lnTo>
                    <a:pt x="138" y="127"/>
                  </a:lnTo>
                  <a:lnTo>
                    <a:pt x="136" y="126"/>
                  </a:lnTo>
                  <a:lnTo>
                    <a:pt x="135" y="126"/>
                  </a:lnTo>
                  <a:lnTo>
                    <a:pt x="133" y="126"/>
                  </a:lnTo>
                  <a:lnTo>
                    <a:pt x="131" y="126"/>
                  </a:lnTo>
                  <a:lnTo>
                    <a:pt x="130" y="125"/>
                  </a:lnTo>
                  <a:lnTo>
                    <a:pt x="131" y="125"/>
                  </a:lnTo>
                  <a:lnTo>
                    <a:pt x="131" y="124"/>
                  </a:lnTo>
                  <a:lnTo>
                    <a:pt x="131" y="123"/>
                  </a:lnTo>
                  <a:lnTo>
                    <a:pt x="131" y="122"/>
                  </a:lnTo>
                  <a:lnTo>
                    <a:pt x="130" y="122"/>
                  </a:lnTo>
                  <a:lnTo>
                    <a:pt x="131" y="120"/>
                  </a:lnTo>
                  <a:lnTo>
                    <a:pt x="130" y="120"/>
                  </a:lnTo>
                  <a:lnTo>
                    <a:pt x="129" y="120"/>
                  </a:lnTo>
                  <a:lnTo>
                    <a:pt x="128" y="122"/>
                  </a:lnTo>
                  <a:lnTo>
                    <a:pt x="127" y="122"/>
                  </a:lnTo>
                  <a:lnTo>
                    <a:pt x="126" y="120"/>
                  </a:lnTo>
                  <a:lnTo>
                    <a:pt x="126" y="122"/>
                  </a:lnTo>
                  <a:lnTo>
                    <a:pt x="125" y="122"/>
                  </a:lnTo>
                  <a:lnTo>
                    <a:pt x="125" y="123"/>
                  </a:lnTo>
                  <a:lnTo>
                    <a:pt x="125" y="124"/>
                  </a:lnTo>
                  <a:lnTo>
                    <a:pt x="125" y="125"/>
                  </a:lnTo>
                  <a:lnTo>
                    <a:pt x="125" y="126"/>
                  </a:lnTo>
                  <a:lnTo>
                    <a:pt x="126" y="126"/>
                  </a:lnTo>
                  <a:lnTo>
                    <a:pt x="126" y="127"/>
                  </a:lnTo>
                  <a:lnTo>
                    <a:pt x="125" y="127"/>
                  </a:lnTo>
                  <a:lnTo>
                    <a:pt x="125" y="128"/>
                  </a:lnTo>
                  <a:lnTo>
                    <a:pt x="124" y="128"/>
                  </a:lnTo>
                  <a:lnTo>
                    <a:pt x="125" y="129"/>
                  </a:lnTo>
                  <a:lnTo>
                    <a:pt x="126" y="129"/>
                  </a:lnTo>
                  <a:lnTo>
                    <a:pt x="126" y="128"/>
                  </a:lnTo>
                  <a:lnTo>
                    <a:pt x="127" y="128"/>
                  </a:lnTo>
                  <a:lnTo>
                    <a:pt x="128" y="127"/>
                  </a:lnTo>
                  <a:lnTo>
                    <a:pt x="128" y="128"/>
                  </a:lnTo>
                  <a:lnTo>
                    <a:pt x="126" y="129"/>
                  </a:lnTo>
                  <a:lnTo>
                    <a:pt x="125" y="130"/>
                  </a:lnTo>
                  <a:lnTo>
                    <a:pt x="125" y="132"/>
                  </a:lnTo>
                  <a:lnTo>
                    <a:pt x="124" y="132"/>
                  </a:lnTo>
                  <a:lnTo>
                    <a:pt x="121" y="134"/>
                  </a:lnTo>
                  <a:lnTo>
                    <a:pt x="120" y="135"/>
                  </a:lnTo>
                  <a:lnTo>
                    <a:pt x="120" y="134"/>
                  </a:lnTo>
                  <a:lnTo>
                    <a:pt x="119" y="135"/>
                  </a:lnTo>
                  <a:lnTo>
                    <a:pt x="117" y="136"/>
                  </a:lnTo>
                  <a:lnTo>
                    <a:pt x="116" y="136"/>
                  </a:lnTo>
                  <a:lnTo>
                    <a:pt x="116" y="135"/>
                  </a:lnTo>
                  <a:lnTo>
                    <a:pt x="117" y="135"/>
                  </a:lnTo>
                  <a:lnTo>
                    <a:pt x="118" y="135"/>
                  </a:lnTo>
                  <a:lnTo>
                    <a:pt x="119" y="134"/>
                  </a:lnTo>
                  <a:lnTo>
                    <a:pt x="119" y="133"/>
                  </a:lnTo>
                  <a:lnTo>
                    <a:pt x="118" y="133"/>
                  </a:lnTo>
                  <a:lnTo>
                    <a:pt x="118" y="132"/>
                  </a:lnTo>
                  <a:lnTo>
                    <a:pt x="117" y="132"/>
                  </a:lnTo>
                  <a:lnTo>
                    <a:pt x="117" y="130"/>
                  </a:lnTo>
                  <a:lnTo>
                    <a:pt x="118" y="130"/>
                  </a:lnTo>
                  <a:lnTo>
                    <a:pt x="118" y="129"/>
                  </a:lnTo>
                  <a:lnTo>
                    <a:pt x="117" y="129"/>
                  </a:lnTo>
                  <a:lnTo>
                    <a:pt x="117" y="128"/>
                  </a:lnTo>
                  <a:lnTo>
                    <a:pt x="116" y="128"/>
                  </a:lnTo>
                  <a:lnTo>
                    <a:pt x="115" y="128"/>
                  </a:lnTo>
                  <a:lnTo>
                    <a:pt x="115" y="129"/>
                  </a:lnTo>
                  <a:lnTo>
                    <a:pt x="115" y="130"/>
                  </a:lnTo>
                  <a:lnTo>
                    <a:pt x="114" y="130"/>
                  </a:lnTo>
                  <a:lnTo>
                    <a:pt x="114" y="132"/>
                  </a:lnTo>
                  <a:lnTo>
                    <a:pt x="113" y="130"/>
                  </a:lnTo>
                  <a:lnTo>
                    <a:pt x="113" y="132"/>
                  </a:lnTo>
                  <a:lnTo>
                    <a:pt x="113" y="130"/>
                  </a:lnTo>
                  <a:lnTo>
                    <a:pt x="111" y="130"/>
                  </a:lnTo>
                  <a:lnTo>
                    <a:pt x="113" y="130"/>
                  </a:lnTo>
                  <a:lnTo>
                    <a:pt x="113" y="129"/>
                  </a:lnTo>
                  <a:lnTo>
                    <a:pt x="113" y="128"/>
                  </a:lnTo>
                  <a:lnTo>
                    <a:pt x="111" y="128"/>
                  </a:lnTo>
                  <a:lnTo>
                    <a:pt x="110" y="128"/>
                  </a:lnTo>
                  <a:lnTo>
                    <a:pt x="109" y="128"/>
                  </a:lnTo>
                  <a:lnTo>
                    <a:pt x="108" y="129"/>
                  </a:lnTo>
                  <a:lnTo>
                    <a:pt x="109" y="129"/>
                  </a:lnTo>
                  <a:lnTo>
                    <a:pt x="110" y="130"/>
                  </a:lnTo>
                  <a:lnTo>
                    <a:pt x="109" y="130"/>
                  </a:lnTo>
                  <a:lnTo>
                    <a:pt x="108" y="132"/>
                  </a:lnTo>
                  <a:lnTo>
                    <a:pt x="107" y="130"/>
                  </a:lnTo>
                  <a:lnTo>
                    <a:pt x="107" y="132"/>
                  </a:lnTo>
                  <a:lnTo>
                    <a:pt x="107" y="133"/>
                  </a:lnTo>
                  <a:lnTo>
                    <a:pt x="107" y="134"/>
                  </a:lnTo>
                  <a:lnTo>
                    <a:pt x="106" y="134"/>
                  </a:lnTo>
                  <a:lnTo>
                    <a:pt x="105" y="134"/>
                  </a:lnTo>
                  <a:lnTo>
                    <a:pt x="104" y="135"/>
                  </a:lnTo>
                  <a:lnTo>
                    <a:pt x="103" y="135"/>
                  </a:lnTo>
                  <a:lnTo>
                    <a:pt x="103" y="136"/>
                  </a:lnTo>
                  <a:lnTo>
                    <a:pt x="103" y="137"/>
                  </a:lnTo>
                  <a:lnTo>
                    <a:pt x="104" y="137"/>
                  </a:lnTo>
                  <a:lnTo>
                    <a:pt x="104" y="136"/>
                  </a:lnTo>
                  <a:lnTo>
                    <a:pt x="105" y="136"/>
                  </a:lnTo>
                  <a:lnTo>
                    <a:pt x="106" y="136"/>
                  </a:lnTo>
                  <a:lnTo>
                    <a:pt x="107" y="136"/>
                  </a:lnTo>
                  <a:lnTo>
                    <a:pt x="105" y="137"/>
                  </a:lnTo>
                  <a:lnTo>
                    <a:pt x="104" y="137"/>
                  </a:lnTo>
                  <a:lnTo>
                    <a:pt x="103" y="137"/>
                  </a:lnTo>
                  <a:lnTo>
                    <a:pt x="101" y="137"/>
                  </a:lnTo>
                  <a:lnTo>
                    <a:pt x="101" y="136"/>
                  </a:lnTo>
                  <a:lnTo>
                    <a:pt x="100" y="135"/>
                  </a:lnTo>
                  <a:lnTo>
                    <a:pt x="99" y="135"/>
                  </a:lnTo>
                  <a:lnTo>
                    <a:pt x="99" y="134"/>
                  </a:lnTo>
                  <a:lnTo>
                    <a:pt x="98" y="134"/>
                  </a:lnTo>
                  <a:lnTo>
                    <a:pt x="98" y="133"/>
                  </a:lnTo>
                  <a:lnTo>
                    <a:pt x="97" y="133"/>
                  </a:lnTo>
                  <a:lnTo>
                    <a:pt x="96" y="133"/>
                  </a:lnTo>
                  <a:lnTo>
                    <a:pt x="95" y="133"/>
                  </a:lnTo>
                  <a:lnTo>
                    <a:pt x="94" y="133"/>
                  </a:lnTo>
                  <a:lnTo>
                    <a:pt x="93" y="132"/>
                  </a:lnTo>
                  <a:lnTo>
                    <a:pt x="90" y="132"/>
                  </a:lnTo>
                  <a:lnTo>
                    <a:pt x="89" y="132"/>
                  </a:lnTo>
                  <a:lnTo>
                    <a:pt x="87" y="130"/>
                  </a:lnTo>
                  <a:lnTo>
                    <a:pt x="86" y="129"/>
                  </a:lnTo>
                  <a:lnTo>
                    <a:pt x="86" y="128"/>
                  </a:lnTo>
                  <a:lnTo>
                    <a:pt x="87" y="128"/>
                  </a:lnTo>
                  <a:lnTo>
                    <a:pt x="87" y="127"/>
                  </a:lnTo>
                  <a:lnTo>
                    <a:pt x="88" y="127"/>
                  </a:lnTo>
                  <a:lnTo>
                    <a:pt x="88" y="126"/>
                  </a:lnTo>
                  <a:lnTo>
                    <a:pt x="89" y="127"/>
                  </a:lnTo>
                  <a:lnTo>
                    <a:pt x="89" y="126"/>
                  </a:lnTo>
                  <a:lnTo>
                    <a:pt x="89" y="125"/>
                  </a:lnTo>
                  <a:lnTo>
                    <a:pt x="89" y="124"/>
                  </a:lnTo>
                  <a:lnTo>
                    <a:pt x="88" y="124"/>
                  </a:lnTo>
                  <a:lnTo>
                    <a:pt x="88" y="123"/>
                  </a:lnTo>
                  <a:lnTo>
                    <a:pt x="87" y="123"/>
                  </a:lnTo>
                  <a:lnTo>
                    <a:pt x="85" y="123"/>
                  </a:lnTo>
                  <a:lnTo>
                    <a:pt x="85" y="122"/>
                  </a:lnTo>
                  <a:lnTo>
                    <a:pt x="84" y="122"/>
                  </a:lnTo>
                  <a:lnTo>
                    <a:pt x="83" y="122"/>
                  </a:lnTo>
                  <a:lnTo>
                    <a:pt x="83" y="120"/>
                  </a:lnTo>
                  <a:lnTo>
                    <a:pt x="81" y="120"/>
                  </a:lnTo>
                  <a:lnTo>
                    <a:pt x="79" y="122"/>
                  </a:lnTo>
                  <a:lnTo>
                    <a:pt x="79" y="120"/>
                  </a:lnTo>
                  <a:lnTo>
                    <a:pt x="79" y="119"/>
                  </a:lnTo>
                  <a:lnTo>
                    <a:pt x="78" y="118"/>
                  </a:lnTo>
                  <a:lnTo>
                    <a:pt x="78" y="117"/>
                  </a:lnTo>
                  <a:lnTo>
                    <a:pt x="77" y="117"/>
                  </a:lnTo>
                  <a:lnTo>
                    <a:pt x="77" y="118"/>
                  </a:lnTo>
                  <a:lnTo>
                    <a:pt x="76" y="118"/>
                  </a:lnTo>
                  <a:lnTo>
                    <a:pt x="76" y="117"/>
                  </a:lnTo>
                  <a:lnTo>
                    <a:pt x="76" y="116"/>
                  </a:lnTo>
                  <a:lnTo>
                    <a:pt x="76" y="115"/>
                  </a:lnTo>
                  <a:lnTo>
                    <a:pt x="76" y="114"/>
                  </a:lnTo>
                  <a:lnTo>
                    <a:pt x="75" y="114"/>
                  </a:lnTo>
                  <a:lnTo>
                    <a:pt x="74" y="114"/>
                  </a:lnTo>
                  <a:lnTo>
                    <a:pt x="73" y="114"/>
                  </a:lnTo>
                  <a:lnTo>
                    <a:pt x="71" y="114"/>
                  </a:lnTo>
                  <a:lnTo>
                    <a:pt x="70" y="115"/>
                  </a:lnTo>
                  <a:lnTo>
                    <a:pt x="69" y="116"/>
                  </a:lnTo>
                  <a:lnTo>
                    <a:pt x="68" y="116"/>
                  </a:lnTo>
                  <a:lnTo>
                    <a:pt x="68" y="115"/>
                  </a:lnTo>
                  <a:lnTo>
                    <a:pt x="68" y="114"/>
                  </a:lnTo>
                  <a:lnTo>
                    <a:pt x="69" y="113"/>
                  </a:lnTo>
                  <a:lnTo>
                    <a:pt x="69" y="112"/>
                  </a:lnTo>
                  <a:lnTo>
                    <a:pt x="68" y="112"/>
                  </a:lnTo>
                  <a:lnTo>
                    <a:pt x="67" y="112"/>
                  </a:lnTo>
                  <a:lnTo>
                    <a:pt x="66" y="112"/>
                  </a:lnTo>
                  <a:lnTo>
                    <a:pt x="66" y="113"/>
                  </a:lnTo>
                  <a:lnTo>
                    <a:pt x="65" y="113"/>
                  </a:lnTo>
                  <a:lnTo>
                    <a:pt x="64" y="114"/>
                  </a:lnTo>
                  <a:lnTo>
                    <a:pt x="63" y="114"/>
                  </a:lnTo>
                  <a:lnTo>
                    <a:pt x="61" y="115"/>
                  </a:lnTo>
                  <a:lnTo>
                    <a:pt x="60" y="116"/>
                  </a:lnTo>
                  <a:lnTo>
                    <a:pt x="60" y="117"/>
                  </a:lnTo>
                  <a:lnTo>
                    <a:pt x="61" y="119"/>
                  </a:lnTo>
                  <a:lnTo>
                    <a:pt x="63" y="119"/>
                  </a:lnTo>
                  <a:lnTo>
                    <a:pt x="64" y="118"/>
                  </a:lnTo>
                  <a:lnTo>
                    <a:pt x="65" y="119"/>
                  </a:lnTo>
                  <a:lnTo>
                    <a:pt x="66" y="119"/>
                  </a:lnTo>
                  <a:lnTo>
                    <a:pt x="67" y="119"/>
                  </a:lnTo>
                  <a:lnTo>
                    <a:pt x="67" y="118"/>
                  </a:lnTo>
                  <a:lnTo>
                    <a:pt x="68" y="118"/>
                  </a:lnTo>
                  <a:lnTo>
                    <a:pt x="69" y="118"/>
                  </a:lnTo>
                  <a:lnTo>
                    <a:pt x="70" y="118"/>
                  </a:lnTo>
                  <a:lnTo>
                    <a:pt x="70" y="119"/>
                  </a:lnTo>
                  <a:lnTo>
                    <a:pt x="71" y="119"/>
                  </a:lnTo>
                  <a:lnTo>
                    <a:pt x="71" y="120"/>
                  </a:lnTo>
                  <a:lnTo>
                    <a:pt x="73" y="120"/>
                  </a:lnTo>
                  <a:lnTo>
                    <a:pt x="74" y="120"/>
                  </a:lnTo>
                  <a:lnTo>
                    <a:pt x="73" y="122"/>
                  </a:lnTo>
                  <a:lnTo>
                    <a:pt x="71" y="123"/>
                  </a:lnTo>
                  <a:lnTo>
                    <a:pt x="73" y="123"/>
                  </a:lnTo>
                  <a:lnTo>
                    <a:pt x="71" y="124"/>
                  </a:lnTo>
                  <a:lnTo>
                    <a:pt x="71" y="123"/>
                  </a:lnTo>
                  <a:lnTo>
                    <a:pt x="70" y="124"/>
                  </a:lnTo>
                  <a:lnTo>
                    <a:pt x="69" y="124"/>
                  </a:lnTo>
                  <a:lnTo>
                    <a:pt x="69" y="123"/>
                  </a:lnTo>
                  <a:lnTo>
                    <a:pt x="68" y="123"/>
                  </a:lnTo>
                  <a:lnTo>
                    <a:pt x="67" y="122"/>
                  </a:lnTo>
                  <a:lnTo>
                    <a:pt x="66" y="122"/>
                  </a:lnTo>
                  <a:lnTo>
                    <a:pt x="64" y="120"/>
                  </a:lnTo>
                  <a:lnTo>
                    <a:pt x="63" y="120"/>
                  </a:lnTo>
                  <a:lnTo>
                    <a:pt x="61" y="120"/>
                  </a:lnTo>
                  <a:lnTo>
                    <a:pt x="60" y="120"/>
                  </a:lnTo>
                  <a:lnTo>
                    <a:pt x="58" y="122"/>
                  </a:lnTo>
                  <a:lnTo>
                    <a:pt x="57" y="122"/>
                  </a:lnTo>
                  <a:lnTo>
                    <a:pt x="57" y="123"/>
                  </a:lnTo>
                  <a:lnTo>
                    <a:pt x="56" y="123"/>
                  </a:lnTo>
                  <a:lnTo>
                    <a:pt x="55" y="122"/>
                  </a:lnTo>
                  <a:lnTo>
                    <a:pt x="53" y="122"/>
                  </a:lnTo>
                  <a:lnTo>
                    <a:pt x="50" y="122"/>
                  </a:lnTo>
                  <a:lnTo>
                    <a:pt x="48" y="122"/>
                  </a:lnTo>
                  <a:lnTo>
                    <a:pt x="46" y="122"/>
                  </a:lnTo>
                  <a:lnTo>
                    <a:pt x="45" y="120"/>
                  </a:lnTo>
                  <a:lnTo>
                    <a:pt x="43" y="119"/>
                  </a:lnTo>
                  <a:lnTo>
                    <a:pt x="38" y="118"/>
                  </a:lnTo>
                  <a:lnTo>
                    <a:pt x="36" y="117"/>
                  </a:lnTo>
                  <a:lnTo>
                    <a:pt x="35" y="117"/>
                  </a:lnTo>
                  <a:lnTo>
                    <a:pt x="33" y="116"/>
                  </a:lnTo>
                  <a:lnTo>
                    <a:pt x="31" y="116"/>
                  </a:lnTo>
                  <a:lnTo>
                    <a:pt x="29" y="115"/>
                  </a:lnTo>
                  <a:lnTo>
                    <a:pt x="27" y="115"/>
                  </a:lnTo>
                  <a:lnTo>
                    <a:pt x="26" y="115"/>
                  </a:lnTo>
                  <a:lnTo>
                    <a:pt x="25" y="115"/>
                  </a:lnTo>
                  <a:lnTo>
                    <a:pt x="24" y="115"/>
                  </a:lnTo>
                  <a:lnTo>
                    <a:pt x="24" y="116"/>
                  </a:lnTo>
                  <a:lnTo>
                    <a:pt x="23" y="115"/>
                  </a:lnTo>
                  <a:lnTo>
                    <a:pt x="21" y="115"/>
                  </a:lnTo>
                  <a:lnTo>
                    <a:pt x="20" y="115"/>
                  </a:lnTo>
                  <a:lnTo>
                    <a:pt x="18" y="116"/>
                  </a:lnTo>
                  <a:lnTo>
                    <a:pt x="16" y="116"/>
                  </a:lnTo>
                  <a:lnTo>
                    <a:pt x="15" y="116"/>
                  </a:lnTo>
                  <a:lnTo>
                    <a:pt x="14" y="116"/>
                  </a:lnTo>
                  <a:lnTo>
                    <a:pt x="11" y="117"/>
                  </a:lnTo>
                  <a:lnTo>
                    <a:pt x="10" y="117"/>
                  </a:lnTo>
                  <a:lnTo>
                    <a:pt x="9" y="118"/>
                  </a:lnTo>
                  <a:lnTo>
                    <a:pt x="7" y="116"/>
                  </a:lnTo>
                  <a:lnTo>
                    <a:pt x="7" y="113"/>
                  </a:lnTo>
                  <a:lnTo>
                    <a:pt x="8" y="110"/>
                  </a:lnTo>
                  <a:lnTo>
                    <a:pt x="10" y="108"/>
                  </a:lnTo>
                  <a:lnTo>
                    <a:pt x="11" y="107"/>
                  </a:lnTo>
                  <a:lnTo>
                    <a:pt x="13" y="106"/>
                  </a:lnTo>
                  <a:lnTo>
                    <a:pt x="13" y="105"/>
                  </a:lnTo>
                  <a:lnTo>
                    <a:pt x="13" y="103"/>
                  </a:lnTo>
                  <a:lnTo>
                    <a:pt x="13" y="100"/>
                  </a:lnTo>
                  <a:lnTo>
                    <a:pt x="13" y="99"/>
                  </a:lnTo>
                  <a:lnTo>
                    <a:pt x="11" y="97"/>
                  </a:lnTo>
                  <a:lnTo>
                    <a:pt x="10" y="96"/>
                  </a:lnTo>
                  <a:lnTo>
                    <a:pt x="10" y="94"/>
                  </a:lnTo>
                  <a:lnTo>
                    <a:pt x="11" y="94"/>
                  </a:lnTo>
                  <a:lnTo>
                    <a:pt x="13" y="93"/>
                  </a:lnTo>
                  <a:lnTo>
                    <a:pt x="13" y="92"/>
                  </a:lnTo>
                  <a:lnTo>
                    <a:pt x="13" y="89"/>
                  </a:lnTo>
                  <a:lnTo>
                    <a:pt x="11" y="88"/>
                  </a:lnTo>
                  <a:lnTo>
                    <a:pt x="11" y="87"/>
                  </a:lnTo>
                  <a:lnTo>
                    <a:pt x="16" y="79"/>
                  </a:lnTo>
                  <a:lnTo>
                    <a:pt x="16" y="77"/>
                  </a:lnTo>
                  <a:lnTo>
                    <a:pt x="17" y="75"/>
                  </a:lnTo>
                  <a:lnTo>
                    <a:pt x="17" y="73"/>
                  </a:lnTo>
                  <a:lnTo>
                    <a:pt x="17" y="70"/>
                  </a:lnTo>
                  <a:lnTo>
                    <a:pt x="17" y="66"/>
                  </a:lnTo>
                  <a:lnTo>
                    <a:pt x="16" y="66"/>
                  </a:lnTo>
                  <a:lnTo>
                    <a:pt x="16" y="67"/>
                  </a:lnTo>
                  <a:lnTo>
                    <a:pt x="15" y="67"/>
                  </a:lnTo>
                  <a:lnTo>
                    <a:pt x="15" y="66"/>
                  </a:lnTo>
                  <a:lnTo>
                    <a:pt x="15" y="65"/>
                  </a:lnTo>
                  <a:lnTo>
                    <a:pt x="15" y="64"/>
                  </a:lnTo>
                  <a:lnTo>
                    <a:pt x="14" y="64"/>
                  </a:lnTo>
                  <a:lnTo>
                    <a:pt x="14" y="63"/>
                  </a:lnTo>
                  <a:lnTo>
                    <a:pt x="13" y="63"/>
                  </a:lnTo>
                  <a:lnTo>
                    <a:pt x="14" y="59"/>
                  </a:lnTo>
                  <a:lnTo>
                    <a:pt x="13" y="59"/>
                  </a:lnTo>
                  <a:lnTo>
                    <a:pt x="11" y="58"/>
                  </a:lnTo>
                  <a:lnTo>
                    <a:pt x="10" y="56"/>
                  </a:lnTo>
                  <a:lnTo>
                    <a:pt x="8" y="54"/>
                  </a:lnTo>
                  <a:lnTo>
                    <a:pt x="7" y="53"/>
                  </a:lnTo>
                  <a:lnTo>
                    <a:pt x="8" y="52"/>
                  </a:lnTo>
                  <a:lnTo>
                    <a:pt x="8" y="49"/>
                  </a:lnTo>
                  <a:lnTo>
                    <a:pt x="8" y="48"/>
                  </a:lnTo>
                  <a:lnTo>
                    <a:pt x="7" y="45"/>
                  </a:lnTo>
                  <a:lnTo>
                    <a:pt x="6" y="44"/>
                  </a:lnTo>
                  <a:lnTo>
                    <a:pt x="6" y="43"/>
                  </a:lnTo>
                  <a:lnTo>
                    <a:pt x="5" y="43"/>
                  </a:lnTo>
                  <a:lnTo>
                    <a:pt x="5" y="42"/>
                  </a:lnTo>
                  <a:lnTo>
                    <a:pt x="3" y="40"/>
                  </a:lnTo>
                  <a:lnTo>
                    <a:pt x="1" y="39"/>
                  </a:lnTo>
                  <a:lnTo>
                    <a:pt x="1" y="38"/>
                  </a:lnTo>
                  <a:lnTo>
                    <a:pt x="0" y="36"/>
                  </a:lnTo>
                  <a:lnTo>
                    <a:pt x="0" y="34"/>
                  </a:lnTo>
                  <a:lnTo>
                    <a:pt x="0" y="33"/>
                  </a:lnTo>
                  <a:lnTo>
                    <a:pt x="0" y="32"/>
                  </a:lnTo>
                  <a:lnTo>
                    <a:pt x="0" y="30"/>
                  </a:lnTo>
                  <a:lnTo>
                    <a:pt x="0" y="29"/>
                  </a:lnTo>
                  <a:lnTo>
                    <a:pt x="0" y="26"/>
                  </a:lnTo>
                  <a:lnTo>
                    <a:pt x="0" y="25"/>
                  </a:lnTo>
                  <a:lnTo>
                    <a:pt x="0" y="24"/>
                  </a:lnTo>
                  <a:lnTo>
                    <a:pt x="0" y="23"/>
                  </a:lnTo>
                  <a:lnTo>
                    <a:pt x="0" y="22"/>
                  </a:lnTo>
                  <a:lnTo>
                    <a:pt x="0" y="20"/>
                  </a:lnTo>
                  <a:lnTo>
                    <a:pt x="0" y="19"/>
                  </a:lnTo>
                  <a:lnTo>
                    <a:pt x="0" y="17"/>
                  </a:lnTo>
                  <a:lnTo>
                    <a:pt x="0" y="16"/>
                  </a:lnTo>
                  <a:lnTo>
                    <a:pt x="0" y="15"/>
                  </a:lnTo>
                  <a:lnTo>
                    <a:pt x="0" y="12"/>
                  </a:lnTo>
                  <a:lnTo>
                    <a:pt x="0" y="10"/>
                  </a:lnTo>
                  <a:lnTo>
                    <a:pt x="0" y="8"/>
                  </a:lnTo>
                  <a:lnTo>
                    <a:pt x="0" y="7"/>
                  </a:lnTo>
                  <a:lnTo>
                    <a:pt x="0" y="6"/>
                  </a:lnTo>
                  <a:lnTo>
                    <a:pt x="0" y="5"/>
                  </a:lnTo>
                  <a:lnTo>
                    <a:pt x="0" y="3"/>
                  </a:lnTo>
                  <a:lnTo>
                    <a:pt x="7" y="3"/>
                  </a:lnTo>
                  <a:close/>
                </a:path>
              </a:pathLst>
            </a:custGeom>
            <a:solidFill>
              <a:srgbClr val="CC000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108"/>
            <p:cNvSpPr>
              <a:spLocks noEditPoints="1"/>
            </p:cNvSpPr>
            <p:nvPr/>
          </p:nvSpPr>
          <p:spPr bwMode="auto">
            <a:xfrm>
              <a:off x="6291263" y="3371850"/>
              <a:ext cx="160338" cy="252413"/>
            </a:xfrm>
            <a:custGeom>
              <a:avLst/>
              <a:gdLst>
                <a:gd name="T0" fmla="*/ 37 w 101"/>
                <a:gd name="T1" fmla="*/ 136 h 159"/>
                <a:gd name="T2" fmla="*/ 38 w 101"/>
                <a:gd name="T3" fmla="*/ 133 h 159"/>
                <a:gd name="T4" fmla="*/ 52 w 101"/>
                <a:gd name="T5" fmla="*/ 121 h 159"/>
                <a:gd name="T6" fmla="*/ 70 w 101"/>
                <a:gd name="T7" fmla="*/ 113 h 159"/>
                <a:gd name="T8" fmla="*/ 77 w 101"/>
                <a:gd name="T9" fmla="*/ 107 h 159"/>
                <a:gd name="T10" fmla="*/ 67 w 101"/>
                <a:gd name="T11" fmla="*/ 111 h 159"/>
                <a:gd name="T12" fmla="*/ 64 w 101"/>
                <a:gd name="T13" fmla="*/ 109 h 159"/>
                <a:gd name="T14" fmla="*/ 72 w 101"/>
                <a:gd name="T15" fmla="*/ 107 h 159"/>
                <a:gd name="T16" fmla="*/ 72 w 101"/>
                <a:gd name="T17" fmla="*/ 105 h 159"/>
                <a:gd name="T18" fmla="*/ 65 w 101"/>
                <a:gd name="T19" fmla="*/ 107 h 159"/>
                <a:gd name="T20" fmla="*/ 67 w 101"/>
                <a:gd name="T21" fmla="*/ 107 h 159"/>
                <a:gd name="T22" fmla="*/ 69 w 101"/>
                <a:gd name="T23" fmla="*/ 107 h 159"/>
                <a:gd name="T24" fmla="*/ 71 w 101"/>
                <a:gd name="T25" fmla="*/ 101 h 159"/>
                <a:gd name="T26" fmla="*/ 60 w 101"/>
                <a:gd name="T27" fmla="*/ 106 h 159"/>
                <a:gd name="T28" fmla="*/ 89 w 101"/>
                <a:gd name="T29" fmla="*/ 88 h 159"/>
                <a:gd name="T30" fmla="*/ 39 w 101"/>
                <a:gd name="T31" fmla="*/ 4 h 159"/>
                <a:gd name="T32" fmla="*/ 54 w 101"/>
                <a:gd name="T33" fmla="*/ 6 h 159"/>
                <a:gd name="T34" fmla="*/ 70 w 101"/>
                <a:gd name="T35" fmla="*/ 47 h 159"/>
                <a:gd name="T36" fmla="*/ 81 w 101"/>
                <a:gd name="T37" fmla="*/ 53 h 159"/>
                <a:gd name="T38" fmla="*/ 84 w 101"/>
                <a:gd name="T39" fmla="*/ 63 h 159"/>
                <a:gd name="T40" fmla="*/ 95 w 101"/>
                <a:gd name="T41" fmla="*/ 67 h 159"/>
                <a:gd name="T42" fmla="*/ 100 w 101"/>
                <a:gd name="T43" fmla="*/ 71 h 159"/>
                <a:gd name="T44" fmla="*/ 98 w 101"/>
                <a:gd name="T45" fmla="*/ 77 h 159"/>
                <a:gd name="T46" fmla="*/ 95 w 101"/>
                <a:gd name="T47" fmla="*/ 81 h 159"/>
                <a:gd name="T48" fmla="*/ 92 w 101"/>
                <a:gd name="T49" fmla="*/ 83 h 159"/>
                <a:gd name="T50" fmla="*/ 87 w 101"/>
                <a:gd name="T51" fmla="*/ 88 h 159"/>
                <a:gd name="T52" fmla="*/ 84 w 101"/>
                <a:gd name="T53" fmla="*/ 90 h 159"/>
                <a:gd name="T54" fmla="*/ 81 w 101"/>
                <a:gd name="T55" fmla="*/ 95 h 159"/>
                <a:gd name="T56" fmla="*/ 78 w 101"/>
                <a:gd name="T57" fmla="*/ 95 h 159"/>
                <a:gd name="T58" fmla="*/ 75 w 101"/>
                <a:gd name="T59" fmla="*/ 95 h 159"/>
                <a:gd name="T60" fmla="*/ 76 w 101"/>
                <a:gd name="T61" fmla="*/ 101 h 159"/>
                <a:gd name="T62" fmla="*/ 72 w 101"/>
                <a:gd name="T63" fmla="*/ 98 h 159"/>
                <a:gd name="T64" fmla="*/ 69 w 101"/>
                <a:gd name="T65" fmla="*/ 98 h 159"/>
                <a:gd name="T66" fmla="*/ 70 w 101"/>
                <a:gd name="T67" fmla="*/ 105 h 159"/>
                <a:gd name="T68" fmla="*/ 62 w 101"/>
                <a:gd name="T69" fmla="*/ 101 h 159"/>
                <a:gd name="T70" fmla="*/ 59 w 101"/>
                <a:gd name="T71" fmla="*/ 101 h 159"/>
                <a:gd name="T72" fmla="*/ 58 w 101"/>
                <a:gd name="T73" fmla="*/ 108 h 159"/>
                <a:gd name="T74" fmla="*/ 59 w 101"/>
                <a:gd name="T75" fmla="*/ 113 h 159"/>
                <a:gd name="T76" fmla="*/ 58 w 101"/>
                <a:gd name="T77" fmla="*/ 118 h 159"/>
                <a:gd name="T78" fmla="*/ 52 w 101"/>
                <a:gd name="T79" fmla="*/ 119 h 159"/>
                <a:gd name="T80" fmla="*/ 50 w 101"/>
                <a:gd name="T81" fmla="*/ 125 h 159"/>
                <a:gd name="T82" fmla="*/ 47 w 101"/>
                <a:gd name="T83" fmla="*/ 128 h 159"/>
                <a:gd name="T84" fmla="*/ 41 w 101"/>
                <a:gd name="T85" fmla="*/ 131 h 159"/>
                <a:gd name="T86" fmla="*/ 39 w 101"/>
                <a:gd name="T87" fmla="*/ 128 h 159"/>
                <a:gd name="T88" fmla="*/ 36 w 101"/>
                <a:gd name="T89" fmla="*/ 133 h 159"/>
                <a:gd name="T90" fmla="*/ 37 w 101"/>
                <a:gd name="T91" fmla="*/ 139 h 159"/>
                <a:gd name="T92" fmla="*/ 35 w 101"/>
                <a:gd name="T93" fmla="*/ 145 h 159"/>
                <a:gd name="T94" fmla="*/ 32 w 101"/>
                <a:gd name="T95" fmla="*/ 154 h 159"/>
                <a:gd name="T96" fmla="*/ 27 w 101"/>
                <a:gd name="T97" fmla="*/ 158 h 159"/>
                <a:gd name="T98" fmla="*/ 21 w 101"/>
                <a:gd name="T99" fmla="*/ 151 h 159"/>
                <a:gd name="T100" fmla="*/ 17 w 101"/>
                <a:gd name="T101" fmla="*/ 137 h 159"/>
                <a:gd name="T102" fmla="*/ 4 w 101"/>
                <a:gd name="T103" fmla="*/ 97 h 159"/>
                <a:gd name="T104" fmla="*/ 6 w 101"/>
                <a:gd name="T105" fmla="*/ 89 h 159"/>
                <a:gd name="T106" fmla="*/ 8 w 101"/>
                <a:gd name="T107" fmla="*/ 83 h 159"/>
                <a:gd name="T108" fmla="*/ 9 w 101"/>
                <a:gd name="T109" fmla="*/ 73 h 159"/>
                <a:gd name="T110" fmla="*/ 14 w 101"/>
                <a:gd name="T111" fmla="*/ 60 h 159"/>
                <a:gd name="T112" fmla="*/ 9 w 101"/>
                <a:gd name="T113" fmla="*/ 54 h 159"/>
                <a:gd name="T114" fmla="*/ 17 w 101"/>
                <a:gd name="T115"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 h="159">
                  <a:moveTo>
                    <a:pt x="37" y="136"/>
                  </a:moveTo>
                  <a:lnTo>
                    <a:pt x="37" y="137"/>
                  </a:lnTo>
                  <a:lnTo>
                    <a:pt x="37" y="136"/>
                  </a:lnTo>
                  <a:lnTo>
                    <a:pt x="37" y="135"/>
                  </a:lnTo>
                  <a:lnTo>
                    <a:pt x="38" y="135"/>
                  </a:lnTo>
                  <a:lnTo>
                    <a:pt x="37" y="136"/>
                  </a:lnTo>
                  <a:close/>
                  <a:moveTo>
                    <a:pt x="37" y="136"/>
                  </a:moveTo>
                  <a:lnTo>
                    <a:pt x="37" y="135"/>
                  </a:lnTo>
                  <a:lnTo>
                    <a:pt x="37" y="136"/>
                  </a:lnTo>
                  <a:close/>
                  <a:moveTo>
                    <a:pt x="38" y="135"/>
                  </a:moveTo>
                  <a:lnTo>
                    <a:pt x="37" y="135"/>
                  </a:lnTo>
                  <a:lnTo>
                    <a:pt x="38" y="135"/>
                  </a:lnTo>
                  <a:lnTo>
                    <a:pt x="38" y="134"/>
                  </a:lnTo>
                  <a:lnTo>
                    <a:pt x="38" y="135"/>
                  </a:lnTo>
                  <a:close/>
                  <a:moveTo>
                    <a:pt x="38" y="134"/>
                  </a:moveTo>
                  <a:lnTo>
                    <a:pt x="38" y="133"/>
                  </a:lnTo>
                  <a:lnTo>
                    <a:pt x="38" y="131"/>
                  </a:lnTo>
                  <a:lnTo>
                    <a:pt x="38" y="133"/>
                  </a:lnTo>
                  <a:lnTo>
                    <a:pt x="38" y="134"/>
                  </a:lnTo>
                  <a:close/>
                  <a:moveTo>
                    <a:pt x="57" y="126"/>
                  </a:moveTo>
                  <a:lnTo>
                    <a:pt x="57" y="125"/>
                  </a:lnTo>
                  <a:lnTo>
                    <a:pt x="57" y="126"/>
                  </a:lnTo>
                  <a:close/>
                  <a:moveTo>
                    <a:pt x="66" y="119"/>
                  </a:moveTo>
                  <a:lnTo>
                    <a:pt x="67" y="120"/>
                  </a:lnTo>
                  <a:lnTo>
                    <a:pt x="66" y="120"/>
                  </a:lnTo>
                  <a:lnTo>
                    <a:pt x="66" y="119"/>
                  </a:lnTo>
                  <a:close/>
                  <a:moveTo>
                    <a:pt x="52" y="121"/>
                  </a:moveTo>
                  <a:lnTo>
                    <a:pt x="52" y="120"/>
                  </a:lnTo>
                  <a:lnTo>
                    <a:pt x="52" y="121"/>
                  </a:lnTo>
                  <a:close/>
                  <a:moveTo>
                    <a:pt x="61" y="116"/>
                  </a:moveTo>
                  <a:lnTo>
                    <a:pt x="60" y="117"/>
                  </a:lnTo>
                  <a:lnTo>
                    <a:pt x="60" y="116"/>
                  </a:lnTo>
                  <a:lnTo>
                    <a:pt x="61" y="116"/>
                  </a:lnTo>
                  <a:close/>
                  <a:moveTo>
                    <a:pt x="71" y="111"/>
                  </a:moveTo>
                  <a:lnTo>
                    <a:pt x="71" y="113"/>
                  </a:lnTo>
                  <a:lnTo>
                    <a:pt x="70" y="113"/>
                  </a:lnTo>
                  <a:lnTo>
                    <a:pt x="70" y="111"/>
                  </a:lnTo>
                  <a:lnTo>
                    <a:pt x="69" y="111"/>
                  </a:lnTo>
                  <a:lnTo>
                    <a:pt x="69" y="110"/>
                  </a:lnTo>
                  <a:lnTo>
                    <a:pt x="70" y="110"/>
                  </a:lnTo>
                  <a:lnTo>
                    <a:pt x="70" y="109"/>
                  </a:lnTo>
                  <a:lnTo>
                    <a:pt x="71" y="110"/>
                  </a:lnTo>
                  <a:lnTo>
                    <a:pt x="70" y="110"/>
                  </a:lnTo>
                  <a:lnTo>
                    <a:pt x="71" y="111"/>
                  </a:lnTo>
                  <a:close/>
                  <a:moveTo>
                    <a:pt x="77" y="107"/>
                  </a:moveTo>
                  <a:lnTo>
                    <a:pt x="76" y="107"/>
                  </a:lnTo>
                  <a:lnTo>
                    <a:pt x="76" y="106"/>
                  </a:lnTo>
                  <a:lnTo>
                    <a:pt x="77" y="107"/>
                  </a:lnTo>
                  <a:close/>
                  <a:moveTo>
                    <a:pt x="66" y="109"/>
                  </a:moveTo>
                  <a:lnTo>
                    <a:pt x="65" y="109"/>
                  </a:lnTo>
                  <a:lnTo>
                    <a:pt x="65" y="110"/>
                  </a:lnTo>
                  <a:lnTo>
                    <a:pt x="66" y="110"/>
                  </a:lnTo>
                  <a:lnTo>
                    <a:pt x="66" y="111"/>
                  </a:lnTo>
                  <a:lnTo>
                    <a:pt x="67" y="111"/>
                  </a:lnTo>
                  <a:lnTo>
                    <a:pt x="67" y="113"/>
                  </a:lnTo>
                  <a:lnTo>
                    <a:pt x="66" y="113"/>
                  </a:lnTo>
                  <a:lnTo>
                    <a:pt x="66" y="114"/>
                  </a:lnTo>
                  <a:lnTo>
                    <a:pt x="65" y="114"/>
                  </a:lnTo>
                  <a:lnTo>
                    <a:pt x="64" y="113"/>
                  </a:lnTo>
                  <a:lnTo>
                    <a:pt x="62" y="111"/>
                  </a:lnTo>
                  <a:lnTo>
                    <a:pt x="62" y="110"/>
                  </a:lnTo>
                  <a:lnTo>
                    <a:pt x="62" y="109"/>
                  </a:lnTo>
                  <a:lnTo>
                    <a:pt x="64" y="109"/>
                  </a:lnTo>
                  <a:lnTo>
                    <a:pt x="64" y="108"/>
                  </a:lnTo>
                  <a:lnTo>
                    <a:pt x="65" y="108"/>
                  </a:lnTo>
                  <a:lnTo>
                    <a:pt x="65" y="109"/>
                  </a:lnTo>
                  <a:lnTo>
                    <a:pt x="66" y="109"/>
                  </a:lnTo>
                  <a:close/>
                  <a:moveTo>
                    <a:pt x="74" y="105"/>
                  </a:moveTo>
                  <a:lnTo>
                    <a:pt x="75" y="106"/>
                  </a:lnTo>
                  <a:lnTo>
                    <a:pt x="75" y="107"/>
                  </a:lnTo>
                  <a:lnTo>
                    <a:pt x="74" y="107"/>
                  </a:lnTo>
                  <a:lnTo>
                    <a:pt x="72" y="107"/>
                  </a:lnTo>
                  <a:lnTo>
                    <a:pt x="72" y="106"/>
                  </a:lnTo>
                  <a:lnTo>
                    <a:pt x="72" y="105"/>
                  </a:lnTo>
                  <a:lnTo>
                    <a:pt x="74" y="105"/>
                  </a:lnTo>
                  <a:close/>
                  <a:moveTo>
                    <a:pt x="76" y="104"/>
                  </a:moveTo>
                  <a:lnTo>
                    <a:pt x="76" y="105"/>
                  </a:lnTo>
                  <a:lnTo>
                    <a:pt x="75" y="105"/>
                  </a:lnTo>
                  <a:lnTo>
                    <a:pt x="75" y="104"/>
                  </a:lnTo>
                  <a:lnTo>
                    <a:pt x="76" y="104"/>
                  </a:lnTo>
                  <a:close/>
                  <a:moveTo>
                    <a:pt x="72" y="105"/>
                  </a:moveTo>
                  <a:lnTo>
                    <a:pt x="71" y="105"/>
                  </a:lnTo>
                  <a:lnTo>
                    <a:pt x="71" y="104"/>
                  </a:lnTo>
                  <a:lnTo>
                    <a:pt x="72" y="104"/>
                  </a:lnTo>
                  <a:lnTo>
                    <a:pt x="72" y="105"/>
                  </a:lnTo>
                  <a:close/>
                  <a:moveTo>
                    <a:pt x="65" y="107"/>
                  </a:moveTo>
                  <a:lnTo>
                    <a:pt x="64" y="107"/>
                  </a:lnTo>
                  <a:lnTo>
                    <a:pt x="64" y="106"/>
                  </a:lnTo>
                  <a:lnTo>
                    <a:pt x="65" y="106"/>
                  </a:lnTo>
                  <a:lnTo>
                    <a:pt x="65" y="107"/>
                  </a:lnTo>
                  <a:close/>
                  <a:moveTo>
                    <a:pt x="78" y="101"/>
                  </a:moveTo>
                  <a:lnTo>
                    <a:pt x="77" y="101"/>
                  </a:lnTo>
                  <a:lnTo>
                    <a:pt x="77" y="103"/>
                  </a:lnTo>
                  <a:lnTo>
                    <a:pt x="76" y="101"/>
                  </a:lnTo>
                  <a:lnTo>
                    <a:pt x="77" y="101"/>
                  </a:lnTo>
                  <a:lnTo>
                    <a:pt x="78" y="101"/>
                  </a:lnTo>
                  <a:close/>
                  <a:moveTo>
                    <a:pt x="68" y="108"/>
                  </a:moveTo>
                  <a:lnTo>
                    <a:pt x="67" y="108"/>
                  </a:lnTo>
                  <a:lnTo>
                    <a:pt x="67" y="107"/>
                  </a:lnTo>
                  <a:lnTo>
                    <a:pt x="66" y="107"/>
                  </a:lnTo>
                  <a:lnTo>
                    <a:pt x="66" y="106"/>
                  </a:lnTo>
                  <a:lnTo>
                    <a:pt x="67" y="106"/>
                  </a:lnTo>
                  <a:lnTo>
                    <a:pt x="67" y="105"/>
                  </a:lnTo>
                  <a:lnTo>
                    <a:pt x="67" y="104"/>
                  </a:lnTo>
                  <a:lnTo>
                    <a:pt x="68" y="105"/>
                  </a:lnTo>
                  <a:lnTo>
                    <a:pt x="69" y="105"/>
                  </a:lnTo>
                  <a:lnTo>
                    <a:pt x="69" y="106"/>
                  </a:lnTo>
                  <a:lnTo>
                    <a:pt x="69" y="107"/>
                  </a:lnTo>
                  <a:lnTo>
                    <a:pt x="69" y="108"/>
                  </a:lnTo>
                  <a:lnTo>
                    <a:pt x="68" y="108"/>
                  </a:lnTo>
                  <a:close/>
                  <a:moveTo>
                    <a:pt x="71" y="101"/>
                  </a:moveTo>
                  <a:lnTo>
                    <a:pt x="70" y="101"/>
                  </a:lnTo>
                  <a:lnTo>
                    <a:pt x="69" y="101"/>
                  </a:lnTo>
                  <a:lnTo>
                    <a:pt x="69" y="100"/>
                  </a:lnTo>
                  <a:lnTo>
                    <a:pt x="69" y="99"/>
                  </a:lnTo>
                  <a:lnTo>
                    <a:pt x="70" y="99"/>
                  </a:lnTo>
                  <a:lnTo>
                    <a:pt x="71" y="101"/>
                  </a:lnTo>
                  <a:close/>
                  <a:moveTo>
                    <a:pt x="61" y="104"/>
                  </a:moveTo>
                  <a:lnTo>
                    <a:pt x="61" y="105"/>
                  </a:lnTo>
                  <a:lnTo>
                    <a:pt x="61" y="106"/>
                  </a:lnTo>
                  <a:lnTo>
                    <a:pt x="61" y="107"/>
                  </a:lnTo>
                  <a:lnTo>
                    <a:pt x="61" y="108"/>
                  </a:lnTo>
                  <a:lnTo>
                    <a:pt x="60" y="108"/>
                  </a:lnTo>
                  <a:lnTo>
                    <a:pt x="61" y="108"/>
                  </a:lnTo>
                  <a:lnTo>
                    <a:pt x="60" y="107"/>
                  </a:lnTo>
                  <a:lnTo>
                    <a:pt x="60" y="106"/>
                  </a:lnTo>
                  <a:lnTo>
                    <a:pt x="60" y="105"/>
                  </a:lnTo>
                  <a:lnTo>
                    <a:pt x="60" y="104"/>
                  </a:lnTo>
                  <a:lnTo>
                    <a:pt x="60" y="103"/>
                  </a:lnTo>
                  <a:lnTo>
                    <a:pt x="61" y="103"/>
                  </a:lnTo>
                  <a:lnTo>
                    <a:pt x="61" y="104"/>
                  </a:lnTo>
                  <a:close/>
                  <a:moveTo>
                    <a:pt x="89" y="88"/>
                  </a:moveTo>
                  <a:lnTo>
                    <a:pt x="90" y="89"/>
                  </a:lnTo>
                  <a:lnTo>
                    <a:pt x="90" y="90"/>
                  </a:lnTo>
                  <a:lnTo>
                    <a:pt x="89" y="88"/>
                  </a:lnTo>
                  <a:close/>
                  <a:moveTo>
                    <a:pt x="26" y="5"/>
                  </a:moveTo>
                  <a:lnTo>
                    <a:pt x="26" y="6"/>
                  </a:lnTo>
                  <a:lnTo>
                    <a:pt x="27" y="9"/>
                  </a:lnTo>
                  <a:lnTo>
                    <a:pt x="29" y="10"/>
                  </a:lnTo>
                  <a:lnTo>
                    <a:pt x="30" y="10"/>
                  </a:lnTo>
                  <a:lnTo>
                    <a:pt x="31" y="10"/>
                  </a:lnTo>
                  <a:lnTo>
                    <a:pt x="35" y="7"/>
                  </a:lnTo>
                  <a:lnTo>
                    <a:pt x="37" y="5"/>
                  </a:lnTo>
                  <a:lnTo>
                    <a:pt x="39" y="4"/>
                  </a:lnTo>
                  <a:lnTo>
                    <a:pt x="41" y="1"/>
                  </a:lnTo>
                  <a:lnTo>
                    <a:pt x="41" y="0"/>
                  </a:lnTo>
                  <a:lnTo>
                    <a:pt x="42" y="0"/>
                  </a:lnTo>
                  <a:lnTo>
                    <a:pt x="44" y="0"/>
                  </a:lnTo>
                  <a:lnTo>
                    <a:pt x="45" y="0"/>
                  </a:lnTo>
                  <a:lnTo>
                    <a:pt x="46" y="1"/>
                  </a:lnTo>
                  <a:lnTo>
                    <a:pt x="51" y="4"/>
                  </a:lnTo>
                  <a:lnTo>
                    <a:pt x="52" y="4"/>
                  </a:lnTo>
                  <a:lnTo>
                    <a:pt x="54" y="6"/>
                  </a:lnTo>
                  <a:lnTo>
                    <a:pt x="56" y="6"/>
                  </a:lnTo>
                  <a:lnTo>
                    <a:pt x="57" y="6"/>
                  </a:lnTo>
                  <a:lnTo>
                    <a:pt x="57" y="7"/>
                  </a:lnTo>
                  <a:lnTo>
                    <a:pt x="60" y="16"/>
                  </a:lnTo>
                  <a:lnTo>
                    <a:pt x="66" y="31"/>
                  </a:lnTo>
                  <a:lnTo>
                    <a:pt x="69" y="43"/>
                  </a:lnTo>
                  <a:lnTo>
                    <a:pt x="70" y="44"/>
                  </a:lnTo>
                  <a:lnTo>
                    <a:pt x="71" y="47"/>
                  </a:lnTo>
                  <a:lnTo>
                    <a:pt x="70" y="47"/>
                  </a:lnTo>
                  <a:lnTo>
                    <a:pt x="70" y="48"/>
                  </a:lnTo>
                  <a:lnTo>
                    <a:pt x="71" y="51"/>
                  </a:lnTo>
                  <a:lnTo>
                    <a:pt x="72" y="51"/>
                  </a:lnTo>
                  <a:lnTo>
                    <a:pt x="76" y="53"/>
                  </a:lnTo>
                  <a:lnTo>
                    <a:pt x="78" y="53"/>
                  </a:lnTo>
                  <a:lnTo>
                    <a:pt x="79" y="53"/>
                  </a:lnTo>
                  <a:lnTo>
                    <a:pt x="80" y="53"/>
                  </a:lnTo>
                  <a:lnTo>
                    <a:pt x="80" y="51"/>
                  </a:lnTo>
                  <a:lnTo>
                    <a:pt x="81" y="53"/>
                  </a:lnTo>
                  <a:lnTo>
                    <a:pt x="82" y="53"/>
                  </a:lnTo>
                  <a:lnTo>
                    <a:pt x="82" y="55"/>
                  </a:lnTo>
                  <a:lnTo>
                    <a:pt x="81" y="55"/>
                  </a:lnTo>
                  <a:lnTo>
                    <a:pt x="80" y="56"/>
                  </a:lnTo>
                  <a:lnTo>
                    <a:pt x="82" y="57"/>
                  </a:lnTo>
                  <a:lnTo>
                    <a:pt x="84" y="58"/>
                  </a:lnTo>
                  <a:lnTo>
                    <a:pt x="84" y="59"/>
                  </a:lnTo>
                  <a:lnTo>
                    <a:pt x="84" y="61"/>
                  </a:lnTo>
                  <a:lnTo>
                    <a:pt x="84" y="63"/>
                  </a:lnTo>
                  <a:lnTo>
                    <a:pt x="85" y="64"/>
                  </a:lnTo>
                  <a:lnTo>
                    <a:pt x="87" y="65"/>
                  </a:lnTo>
                  <a:lnTo>
                    <a:pt x="88" y="66"/>
                  </a:lnTo>
                  <a:lnTo>
                    <a:pt x="89" y="65"/>
                  </a:lnTo>
                  <a:lnTo>
                    <a:pt x="89" y="64"/>
                  </a:lnTo>
                  <a:lnTo>
                    <a:pt x="92" y="64"/>
                  </a:lnTo>
                  <a:lnTo>
                    <a:pt x="94" y="65"/>
                  </a:lnTo>
                  <a:lnTo>
                    <a:pt x="95" y="66"/>
                  </a:lnTo>
                  <a:lnTo>
                    <a:pt x="95" y="67"/>
                  </a:lnTo>
                  <a:lnTo>
                    <a:pt x="96" y="67"/>
                  </a:lnTo>
                  <a:lnTo>
                    <a:pt x="96" y="68"/>
                  </a:lnTo>
                  <a:lnTo>
                    <a:pt x="97" y="68"/>
                  </a:lnTo>
                  <a:lnTo>
                    <a:pt x="97" y="69"/>
                  </a:lnTo>
                  <a:lnTo>
                    <a:pt x="98" y="69"/>
                  </a:lnTo>
                  <a:lnTo>
                    <a:pt x="98" y="70"/>
                  </a:lnTo>
                  <a:lnTo>
                    <a:pt x="99" y="70"/>
                  </a:lnTo>
                  <a:lnTo>
                    <a:pt x="99" y="71"/>
                  </a:lnTo>
                  <a:lnTo>
                    <a:pt x="100" y="71"/>
                  </a:lnTo>
                  <a:lnTo>
                    <a:pt x="99" y="73"/>
                  </a:lnTo>
                  <a:lnTo>
                    <a:pt x="100" y="74"/>
                  </a:lnTo>
                  <a:lnTo>
                    <a:pt x="101" y="73"/>
                  </a:lnTo>
                  <a:lnTo>
                    <a:pt x="101" y="74"/>
                  </a:lnTo>
                  <a:lnTo>
                    <a:pt x="100" y="74"/>
                  </a:lnTo>
                  <a:lnTo>
                    <a:pt x="100" y="75"/>
                  </a:lnTo>
                  <a:lnTo>
                    <a:pt x="99" y="76"/>
                  </a:lnTo>
                  <a:lnTo>
                    <a:pt x="99" y="77"/>
                  </a:lnTo>
                  <a:lnTo>
                    <a:pt x="98" y="77"/>
                  </a:lnTo>
                  <a:lnTo>
                    <a:pt x="98" y="78"/>
                  </a:lnTo>
                  <a:lnTo>
                    <a:pt x="98" y="79"/>
                  </a:lnTo>
                  <a:lnTo>
                    <a:pt x="98" y="80"/>
                  </a:lnTo>
                  <a:lnTo>
                    <a:pt x="97" y="80"/>
                  </a:lnTo>
                  <a:lnTo>
                    <a:pt x="97" y="81"/>
                  </a:lnTo>
                  <a:lnTo>
                    <a:pt x="96" y="81"/>
                  </a:lnTo>
                  <a:lnTo>
                    <a:pt x="96" y="83"/>
                  </a:lnTo>
                  <a:lnTo>
                    <a:pt x="95" y="83"/>
                  </a:lnTo>
                  <a:lnTo>
                    <a:pt x="95" y="81"/>
                  </a:lnTo>
                  <a:lnTo>
                    <a:pt x="94" y="80"/>
                  </a:lnTo>
                  <a:lnTo>
                    <a:pt x="95" y="79"/>
                  </a:lnTo>
                  <a:lnTo>
                    <a:pt x="94" y="79"/>
                  </a:lnTo>
                  <a:lnTo>
                    <a:pt x="94" y="80"/>
                  </a:lnTo>
                  <a:lnTo>
                    <a:pt x="92" y="80"/>
                  </a:lnTo>
                  <a:lnTo>
                    <a:pt x="92" y="81"/>
                  </a:lnTo>
                  <a:lnTo>
                    <a:pt x="94" y="81"/>
                  </a:lnTo>
                  <a:lnTo>
                    <a:pt x="94" y="83"/>
                  </a:lnTo>
                  <a:lnTo>
                    <a:pt x="92" y="83"/>
                  </a:lnTo>
                  <a:lnTo>
                    <a:pt x="92" y="84"/>
                  </a:lnTo>
                  <a:lnTo>
                    <a:pt x="91" y="84"/>
                  </a:lnTo>
                  <a:lnTo>
                    <a:pt x="90" y="84"/>
                  </a:lnTo>
                  <a:lnTo>
                    <a:pt x="89" y="84"/>
                  </a:lnTo>
                  <a:lnTo>
                    <a:pt x="89" y="85"/>
                  </a:lnTo>
                  <a:lnTo>
                    <a:pt x="89" y="86"/>
                  </a:lnTo>
                  <a:lnTo>
                    <a:pt x="90" y="87"/>
                  </a:lnTo>
                  <a:lnTo>
                    <a:pt x="88" y="88"/>
                  </a:lnTo>
                  <a:lnTo>
                    <a:pt x="87" y="88"/>
                  </a:lnTo>
                  <a:lnTo>
                    <a:pt x="87" y="89"/>
                  </a:lnTo>
                  <a:lnTo>
                    <a:pt x="86" y="89"/>
                  </a:lnTo>
                  <a:lnTo>
                    <a:pt x="86" y="88"/>
                  </a:lnTo>
                  <a:lnTo>
                    <a:pt x="85" y="88"/>
                  </a:lnTo>
                  <a:lnTo>
                    <a:pt x="85" y="89"/>
                  </a:lnTo>
                  <a:lnTo>
                    <a:pt x="84" y="89"/>
                  </a:lnTo>
                  <a:lnTo>
                    <a:pt x="84" y="88"/>
                  </a:lnTo>
                  <a:lnTo>
                    <a:pt x="84" y="89"/>
                  </a:lnTo>
                  <a:lnTo>
                    <a:pt x="84" y="90"/>
                  </a:lnTo>
                  <a:lnTo>
                    <a:pt x="84" y="91"/>
                  </a:lnTo>
                  <a:lnTo>
                    <a:pt x="85" y="93"/>
                  </a:lnTo>
                  <a:lnTo>
                    <a:pt x="84" y="93"/>
                  </a:lnTo>
                  <a:lnTo>
                    <a:pt x="84" y="94"/>
                  </a:lnTo>
                  <a:lnTo>
                    <a:pt x="84" y="95"/>
                  </a:lnTo>
                  <a:lnTo>
                    <a:pt x="82" y="94"/>
                  </a:lnTo>
                  <a:lnTo>
                    <a:pt x="81" y="94"/>
                  </a:lnTo>
                  <a:lnTo>
                    <a:pt x="82" y="95"/>
                  </a:lnTo>
                  <a:lnTo>
                    <a:pt x="81" y="95"/>
                  </a:lnTo>
                  <a:lnTo>
                    <a:pt x="80" y="95"/>
                  </a:lnTo>
                  <a:lnTo>
                    <a:pt x="81" y="95"/>
                  </a:lnTo>
                  <a:lnTo>
                    <a:pt x="80" y="96"/>
                  </a:lnTo>
                  <a:lnTo>
                    <a:pt x="80" y="97"/>
                  </a:lnTo>
                  <a:lnTo>
                    <a:pt x="79" y="96"/>
                  </a:lnTo>
                  <a:lnTo>
                    <a:pt x="79" y="97"/>
                  </a:lnTo>
                  <a:lnTo>
                    <a:pt x="79" y="96"/>
                  </a:lnTo>
                  <a:lnTo>
                    <a:pt x="78" y="96"/>
                  </a:lnTo>
                  <a:lnTo>
                    <a:pt x="78" y="95"/>
                  </a:lnTo>
                  <a:lnTo>
                    <a:pt x="78" y="94"/>
                  </a:lnTo>
                  <a:lnTo>
                    <a:pt x="77" y="94"/>
                  </a:lnTo>
                  <a:lnTo>
                    <a:pt x="76" y="94"/>
                  </a:lnTo>
                  <a:lnTo>
                    <a:pt x="75" y="94"/>
                  </a:lnTo>
                  <a:lnTo>
                    <a:pt x="75" y="95"/>
                  </a:lnTo>
                  <a:lnTo>
                    <a:pt x="75" y="94"/>
                  </a:lnTo>
                  <a:lnTo>
                    <a:pt x="74" y="94"/>
                  </a:lnTo>
                  <a:lnTo>
                    <a:pt x="74" y="95"/>
                  </a:lnTo>
                  <a:lnTo>
                    <a:pt x="75" y="95"/>
                  </a:lnTo>
                  <a:lnTo>
                    <a:pt x="74" y="96"/>
                  </a:lnTo>
                  <a:lnTo>
                    <a:pt x="75" y="96"/>
                  </a:lnTo>
                  <a:lnTo>
                    <a:pt x="76" y="97"/>
                  </a:lnTo>
                  <a:lnTo>
                    <a:pt x="77" y="97"/>
                  </a:lnTo>
                  <a:lnTo>
                    <a:pt x="78" y="98"/>
                  </a:lnTo>
                  <a:lnTo>
                    <a:pt x="78" y="99"/>
                  </a:lnTo>
                  <a:lnTo>
                    <a:pt x="77" y="100"/>
                  </a:lnTo>
                  <a:lnTo>
                    <a:pt x="76" y="100"/>
                  </a:lnTo>
                  <a:lnTo>
                    <a:pt x="76" y="101"/>
                  </a:lnTo>
                  <a:lnTo>
                    <a:pt x="76" y="103"/>
                  </a:lnTo>
                  <a:lnTo>
                    <a:pt x="75" y="104"/>
                  </a:lnTo>
                  <a:lnTo>
                    <a:pt x="75" y="103"/>
                  </a:lnTo>
                  <a:lnTo>
                    <a:pt x="74" y="103"/>
                  </a:lnTo>
                  <a:lnTo>
                    <a:pt x="72" y="103"/>
                  </a:lnTo>
                  <a:lnTo>
                    <a:pt x="72" y="101"/>
                  </a:lnTo>
                  <a:lnTo>
                    <a:pt x="72" y="100"/>
                  </a:lnTo>
                  <a:lnTo>
                    <a:pt x="72" y="99"/>
                  </a:lnTo>
                  <a:lnTo>
                    <a:pt x="72" y="98"/>
                  </a:lnTo>
                  <a:lnTo>
                    <a:pt x="72" y="97"/>
                  </a:lnTo>
                  <a:lnTo>
                    <a:pt x="71" y="97"/>
                  </a:lnTo>
                  <a:lnTo>
                    <a:pt x="71" y="98"/>
                  </a:lnTo>
                  <a:lnTo>
                    <a:pt x="70" y="97"/>
                  </a:lnTo>
                  <a:lnTo>
                    <a:pt x="70" y="98"/>
                  </a:lnTo>
                  <a:lnTo>
                    <a:pt x="70" y="99"/>
                  </a:lnTo>
                  <a:lnTo>
                    <a:pt x="70" y="98"/>
                  </a:lnTo>
                  <a:lnTo>
                    <a:pt x="69" y="97"/>
                  </a:lnTo>
                  <a:lnTo>
                    <a:pt x="69" y="98"/>
                  </a:lnTo>
                  <a:lnTo>
                    <a:pt x="69" y="99"/>
                  </a:lnTo>
                  <a:lnTo>
                    <a:pt x="68" y="99"/>
                  </a:lnTo>
                  <a:lnTo>
                    <a:pt x="68" y="100"/>
                  </a:lnTo>
                  <a:lnTo>
                    <a:pt x="69" y="100"/>
                  </a:lnTo>
                  <a:lnTo>
                    <a:pt x="69" y="101"/>
                  </a:lnTo>
                  <a:lnTo>
                    <a:pt x="69" y="103"/>
                  </a:lnTo>
                  <a:lnTo>
                    <a:pt x="70" y="103"/>
                  </a:lnTo>
                  <a:lnTo>
                    <a:pt x="70" y="104"/>
                  </a:lnTo>
                  <a:lnTo>
                    <a:pt x="70" y="105"/>
                  </a:lnTo>
                  <a:lnTo>
                    <a:pt x="69" y="104"/>
                  </a:lnTo>
                  <a:lnTo>
                    <a:pt x="68" y="104"/>
                  </a:lnTo>
                  <a:lnTo>
                    <a:pt x="66" y="104"/>
                  </a:lnTo>
                  <a:lnTo>
                    <a:pt x="65" y="103"/>
                  </a:lnTo>
                  <a:lnTo>
                    <a:pt x="64" y="103"/>
                  </a:lnTo>
                  <a:lnTo>
                    <a:pt x="64" y="104"/>
                  </a:lnTo>
                  <a:lnTo>
                    <a:pt x="62" y="104"/>
                  </a:lnTo>
                  <a:lnTo>
                    <a:pt x="62" y="103"/>
                  </a:lnTo>
                  <a:lnTo>
                    <a:pt x="62" y="101"/>
                  </a:lnTo>
                  <a:lnTo>
                    <a:pt x="61" y="100"/>
                  </a:lnTo>
                  <a:lnTo>
                    <a:pt x="62" y="100"/>
                  </a:lnTo>
                  <a:lnTo>
                    <a:pt x="62" y="99"/>
                  </a:lnTo>
                  <a:lnTo>
                    <a:pt x="62" y="98"/>
                  </a:lnTo>
                  <a:lnTo>
                    <a:pt x="61" y="98"/>
                  </a:lnTo>
                  <a:lnTo>
                    <a:pt x="61" y="99"/>
                  </a:lnTo>
                  <a:lnTo>
                    <a:pt x="60" y="100"/>
                  </a:lnTo>
                  <a:lnTo>
                    <a:pt x="59" y="100"/>
                  </a:lnTo>
                  <a:lnTo>
                    <a:pt x="59" y="101"/>
                  </a:lnTo>
                  <a:lnTo>
                    <a:pt x="58" y="101"/>
                  </a:lnTo>
                  <a:lnTo>
                    <a:pt x="58" y="103"/>
                  </a:lnTo>
                  <a:lnTo>
                    <a:pt x="59" y="103"/>
                  </a:lnTo>
                  <a:lnTo>
                    <a:pt x="59" y="104"/>
                  </a:lnTo>
                  <a:lnTo>
                    <a:pt x="59" y="105"/>
                  </a:lnTo>
                  <a:lnTo>
                    <a:pt x="59" y="106"/>
                  </a:lnTo>
                  <a:lnTo>
                    <a:pt x="59" y="107"/>
                  </a:lnTo>
                  <a:lnTo>
                    <a:pt x="59" y="108"/>
                  </a:lnTo>
                  <a:lnTo>
                    <a:pt x="58" y="108"/>
                  </a:lnTo>
                  <a:lnTo>
                    <a:pt x="59" y="109"/>
                  </a:lnTo>
                  <a:lnTo>
                    <a:pt x="59" y="110"/>
                  </a:lnTo>
                  <a:lnTo>
                    <a:pt x="58" y="110"/>
                  </a:lnTo>
                  <a:lnTo>
                    <a:pt x="58" y="111"/>
                  </a:lnTo>
                  <a:lnTo>
                    <a:pt x="59" y="111"/>
                  </a:lnTo>
                  <a:lnTo>
                    <a:pt x="59" y="113"/>
                  </a:lnTo>
                  <a:lnTo>
                    <a:pt x="58" y="113"/>
                  </a:lnTo>
                  <a:lnTo>
                    <a:pt x="59" y="114"/>
                  </a:lnTo>
                  <a:lnTo>
                    <a:pt x="59" y="113"/>
                  </a:lnTo>
                  <a:lnTo>
                    <a:pt x="60" y="113"/>
                  </a:lnTo>
                  <a:lnTo>
                    <a:pt x="60" y="114"/>
                  </a:lnTo>
                  <a:lnTo>
                    <a:pt x="59" y="114"/>
                  </a:lnTo>
                  <a:lnTo>
                    <a:pt x="59" y="115"/>
                  </a:lnTo>
                  <a:lnTo>
                    <a:pt x="60" y="115"/>
                  </a:lnTo>
                  <a:lnTo>
                    <a:pt x="59" y="115"/>
                  </a:lnTo>
                  <a:lnTo>
                    <a:pt x="59" y="116"/>
                  </a:lnTo>
                  <a:lnTo>
                    <a:pt x="58" y="117"/>
                  </a:lnTo>
                  <a:lnTo>
                    <a:pt x="58" y="118"/>
                  </a:lnTo>
                  <a:lnTo>
                    <a:pt x="58" y="119"/>
                  </a:lnTo>
                  <a:lnTo>
                    <a:pt x="57" y="119"/>
                  </a:lnTo>
                  <a:lnTo>
                    <a:pt x="57" y="120"/>
                  </a:lnTo>
                  <a:lnTo>
                    <a:pt x="57" y="119"/>
                  </a:lnTo>
                  <a:lnTo>
                    <a:pt x="56" y="119"/>
                  </a:lnTo>
                  <a:lnTo>
                    <a:pt x="55" y="120"/>
                  </a:lnTo>
                  <a:lnTo>
                    <a:pt x="55" y="119"/>
                  </a:lnTo>
                  <a:lnTo>
                    <a:pt x="54" y="119"/>
                  </a:lnTo>
                  <a:lnTo>
                    <a:pt x="52" y="119"/>
                  </a:lnTo>
                  <a:lnTo>
                    <a:pt x="52" y="120"/>
                  </a:lnTo>
                  <a:lnTo>
                    <a:pt x="51" y="120"/>
                  </a:lnTo>
                  <a:lnTo>
                    <a:pt x="52" y="123"/>
                  </a:lnTo>
                  <a:lnTo>
                    <a:pt x="51" y="123"/>
                  </a:lnTo>
                  <a:lnTo>
                    <a:pt x="51" y="124"/>
                  </a:lnTo>
                  <a:lnTo>
                    <a:pt x="51" y="125"/>
                  </a:lnTo>
                  <a:lnTo>
                    <a:pt x="51" y="124"/>
                  </a:lnTo>
                  <a:lnTo>
                    <a:pt x="50" y="124"/>
                  </a:lnTo>
                  <a:lnTo>
                    <a:pt x="50" y="125"/>
                  </a:lnTo>
                  <a:lnTo>
                    <a:pt x="50" y="126"/>
                  </a:lnTo>
                  <a:lnTo>
                    <a:pt x="49" y="126"/>
                  </a:lnTo>
                  <a:lnTo>
                    <a:pt x="49" y="125"/>
                  </a:lnTo>
                  <a:lnTo>
                    <a:pt x="49" y="126"/>
                  </a:lnTo>
                  <a:lnTo>
                    <a:pt x="48" y="126"/>
                  </a:lnTo>
                  <a:lnTo>
                    <a:pt x="49" y="127"/>
                  </a:lnTo>
                  <a:lnTo>
                    <a:pt x="48" y="127"/>
                  </a:lnTo>
                  <a:lnTo>
                    <a:pt x="47" y="127"/>
                  </a:lnTo>
                  <a:lnTo>
                    <a:pt x="47" y="128"/>
                  </a:lnTo>
                  <a:lnTo>
                    <a:pt x="47" y="129"/>
                  </a:lnTo>
                  <a:lnTo>
                    <a:pt x="46" y="129"/>
                  </a:lnTo>
                  <a:lnTo>
                    <a:pt x="45" y="131"/>
                  </a:lnTo>
                  <a:lnTo>
                    <a:pt x="45" y="130"/>
                  </a:lnTo>
                  <a:lnTo>
                    <a:pt x="44" y="130"/>
                  </a:lnTo>
                  <a:lnTo>
                    <a:pt x="44" y="129"/>
                  </a:lnTo>
                  <a:lnTo>
                    <a:pt x="42" y="129"/>
                  </a:lnTo>
                  <a:lnTo>
                    <a:pt x="41" y="130"/>
                  </a:lnTo>
                  <a:lnTo>
                    <a:pt x="41" y="131"/>
                  </a:lnTo>
                  <a:lnTo>
                    <a:pt x="41" y="133"/>
                  </a:lnTo>
                  <a:lnTo>
                    <a:pt x="41" y="131"/>
                  </a:lnTo>
                  <a:lnTo>
                    <a:pt x="40" y="131"/>
                  </a:lnTo>
                  <a:lnTo>
                    <a:pt x="40" y="130"/>
                  </a:lnTo>
                  <a:lnTo>
                    <a:pt x="40" y="129"/>
                  </a:lnTo>
                  <a:lnTo>
                    <a:pt x="39" y="129"/>
                  </a:lnTo>
                  <a:lnTo>
                    <a:pt x="39" y="128"/>
                  </a:lnTo>
                  <a:lnTo>
                    <a:pt x="40" y="128"/>
                  </a:lnTo>
                  <a:lnTo>
                    <a:pt x="39" y="128"/>
                  </a:lnTo>
                  <a:lnTo>
                    <a:pt x="39" y="129"/>
                  </a:lnTo>
                  <a:lnTo>
                    <a:pt x="38" y="129"/>
                  </a:lnTo>
                  <a:lnTo>
                    <a:pt x="38" y="130"/>
                  </a:lnTo>
                  <a:lnTo>
                    <a:pt x="37" y="130"/>
                  </a:lnTo>
                  <a:lnTo>
                    <a:pt x="37" y="131"/>
                  </a:lnTo>
                  <a:lnTo>
                    <a:pt x="37" y="133"/>
                  </a:lnTo>
                  <a:lnTo>
                    <a:pt x="37" y="131"/>
                  </a:lnTo>
                  <a:lnTo>
                    <a:pt x="36" y="131"/>
                  </a:lnTo>
                  <a:lnTo>
                    <a:pt x="36" y="133"/>
                  </a:lnTo>
                  <a:lnTo>
                    <a:pt x="36" y="134"/>
                  </a:lnTo>
                  <a:lnTo>
                    <a:pt x="36" y="135"/>
                  </a:lnTo>
                  <a:lnTo>
                    <a:pt x="36" y="136"/>
                  </a:lnTo>
                  <a:lnTo>
                    <a:pt x="37" y="136"/>
                  </a:lnTo>
                  <a:lnTo>
                    <a:pt x="37" y="137"/>
                  </a:lnTo>
                  <a:lnTo>
                    <a:pt x="37" y="138"/>
                  </a:lnTo>
                  <a:lnTo>
                    <a:pt x="38" y="138"/>
                  </a:lnTo>
                  <a:lnTo>
                    <a:pt x="38" y="139"/>
                  </a:lnTo>
                  <a:lnTo>
                    <a:pt x="37" y="139"/>
                  </a:lnTo>
                  <a:lnTo>
                    <a:pt x="36" y="139"/>
                  </a:lnTo>
                  <a:lnTo>
                    <a:pt x="36" y="140"/>
                  </a:lnTo>
                  <a:lnTo>
                    <a:pt x="35" y="140"/>
                  </a:lnTo>
                  <a:lnTo>
                    <a:pt x="35" y="141"/>
                  </a:lnTo>
                  <a:lnTo>
                    <a:pt x="35" y="143"/>
                  </a:lnTo>
                  <a:lnTo>
                    <a:pt x="35" y="144"/>
                  </a:lnTo>
                  <a:lnTo>
                    <a:pt x="36" y="144"/>
                  </a:lnTo>
                  <a:lnTo>
                    <a:pt x="35" y="144"/>
                  </a:lnTo>
                  <a:lnTo>
                    <a:pt x="35" y="145"/>
                  </a:lnTo>
                  <a:lnTo>
                    <a:pt x="35" y="146"/>
                  </a:lnTo>
                  <a:lnTo>
                    <a:pt x="35" y="147"/>
                  </a:lnTo>
                  <a:lnTo>
                    <a:pt x="34" y="148"/>
                  </a:lnTo>
                  <a:lnTo>
                    <a:pt x="32" y="148"/>
                  </a:lnTo>
                  <a:lnTo>
                    <a:pt x="31" y="149"/>
                  </a:lnTo>
                  <a:lnTo>
                    <a:pt x="31" y="151"/>
                  </a:lnTo>
                  <a:lnTo>
                    <a:pt x="31" y="153"/>
                  </a:lnTo>
                  <a:lnTo>
                    <a:pt x="32" y="153"/>
                  </a:lnTo>
                  <a:lnTo>
                    <a:pt x="32" y="154"/>
                  </a:lnTo>
                  <a:lnTo>
                    <a:pt x="31" y="155"/>
                  </a:lnTo>
                  <a:lnTo>
                    <a:pt x="31" y="156"/>
                  </a:lnTo>
                  <a:lnTo>
                    <a:pt x="32" y="156"/>
                  </a:lnTo>
                  <a:lnTo>
                    <a:pt x="31" y="157"/>
                  </a:lnTo>
                  <a:lnTo>
                    <a:pt x="31" y="158"/>
                  </a:lnTo>
                  <a:lnTo>
                    <a:pt x="31" y="159"/>
                  </a:lnTo>
                  <a:lnTo>
                    <a:pt x="29" y="158"/>
                  </a:lnTo>
                  <a:lnTo>
                    <a:pt x="28" y="158"/>
                  </a:lnTo>
                  <a:lnTo>
                    <a:pt x="27" y="158"/>
                  </a:lnTo>
                  <a:lnTo>
                    <a:pt x="27" y="157"/>
                  </a:lnTo>
                  <a:lnTo>
                    <a:pt x="27" y="156"/>
                  </a:lnTo>
                  <a:lnTo>
                    <a:pt x="27" y="154"/>
                  </a:lnTo>
                  <a:lnTo>
                    <a:pt x="26" y="154"/>
                  </a:lnTo>
                  <a:lnTo>
                    <a:pt x="25" y="154"/>
                  </a:lnTo>
                  <a:lnTo>
                    <a:pt x="24" y="153"/>
                  </a:lnTo>
                  <a:lnTo>
                    <a:pt x="24" y="151"/>
                  </a:lnTo>
                  <a:lnTo>
                    <a:pt x="22" y="151"/>
                  </a:lnTo>
                  <a:lnTo>
                    <a:pt x="21" y="151"/>
                  </a:lnTo>
                  <a:lnTo>
                    <a:pt x="21" y="150"/>
                  </a:lnTo>
                  <a:lnTo>
                    <a:pt x="20" y="149"/>
                  </a:lnTo>
                  <a:lnTo>
                    <a:pt x="20" y="147"/>
                  </a:lnTo>
                  <a:lnTo>
                    <a:pt x="20" y="146"/>
                  </a:lnTo>
                  <a:lnTo>
                    <a:pt x="20" y="145"/>
                  </a:lnTo>
                  <a:lnTo>
                    <a:pt x="19" y="144"/>
                  </a:lnTo>
                  <a:lnTo>
                    <a:pt x="18" y="140"/>
                  </a:lnTo>
                  <a:lnTo>
                    <a:pt x="18" y="139"/>
                  </a:lnTo>
                  <a:lnTo>
                    <a:pt x="17" y="137"/>
                  </a:lnTo>
                  <a:lnTo>
                    <a:pt x="16" y="134"/>
                  </a:lnTo>
                  <a:lnTo>
                    <a:pt x="16" y="133"/>
                  </a:lnTo>
                  <a:lnTo>
                    <a:pt x="14" y="127"/>
                  </a:lnTo>
                  <a:lnTo>
                    <a:pt x="11" y="121"/>
                  </a:lnTo>
                  <a:lnTo>
                    <a:pt x="11" y="120"/>
                  </a:lnTo>
                  <a:lnTo>
                    <a:pt x="11" y="119"/>
                  </a:lnTo>
                  <a:lnTo>
                    <a:pt x="8" y="110"/>
                  </a:lnTo>
                  <a:lnTo>
                    <a:pt x="7" y="106"/>
                  </a:lnTo>
                  <a:lnTo>
                    <a:pt x="4" y="97"/>
                  </a:lnTo>
                  <a:lnTo>
                    <a:pt x="1" y="90"/>
                  </a:lnTo>
                  <a:lnTo>
                    <a:pt x="0" y="88"/>
                  </a:lnTo>
                  <a:lnTo>
                    <a:pt x="1" y="87"/>
                  </a:lnTo>
                  <a:lnTo>
                    <a:pt x="1" y="86"/>
                  </a:lnTo>
                  <a:lnTo>
                    <a:pt x="2" y="86"/>
                  </a:lnTo>
                  <a:lnTo>
                    <a:pt x="4" y="86"/>
                  </a:lnTo>
                  <a:lnTo>
                    <a:pt x="4" y="87"/>
                  </a:lnTo>
                  <a:lnTo>
                    <a:pt x="5" y="88"/>
                  </a:lnTo>
                  <a:lnTo>
                    <a:pt x="6" y="89"/>
                  </a:lnTo>
                  <a:lnTo>
                    <a:pt x="6" y="88"/>
                  </a:lnTo>
                  <a:lnTo>
                    <a:pt x="6" y="87"/>
                  </a:lnTo>
                  <a:lnTo>
                    <a:pt x="6" y="85"/>
                  </a:lnTo>
                  <a:lnTo>
                    <a:pt x="6" y="84"/>
                  </a:lnTo>
                  <a:lnTo>
                    <a:pt x="5" y="83"/>
                  </a:lnTo>
                  <a:lnTo>
                    <a:pt x="6" y="81"/>
                  </a:lnTo>
                  <a:lnTo>
                    <a:pt x="7" y="81"/>
                  </a:lnTo>
                  <a:lnTo>
                    <a:pt x="7" y="83"/>
                  </a:lnTo>
                  <a:lnTo>
                    <a:pt x="8" y="83"/>
                  </a:lnTo>
                  <a:lnTo>
                    <a:pt x="9" y="83"/>
                  </a:lnTo>
                  <a:lnTo>
                    <a:pt x="9" y="81"/>
                  </a:lnTo>
                  <a:lnTo>
                    <a:pt x="9" y="80"/>
                  </a:lnTo>
                  <a:lnTo>
                    <a:pt x="8" y="80"/>
                  </a:lnTo>
                  <a:lnTo>
                    <a:pt x="7" y="79"/>
                  </a:lnTo>
                  <a:lnTo>
                    <a:pt x="7" y="78"/>
                  </a:lnTo>
                  <a:lnTo>
                    <a:pt x="7" y="77"/>
                  </a:lnTo>
                  <a:lnTo>
                    <a:pt x="7" y="76"/>
                  </a:lnTo>
                  <a:lnTo>
                    <a:pt x="9" y="73"/>
                  </a:lnTo>
                  <a:lnTo>
                    <a:pt x="10" y="70"/>
                  </a:lnTo>
                  <a:lnTo>
                    <a:pt x="11" y="68"/>
                  </a:lnTo>
                  <a:lnTo>
                    <a:pt x="10" y="67"/>
                  </a:lnTo>
                  <a:lnTo>
                    <a:pt x="11" y="67"/>
                  </a:lnTo>
                  <a:lnTo>
                    <a:pt x="11" y="66"/>
                  </a:lnTo>
                  <a:lnTo>
                    <a:pt x="11" y="65"/>
                  </a:lnTo>
                  <a:lnTo>
                    <a:pt x="12" y="64"/>
                  </a:lnTo>
                  <a:lnTo>
                    <a:pt x="14" y="63"/>
                  </a:lnTo>
                  <a:lnTo>
                    <a:pt x="14" y="60"/>
                  </a:lnTo>
                  <a:lnTo>
                    <a:pt x="12" y="60"/>
                  </a:lnTo>
                  <a:lnTo>
                    <a:pt x="11" y="60"/>
                  </a:lnTo>
                  <a:lnTo>
                    <a:pt x="11" y="59"/>
                  </a:lnTo>
                  <a:lnTo>
                    <a:pt x="10" y="57"/>
                  </a:lnTo>
                  <a:lnTo>
                    <a:pt x="10" y="56"/>
                  </a:lnTo>
                  <a:lnTo>
                    <a:pt x="11" y="56"/>
                  </a:lnTo>
                  <a:lnTo>
                    <a:pt x="11" y="54"/>
                  </a:lnTo>
                  <a:lnTo>
                    <a:pt x="10" y="54"/>
                  </a:lnTo>
                  <a:lnTo>
                    <a:pt x="9" y="54"/>
                  </a:lnTo>
                  <a:lnTo>
                    <a:pt x="9" y="53"/>
                  </a:lnTo>
                  <a:lnTo>
                    <a:pt x="10" y="48"/>
                  </a:lnTo>
                  <a:lnTo>
                    <a:pt x="10" y="47"/>
                  </a:lnTo>
                  <a:lnTo>
                    <a:pt x="11" y="46"/>
                  </a:lnTo>
                  <a:lnTo>
                    <a:pt x="12" y="44"/>
                  </a:lnTo>
                  <a:lnTo>
                    <a:pt x="11" y="38"/>
                  </a:lnTo>
                  <a:lnTo>
                    <a:pt x="11" y="35"/>
                  </a:lnTo>
                  <a:lnTo>
                    <a:pt x="14" y="27"/>
                  </a:lnTo>
                  <a:lnTo>
                    <a:pt x="17" y="17"/>
                  </a:lnTo>
                  <a:lnTo>
                    <a:pt x="20" y="4"/>
                  </a:lnTo>
                  <a:lnTo>
                    <a:pt x="22" y="4"/>
                  </a:lnTo>
                  <a:lnTo>
                    <a:pt x="25" y="4"/>
                  </a:lnTo>
                  <a:lnTo>
                    <a:pt x="26" y="4"/>
                  </a:lnTo>
                  <a:lnTo>
                    <a:pt x="26" y="5"/>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 name="Freeform 109"/>
            <p:cNvSpPr>
              <a:spLocks noEditPoints="1"/>
            </p:cNvSpPr>
            <p:nvPr/>
          </p:nvSpPr>
          <p:spPr bwMode="auto">
            <a:xfrm>
              <a:off x="6034088" y="3852863"/>
              <a:ext cx="200025" cy="96838"/>
            </a:xfrm>
            <a:custGeom>
              <a:avLst/>
              <a:gdLst>
                <a:gd name="T0" fmla="*/ 102 w 126"/>
                <a:gd name="T1" fmla="*/ 54 h 61"/>
                <a:gd name="T2" fmla="*/ 100 w 126"/>
                <a:gd name="T3" fmla="*/ 54 h 61"/>
                <a:gd name="T4" fmla="*/ 30 w 126"/>
                <a:gd name="T5" fmla="*/ 15 h 61"/>
                <a:gd name="T6" fmla="*/ 51 w 126"/>
                <a:gd name="T7" fmla="*/ 11 h 61"/>
                <a:gd name="T8" fmla="*/ 70 w 126"/>
                <a:gd name="T9" fmla="*/ 6 h 61"/>
                <a:gd name="T10" fmla="*/ 96 w 126"/>
                <a:gd name="T11" fmla="*/ 1 h 61"/>
                <a:gd name="T12" fmla="*/ 101 w 126"/>
                <a:gd name="T13" fmla="*/ 20 h 61"/>
                <a:gd name="T14" fmla="*/ 108 w 126"/>
                <a:gd name="T15" fmla="*/ 42 h 61"/>
                <a:gd name="T16" fmla="*/ 120 w 126"/>
                <a:gd name="T17" fmla="*/ 40 h 61"/>
                <a:gd name="T18" fmla="*/ 126 w 126"/>
                <a:gd name="T19" fmla="*/ 42 h 61"/>
                <a:gd name="T20" fmla="*/ 123 w 126"/>
                <a:gd name="T21" fmla="*/ 52 h 61"/>
                <a:gd name="T22" fmla="*/ 113 w 126"/>
                <a:gd name="T23" fmla="*/ 58 h 61"/>
                <a:gd name="T24" fmla="*/ 107 w 126"/>
                <a:gd name="T25" fmla="*/ 60 h 61"/>
                <a:gd name="T26" fmla="*/ 107 w 126"/>
                <a:gd name="T27" fmla="*/ 54 h 61"/>
                <a:gd name="T28" fmla="*/ 103 w 126"/>
                <a:gd name="T29" fmla="*/ 53 h 61"/>
                <a:gd name="T30" fmla="*/ 103 w 126"/>
                <a:gd name="T31" fmla="*/ 50 h 61"/>
                <a:gd name="T32" fmla="*/ 102 w 126"/>
                <a:gd name="T33" fmla="*/ 47 h 61"/>
                <a:gd name="T34" fmla="*/ 100 w 126"/>
                <a:gd name="T35" fmla="*/ 51 h 61"/>
                <a:gd name="T36" fmla="*/ 97 w 126"/>
                <a:gd name="T37" fmla="*/ 50 h 61"/>
                <a:gd name="T38" fmla="*/ 96 w 126"/>
                <a:gd name="T39" fmla="*/ 50 h 61"/>
                <a:gd name="T40" fmla="*/ 91 w 126"/>
                <a:gd name="T41" fmla="*/ 44 h 61"/>
                <a:gd name="T42" fmla="*/ 92 w 126"/>
                <a:gd name="T43" fmla="*/ 41 h 61"/>
                <a:gd name="T44" fmla="*/ 92 w 126"/>
                <a:gd name="T45" fmla="*/ 36 h 61"/>
                <a:gd name="T46" fmla="*/ 89 w 126"/>
                <a:gd name="T47" fmla="*/ 36 h 61"/>
                <a:gd name="T48" fmla="*/ 92 w 126"/>
                <a:gd name="T49" fmla="*/ 32 h 61"/>
                <a:gd name="T50" fmla="*/ 89 w 126"/>
                <a:gd name="T51" fmla="*/ 31 h 61"/>
                <a:gd name="T52" fmla="*/ 87 w 126"/>
                <a:gd name="T53" fmla="*/ 28 h 61"/>
                <a:gd name="T54" fmla="*/ 91 w 126"/>
                <a:gd name="T55" fmla="*/ 25 h 61"/>
                <a:gd name="T56" fmla="*/ 89 w 126"/>
                <a:gd name="T57" fmla="*/ 24 h 61"/>
                <a:gd name="T58" fmla="*/ 89 w 126"/>
                <a:gd name="T59" fmla="*/ 16 h 61"/>
                <a:gd name="T60" fmla="*/ 93 w 126"/>
                <a:gd name="T61" fmla="*/ 13 h 61"/>
                <a:gd name="T62" fmla="*/ 92 w 126"/>
                <a:gd name="T63" fmla="*/ 7 h 61"/>
                <a:gd name="T64" fmla="*/ 90 w 126"/>
                <a:gd name="T65" fmla="*/ 10 h 61"/>
                <a:gd name="T66" fmla="*/ 87 w 126"/>
                <a:gd name="T67" fmla="*/ 15 h 61"/>
                <a:gd name="T68" fmla="*/ 83 w 126"/>
                <a:gd name="T69" fmla="*/ 17 h 61"/>
                <a:gd name="T70" fmla="*/ 81 w 126"/>
                <a:gd name="T71" fmla="*/ 21 h 61"/>
                <a:gd name="T72" fmla="*/ 86 w 126"/>
                <a:gd name="T73" fmla="*/ 27 h 61"/>
                <a:gd name="T74" fmla="*/ 84 w 126"/>
                <a:gd name="T75" fmla="*/ 32 h 61"/>
                <a:gd name="T76" fmla="*/ 83 w 126"/>
                <a:gd name="T77" fmla="*/ 37 h 61"/>
                <a:gd name="T78" fmla="*/ 87 w 126"/>
                <a:gd name="T79" fmla="*/ 45 h 61"/>
                <a:gd name="T80" fmla="*/ 90 w 126"/>
                <a:gd name="T81" fmla="*/ 51 h 61"/>
                <a:gd name="T82" fmla="*/ 93 w 126"/>
                <a:gd name="T83" fmla="*/ 56 h 61"/>
                <a:gd name="T84" fmla="*/ 90 w 126"/>
                <a:gd name="T85" fmla="*/ 57 h 61"/>
                <a:gd name="T86" fmla="*/ 86 w 126"/>
                <a:gd name="T87" fmla="*/ 55 h 61"/>
                <a:gd name="T88" fmla="*/ 79 w 126"/>
                <a:gd name="T89" fmla="*/ 54 h 61"/>
                <a:gd name="T90" fmla="*/ 74 w 126"/>
                <a:gd name="T91" fmla="*/ 51 h 61"/>
                <a:gd name="T92" fmla="*/ 70 w 126"/>
                <a:gd name="T93" fmla="*/ 54 h 61"/>
                <a:gd name="T94" fmla="*/ 67 w 126"/>
                <a:gd name="T95" fmla="*/ 47 h 61"/>
                <a:gd name="T96" fmla="*/ 70 w 126"/>
                <a:gd name="T97" fmla="*/ 41 h 61"/>
                <a:gd name="T98" fmla="*/ 72 w 126"/>
                <a:gd name="T99" fmla="*/ 34 h 61"/>
                <a:gd name="T100" fmla="*/ 63 w 126"/>
                <a:gd name="T101" fmla="*/ 34 h 61"/>
                <a:gd name="T102" fmla="*/ 56 w 126"/>
                <a:gd name="T103" fmla="*/ 28 h 61"/>
                <a:gd name="T104" fmla="*/ 49 w 126"/>
                <a:gd name="T105" fmla="*/ 25 h 61"/>
                <a:gd name="T106" fmla="*/ 41 w 126"/>
                <a:gd name="T107" fmla="*/ 17 h 61"/>
                <a:gd name="T108" fmla="*/ 31 w 126"/>
                <a:gd name="T109" fmla="*/ 17 h 61"/>
                <a:gd name="T110" fmla="*/ 23 w 126"/>
                <a:gd name="T111" fmla="*/ 23 h 61"/>
                <a:gd name="T112" fmla="*/ 12 w 126"/>
                <a:gd name="T113" fmla="*/ 26 h 61"/>
                <a:gd name="T114" fmla="*/ 3 w 126"/>
                <a:gd name="T11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61">
                  <a:moveTo>
                    <a:pt x="104" y="60"/>
                  </a:moveTo>
                  <a:lnTo>
                    <a:pt x="104" y="61"/>
                  </a:lnTo>
                  <a:lnTo>
                    <a:pt x="103" y="61"/>
                  </a:lnTo>
                  <a:lnTo>
                    <a:pt x="102" y="60"/>
                  </a:lnTo>
                  <a:lnTo>
                    <a:pt x="102" y="58"/>
                  </a:lnTo>
                  <a:lnTo>
                    <a:pt x="103" y="57"/>
                  </a:lnTo>
                  <a:lnTo>
                    <a:pt x="104" y="58"/>
                  </a:lnTo>
                  <a:lnTo>
                    <a:pt x="104" y="60"/>
                  </a:lnTo>
                  <a:close/>
                  <a:moveTo>
                    <a:pt x="102" y="54"/>
                  </a:moveTo>
                  <a:lnTo>
                    <a:pt x="102" y="55"/>
                  </a:lnTo>
                  <a:lnTo>
                    <a:pt x="103" y="56"/>
                  </a:lnTo>
                  <a:lnTo>
                    <a:pt x="102" y="56"/>
                  </a:lnTo>
                  <a:lnTo>
                    <a:pt x="101" y="56"/>
                  </a:lnTo>
                  <a:lnTo>
                    <a:pt x="101" y="55"/>
                  </a:lnTo>
                  <a:lnTo>
                    <a:pt x="102" y="55"/>
                  </a:lnTo>
                  <a:lnTo>
                    <a:pt x="101" y="55"/>
                  </a:lnTo>
                  <a:lnTo>
                    <a:pt x="100" y="55"/>
                  </a:lnTo>
                  <a:lnTo>
                    <a:pt x="100" y="54"/>
                  </a:lnTo>
                  <a:lnTo>
                    <a:pt x="100" y="53"/>
                  </a:lnTo>
                  <a:lnTo>
                    <a:pt x="100" y="52"/>
                  </a:lnTo>
                  <a:lnTo>
                    <a:pt x="101" y="52"/>
                  </a:lnTo>
                  <a:lnTo>
                    <a:pt x="101" y="53"/>
                  </a:lnTo>
                  <a:lnTo>
                    <a:pt x="102" y="53"/>
                  </a:lnTo>
                  <a:lnTo>
                    <a:pt x="101" y="53"/>
                  </a:lnTo>
                  <a:lnTo>
                    <a:pt x="101" y="54"/>
                  </a:lnTo>
                  <a:lnTo>
                    <a:pt x="102" y="54"/>
                  </a:lnTo>
                  <a:close/>
                  <a:moveTo>
                    <a:pt x="30" y="15"/>
                  </a:moveTo>
                  <a:lnTo>
                    <a:pt x="30" y="14"/>
                  </a:lnTo>
                  <a:lnTo>
                    <a:pt x="32" y="14"/>
                  </a:lnTo>
                  <a:lnTo>
                    <a:pt x="33" y="14"/>
                  </a:lnTo>
                  <a:lnTo>
                    <a:pt x="36" y="13"/>
                  </a:lnTo>
                  <a:lnTo>
                    <a:pt x="37" y="13"/>
                  </a:lnTo>
                  <a:lnTo>
                    <a:pt x="44" y="12"/>
                  </a:lnTo>
                  <a:lnTo>
                    <a:pt x="46" y="12"/>
                  </a:lnTo>
                  <a:lnTo>
                    <a:pt x="47" y="11"/>
                  </a:lnTo>
                  <a:lnTo>
                    <a:pt x="51" y="11"/>
                  </a:lnTo>
                  <a:lnTo>
                    <a:pt x="52" y="10"/>
                  </a:lnTo>
                  <a:lnTo>
                    <a:pt x="58" y="8"/>
                  </a:lnTo>
                  <a:lnTo>
                    <a:pt x="59" y="8"/>
                  </a:lnTo>
                  <a:lnTo>
                    <a:pt x="63" y="7"/>
                  </a:lnTo>
                  <a:lnTo>
                    <a:pt x="64" y="7"/>
                  </a:lnTo>
                  <a:lnTo>
                    <a:pt x="67" y="6"/>
                  </a:lnTo>
                  <a:lnTo>
                    <a:pt x="68" y="6"/>
                  </a:lnTo>
                  <a:lnTo>
                    <a:pt x="69" y="6"/>
                  </a:lnTo>
                  <a:lnTo>
                    <a:pt x="70" y="6"/>
                  </a:lnTo>
                  <a:lnTo>
                    <a:pt x="72" y="5"/>
                  </a:lnTo>
                  <a:lnTo>
                    <a:pt x="76" y="5"/>
                  </a:lnTo>
                  <a:lnTo>
                    <a:pt x="77" y="4"/>
                  </a:lnTo>
                  <a:lnTo>
                    <a:pt x="78" y="4"/>
                  </a:lnTo>
                  <a:lnTo>
                    <a:pt x="80" y="4"/>
                  </a:lnTo>
                  <a:lnTo>
                    <a:pt x="84" y="3"/>
                  </a:lnTo>
                  <a:lnTo>
                    <a:pt x="87" y="2"/>
                  </a:lnTo>
                  <a:lnTo>
                    <a:pt x="90" y="2"/>
                  </a:lnTo>
                  <a:lnTo>
                    <a:pt x="96" y="1"/>
                  </a:lnTo>
                  <a:lnTo>
                    <a:pt x="96" y="0"/>
                  </a:lnTo>
                  <a:lnTo>
                    <a:pt x="96" y="1"/>
                  </a:lnTo>
                  <a:lnTo>
                    <a:pt x="96" y="2"/>
                  </a:lnTo>
                  <a:lnTo>
                    <a:pt x="97" y="3"/>
                  </a:lnTo>
                  <a:lnTo>
                    <a:pt x="98" y="6"/>
                  </a:lnTo>
                  <a:lnTo>
                    <a:pt x="99" y="12"/>
                  </a:lnTo>
                  <a:lnTo>
                    <a:pt x="100" y="14"/>
                  </a:lnTo>
                  <a:lnTo>
                    <a:pt x="100" y="16"/>
                  </a:lnTo>
                  <a:lnTo>
                    <a:pt x="101" y="20"/>
                  </a:lnTo>
                  <a:lnTo>
                    <a:pt x="104" y="28"/>
                  </a:lnTo>
                  <a:lnTo>
                    <a:pt x="104" y="30"/>
                  </a:lnTo>
                  <a:lnTo>
                    <a:pt x="107" y="36"/>
                  </a:lnTo>
                  <a:lnTo>
                    <a:pt x="107" y="37"/>
                  </a:lnTo>
                  <a:lnTo>
                    <a:pt x="107" y="38"/>
                  </a:lnTo>
                  <a:lnTo>
                    <a:pt x="108" y="38"/>
                  </a:lnTo>
                  <a:lnTo>
                    <a:pt x="108" y="40"/>
                  </a:lnTo>
                  <a:lnTo>
                    <a:pt x="108" y="41"/>
                  </a:lnTo>
                  <a:lnTo>
                    <a:pt x="108" y="42"/>
                  </a:lnTo>
                  <a:lnTo>
                    <a:pt x="109" y="42"/>
                  </a:lnTo>
                  <a:lnTo>
                    <a:pt x="110" y="41"/>
                  </a:lnTo>
                  <a:lnTo>
                    <a:pt x="111" y="41"/>
                  </a:lnTo>
                  <a:lnTo>
                    <a:pt x="112" y="41"/>
                  </a:lnTo>
                  <a:lnTo>
                    <a:pt x="113" y="41"/>
                  </a:lnTo>
                  <a:lnTo>
                    <a:pt x="116" y="40"/>
                  </a:lnTo>
                  <a:lnTo>
                    <a:pt x="117" y="40"/>
                  </a:lnTo>
                  <a:lnTo>
                    <a:pt x="118" y="40"/>
                  </a:lnTo>
                  <a:lnTo>
                    <a:pt x="120" y="40"/>
                  </a:lnTo>
                  <a:lnTo>
                    <a:pt x="121" y="38"/>
                  </a:lnTo>
                  <a:lnTo>
                    <a:pt x="122" y="38"/>
                  </a:lnTo>
                  <a:lnTo>
                    <a:pt x="124" y="38"/>
                  </a:lnTo>
                  <a:lnTo>
                    <a:pt x="124" y="37"/>
                  </a:lnTo>
                  <a:lnTo>
                    <a:pt x="126" y="37"/>
                  </a:lnTo>
                  <a:lnTo>
                    <a:pt x="126" y="38"/>
                  </a:lnTo>
                  <a:lnTo>
                    <a:pt x="126" y="40"/>
                  </a:lnTo>
                  <a:lnTo>
                    <a:pt x="126" y="41"/>
                  </a:lnTo>
                  <a:lnTo>
                    <a:pt x="126" y="42"/>
                  </a:lnTo>
                  <a:lnTo>
                    <a:pt x="124" y="42"/>
                  </a:lnTo>
                  <a:lnTo>
                    <a:pt x="124" y="43"/>
                  </a:lnTo>
                  <a:lnTo>
                    <a:pt x="124" y="44"/>
                  </a:lnTo>
                  <a:lnTo>
                    <a:pt x="124" y="46"/>
                  </a:lnTo>
                  <a:lnTo>
                    <a:pt x="124" y="47"/>
                  </a:lnTo>
                  <a:lnTo>
                    <a:pt x="124" y="50"/>
                  </a:lnTo>
                  <a:lnTo>
                    <a:pt x="124" y="51"/>
                  </a:lnTo>
                  <a:lnTo>
                    <a:pt x="124" y="52"/>
                  </a:lnTo>
                  <a:lnTo>
                    <a:pt x="123" y="52"/>
                  </a:lnTo>
                  <a:lnTo>
                    <a:pt x="123" y="53"/>
                  </a:lnTo>
                  <a:lnTo>
                    <a:pt x="120" y="54"/>
                  </a:lnTo>
                  <a:lnTo>
                    <a:pt x="119" y="54"/>
                  </a:lnTo>
                  <a:lnTo>
                    <a:pt x="119" y="55"/>
                  </a:lnTo>
                  <a:lnTo>
                    <a:pt x="113" y="56"/>
                  </a:lnTo>
                  <a:lnTo>
                    <a:pt x="113" y="57"/>
                  </a:lnTo>
                  <a:lnTo>
                    <a:pt x="113" y="58"/>
                  </a:lnTo>
                  <a:lnTo>
                    <a:pt x="112" y="58"/>
                  </a:lnTo>
                  <a:lnTo>
                    <a:pt x="113" y="58"/>
                  </a:lnTo>
                  <a:lnTo>
                    <a:pt x="112" y="57"/>
                  </a:lnTo>
                  <a:lnTo>
                    <a:pt x="111" y="57"/>
                  </a:lnTo>
                  <a:lnTo>
                    <a:pt x="111" y="58"/>
                  </a:lnTo>
                  <a:lnTo>
                    <a:pt x="110" y="58"/>
                  </a:lnTo>
                  <a:lnTo>
                    <a:pt x="109" y="60"/>
                  </a:lnTo>
                  <a:lnTo>
                    <a:pt x="109" y="61"/>
                  </a:lnTo>
                  <a:lnTo>
                    <a:pt x="108" y="61"/>
                  </a:lnTo>
                  <a:lnTo>
                    <a:pt x="107" y="61"/>
                  </a:lnTo>
                  <a:lnTo>
                    <a:pt x="107" y="60"/>
                  </a:lnTo>
                  <a:lnTo>
                    <a:pt x="107" y="58"/>
                  </a:lnTo>
                  <a:lnTo>
                    <a:pt x="107" y="57"/>
                  </a:lnTo>
                  <a:lnTo>
                    <a:pt x="107" y="56"/>
                  </a:lnTo>
                  <a:lnTo>
                    <a:pt x="108" y="56"/>
                  </a:lnTo>
                  <a:lnTo>
                    <a:pt x="108" y="55"/>
                  </a:lnTo>
                  <a:lnTo>
                    <a:pt x="107" y="55"/>
                  </a:lnTo>
                  <a:lnTo>
                    <a:pt x="107" y="56"/>
                  </a:lnTo>
                  <a:lnTo>
                    <a:pt x="107" y="55"/>
                  </a:lnTo>
                  <a:lnTo>
                    <a:pt x="107" y="54"/>
                  </a:lnTo>
                  <a:lnTo>
                    <a:pt x="107" y="53"/>
                  </a:lnTo>
                  <a:lnTo>
                    <a:pt x="106" y="54"/>
                  </a:lnTo>
                  <a:lnTo>
                    <a:pt x="106" y="53"/>
                  </a:lnTo>
                  <a:lnTo>
                    <a:pt x="106" y="54"/>
                  </a:lnTo>
                  <a:lnTo>
                    <a:pt x="104" y="54"/>
                  </a:lnTo>
                  <a:lnTo>
                    <a:pt x="104" y="55"/>
                  </a:lnTo>
                  <a:lnTo>
                    <a:pt x="104" y="54"/>
                  </a:lnTo>
                  <a:lnTo>
                    <a:pt x="103" y="54"/>
                  </a:lnTo>
                  <a:lnTo>
                    <a:pt x="103" y="53"/>
                  </a:lnTo>
                  <a:lnTo>
                    <a:pt x="103" y="52"/>
                  </a:lnTo>
                  <a:lnTo>
                    <a:pt x="104" y="52"/>
                  </a:lnTo>
                  <a:lnTo>
                    <a:pt x="106" y="52"/>
                  </a:lnTo>
                  <a:lnTo>
                    <a:pt x="106" y="51"/>
                  </a:lnTo>
                  <a:lnTo>
                    <a:pt x="106" y="50"/>
                  </a:lnTo>
                  <a:lnTo>
                    <a:pt x="104" y="50"/>
                  </a:lnTo>
                  <a:lnTo>
                    <a:pt x="104" y="51"/>
                  </a:lnTo>
                  <a:lnTo>
                    <a:pt x="104" y="50"/>
                  </a:lnTo>
                  <a:lnTo>
                    <a:pt x="103" y="50"/>
                  </a:lnTo>
                  <a:lnTo>
                    <a:pt x="103" y="51"/>
                  </a:lnTo>
                  <a:lnTo>
                    <a:pt x="103" y="50"/>
                  </a:lnTo>
                  <a:lnTo>
                    <a:pt x="103" y="51"/>
                  </a:lnTo>
                  <a:lnTo>
                    <a:pt x="102" y="51"/>
                  </a:lnTo>
                  <a:lnTo>
                    <a:pt x="102" y="50"/>
                  </a:lnTo>
                  <a:lnTo>
                    <a:pt x="101" y="50"/>
                  </a:lnTo>
                  <a:lnTo>
                    <a:pt x="101" y="48"/>
                  </a:lnTo>
                  <a:lnTo>
                    <a:pt x="102" y="48"/>
                  </a:lnTo>
                  <a:lnTo>
                    <a:pt x="102" y="47"/>
                  </a:lnTo>
                  <a:lnTo>
                    <a:pt x="102" y="46"/>
                  </a:lnTo>
                  <a:lnTo>
                    <a:pt x="101" y="46"/>
                  </a:lnTo>
                  <a:lnTo>
                    <a:pt x="100" y="47"/>
                  </a:lnTo>
                  <a:lnTo>
                    <a:pt x="101" y="47"/>
                  </a:lnTo>
                  <a:lnTo>
                    <a:pt x="100" y="48"/>
                  </a:lnTo>
                  <a:lnTo>
                    <a:pt x="100" y="50"/>
                  </a:lnTo>
                  <a:lnTo>
                    <a:pt x="101" y="50"/>
                  </a:lnTo>
                  <a:lnTo>
                    <a:pt x="101" y="51"/>
                  </a:lnTo>
                  <a:lnTo>
                    <a:pt x="100" y="51"/>
                  </a:lnTo>
                  <a:lnTo>
                    <a:pt x="101" y="51"/>
                  </a:lnTo>
                  <a:lnTo>
                    <a:pt x="101" y="52"/>
                  </a:lnTo>
                  <a:lnTo>
                    <a:pt x="100" y="52"/>
                  </a:lnTo>
                  <a:lnTo>
                    <a:pt x="100" y="51"/>
                  </a:lnTo>
                  <a:lnTo>
                    <a:pt x="99" y="51"/>
                  </a:lnTo>
                  <a:lnTo>
                    <a:pt x="99" y="50"/>
                  </a:lnTo>
                  <a:lnTo>
                    <a:pt x="98" y="50"/>
                  </a:lnTo>
                  <a:lnTo>
                    <a:pt x="98" y="51"/>
                  </a:lnTo>
                  <a:lnTo>
                    <a:pt x="97" y="50"/>
                  </a:lnTo>
                  <a:lnTo>
                    <a:pt x="97" y="51"/>
                  </a:lnTo>
                  <a:lnTo>
                    <a:pt x="97" y="52"/>
                  </a:lnTo>
                  <a:lnTo>
                    <a:pt x="98" y="52"/>
                  </a:lnTo>
                  <a:lnTo>
                    <a:pt x="99" y="52"/>
                  </a:lnTo>
                  <a:lnTo>
                    <a:pt x="98" y="52"/>
                  </a:lnTo>
                  <a:lnTo>
                    <a:pt x="97" y="52"/>
                  </a:lnTo>
                  <a:lnTo>
                    <a:pt x="97" y="51"/>
                  </a:lnTo>
                  <a:lnTo>
                    <a:pt x="96" y="51"/>
                  </a:lnTo>
                  <a:lnTo>
                    <a:pt x="96" y="50"/>
                  </a:lnTo>
                  <a:lnTo>
                    <a:pt x="94" y="50"/>
                  </a:lnTo>
                  <a:lnTo>
                    <a:pt x="94" y="48"/>
                  </a:lnTo>
                  <a:lnTo>
                    <a:pt x="93" y="48"/>
                  </a:lnTo>
                  <a:lnTo>
                    <a:pt x="93" y="47"/>
                  </a:lnTo>
                  <a:lnTo>
                    <a:pt x="93" y="46"/>
                  </a:lnTo>
                  <a:lnTo>
                    <a:pt x="92" y="46"/>
                  </a:lnTo>
                  <a:lnTo>
                    <a:pt x="92" y="45"/>
                  </a:lnTo>
                  <a:lnTo>
                    <a:pt x="91" y="45"/>
                  </a:lnTo>
                  <a:lnTo>
                    <a:pt x="91" y="44"/>
                  </a:lnTo>
                  <a:lnTo>
                    <a:pt x="92" y="44"/>
                  </a:lnTo>
                  <a:lnTo>
                    <a:pt x="93" y="44"/>
                  </a:lnTo>
                  <a:lnTo>
                    <a:pt x="93" y="43"/>
                  </a:lnTo>
                  <a:lnTo>
                    <a:pt x="93" y="42"/>
                  </a:lnTo>
                  <a:lnTo>
                    <a:pt x="92" y="43"/>
                  </a:lnTo>
                  <a:lnTo>
                    <a:pt x="92" y="42"/>
                  </a:lnTo>
                  <a:lnTo>
                    <a:pt x="91" y="42"/>
                  </a:lnTo>
                  <a:lnTo>
                    <a:pt x="91" y="41"/>
                  </a:lnTo>
                  <a:lnTo>
                    <a:pt x="92" y="41"/>
                  </a:lnTo>
                  <a:lnTo>
                    <a:pt x="91" y="41"/>
                  </a:lnTo>
                  <a:lnTo>
                    <a:pt x="91" y="40"/>
                  </a:lnTo>
                  <a:lnTo>
                    <a:pt x="92" y="40"/>
                  </a:lnTo>
                  <a:lnTo>
                    <a:pt x="93" y="40"/>
                  </a:lnTo>
                  <a:lnTo>
                    <a:pt x="94" y="38"/>
                  </a:lnTo>
                  <a:lnTo>
                    <a:pt x="94" y="37"/>
                  </a:lnTo>
                  <a:lnTo>
                    <a:pt x="93" y="37"/>
                  </a:lnTo>
                  <a:lnTo>
                    <a:pt x="92" y="37"/>
                  </a:lnTo>
                  <a:lnTo>
                    <a:pt x="92" y="36"/>
                  </a:lnTo>
                  <a:lnTo>
                    <a:pt x="91" y="36"/>
                  </a:lnTo>
                  <a:lnTo>
                    <a:pt x="90" y="36"/>
                  </a:lnTo>
                  <a:lnTo>
                    <a:pt x="90" y="37"/>
                  </a:lnTo>
                  <a:lnTo>
                    <a:pt x="89" y="37"/>
                  </a:lnTo>
                  <a:lnTo>
                    <a:pt x="90" y="37"/>
                  </a:lnTo>
                  <a:lnTo>
                    <a:pt x="90" y="38"/>
                  </a:lnTo>
                  <a:lnTo>
                    <a:pt x="89" y="38"/>
                  </a:lnTo>
                  <a:lnTo>
                    <a:pt x="89" y="37"/>
                  </a:lnTo>
                  <a:lnTo>
                    <a:pt x="89" y="36"/>
                  </a:lnTo>
                  <a:lnTo>
                    <a:pt x="89" y="35"/>
                  </a:lnTo>
                  <a:lnTo>
                    <a:pt x="89" y="34"/>
                  </a:lnTo>
                  <a:lnTo>
                    <a:pt x="89" y="33"/>
                  </a:lnTo>
                  <a:lnTo>
                    <a:pt x="90" y="33"/>
                  </a:lnTo>
                  <a:lnTo>
                    <a:pt x="90" y="32"/>
                  </a:lnTo>
                  <a:lnTo>
                    <a:pt x="90" y="33"/>
                  </a:lnTo>
                  <a:lnTo>
                    <a:pt x="91" y="33"/>
                  </a:lnTo>
                  <a:lnTo>
                    <a:pt x="92" y="33"/>
                  </a:lnTo>
                  <a:lnTo>
                    <a:pt x="92" y="32"/>
                  </a:lnTo>
                  <a:lnTo>
                    <a:pt x="91" y="31"/>
                  </a:lnTo>
                  <a:lnTo>
                    <a:pt x="91" y="30"/>
                  </a:lnTo>
                  <a:lnTo>
                    <a:pt x="91" y="28"/>
                  </a:lnTo>
                  <a:lnTo>
                    <a:pt x="90" y="28"/>
                  </a:lnTo>
                  <a:lnTo>
                    <a:pt x="90" y="30"/>
                  </a:lnTo>
                  <a:lnTo>
                    <a:pt x="89" y="30"/>
                  </a:lnTo>
                  <a:lnTo>
                    <a:pt x="89" y="28"/>
                  </a:lnTo>
                  <a:lnTo>
                    <a:pt x="89" y="30"/>
                  </a:lnTo>
                  <a:lnTo>
                    <a:pt x="89" y="31"/>
                  </a:lnTo>
                  <a:lnTo>
                    <a:pt x="88" y="31"/>
                  </a:lnTo>
                  <a:lnTo>
                    <a:pt x="88" y="32"/>
                  </a:lnTo>
                  <a:lnTo>
                    <a:pt x="88" y="33"/>
                  </a:lnTo>
                  <a:lnTo>
                    <a:pt x="87" y="33"/>
                  </a:lnTo>
                  <a:lnTo>
                    <a:pt x="88" y="33"/>
                  </a:lnTo>
                  <a:lnTo>
                    <a:pt x="88" y="32"/>
                  </a:lnTo>
                  <a:lnTo>
                    <a:pt x="87" y="31"/>
                  </a:lnTo>
                  <a:lnTo>
                    <a:pt x="87" y="30"/>
                  </a:lnTo>
                  <a:lnTo>
                    <a:pt x="87" y="28"/>
                  </a:lnTo>
                  <a:lnTo>
                    <a:pt x="88" y="28"/>
                  </a:lnTo>
                  <a:lnTo>
                    <a:pt x="88" y="27"/>
                  </a:lnTo>
                  <a:lnTo>
                    <a:pt x="88" y="26"/>
                  </a:lnTo>
                  <a:lnTo>
                    <a:pt x="88" y="27"/>
                  </a:lnTo>
                  <a:lnTo>
                    <a:pt x="89" y="27"/>
                  </a:lnTo>
                  <a:lnTo>
                    <a:pt x="90" y="27"/>
                  </a:lnTo>
                  <a:lnTo>
                    <a:pt x="91" y="27"/>
                  </a:lnTo>
                  <a:lnTo>
                    <a:pt x="91" y="26"/>
                  </a:lnTo>
                  <a:lnTo>
                    <a:pt x="91" y="25"/>
                  </a:lnTo>
                  <a:lnTo>
                    <a:pt x="91" y="24"/>
                  </a:lnTo>
                  <a:lnTo>
                    <a:pt x="91" y="23"/>
                  </a:lnTo>
                  <a:lnTo>
                    <a:pt x="90" y="23"/>
                  </a:lnTo>
                  <a:lnTo>
                    <a:pt x="90" y="24"/>
                  </a:lnTo>
                  <a:lnTo>
                    <a:pt x="90" y="25"/>
                  </a:lnTo>
                  <a:lnTo>
                    <a:pt x="90" y="26"/>
                  </a:lnTo>
                  <a:lnTo>
                    <a:pt x="89" y="26"/>
                  </a:lnTo>
                  <a:lnTo>
                    <a:pt x="89" y="25"/>
                  </a:lnTo>
                  <a:lnTo>
                    <a:pt x="89" y="24"/>
                  </a:lnTo>
                  <a:lnTo>
                    <a:pt x="89" y="23"/>
                  </a:lnTo>
                  <a:lnTo>
                    <a:pt x="88" y="23"/>
                  </a:lnTo>
                  <a:lnTo>
                    <a:pt x="88" y="22"/>
                  </a:lnTo>
                  <a:lnTo>
                    <a:pt x="88" y="21"/>
                  </a:lnTo>
                  <a:lnTo>
                    <a:pt x="88" y="20"/>
                  </a:lnTo>
                  <a:lnTo>
                    <a:pt x="88" y="18"/>
                  </a:lnTo>
                  <a:lnTo>
                    <a:pt x="88" y="17"/>
                  </a:lnTo>
                  <a:lnTo>
                    <a:pt x="89" y="17"/>
                  </a:lnTo>
                  <a:lnTo>
                    <a:pt x="89" y="16"/>
                  </a:lnTo>
                  <a:lnTo>
                    <a:pt x="89" y="15"/>
                  </a:lnTo>
                  <a:lnTo>
                    <a:pt x="90" y="15"/>
                  </a:lnTo>
                  <a:lnTo>
                    <a:pt x="90" y="14"/>
                  </a:lnTo>
                  <a:lnTo>
                    <a:pt x="91" y="14"/>
                  </a:lnTo>
                  <a:lnTo>
                    <a:pt x="91" y="13"/>
                  </a:lnTo>
                  <a:lnTo>
                    <a:pt x="92" y="13"/>
                  </a:lnTo>
                  <a:lnTo>
                    <a:pt x="92" y="14"/>
                  </a:lnTo>
                  <a:lnTo>
                    <a:pt x="92" y="13"/>
                  </a:lnTo>
                  <a:lnTo>
                    <a:pt x="93" y="13"/>
                  </a:lnTo>
                  <a:lnTo>
                    <a:pt x="92" y="13"/>
                  </a:lnTo>
                  <a:lnTo>
                    <a:pt x="92" y="12"/>
                  </a:lnTo>
                  <a:lnTo>
                    <a:pt x="92" y="11"/>
                  </a:lnTo>
                  <a:lnTo>
                    <a:pt x="93" y="11"/>
                  </a:lnTo>
                  <a:lnTo>
                    <a:pt x="92" y="10"/>
                  </a:lnTo>
                  <a:lnTo>
                    <a:pt x="92" y="11"/>
                  </a:lnTo>
                  <a:lnTo>
                    <a:pt x="92" y="10"/>
                  </a:lnTo>
                  <a:lnTo>
                    <a:pt x="92" y="8"/>
                  </a:lnTo>
                  <a:lnTo>
                    <a:pt x="92" y="7"/>
                  </a:lnTo>
                  <a:lnTo>
                    <a:pt x="92" y="6"/>
                  </a:lnTo>
                  <a:lnTo>
                    <a:pt x="91" y="6"/>
                  </a:lnTo>
                  <a:lnTo>
                    <a:pt x="91" y="7"/>
                  </a:lnTo>
                  <a:lnTo>
                    <a:pt x="90" y="7"/>
                  </a:lnTo>
                  <a:lnTo>
                    <a:pt x="89" y="8"/>
                  </a:lnTo>
                  <a:lnTo>
                    <a:pt x="89" y="10"/>
                  </a:lnTo>
                  <a:lnTo>
                    <a:pt x="90" y="10"/>
                  </a:lnTo>
                  <a:lnTo>
                    <a:pt x="90" y="11"/>
                  </a:lnTo>
                  <a:lnTo>
                    <a:pt x="90" y="10"/>
                  </a:lnTo>
                  <a:lnTo>
                    <a:pt x="90" y="11"/>
                  </a:lnTo>
                  <a:lnTo>
                    <a:pt x="91" y="11"/>
                  </a:lnTo>
                  <a:lnTo>
                    <a:pt x="90" y="12"/>
                  </a:lnTo>
                  <a:lnTo>
                    <a:pt x="89" y="12"/>
                  </a:lnTo>
                  <a:lnTo>
                    <a:pt x="89" y="13"/>
                  </a:lnTo>
                  <a:lnTo>
                    <a:pt x="89" y="14"/>
                  </a:lnTo>
                  <a:lnTo>
                    <a:pt x="88" y="14"/>
                  </a:lnTo>
                  <a:lnTo>
                    <a:pt x="88" y="15"/>
                  </a:lnTo>
                  <a:lnTo>
                    <a:pt x="87" y="15"/>
                  </a:lnTo>
                  <a:lnTo>
                    <a:pt x="87" y="16"/>
                  </a:lnTo>
                  <a:lnTo>
                    <a:pt x="87" y="17"/>
                  </a:lnTo>
                  <a:lnTo>
                    <a:pt x="86" y="17"/>
                  </a:lnTo>
                  <a:lnTo>
                    <a:pt x="86" y="16"/>
                  </a:lnTo>
                  <a:lnTo>
                    <a:pt x="86" y="15"/>
                  </a:lnTo>
                  <a:lnTo>
                    <a:pt x="84" y="15"/>
                  </a:lnTo>
                  <a:lnTo>
                    <a:pt x="84" y="16"/>
                  </a:lnTo>
                  <a:lnTo>
                    <a:pt x="84" y="17"/>
                  </a:lnTo>
                  <a:lnTo>
                    <a:pt x="83" y="17"/>
                  </a:lnTo>
                  <a:lnTo>
                    <a:pt x="83" y="18"/>
                  </a:lnTo>
                  <a:lnTo>
                    <a:pt x="83" y="20"/>
                  </a:lnTo>
                  <a:lnTo>
                    <a:pt x="84" y="20"/>
                  </a:lnTo>
                  <a:lnTo>
                    <a:pt x="83" y="20"/>
                  </a:lnTo>
                  <a:lnTo>
                    <a:pt x="83" y="21"/>
                  </a:lnTo>
                  <a:lnTo>
                    <a:pt x="83" y="22"/>
                  </a:lnTo>
                  <a:lnTo>
                    <a:pt x="82" y="22"/>
                  </a:lnTo>
                  <a:lnTo>
                    <a:pt x="81" y="22"/>
                  </a:lnTo>
                  <a:lnTo>
                    <a:pt x="81" y="21"/>
                  </a:lnTo>
                  <a:lnTo>
                    <a:pt x="80" y="22"/>
                  </a:lnTo>
                  <a:lnTo>
                    <a:pt x="81" y="23"/>
                  </a:lnTo>
                  <a:lnTo>
                    <a:pt x="82" y="23"/>
                  </a:lnTo>
                  <a:lnTo>
                    <a:pt x="83" y="23"/>
                  </a:lnTo>
                  <a:lnTo>
                    <a:pt x="83" y="24"/>
                  </a:lnTo>
                  <a:lnTo>
                    <a:pt x="84" y="25"/>
                  </a:lnTo>
                  <a:lnTo>
                    <a:pt x="84" y="26"/>
                  </a:lnTo>
                  <a:lnTo>
                    <a:pt x="86" y="26"/>
                  </a:lnTo>
                  <a:lnTo>
                    <a:pt x="86" y="27"/>
                  </a:lnTo>
                  <a:lnTo>
                    <a:pt x="86" y="28"/>
                  </a:lnTo>
                  <a:lnTo>
                    <a:pt x="84" y="28"/>
                  </a:lnTo>
                  <a:lnTo>
                    <a:pt x="83" y="30"/>
                  </a:lnTo>
                  <a:lnTo>
                    <a:pt x="84" y="30"/>
                  </a:lnTo>
                  <a:lnTo>
                    <a:pt x="84" y="31"/>
                  </a:lnTo>
                  <a:lnTo>
                    <a:pt x="84" y="32"/>
                  </a:lnTo>
                  <a:lnTo>
                    <a:pt x="84" y="31"/>
                  </a:lnTo>
                  <a:lnTo>
                    <a:pt x="83" y="32"/>
                  </a:lnTo>
                  <a:lnTo>
                    <a:pt x="84" y="32"/>
                  </a:lnTo>
                  <a:lnTo>
                    <a:pt x="83" y="32"/>
                  </a:lnTo>
                  <a:lnTo>
                    <a:pt x="83" y="33"/>
                  </a:lnTo>
                  <a:lnTo>
                    <a:pt x="83" y="34"/>
                  </a:lnTo>
                  <a:lnTo>
                    <a:pt x="84" y="33"/>
                  </a:lnTo>
                  <a:lnTo>
                    <a:pt x="84" y="34"/>
                  </a:lnTo>
                  <a:lnTo>
                    <a:pt x="84" y="35"/>
                  </a:lnTo>
                  <a:lnTo>
                    <a:pt x="83" y="35"/>
                  </a:lnTo>
                  <a:lnTo>
                    <a:pt x="83" y="36"/>
                  </a:lnTo>
                  <a:lnTo>
                    <a:pt x="83" y="37"/>
                  </a:lnTo>
                  <a:lnTo>
                    <a:pt x="84" y="37"/>
                  </a:lnTo>
                  <a:lnTo>
                    <a:pt x="84" y="38"/>
                  </a:lnTo>
                  <a:lnTo>
                    <a:pt x="84" y="40"/>
                  </a:lnTo>
                  <a:lnTo>
                    <a:pt x="84" y="41"/>
                  </a:lnTo>
                  <a:lnTo>
                    <a:pt x="86" y="41"/>
                  </a:lnTo>
                  <a:lnTo>
                    <a:pt x="86" y="42"/>
                  </a:lnTo>
                  <a:lnTo>
                    <a:pt x="86" y="43"/>
                  </a:lnTo>
                  <a:lnTo>
                    <a:pt x="86" y="44"/>
                  </a:lnTo>
                  <a:lnTo>
                    <a:pt x="87" y="45"/>
                  </a:lnTo>
                  <a:lnTo>
                    <a:pt x="88" y="46"/>
                  </a:lnTo>
                  <a:lnTo>
                    <a:pt x="89" y="46"/>
                  </a:lnTo>
                  <a:lnTo>
                    <a:pt x="89" y="47"/>
                  </a:lnTo>
                  <a:lnTo>
                    <a:pt x="90" y="47"/>
                  </a:lnTo>
                  <a:lnTo>
                    <a:pt x="90" y="48"/>
                  </a:lnTo>
                  <a:lnTo>
                    <a:pt x="91" y="48"/>
                  </a:lnTo>
                  <a:lnTo>
                    <a:pt x="91" y="50"/>
                  </a:lnTo>
                  <a:lnTo>
                    <a:pt x="90" y="50"/>
                  </a:lnTo>
                  <a:lnTo>
                    <a:pt x="90" y="51"/>
                  </a:lnTo>
                  <a:lnTo>
                    <a:pt x="91" y="51"/>
                  </a:lnTo>
                  <a:lnTo>
                    <a:pt x="91" y="52"/>
                  </a:lnTo>
                  <a:lnTo>
                    <a:pt x="91" y="53"/>
                  </a:lnTo>
                  <a:lnTo>
                    <a:pt x="92" y="54"/>
                  </a:lnTo>
                  <a:lnTo>
                    <a:pt x="92" y="55"/>
                  </a:lnTo>
                  <a:lnTo>
                    <a:pt x="93" y="55"/>
                  </a:lnTo>
                  <a:lnTo>
                    <a:pt x="93" y="56"/>
                  </a:lnTo>
                  <a:lnTo>
                    <a:pt x="94" y="56"/>
                  </a:lnTo>
                  <a:lnTo>
                    <a:pt x="93" y="56"/>
                  </a:lnTo>
                  <a:lnTo>
                    <a:pt x="93" y="57"/>
                  </a:lnTo>
                  <a:lnTo>
                    <a:pt x="94" y="57"/>
                  </a:lnTo>
                  <a:lnTo>
                    <a:pt x="94" y="58"/>
                  </a:lnTo>
                  <a:lnTo>
                    <a:pt x="94" y="60"/>
                  </a:lnTo>
                  <a:lnTo>
                    <a:pt x="93" y="58"/>
                  </a:lnTo>
                  <a:lnTo>
                    <a:pt x="92" y="58"/>
                  </a:lnTo>
                  <a:lnTo>
                    <a:pt x="92" y="57"/>
                  </a:lnTo>
                  <a:lnTo>
                    <a:pt x="91" y="57"/>
                  </a:lnTo>
                  <a:lnTo>
                    <a:pt x="90" y="57"/>
                  </a:lnTo>
                  <a:lnTo>
                    <a:pt x="90" y="58"/>
                  </a:lnTo>
                  <a:lnTo>
                    <a:pt x="91" y="58"/>
                  </a:lnTo>
                  <a:lnTo>
                    <a:pt x="90" y="58"/>
                  </a:lnTo>
                  <a:lnTo>
                    <a:pt x="90" y="57"/>
                  </a:lnTo>
                  <a:lnTo>
                    <a:pt x="89" y="57"/>
                  </a:lnTo>
                  <a:lnTo>
                    <a:pt x="88" y="57"/>
                  </a:lnTo>
                  <a:lnTo>
                    <a:pt x="88" y="56"/>
                  </a:lnTo>
                  <a:lnTo>
                    <a:pt x="87" y="55"/>
                  </a:lnTo>
                  <a:lnTo>
                    <a:pt x="86" y="55"/>
                  </a:lnTo>
                  <a:lnTo>
                    <a:pt x="84" y="55"/>
                  </a:lnTo>
                  <a:lnTo>
                    <a:pt x="83" y="55"/>
                  </a:lnTo>
                  <a:lnTo>
                    <a:pt x="82" y="55"/>
                  </a:lnTo>
                  <a:lnTo>
                    <a:pt x="82" y="56"/>
                  </a:lnTo>
                  <a:lnTo>
                    <a:pt x="81" y="56"/>
                  </a:lnTo>
                  <a:lnTo>
                    <a:pt x="81" y="55"/>
                  </a:lnTo>
                  <a:lnTo>
                    <a:pt x="80" y="55"/>
                  </a:lnTo>
                  <a:lnTo>
                    <a:pt x="80" y="54"/>
                  </a:lnTo>
                  <a:lnTo>
                    <a:pt x="79" y="54"/>
                  </a:lnTo>
                  <a:lnTo>
                    <a:pt x="80" y="55"/>
                  </a:lnTo>
                  <a:lnTo>
                    <a:pt x="79" y="55"/>
                  </a:lnTo>
                  <a:lnTo>
                    <a:pt x="78" y="55"/>
                  </a:lnTo>
                  <a:lnTo>
                    <a:pt x="77" y="54"/>
                  </a:lnTo>
                  <a:lnTo>
                    <a:pt x="77" y="53"/>
                  </a:lnTo>
                  <a:lnTo>
                    <a:pt x="76" y="53"/>
                  </a:lnTo>
                  <a:lnTo>
                    <a:pt x="74" y="53"/>
                  </a:lnTo>
                  <a:lnTo>
                    <a:pt x="74" y="52"/>
                  </a:lnTo>
                  <a:lnTo>
                    <a:pt x="74" y="51"/>
                  </a:lnTo>
                  <a:lnTo>
                    <a:pt x="73" y="51"/>
                  </a:lnTo>
                  <a:lnTo>
                    <a:pt x="73" y="50"/>
                  </a:lnTo>
                  <a:lnTo>
                    <a:pt x="73" y="51"/>
                  </a:lnTo>
                  <a:lnTo>
                    <a:pt x="72" y="51"/>
                  </a:lnTo>
                  <a:lnTo>
                    <a:pt x="72" y="52"/>
                  </a:lnTo>
                  <a:lnTo>
                    <a:pt x="71" y="52"/>
                  </a:lnTo>
                  <a:lnTo>
                    <a:pt x="71" y="53"/>
                  </a:lnTo>
                  <a:lnTo>
                    <a:pt x="70" y="53"/>
                  </a:lnTo>
                  <a:lnTo>
                    <a:pt x="70" y="54"/>
                  </a:lnTo>
                  <a:lnTo>
                    <a:pt x="69" y="54"/>
                  </a:lnTo>
                  <a:lnTo>
                    <a:pt x="68" y="54"/>
                  </a:lnTo>
                  <a:lnTo>
                    <a:pt x="68" y="53"/>
                  </a:lnTo>
                  <a:lnTo>
                    <a:pt x="67" y="53"/>
                  </a:lnTo>
                  <a:lnTo>
                    <a:pt x="67" y="52"/>
                  </a:lnTo>
                  <a:lnTo>
                    <a:pt x="67" y="51"/>
                  </a:lnTo>
                  <a:lnTo>
                    <a:pt x="67" y="50"/>
                  </a:lnTo>
                  <a:lnTo>
                    <a:pt x="67" y="48"/>
                  </a:lnTo>
                  <a:lnTo>
                    <a:pt x="67" y="47"/>
                  </a:lnTo>
                  <a:lnTo>
                    <a:pt x="68" y="47"/>
                  </a:lnTo>
                  <a:lnTo>
                    <a:pt x="68" y="46"/>
                  </a:lnTo>
                  <a:lnTo>
                    <a:pt x="68" y="45"/>
                  </a:lnTo>
                  <a:lnTo>
                    <a:pt x="69" y="45"/>
                  </a:lnTo>
                  <a:lnTo>
                    <a:pt x="69" y="44"/>
                  </a:lnTo>
                  <a:lnTo>
                    <a:pt x="69" y="43"/>
                  </a:lnTo>
                  <a:lnTo>
                    <a:pt x="69" y="42"/>
                  </a:lnTo>
                  <a:lnTo>
                    <a:pt x="70" y="42"/>
                  </a:lnTo>
                  <a:lnTo>
                    <a:pt x="70" y="41"/>
                  </a:lnTo>
                  <a:lnTo>
                    <a:pt x="70" y="40"/>
                  </a:lnTo>
                  <a:lnTo>
                    <a:pt x="70" y="38"/>
                  </a:lnTo>
                  <a:lnTo>
                    <a:pt x="71" y="38"/>
                  </a:lnTo>
                  <a:lnTo>
                    <a:pt x="71" y="37"/>
                  </a:lnTo>
                  <a:lnTo>
                    <a:pt x="72" y="36"/>
                  </a:lnTo>
                  <a:lnTo>
                    <a:pt x="72" y="35"/>
                  </a:lnTo>
                  <a:lnTo>
                    <a:pt x="73" y="35"/>
                  </a:lnTo>
                  <a:lnTo>
                    <a:pt x="73" y="34"/>
                  </a:lnTo>
                  <a:lnTo>
                    <a:pt x="72" y="34"/>
                  </a:lnTo>
                  <a:lnTo>
                    <a:pt x="70" y="33"/>
                  </a:lnTo>
                  <a:lnTo>
                    <a:pt x="70" y="32"/>
                  </a:lnTo>
                  <a:lnTo>
                    <a:pt x="69" y="32"/>
                  </a:lnTo>
                  <a:lnTo>
                    <a:pt x="68" y="34"/>
                  </a:lnTo>
                  <a:lnTo>
                    <a:pt x="67" y="34"/>
                  </a:lnTo>
                  <a:lnTo>
                    <a:pt x="67" y="33"/>
                  </a:lnTo>
                  <a:lnTo>
                    <a:pt x="66" y="33"/>
                  </a:lnTo>
                  <a:lnTo>
                    <a:pt x="64" y="34"/>
                  </a:lnTo>
                  <a:lnTo>
                    <a:pt x="63" y="34"/>
                  </a:lnTo>
                  <a:lnTo>
                    <a:pt x="63" y="33"/>
                  </a:lnTo>
                  <a:lnTo>
                    <a:pt x="62" y="32"/>
                  </a:lnTo>
                  <a:lnTo>
                    <a:pt x="61" y="32"/>
                  </a:lnTo>
                  <a:lnTo>
                    <a:pt x="60" y="31"/>
                  </a:lnTo>
                  <a:lnTo>
                    <a:pt x="60" y="32"/>
                  </a:lnTo>
                  <a:lnTo>
                    <a:pt x="58" y="32"/>
                  </a:lnTo>
                  <a:lnTo>
                    <a:pt x="56" y="31"/>
                  </a:lnTo>
                  <a:lnTo>
                    <a:pt x="56" y="30"/>
                  </a:lnTo>
                  <a:lnTo>
                    <a:pt x="56" y="28"/>
                  </a:lnTo>
                  <a:lnTo>
                    <a:pt x="56" y="27"/>
                  </a:lnTo>
                  <a:lnTo>
                    <a:pt x="57" y="26"/>
                  </a:lnTo>
                  <a:lnTo>
                    <a:pt x="56" y="26"/>
                  </a:lnTo>
                  <a:lnTo>
                    <a:pt x="54" y="26"/>
                  </a:lnTo>
                  <a:lnTo>
                    <a:pt x="54" y="25"/>
                  </a:lnTo>
                  <a:lnTo>
                    <a:pt x="53" y="25"/>
                  </a:lnTo>
                  <a:lnTo>
                    <a:pt x="52" y="25"/>
                  </a:lnTo>
                  <a:lnTo>
                    <a:pt x="50" y="24"/>
                  </a:lnTo>
                  <a:lnTo>
                    <a:pt x="49" y="25"/>
                  </a:lnTo>
                  <a:lnTo>
                    <a:pt x="48" y="24"/>
                  </a:lnTo>
                  <a:lnTo>
                    <a:pt x="48" y="23"/>
                  </a:lnTo>
                  <a:lnTo>
                    <a:pt x="47" y="22"/>
                  </a:lnTo>
                  <a:lnTo>
                    <a:pt x="46" y="20"/>
                  </a:lnTo>
                  <a:lnTo>
                    <a:pt x="44" y="20"/>
                  </a:lnTo>
                  <a:lnTo>
                    <a:pt x="43" y="18"/>
                  </a:lnTo>
                  <a:lnTo>
                    <a:pt x="42" y="17"/>
                  </a:lnTo>
                  <a:lnTo>
                    <a:pt x="42" y="16"/>
                  </a:lnTo>
                  <a:lnTo>
                    <a:pt x="41" y="17"/>
                  </a:lnTo>
                  <a:lnTo>
                    <a:pt x="39" y="17"/>
                  </a:lnTo>
                  <a:lnTo>
                    <a:pt x="39" y="16"/>
                  </a:lnTo>
                  <a:lnTo>
                    <a:pt x="38" y="16"/>
                  </a:lnTo>
                  <a:lnTo>
                    <a:pt x="37" y="15"/>
                  </a:lnTo>
                  <a:lnTo>
                    <a:pt x="36" y="15"/>
                  </a:lnTo>
                  <a:lnTo>
                    <a:pt x="34" y="15"/>
                  </a:lnTo>
                  <a:lnTo>
                    <a:pt x="33" y="16"/>
                  </a:lnTo>
                  <a:lnTo>
                    <a:pt x="32" y="17"/>
                  </a:lnTo>
                  <a:lnTo>
                    <a:pt x="31" y="17"/>
                  </a:lnTo>
                  <a:lnTo>
                    <a:pt x="30" y="17"/>
                  </a:lnTo>
                  <a:lnTo>
                    <a:pt x="28" y="18"/>
                  </a:lnTo>
                  <a:lnTo>
                    <a:pt x="28" y="20"/>
                  </a:lnTo>
                  <a:lnTo>
                    <a:pt x="28" y="21"/>
                  </a:lnTo>
                  <a:lnTo>
                    <a:pt x="29" y="21"/>
                  </a:lnTo>
                  <a:lnTo>
                    <a:pt x="29" y="22"/>
                  </a:lnTo>
                  <a:lnTo>
                    <a:pt x="28" y="22"/>
                  </a:lnTo>
                  <a:lnTo>
                    <a:pt x="26" y="23"/>
                  </a:lnTo>
                  <a:lnTo>
                    <a:pt x="23" y="23"/>
                  </a:lnTo>
                  <a:lnTo>
                    <a:pt x="22" y="23"/>
                  </a:lnTo>
                  <a:lnTo>
                    <a:pt x="20" y="22"/>
                  </a:lnTo>
                  <a:lnTo>
                    <a:pt x="20" y="21"/>
                  </a:lnTo>
                  <a:lnTo>
                    <a:pt x="19" y="20"/>
                  </a:lnTo>
                  <a:lnTo>
                    <a:pt x="18" y="22"/>
                  </a:lnTo>
                  <a:lnTo>
                    <a:pt x="18" y="24"/>
                  </a:lnTo>
                  <a:lnTo>
                    <a:pt x="16" y="27"/>
                  </a:lnTo>
                  <a:lnTo>
                    <a:pt x="13" y="26"/>
                  </a:lnTo>
                  <a:lnTo>
                    <a:pt x="12" y="26"/>
                  </a:lnTo>
                  <a:lnTo>
                    <a:pt x="12" y="27"/>
                  </a:lnTo>
                  <a:lnTo>
                    <a:pt x="10" y="31"/>
                  </a:lnTo>
                  <a:lnTo>
                    <a:pt x="9" y="32"/>
                  </a:lnTo>
                  <a:lnTo>
                    <a:pt x="8" y="32"/>
                  </a:lnTo>
                  <a:lnTo>
                    <a:pt x="6" y="35"/>
                  </a:lnTo>
                  <a:lnTo>
                    <a:pt x="6" y="36"/>
                  </a:lnTo>
                  <a:lnTo>
                    <a:pt x="3" y="37"/>
                  </a:lnTo>
                  <a:lnTo>
                    <a:pt x="3" y="36"/>
                  </a:lnTo>
                  <a:lnTo>
                    <a:pt x="3" y="35"/>
                  </a:lnTo>
                  <a:lnTo>
                    <a:pt x="1" y="27"/>
                  </a:lnTo>
                  <a:lnTo>
                    <a:pt x="0" y="21"/>
                  </a:lnTo>
                  <a:lnTo>
                    <a:pt x="2" y="20"/>
                  </a:lnTo>
                  <a:lnTo>
                    <a:pt x="14" y="17"/>
                  </a:lnTo>
                  <a:lnTo>
                    <a:pt x="18" y="17"/>
                  </a:lnTo>
                  <a:lnTo>
                    <a:pt x="29" y="15"/>
                  </a:lnTo>
                  <a:lnTo>
                    <a:pt x="30" y="15"/>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110"/>
            <p:cNvSpPr>
              <a:spLocks noEditPoints="1"/>
            </p:cNvSpPr>
            <p:nvPr/>
          </p:nvSpPr>
          <p:spPr bwMode="auto">
            <a:xfrm>
              <a:off x="6245225" y="3635375"/>
              <a:ext cx="152400" cy="80963"/>
            </a:xfrm>
            <a:custGeom>
              <a:avLst/>
              <a:gdLst>
                <a:gd name="T0" fmla="*/ 93 w 96"/>
                <a:gd name="T1" fmla="*/ 48 h 51"/>
                <a:gd name="T2" fmla="*/ 89 w 96"/>
                <a:gd name="T3" fmla="*/ 48 h 51"/>
                <a:gd name="T4" fmla="*/ 94 w 96"/>
                <a:gd name="T5" fmla="*/ 43 h 51"/>
                <a:gd name="T6" fmla="*/ 80 w 96"/>
                <a:gd name="T7" fmla="*/ 45 h 51"/>
                <a:gd name="T8" fmla="*/ 83 w 96"/>
                <a:gd name="T9" fmla="*/ 47 h 51"/>
                <a:gd name="T10" fmla="*/ 76 w 96"/>
                <a:gd name="T11" fmla="*/ 50 h 51"/>
                <a:gd name="T12" fmla="*/ 76 w 96"/>
                <a:gd name="T13" fmla="*/ 48 h 51"/>
                <a:gd name="T14" fmla="*/ 70 w 96"/>
                <a:gd name="T15" fmla="*/ 42 h 51"/>
                <a:gd name="T16" fmla="*/ 59 w 96"/>
                <a:gd name="T17" fmla="*/ 0 h 51"/>
                <a:gd name="T18" fmla="*/ 63 w 96"/>
                <a:gd name="T19" fmla="*/ 5 h 51"/>
                <a:gd name="T20" fmla="*/ 66 w 96"/>
                <a:gd name="T21" fmla="*/ 5 h 51"/>
                <a:gd name="T22" fmla="*/ 66 w 96"/>
                <a:gd name="T23" fmla="*/ 8 h 51"/>
                <a:gd name="T24" fmla="*/ 61 w 96"/>
                <a:gd name="T25" fmla="*/ 11 h 51"/>
                <a:gd name="T26" fmla="*/ 61 w 96"/>
                <a:gd name="T27" fmla="*/ 13 h 51"/>
                <a:gd name="T28" fmla="*/ 60 w 96"/>
                <a:gd name="T29" fmla="*/ 14 h 51"/>
                <a:gd name="T30" fmla="*/ 59 w 96"/>
                <a:gd name="T31" fmla="*/ 20 h 51"/>
                <a:gd name="T32" fmla="*/ 63 w 96"/>
                <a:gd name="T33" fmla="*/ 19 h 51"/>
                <a:gd name="T34" fmla="*/ 68 w 96"/>
                <a:gd name="T35" fmla="*/ 22 h 51"/>
                <a:gd name="T36" fmla="*/ 70 w 96"/>
                <a:gd name="T37" fmla="*/ 27 h 51"/>
                <a:gd name="T38" fmla="*/ 74 w 96"/>
                <a:gd name="T39" fmla="*/ 29 h 51"/>
                <a:gd name="T40" fmla="*/ 76 w 96"/>
                <a:gd name="T41" fmla="*/ 33 h 51"/>
                <a:gd name="T42" fmla="*/ 84 w 96"/>
                <a:gd name="T43" fmla="*/ 33 h 51"/>
                <a:gd name="T44" fmla="*/ 86 w 96"/>
                <a:gd name="T45" fmla="*/ 31 h 51"/>
                <a:gd name="T46" fmla="*/ 89 w 96"/>
                <a:gd name="T47" fmla="*/ 28 h 51"/>
                <a:gd name="T48" fmla="*/ 86 w 96"/>
                <a:gd name="T49" fmla="*/ 23 h 51"/>
                <a:gd name="T50" fmla="*/ 83 w 96"/>
                <a:gd name="T51" fmla="*/ 23 h 51"/>
                <a:gd name="T52" fmla="*/ 84 w 96"/>
                <a:gd name="T53" fmla="*/ 21 h 51"/>
                <a:gd name="T54" fmla="*/ 89 w 96"/>
                <a:gd name="T55" fmla="*/ 25 h 51"/>
                <a:gd name="T56" fmla="*/ 93 w 96"/>
                <a:gd name="T57" fmla="*/ 34 h 51"/>
                <a:gd name="T58" fmla="*/ 91 w 96"/>
                <a:gd name="T59" fmla="*/ 37 h 51"/>
                <a:gd name="T60" fmla="*/ 88 w 96"/>
                <a:gd name="T61" fmla="*/ 34 h 51"/>
                <a:gd name="T62" fmla="*/ 84 w 96"/>
                <a:gd name="T63" fmla="*/ 37 h 51"/>
                <a:gd name="T64" fmla="*/ 80 w 96"/>
                <a:gd name="T65" fmla="*/ 41 h 51"/>
                <a:gd name="T66" fmla="*/ 76 w 96"/>
                <a:gd name="T67" fmla="*/ 43 h 51"/>
                <a:gd name="T68" fmla="*/ 71 w 96"/>
                <a:gd name="T69" fmla="*/ 48 h 51"/>
                <a:gd name="T70" fmla="*/ 74 w 96"/>
                <a:gd name="T71" fmla="*/ 45 h 51"/>
                <a:gd name="T72" fmla="*/ 75 w 96"/>
                <a:gd name="T73" fmla="*/ 40 h 51"/>
                <a:gd name="T74" fmla="*/ 73 w 96"/>
                <a:gd name="T75" fmla="*/ 37 h 51"/>
                <a:gd name="T76" fmla="*/ 71 w 96"/>
                <a:gd name="T77" fmla="*/ 40 h 51"/>
                <a:gd name="T78" fmla="*/ 70 w 96"/>
                <a:gd name="T79" fmla="*/ 41 h 51"/>
                <a:gd name="T80" fmla="*/ 68 w 96"/>
                <a:gd name="T81" fmla="*/ 43 h 51"/>
                <a:gd name="T82" fmla="*/ 65 w 96"/>
                <a:gd name="T83" fmla="*/ 48 h 51"/>
                <a:gd name="T84" fmla="*/ 59 w 96"/>
                <a:gd name="T85" fmla="*/ 40 h 51"/>
                <a:gd name="T86" fmla="*/ 55 w 96"/>
                <a:gd name="T87" fmla="*/ 37 h 51"/>
                <a:gd name="T88" fmla="*/ 49 w 96"/>
                <a:gd name="T89" fmla="*/ 33 h 51"/>
                <a:gd name="T90" fmla="*/ 35 w 96"/>
                <a:gd name="T91" fmla="*/ 37 h 51"/>
                <a:gd name="T92" fmla="*/ 19 w 96"/>
                <a:gd name="T93" fmla="*/ 41 h 51"/>
                <a:gd name="T94" fmla="*/ 13 w 96"/>
                <a:gd name="T95" fmla="*/ 43 h 51"/>
                <a:gd name="T96" fmla="*/ 0 w 96"/>
                <a:gd name="T97" fmla="*/ 34 h 51"/>
                <a:gd name="T98" fmla="*/ 7 w 96"/>
                <a:gd name="T99" fmla="*/ 19 h 51"/>
                <a:gd name="T100" fmla="*/ 29 w 96"/>
                <a:gd name="T101" fmla="*/ 14 h 51"/>
                <a:gd name="T102" fmla="*/ 43 w 96"/>
                <a:gd name="T103" fmla="*/ 11 h 51"/>
                <a:gd name="T104" fmla="*/ 50 w 96"/>
                <a:gd name="T105" fmla="*/ 5 h 51"/>
                <a:gd name="T106" fmla="*/ 57 w 96"/>
                <a:gd name="T10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1">
                  <a:moveTo>
                    <a:pt x="94" y="43"/>
                  </a:moveTo>
                  <a:lnTo>
                    <a:pt x="96" y="45"/>
                  </a:lnTo>
                  <a:lnTo>
                    <a:pt x="96" y="47"/>
                  </a:lnTo>
                  <a:lnTo>
                    <a:pt x="95" y="48"/>
                  </a:lnTo>
                  <a:lnTo>
                    <a:pt x="94" y="48"/>
                  </a:lnTo>
                  <a:lnTo>
                    <a:pt x="93" y="48"/>
                  </a:lnTo>
                  <a:lnTo>
                    <a:pt x="90" y="48"/>
                  </a:lnTo>
                  <a:lnTo>
                    <a:pt x="89" y="48"/>
                  </a:lnTo>
                  <a:lnTo>
                    <a:pt x="88" y="48"/>
                  </a:lnTo>
                  <a:lnTo>
                    <a:pt x="88" y="47"/>
                  </a:lnTo>
                  <a:lnTo>
                    <a:pt x="88" y="48"/>
                  </a:lnTo>
                  <a:lnTo>
                    <a:pt x="89" y="48"/>
                  </a:lnTo>
                  <a:lnTo>
                    <a:pt x="89" y="47"/>
                  </a:lnTo>
                  <a:lnTo>
                    <a:pt x="91" y="47"/>
                  </a:lnTo>
                  <a:lnTo>
                    <a:pt x="93" y="47"/>
                  </a:lnTo>
                  <a:lnTo>
                    <a:pt x="93" y="45"/>
                  </a:lnTo>
                  <a:lnTo>
                    <a:pt x="94" y="44"/>
                  </a:lnTo>
                  <a:lnTo>
                    <a:pt x="94" y="43"/>
                  </a:lnTo>
                  <a:lnTo>
                    <a:pt x="93" y="43"/>
                  </a:lnTo>
                  <a:lnTo>
                    <a:pt x="94" y="43"/>
                  </a:lnTo>
                  <a:close/>
                  <a:moveTo>
                    <a:pt x="78" y="44"/>
                  </a:moveTo>
                  <a:lnTo>
                    <a:pt x="79" y="44"/>
                  </a:lnTo>
                  <a:lnTo>
                    <a:pt x="79" y="45"/>
                  </a:lnTo>
                  <a:lnTo>
                    <a:pt x="80" y="45"/>
                  </a:lnTo>
                  <a:lnTo>
                    <a:pt x="81" y="45"/>
                  </a:lnTo>
                  <a:lnTo>
                    <a:pt x="81" y="47"/>
                  </a:lnTo>
                  <a:lnTo>
                    <a:pt x="81" y="45"/>
                  </a:lnTo>
                  <a:lnTo>
                    <a:pt x="83" y="44"/>
                  </a:lnTo>
                  <a:lnTo>
                    <a:pt x="83" y="45"/>
                  </a:lnTo>
                  <a:lnTo>
                    <a:pt x="83" y="47"/>
                  </a:lnTo>
                  <a:lnTo>
                    <a:pt x="83" y="48"/>
                  </a:lnTo>
                  <a:lnTo>
                    <a:pt x="81" y="48"/>
                  </a:lnTo>
                  <a:lnTo>
                    <a:pt x="80" y="48"/>
                  </a:lnTo>
                  <a:lnTo>
                    <a:pt x="79" y="49"/>
                  </a:lnTo>
                  <a:lnTo>
                    <a:pt x="77" y="49"/>
                  </a:lnTo>
                  <a:lnTo>
                    <a:pt x="76" y="50"/>
                  </a:lnTo>
                  <a:lnTo>
                    <a:pt x="76" y="51"/>
                  </a:lnTo>
                  <a:lnTo>
                    <a:pt x="75" y="51"/>
                  </a:lnTo>
                  <a:lnTo>
                    <a:pt x="74" y="51"/>
                  </a:lnTo>
                  <a:lnTo>
                    <a:pt x="74" y="50"/>
                  </a:lnTo>
                  <a:lnTo>
                    <a:pt x="75" y="50"/>
                  </a:lnTo>
                  <a:lnTo>
                    <a:pt x="76" y="48"/>
                  </a:lnTo>
                  <a:lnTo>
                    <a:pt x="76" y="47"/>
                  </a:lnTo>
                  <a:lnTo>
                    <a:pt x="76" y="45"/>
                  </a:lnTo>
                  <a:lnTo>
                    <a:pt x="77" y="45"/>
                  </a:lnTo>
                  <a:lnTo>
                    <a:pt x="78" y="44"/>
                  </a:lnTo>
                  <a:close/>
                  <a:moveTo>
                    <a:pt x="71" y="42"/>
                  </a:moveTo>
                  <a:lnTo>
                    <a:pt x="70" y="42"/>
                  </a:lnTo>
                  <a:lnTo>
                    <a:pt x="71" y="42"/>
                  </a:lnTo>
                  <a:lnTo>
                    <a:pt x="71" y="41"/>
                  </a:lnTo>
                  <a:lnTo>
                    <a:pt x="71" y="42"/>
                  </a:lnTo>
                  <a:close/>
                  <a:moveTo>
                    <a:pt x="57" y="0"/>
                  </a:moveTo>
                  <a:lnTo>
                    <a:pt x="58" y="1"/>
                  </a:lnTo>
                  <a:lnTo>
                    <a:pt x="59" y="0"/>
                  </a:lnTo>
                  <a:lnTo>
                    <a:pt x="59" y="1"/>
                  </a:lnTo>
                  <a:lnTo>
                    <a:pt x="60" y="3"/>
                  </a:lnTo>
                  <a:lnTo>
                    <a:pt x="60" y="4"/>
                  </a:lnTo>
                  <a:lnTo>
                    <a:pt x="61" y="4"/>
                  </a:lnTo>
                  <a:lnTo>
                    <a:pt x="61" y="5"/>
                  </a:lnTo>
                  <a:lnTo>
                    <a:pt x="63" y="5"/>
                  </a:lnTo>
                  <a:lnTo>
                    <a:pt x="64" y="7"/>
                  </a:lnTo>
                  <a:lnTo>
                    <a:pt x="65" y="7"/>
                  </a:lnTo>
                  <a:lnTo>
                    <a:pt x="65" y="5"/>
                  </a:lnTo>
                  <a:lnTo>
                    <a:pt x="65" y="4"/>
                  </a:lnTo>
                  <a:lnTo>
                    <a:pt x="66" y="4"/>
                  </a:lnTo>
                  <a:lnTo>
                    <a:pt x="66" y="5"/>
                  </a:lnTo>
                  <a:lnTo>
                    <a:pt x="67" y="5"/>
                  </a:lnTo>
                  <a:lnTo>
                    <a:pt x="67" y="7"/>
                  </a:lnTo>
                  <a:lnTo>
                    <a:pt x="66" y="7"/>
                  </a:lnTo>
                  <a:lnTo>
                    <a:pt x="66" y="8"/>
                  </a:lnTo>
                  <a:lnTo>
                    <a:pt x="66" y="9"/>
                  </a:lnTo>
                  <a:lnTo>
                    <a:pt x="66" y="8"/>
                  </a:lnTo>
                  <a:lnTo>
                    <a:pt x="65" y="8"/>
                  </a:lnTo>
                  <a:lnTo>
                    <a:pt x="65" y="9"/>
                  </a:lnTo>
                  <a:lnTo>
                    <a:pt x="64" y="9"/>
                  </a:lnTo>
                  <a:lnTo>
                    <a:pt x="64" y="10"/>
                  </a:lnTo>
                  <a:lnTo>
                    <a:pt x="63" y="10"/>
                  </a:lnTo>
                  <a:lnTo>
                    <a:pt x="61" y="11"/>
                  </a:lnTo>
                  <a:lnTo>
                    <a:pt x="60" y="11"/>
                  </a:lnTo>
                  <a:lnTo>
                    <a:pt x="61" y="12"/>
                  </a:lnTo>
                  <a:lnTo>
                    <a:pt x="63" y="12"/>
                  </a:lnTo>
                  <a:lnTo>
                    <a:pt x="63" y="13"/>
                  </a:lnTo>
                  <a:lnTo>
                    <a:pt x="61" y="12"/>
                  </a:lnTo>
                  <a:lnTo>
                    <a:pt x="61" y="13"/>
                  </a:lnTo>
                  <a:lnTo>
                    <a:pt x="61" y="14"/>
                  </a:lnTo>
                  <a:lnTo>
                    <a:pt x="60" y="14"/>
                  </a:lnTo>
                  <a:lnTo>
                    <a:pt x="60" y="15"/>
                  </a:lnTo>
                  <a:lnTo>
                    <a:pt x="61" y="15"/>
                  </a:lnTo>
                  <a:lnTo>
                    <a:pt x="60" y="15"/>
                  </a:lnTo>
                  <a:lnTo>
                    <a:pt x="60" y="14"/>
                  </a:lnTo>
                  <a:lnTo>
                    <a:pt x="59" y="15"/>
                  </a:lnTo>
                  <a:lnTo>
                    <a:pt x="59" y="17"/>
                  </a:lnTo>
                  <a:lnTo>
                    <a:pt x="60" y="17"/>
                  </a:lnTo>
                  <a:lnTo>
                    <a:pt x="60" y="18"/>
                  </a:lnTo>
                  <a:lnTo>
                    <a:pt x="59" y="19"/>
                  </a:lnTo>
                  <a:lnTo>
                    <a:pt x="59" y="20"/>
                  </a:lnTo>
                  <a:lnTo>
                    <a:pt x="60" y="20"/>
                  </a:lnTo>
                  <a:lnTo>
                    <a:pt x="60" y="21"/>
                  </a:lnTo>
                  <a:lnTo>
                    <a:pt x="61" y="21"/>
                  </a:lnTo>
                  <a:lnTo>
                    <a:pt x="63" y="21"/>
                  </a:lnTo>
                  <a:lnTo>
                    <a:pt x="63" y="20"/>
                  </a:lnTo>
                  <a:lnTo>
                    <a:pt x="63" y="19"/>
                  </a:lnTo>
                  <a:lnTo>
                    <a:pt x="64" y="20"/>
                  </a:lnTo>
                  <a:lnTo>
                    <a:pt x="65" y="20"/>
                  </a:lnTo>
                  <a:lnTo>
                    <a:pt x="66" y="20"/>
                  </a:lnTo>
                  <a:lnTo>
                    <a:pt x="67" y="21"/>
                  </a:lnTo>
                  <a:lnTo>
                    <a:pt x="68" y="21"/>
                  </a:lnTo>
                  <a:lnTo>
                    <a:pt x="68" y="22"/>
                  </a:lnTo>
                  <a:lnTo>
                    <a:pt x="69" y="23"/>
                  </a:lnTo>
                  <a:lnTo>
                    <a:pt x="70" y="24"/>
                  </a:lnTo>
                  <a:lnTo>
                    <a:pt x="71" y="24"/>
                  </a:lnTo>
                  <a:lnTo>
                    <a:pt x="70" y="24"/>
                  </a:lnTo>
                  <a:lnTo>
                    <a:pt x="71" y="25"/>
                  </a:lnTo>
                  <a:lnTo>
                    <a:pt x="70" y="27"/>
                  </a:lnTo>
                  <a:lnTo>
                    <a:pt x="71" y="27"/>
                  </a:lnTo>
                  <a:lnTo>
                    <a:pt x="71" y="28"/>
                  </a:lnTo>
                  <a:lnTo>
                    <a:pt x="70" y="28"/>
                  </a:lnTo>
                  <a:lnTo>
                    <a:pt x="71" y="29"/>
                  </a:lnTo>
                  <a:lnTo>
                    <a:pt x="73" y="29"/>
                  </a:lnTo>
                  <a:lnTo>
                    <a:pt x="74" y="29"/>
                  </a:lnTo>
                  <a:lnTo>
                    <a:pt x="75" y="29"/>
                  </a:lnTo>
                  <a:lnTo>
                    <a:pt x="75" y="30"/>
                  </a:lnTo>
                  <a:lnTo>
                    <a:pt x="76" y="30"/>
                  </a:lnTo>
                  <a:lnTo>
                    <a:pt x="76" y="31"/>
                  </a:lnTo>
                  <a:lnTo>
                    <a:pt x="76" y="32"/>
                  </a:lnTo>
                  <a:lnTo>
                    <a:pt x="76" y="33"/>
                  </a:lnTo>
                  <a:lnTo>
                    <a:pt x="77" y="33"/>
                  </a:lnTo>
                  <a:lnTo>
                    <a:pt x="78" y="33"/>
                  </a:lnTo>
                  <a:lnTo>
                    <a:pt x="78" y="34"/>
                  </a:lnTo>
                  <a:lnTo>
                    <a:pt x="80" y="34"/>
                  </a:lnTo>
                  <a:lnTo>
                    <a:pt x="83" y="33"/>
                  </a:lnTo>
                  <a:lnTo>
                    <a:pt x="84" y="33"/>
                  </a:lnTo>
                  <a:lnTo>
                    <a:pt x="84" y="34"/>
                  </a:lnTo>
                  <a:lnTo>
                    <a:pt x="84" y="33"/>
                  </a:lnTo>
                  <a:lnTo>
                    <a:pt x="85" y="33"/>
                  </a:lnTo>
                  <a:lnTo>
                    <a:pt x="85" y="32"/>
                  </a:lnTo>
                  <a:lnTo>
                    <a:pt x="86" y="32"/>
                  </a:lnTo>
                  <a:lnTo>
                    <a:pt x="86" y="31"/>
                  </a:lnTo>
                  <a:lnTo>
                    <a:pt x="87" y="31"/>
                  </a:lnTo>
                  <a:lnTo>
                    <a:pt x="88" y="31"/>
                  </a:lnTo>
                  <a:lnTo>
                    <a:pt x="88" y="30"/>
                  </a:lnTo>
                  <a:lnTo>
                    <a:pt x="89" y="30"/>
                  </a:lnTo>
                  <a:lnTo>
                    <a:pt x="89" y="29"/>
                  </a:lnTo>
                  <a:lnTo>
                    <a:pt x="89" y="28"/>
                  </a:lnTo>
                  <a:lnTo>
                    <a:pt x="88" y="27"/>
                  </a:lnTo>
                  <a:lnTo>
                    <a:pt x="88" y="25"/>
                  </a:lnTo>
                  <a:lnTo>
                    <a:pt x="87" y="25"/>
                  </a:lnTo>
                  <a:lnTo>
                    <a:pt x="87" y="27"/>
                  </a:lnTo>
                  <a:lnTo>
                    <a:pt x="86" y="25"/>
                  </a:lnTo>
                  <a:lnTo>
                    <a:pt x="86" y="23"/>
                  </a:lnTo>
                  <a:lnTo>
                    <a:pt x="85" y="23"/>
                  </a:lnTo>
                  <a:lnTo>
                    <a:pt x="85" y="22"/>
                  </a:lnTo>
                  <a:lnTo>
                    <a:pt x="84" y="22"/>
                  </a:lnTo>
                  <a:lnTo>
                    <a:pt x="84" y="21"/>
                  </a:lnTo>
                  <a:lnTo>
                    <a:pt x="83" y="22"/>
                  </a:lnTo>
                  <a:lnTo>
                    <a:pt x="83" y="23"/>
                  </a:lnTo>
                  <a:lnTo>
                    <a:pt x="81" y="22"/>
                  </a:lnTo>
                  <a:lnTo>
                    <a:pt x="80" y="22"/>
                  </a:lnTo>
                  <a:lnTo>
                    <a:pt x="81" y="22"/>
                  </a:lnTo>
                  <a:lnTo>
                    <a:pt x="81" y="21"/>
                  </a:lnTo>
                  <a:lnTo>
                    <a:pt x="83" y="21"/>
                  </a:lnTo>
                  <a:lnTo>
                    <a:pt x="84" y="21"/>
                  </a:lnTo>
                  <a:lnTo>
                    <a:pt x="85" y="21"/>
                  </a:lnTo>
                  <a:lnTo>
                    <a:pt x="86" y="22"/>
                  </a:lnTo>
                  <a:lnTo>
                    <a:pt x="87" y="22"/>
                  </a:lnTo>
                  <a:lnTo>
                    <a:pt x="87" y="23"/>
                  </a:lnTo>
                  <a:lnTo>
                    <a:pt x="88" y="24"/>
                  </a:lnTo>
                  <a:lnTo>
                    <a:pt x="89" y="25"/>
                  </a:lnTo>
                  <a:lnTo>
                    <a:pt x="90" y="28"/>
                  </a:lnTo>
                  <a:lnTo>
                    <a:pt x="91" y="28"/>
                  </a:lnTo>
                  <a:lnTo>
                    <a:pt x="91" y="30"/>
                  </a:lnTo>
                  <a:lnTo>
                    <a:pt x="93" y="32"/>
                  </a:lnTo>
                  <a:lnTo>
                    <a:pt x="93" y="33"/>
                  </a:lnTo>
                  <a:lnTo>
                    <a:pt x="93" y="34"/>
                  </a:lnTo>
                  <a:lnTo>
                    <a:pt x="91" y="34"/>
                  </a:lnTo>
                  <a:lnTo>
                    <a:pt x="91" y="35"/>
                  </a:lnTo>
                  <a:lnTo>
                    <a:pt x="93" y="37"/>
                  </a:lnTo>
                  <a:lnTo>
                    <a:pt x="93" y="38"/>
                  </a:lnTo>
                  <a:lnTo>
                    <a:pt x="91" y="38"/>
                  </a:lnTo>
                  <a:lnTo>
                    <a:pt x="91" y="37"/>
                  </a:lnTo>
                  <a:lnTo>
                    <a:pt x="91" y="35"/>
                  </a:lnTo>
                  <a:lnTo>
                    <a:pt x="91" y="34"/>
                  </a:lnTo>
                  <a:lnTo>
                    <a:pt x="91" y="33"/>
                  </a:lnTo>
                  <a:lnTo>
                    <a:pt x="90" y="33"/>
                  </a:lnTo>
                  <a:lnTo>
                    <a:pt x="89" y="34"/>
                  </a:lnTo>
                  <a:lnTo>
                    <a:pt x="88" y="34"/>
                  </a:lnTo>
                  <a:lnTo>
                    <a:pt x="87" y="35"/>
                  </a:lnTo>
                  <a:lnTo>
                    <a:pt x="86" y="35"/>
                  </a:lnTo>
                  <a:lnTo>
                    <a:pt x="85" y="37"/>
                  </a:lnTo>
                  <a:lnTo>
                    <a:pt x="85" y="38"/>
                  </a:lnTo>
                  <a:lnTo>
                    <a:pt x="85" y="37"/>
                  </a:lnTo>
                  <a:lnTo>
                    <a:pt x="84" y="37"/>
                  </a:lnTo>
                  <a:lnTo>
                    <a:pt x="83" y="37"/>
                  </a:lnTo>
                  <a:lnTo>
                    <a:pt x="83" y="38"/>
                  </a:lnTo>
                  <a:lnTo>
                    <a:pt x="81" y="39"/>
                  </a:lnTo>
                  <a:lnTo>
                    <a:pt x="80" y="39"/>
                  </a:lnTo>
                  <a:lnTo>
                    <a:pt x="80" y="40"/>
                  </a:lnTo>
                  <a:lnTo>
                    <a:pt x="80" y="41"/>
                  </a:lnTo>
                  <a:lnTo>
                    <a:pt x="79" y="41"/>
                  </a:lnTo>
                  <a:lnTo>
                    <a:pt x="78" y="41"/>
                  </a:lnTo>
                  <a:lnTo>
                    <a:pt x="78" y="42"/>
                  </a:lnTo>
                  <a:lnTo>
                    <a:pt x="77" y="42"/>
                  </a:lnTo>
                  <a:lnTo>
                    <a:pt x="76" y="42"/>
                  </a:lnTo>
                  <a:lnTo>
                    <a:pt x="76" y="43"/>
                  </a:lnTo>
                  <a:lnTo>
                    <a:pt x="75" y="44"/>
                  </a:lnTo>
                  <a:lnTo>
                    <a:pt x="74" y="45"/>
                  </a:lnTo>
                  <a:lnTo>
                    <a:pt x="74" y="47"/>
                  </a:lnTo>
                  <a:lnTo>
                    <a:pt x="73" y="47"/>
                  </a:lnTo>
                  <a:lnTo>
                    <a:pt x="73" y="48"/>
                  </a:lnTo>
                  <a:lnTo>
                    <a:pt x="71" y="48"/>
                  </a:lnTo>
                  <a:lnTo>
                    <a:pt x="70" y="49"/>
                  </a:lnTo>
                  <a:lnTo>
                    <a:pt x="70" y="48"/>
                  </a:lnTo>
                  <a:lnTo>
                    <a:pt x="71" y="48"/>
                  </a:lnTo>
                  <a:lnTo>
                    <a:pt x="71" y="47"/>
                  </a:lnTo>
                  <a:lnTo>
                    <a:pt x="73" y="47"/>
                  </a:lnTo>
                  <a:lnTo>
                    <a:pt x="74" y="45"/>
                  </a:lnTo>
                  <a:lnTo>
                    <a:pt x="74" y="44"/>
                  </a:lnTo>
                  <a:lnTo>
                    <a:pt x="75" y="43"/>
                  </a:lnTo>
                  <a:lnTo>
                    <a:pt x="76" y="42"/>
                  </a:lnTo>
                  <a:lnTo>
                    <a:pt x="76" y="41"/>
                  </a:lnTo>
                  <a:lnTo>
                    <a:pt x="76" y="40"/>
                  </a:lnTo>
                  <a:lnTo>
                    <a:pt x="75" y="40"/>
                  </a:lnTo>
                  <a:lnTo>
                    <a:pt x="76" y="40"/>
                  </a:lnTo>
                  <a:lnTo>
                    <a:pt x="75" y="39"/>
                  </a:lnTo>
                  <a:lnTo>
                    <a:pt x="75" y="38"/>
                  </a:lnTo>
                  <a:lnTo>
                    <a:pt x="75" y="37"/>
                  </a:lnTo>
                  <a:lnTo>
                    <a:pt x="74" y="37"/>
                  </a:lnTo>
                  <a:lnTo>
                    <a:pt x="73" y="37"/>
                  </a:lnTo>
                  <a:lnTo>
                    <a:pt x="73" y="38"/>
                  </a:lnTo>
                  <a:lnTo>
                    <a:pt x="71" y="38"/>
                  </a:lnTo>
                  <a:lnTo>
                    <a:pt x="71" y="39"/>
                  </a:lnTo>
                  <a:lnTo>
                    <a:pt x="73" y="39"/>
                  </a:lnTo>
                  <a:lnTo>
                    <a:pt x="73" y="40"/>
                  </a:lnTo>
                  <a:lnTo>
                    <a:pt x="71" y="40"/>
                  </a:lnTo>
                  <a:lnTo>
                    <a:pt x="70" y="40"/>
                  </a:lnTo>
                  <a:lnTo>
                    <a:pt x="71" y="40"/>
                  </a:lnTo>
                  <a:lnTo>
                    <a:pt x="71" y="41"/>
                  </a:lnTo>
                  <a:lnTo>
                    <a:pt x="70" y="41"/>
                  </a:lnTo>
                  <a:lnTo>
                    <a:pt x="70" y="42"/>
                  </a:lnTo>
                  <a:lnTo>
                    <a:pt x="70" y="41"/>
                  </a:lnTo>
                  <a:lnTo>
                    <a:pt x="69" y="41"/>
                  </a:lnTo>
                  <a:lnTo>
                    <a:pt x="69" y="42"/>
                  </a:lnTo>
                  <a:lnTo>
                    <a:pt x="68" y="42"/>
                  </a:lnTo>
                  <a:lnTo>
                    <a:pt x="69" y="42"/>
                  </a:lnTo>
                  <a:lnTo>
                    <a:pt x="69" y="43"/>
                  </a:lnTo>
                  <a:lnTo>
                    <a:pt x="68" y="43"/>
                  </a:lnTo>
                  <a:lnTo>
                    <a:pt x="69" y="43"/>
                  </a:lnTo>
                  <a:lnTo>
                    <a:pt x="69" y="44"/>
                  </a:lnTo>
                  <a:lnTo>
                    <a:pt x="68" y="45"/>
                  </a:lnTo>
                  <a:lnTo>
                    <a:pt x="67" y="47"/>
                  </a:lnTo>
                  <a:lnTo>
                    <a:pt x="66" y="47"/>
                  </a:lnTo>
                  <a:lnTo>
                    <a:pt x="65" y="48"/>
                  </a:lnTo>
                  <a:lnTo>
                    <a:pt x="64" y="43"/>
                  </a:lnTo>
                  <a:lnTo>
                    <a:pt x="64" y="42"/>
                  </a:lnTo>
                  <a:lnTo>
                    <a:pt x="63" y="42"/>
                  </a:lnTo>
                  <a:lnTo>
                    <a:pt x="61" y="42"/>
                  </a:lnTo>
                  <a:lnTo>
                    <a:pt x="60" y="41"/>
                  </a:lnTo>
                  <a:lnTo>
                    <a:pt x="59" y="40"/>
                  </a:lnTo>
                  <a:lnTo>
                    <a:pt x="57" y="40"/>
                  </a:lnTo>
                  <a:lnTo>
                    <a:pt x="57" y="39"/>
                  </a:lnTo>
                  <a:lnTo>
                    <a:pt x="56" y="38"/>
                  </a:lnTo>
                  <a:lnTo>
                    <a:pt x="56" y="35"/>
                  </a:lnTo>
                  <a:lnTo>
                    <a:pt x="55" y="35"/>
                  </a:lnTo>
                  <a:lnTo>
                    <a:pt x="55" y="37"/>
                  </a:lnTo>
                  <a:lnTo>
                    <a:pt x="55" y="35"/>
                  </a:lnTo>
                  <a:lnTo>
                    <a:pt x="54" y="33"/>
                  </a:lnTo>
                  <a:lnTo>
                    <a:pt x="54" y="32"/>
                  </a:lnTo>
                  <a:lnTo>
                    <a:pt x="51" y="32"/>
                  </a:lnTo>
                  <a:lnTo>
                    <a:pt x="50" y="33"/>
                  </a:lnTo>
                  <a:lnTo>
                    <a:pt x="49" y="33"/>
                  </a:lnTo>
                  <a:lnTo>
                    <a:pt x="48" y="33"/>
                  </a:lnTo>
                  <a:lnTo>
                    <a:pt x="44" y="35"/>
                  </a:lnTo>
                  <a:lnTo>
                    <a:pt x="44" y="34"/>
                  </a:lnTo>
                  <a:lnTo>
                    <a:pt x="37" y="37"/>
                  </a:lnTo>
                  <a:lnTo>
                    <a:pt x="36" y="37"/>
                  </a:lnTo>
                  <a:lnTo>
                    <a:pt x="35" y="37"/>
                  </a:lnTo>
                  <a:lnTo>
                    <a:pt x="34" y="38"/>
                  </a:lnTo>
                  <a:lnTo>
                    <a:pt x="28" y="39"/>
                  </a:lnTo>
                  <a:lnTo>
                    <a:pt x="26" y="39"/>
                  </a:lnTo>
                  <a:lnTo>
                    <a:pt x="21" y="41"/>
                  </a:lnTo>
                  <a:lnTo>
                    <a:pt x="20" y="41"/>
                  </a:lnTo>
                  <a:lnTo>
                    <a:pt x="19" y="41"/>
                  </a:lnTo>
                  <a:lnTo>
                    <a:pt x="19" y="42"/>
                  </a:lnTo>
                  <a:lnTo>
                    <a:pt x="18" y="42"/>
                  </a:lnTo>
                  <a:lnTo>
                    <a:pt x="18" y="41"/>
                  </a:lnTo>
                  <a:lnTo>
                    <a:pt x="17" y="41"/>
                  </a:lnTo>
                  <a:lnTo>
                    <a:pt x="14" y="42"/>
                  </a:lnTo>
                  <a:lnTo>
                    <a:pt x="13" y="43"/>
                  </a:lnTo>
                  <a:lnTo>
                    <a:pt x="10" y="43"/>
                  </a:lnTo>
                  <a:lnTo>
                    <a:pt x="8" y="43"/>
                  </a:lnTo>
                  <a:lnTo>
                    <a:pt x="6" y="44"/>
                  </a:lnTo>
                  <a:lnTo>
                    <a:pt x="1" y="45"/>
                  </a:lnTo>
                  <a:lnTo>
                    <a:pt x="0" y="44"/>
                  </a:lnTo>
                  <a:lnTo>
                    <a:pt x="0" y="34"/>
                  </a:lnTo>
                  <a:lnTo>
                    <a:pt x="0" y="29"/>
                  </a:lnTo>
                  <a:lnTo>
                    <a:pt x="0" y="24"/>
                  </a:lnTo>
                  <a:lnTo>
                    <a:pt x="0" y="21"/>
                  </a:lnTo>
                  <a:lnTo>
                    <a:pt x="4" y="20"/>
                  </a:lnTo>
                  <a:lnTo>
                    <a:pt x="7" y="20"/>
                  </a:lnTo>
                  <a:lnTo>
                    <a:pt x="7" y="19"/>
                  </a:lnTo>
                  <a:lnTo>
                    <a:pt x="9" y="19"/>
                  </a:lnTo>
                  <a:lnTo>
                    <a:pt x="10" y="19"/>
                  </a:lnTo>
                  <a:lnTo>
                    <a:pt x="20" y="17"/>
                  </a:lnTo>
                  <a:lnTo>
                    <a:pt x="21" y="15"/>
                  </a:lnTo>
                  <a:lnTo>
                    <a:pt x="25" y="15"/>
                  </a:lnTo>
                  <a:lnTo>
                    <a:pt x="29" y="14"/>
                  </a:lnTo>
                  <a:lnTo>
                    <a:pt x="30" y="14"/>
                  </a:lnTo>
                  <a:lnTo>
                    <a:pt x="34" y="13"/>
                  </a:lnTo>
                  <a:lnTo>
                    <a:pt x="35" y="13"/>
                  </a:lnTo>
                  <a:lnTo>
                    <a:pt x="37" y="12"/>
                  </a:lnTo>
                  <a:lnTo>
                    <a:pt x="40" y="11"/>
                  </a:lnTo>
                  <a:lnTo>
                    <a:pt x="43" y="11"/>
                  </a:lnTo>
                  <a:lnTo>
                    <a:pt x="49" y="9"/>
                  </a:lnTo>
                  <a:lnTo>
                    <a:pt x="49" y="8"/>
                  </a:lnTo>
                  <a:lnTo>
                    <a:pt x="50" y="8"/>
                  </a:lnTo>
                  <a:lnTo>
                    <a:pt x="50" y="7"/>
                  </a:lnTo>
                  <a:lnTo>
                    <a:pt x="51" y="7"/>
                  </a:lnTo>
                  <a:lnTo>
                    <a:pt x="50" y="5"/>
                  </a:lnTo>
                  <a:lnTo>
                    <a:pt x="51" y="4"/>
                  </a:lnTo>
                  <a:lnTo>
                    <a:pt x="53" y="3"/>
                  </a:lnTo>
                  <a:lnTo>
                    <a:pt x="54" y="2"/>
                  </a:lnTo>
                  <a:lnTo>
                    <a:pt x="55" y="1"/>
                  </a:lnTo>
                  <a:lnTo>
                    <a:pt x="56" y="0"/>
                  </a:lnTo>
                  <a:lnTo>
                    <a:pt x="57" y="0"/>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111"/>
            <p:cNvSpPr>
              <a:spLocks noEditPoints="1"/>
            </p:cNvSpPr>
            <p:nvPr/>
          </p:nvSpPr>
          <p:spPr bwMode="auto">
            <a:xfrm>
              <a:off x="5556250" y="3476625"/>
              <a:ext cx="330200" cy="344488"/>
            </a:xfrm>
            <a:custGeom>
              <a:avLst/>
              <a:gdLst>
                <a:gd name="T0" fmla="*/ 111 w 208"/>
                <a:gd name="T1" fmla="*/ 102 h 217"/>
                <a:gd name="T2" fmla="*/ 118 w 208"/>
                <a:gd name="T3" fmla="*/ 78 h 217"/>
                <a:gd name="T4" fmla="*/ 153 w 208"/>
                <a:gd name="T5" fmla="*/ 79 h 217"/>
                <a:gd name="T6" fmla="*/ 172 w 208"/>
                <a:gd name="T7" fmla="*/ 87 h 217"/>
                <a:gd name="T8" fmla="*/ 175 w 208"/>
                <a:gd name="T9" fmla="*/ 100 h 217"/>
                <a:gd name="T10" fmla="*/ 178 w 208"/>
                <a:gd name="T11" fmla="*/ 117 h 217"/>
                <a:gd name="T12" fmla="*/ 170 w 208"/>
                <a:gd name="T13" fmla="*/ 131 h 217"/>
                <a:gd name="T14" fmla="*/ 173 w 208"/>
                <a:gd name="T15" fmla="*/ 144 h 217"/>
                <a:gd name="T16" fmla="*/ 182 w 208"/>
                <a:gd name="T17" fmla="*/ 130 h 217"/>
                <a:gd name="T18" fmla="*/ 198 w 208"/>
                <a:gd name="T19" fmla="*/ 132 h 217"/>
                <a:gd name="T20" fmla="*/ 205 w 208"/>
                <a:gd name="T21" fmla="*/ 157 h 217"/>
                <a:gd name="T22" fmla="*/ 203 w 208"/>
                <a:gd name="T23" fmla="*/ 173 h 217"/>
                <a:gd name="T24" fmla="*/ 199 w 208"/>
                <a:gd name="T25" fmla="*/ 180 h 217"/>
                <a:gd name="T26" fmla="*/ 191 w 208"/>
                <a:gd name="T27" fmla="*/ 199 h 217"/>
                <a:gd name="T28" fmla="*/ 164 w 208"/>
                <a:gd name="T29" fmla="*/ 211 h 217"/>
                <a:gd name="T30" fmla="*/ 130 w 208"/>
                <a:gd name="T31" fmla="*/ 213 h 217"/>
                <a:gd name="T32" fmla="*/ 108 w 208"/>
                <a:gd name="T33" fmla="*/ 211 h 217"/>
                <a:gd name="T34" fmla="*/ 114 w 208"/>
                <a:gd name="T35" fmla="*/ 191 h 217"/>
                <a:gd name="T36" fmla="*/ 110 w 208"/>
                <a:gd name="T37" fmla="*/ 168 h 217"/>
                <a:gd name="T38" fmla="*/ 102 w 208"/>
                <a:gd name="T39" fmla="*/ 151 h 217"/>
                <a:gd name="T40" fmla="*/ 103 w 208"/>
                <a:gd name="T41" fmla="*/ 135 h 217"/>
                <a:gd name="T42" fmla="*/ 108 w 208"/>
                <a:gd name="T43" fmla="*/ 114 h 217"/>
                <a:gd name="T44" fmla="*/ 115 w 208"/>
                <a:gd name="T45" fmla="*/ 103 h 217"/>
                <a:gd name="T46" fmla="*/ 120 w 208"/>
                <a:gd name="T47" fmla="*/ 103 h 217"/>
                <a:gd name="T48" fmla="*/ 123 w 208"/>
                <a:gd name="T49" fmla="*/ 105 h 217"/>
                <a:gd name="T50" fmla="*/ 125 w 208"/>
                <a:gd name="T51" fmla="*/ 101 h 217"/>
                <a:gd name="T52" fmla="*/ 134 w 208"/>
                <a:gd name="T53" fmla="*/ 88 h 217"/>
                <a:gd name="T54" fmla="*/ 131 w 208"/>
                <a:gd name="T55" fmla="*/ 75 h 217"/>
                <a:gd name="T56" fmla="*/ 140 w 208"/>
                <a:gd name="T57" fmla="*/ 71 h 217"/>
                <a:gd name="T58" fmla="*/ 55 w 208"/>
                <a:gd name="T59" fmla="*/ 29 h 217"/>
                <a:gd name="T60" fmla="*/ 45 w 208"/>
                <a:gd name="T61" fmla="*/ 42 h 217"/>
                <a:gd name="T62" fmla="*/ 51 w 208"/>
                <a:gd name="T63" fmla="*/ 43 h 217"/>
                <a:gd name="T64" fmla="*/ 65 w 208"/>
                <a:gd name="T65" fmla="*/ 48 h 217"/>
                <a:gd name="T66" fmla="*/ 77 w 208"/>
                <a:gd name="T67" fmla="*/ 57 h 217"/>
                <a:gd name="T68" fmla="*/ 88 w 208"/>
                <a:gd name="T69" fmla="*/ 54 h 217"/>
                <a:gd name="T70" fmla="*/ 95 w 208"/>
                <a:gd name="T71" fmla="*/ 51 h 217"/>
                <a:gd name="T72" fmla="*/ 123 w 208"/>
                <a:gd name="T73" fmla="*/ 41 h 217"/>
                <a:gd name="T74" fmla="*/ 130 w 208"/>
                <a:gd name="T75" fmla="*/ 51 h 217"/>
                <a:gd name="T76" fmla="*/ 145 w 208"/>
                <a:gd name="T77" fmla="*/ 48 h 217"/>
                <a:gd name="T78" fmla="*/ 152 w 208"/>
                <a:gd name="T79" fmla="*/ 59 h 217"/>
                <a:gd name="T80" fmla="*/ 160 w 208"/>
                <a:gd name="T81" fmla="*/ 59 h 217"/>
                <a:gd name="T82" fmla="*/ 159 w 208"/>
                <a:gd name="T83" fmla="*/ 65 h 217"/>
                <a:gd name="T84" fmla="*/ 144 w 208"/>
                <a:gd name="T85" fmla="*/ 67 h 217"/>
                <a:gd name="T86" fmla="*/ 137 w 208"/>
                <a:gd name="T87" fmla="*/ 70 h 217"/>
                <a:gd name="T88" fmla="*/ 124 w 208"/>
                <a:gd name="T89" fmla="*/ 65 h 217"/>
                <a:gd name="T90" fmla="*/ 109 w 208"/>
                <a:gd name="T91" fmla="*/ 71 h 217"/>
                <a:gd name="T92" fmla="*/ 97 w 208"/>
                <a:gd name="T93" fmla="*/ 80 h 217"/>
                <a:gd name="T94" fmla="*/ 92 w 208"/>
                <a:gd name="T95" fmla="*/ 80 h 217"/>
                <a:gd name="T96" fmla="*/ 88 w 208"/>
                <a:gd name="T97" fmla="*/ 81 h 217"/>
                <a:gd name="T98" fmla="*/ 79 w 208"/>
                <a:gd name="T99" fmla="*/ 85 h 217"/>
                <a:gd name="T100" fmla="*/ 71 w 208"/>
                <a:gd name="T101" fmla="*/ 104 h 217"/>
                <a:gd name="T102" fmla="*/ 65 w 208"/>
                <a:gd name="T103" fmla="*/ 89 h 217"/>
                <a:gd name="T104" fmla="*/ 54 w 208"/>
                <a:gd name="T105" fmla="*/ 77 h 217"/>
                <a:gd name="T106" fmla="*/ 33 w 208"/>
                <a:gd name="T107" fmla="*/ 72 h 217"/>
                <a:gd name="T108" fmla="*/ 2 w 208"/>
                <a:gd name="T109" fmla="*/ 58 h 217"/>
                <a:gd name="T110" fmla="*/ 22 w 208"/>
                <a:gd name="T111" fmla="*/ 49 h 217"/>
                <a:gd name="T112" fmla="*/ 34 w 208"/>
                <a:gd name="T113" fmla="*/ 39 h 217"/>
                <a:gd name="T114" fmla="*/ 48 w 208"/>
                <a:gd name="T115" fmla="*/ 27 h 217"/>
                <a:gd name="T116" fmla="*/ 35 w 208"/>
                <a:gd name="T117" fmla="*/ 8 h 217"/>
                <a:gd name="T118" fmla="*/ 25 w 208"/>
                <a:gd name="T119" fmla="*/ 1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8" h="217">
                  <a:moveTo>
                    <a:pt x="108" y="103"/>
                  </a:moveTo>
                  <a:lnTo>
                    <a:pt x="109" y="103"/>
                  </a:lnTo>
                  <a:lnTo>
                    <a:pt x="108" y="103"/>
                  </a:lnTo>
                  <a:lnTo>
                    <a:pt x="108" y="104"/>
                  </a:lnTo>
                  <a:lnTo>
                    <a:pt x="107" y="104"/>
                  </a:lnTo>
                  <a:lnTo>
                    <a:pt x="107" y="103"/>
                  </a:lnTo>
                  <a:lnTo>
                    <a:pt x="108" y="102"/>
                  </a:lnTo>
                  <a:lnTo>
                    <a:pt x="108" y="103"/>
                  </a:lnTo>
                  <a:close/>
                  <a:moveTo>
                    <a:pt x="111" y="102"/>
                  </a:moveTo>
                  <a:lnTo>
                    <a:pt x="110" y="102"/>
                  </a:lnTo>
                  <a:lnTo>
                    <a:pt x="110" y="101"/>
                  </a:lnTo>
                  <a:lnTo>
                    <a:pt x="109" y="101"/>
                  </a:lnTo>
                  <a:lnTo>
                    <a:pt x="108" y="99"/>
                  </a:lnTo>
                  <a:lnTo>
                    <a:pt x="109" y="99"/>
                  </a:lnTo>
                  <a:lnTo>
                    <a:pt x="110" y="99"/>
                  </a:lnTo>
                  <a:lnTo>
                    <a:pt x="110" y="100"/>
                  </a:lnTo>
                  <a:lnTo>
                    <a:pt x="110" y="101"/>
                  </a:lnTo>
                  <a:lnTo>
                    <a:pt x="111" y="101"/>
                  </a:lnTo>
                  <a:lnTo>
                    <a:pt x="111" y="102"/>
                  </a:lnTo>
                  <a:close/>
                  <a:moveTo>
                    <a:pt x="119" y="77"/>
                  </a:moveTo>
                  <a:lnTo>
                    <a:pt x="120" y="77"/>
                  </a:lnTo>
                  <a:lnTo>
                    <a:pt x="119" y="78"/>
                  </a:lnTo>
                  <a:lnTo>
                    <a:pt x="119" y="77"/>
                  </a:lnTo>
                  <a:lnTo>
                    <a:pt x="119" y="78"/>
                  </a:lnTo>
                  <a:lnTo>
                    <a:pt x="120" y="78"/>
                  </a:lnTo>
                  <a:lnTo>
                    <a:pt x="120" y="79"/>
                  </a:lnTo>
                  <a:lnTo>
                    <a:pt x="120" y="80"/>
                  </a:lnTo>
                  <a:lnTo>
                    <a:pt x="120" y="81"/>
                  </a:lnTo>
                  <a:lnTo>
                    <a:pt x="120" y="82"/>
                  </a:lnTo>
                  <a:lnTo>
                    <a:pt x="119" y="82"/>
                  </a:lnTo>
                  <a:lnTo>
                    <a:pt x="119" y="83"/>
                  </a:lnTo>
                  <a:lnTo>
                    <a:pt x="118" y="83"/>
                  </a:lnTo>
                  <a:lnTo>
                    <a:pt x="117" y="83"/>
                  </a:lnTo>
                  <a:lnTo>
                    <a:pt x="117" y="82"/>
                  </a:lnTo>
                  <a:lnTo>
                    <a:pt x="118" y="81"/>
                  </a:lnTo>
                  <a:lnTo>
                    <a:pt x="117" y="80"/>
                  </a:lnTo>
                  <a:lnTo>
                    <a:pt x="118" y="79"/>
                  </a:lnTo>
                  <a:lnTo>
                    <a:pt x="118" y="78"/>
                  </a:lnTo>
                  <a:lnTo>
                    <a:pt x="118" y="77"/>
                  </a:lnTo>
                  <a:lnTo>
                    <a:pt x="119" y="77"/>
                  </a:lnTo>
                  <a:close/>
                  <a:moveTo>
                    <a:pt x="137" y="73"/>
                  </a:moveTo>
                  <a:lnTo>
                    <a:pt x="138" y="73"/>
                  </a:lnTo>
                  <a:lnTo>
                    <a:pt x="138" y="74"/>
                  </a:lnTo>
                  <a:lnTo>
                    <a:pt x="139" y="74"/>
                  </a:lnTo>
                  <a:lnTo>
                    <a:pt x="140" y="74"/>
                  </a:lnTo>
                  <a:lnTo>
                    <a:pt x="141" y="75"/>
                  </a:lnTo>
                  <a:lnTo>
                    <a:pt x="142" y="75"/>
                  </a:lnTo>
                  <a:lnTo>
                    <a:pt x="142" y="77"/>
                  </a:lnTo>
                  <a:lnTo>
                    <a:pt x="144" y="77"/>
                  </a:lnTo>
                  <a:lnTo>
                    <a:pt x="145" y="77"/>
                  </a:lnTo>
                  <a:lnTo>
                    <a:pt x="147" y="77"/>
                  </a:lnTo>
                  <a:lnTo>
                    <a:pt x="148" y="77"/>
                  </a:lnTo>
                  <a:lnTo>
                    <a:pt x="149" y="77"/>
                  </a:lnTo>
                  <a:lnTo>
                    <a:pt x="151" y="77"/>
                  </a:lnTo>
                  <a:lnTo>
                    <a:pt x="151" y="78"/>
                  </a:lnTo>
                  <a:lnTo>
                    <a:pt x="152" y="79"/>
                  </a:lnTo>
                  <a:lnTo>
                    <a:pt x="153" y="79"/>
                  </a:lnTo>
                  <a:lnTo>
                    <a:pt x="153" y="80"/>
                  </a:lnTo>
                  <a:lnTo>
                    <a:pt x="153" y="81"/>
                  </a:lnTo>
                  <a:lnTo>
                    <a:pt x="154" y="81"/>
                  </a:lnTo>
                  <a:lnTo>
                    <a:pt x="155" y="81"/>
                  </a:lnTo>
                  <a:lnTo>
                    <a:pt x="157" y="81"/>
                  </a:lnTo>
                  <a:lnTo>
                    <a:pt x="158" y="81"/>
                  </a:lnTo>
                  <a:lnTo>
                    <a:pt x="159" y="81"/>
                  </a:lnTo>
                  <a:lnTo>
                    <a:pt x="160" y="82"/>
                  </a:lnTo>
                  <a:lnTo>
                    <a:pt x="161" y="83"/>
                  </a:lnTo>
                  <a:lnTo>
                    <a:pt x="162" y="83"/>
                  </a:lnTo>
                  <a:lnTo>
                    <a:pt x="163" y="83"/>
                  </a:lnTo>
                  <a:lnTo>
                    <a:pt x="164" y="83"/>
                  </a:lnTo>
                  <a:lnTo>
                    <a:pt x="165" y="84"/>
                  </a:lnTo>
                  <a:lnTo>
                    <a:pt x="167" y="84"/>
                  </a:lnTo>
                  <a:lnTo>
                    <a:pt x="168" y="84"/>
                  </a:lnTo>
                  <a:lnTo>
                    <a:pt x="169" y="84"/>
                  </a:lnTo>
                  <a:lnTo>
                    <a:pt x="170" y="84"/>
                  </a:lnTo>
                  <a:lnTo>
                    <a:pt x="171" y="85"/>
                  </a:lnTo>
                  <a:lnTo>
                    <a:pt x="172" y="87"/>
                  </a:lnTo>
                  <a:lnTo>
                    <a:pt x="172" y="88"/>
                  </a:lnTo>
                  <a:lnTo>
                    <a:pt x="172" y="89"/>
                  </a:lnTo>
                  <a:lnTo>
                    <a:pt x="173" y="90"/>
                  </a:lnTo>
                  <a:lnTo>
                    <a:pt x="174" y="91"/>
                  </a:lnTo>
                  <a:lnTo>
                    <a:pt x="174" y="92"/>
                  </a:lnTo>
                  <a:lnTo>
                    <a:pt x="175" y="92"/>
                  </a:lnTo>
                  <a:lnTo>
                    <a:pt x="175" y="93"/>
                  </a:lnTo>
                  <a:lnTo>
                    <a:pt x="175" y="94"/>
                  </a:lnTo>
                  <a:lnTo>
                    <a:pt x="177" y="94"/>
                  </a:lnTo>
                  <a:lnTo>
                    <a:pt x="175" y="94"/>
                  </a:lnTo>
                  <a:lnTo>
                    <a:pt x="174" y="94"/>
                  </a:lnTo>
                  <a:lnTo>
                    <a:pt x="173" y="93"/>
                  </a:lnTo>
                  <a:lnTo>
                    <a:pt x="172" y="94"/>
                  </a:lnTo>
                  <a:lnTo>
                    <a:pt x="172" y="95"/>
                  </a:lnTo>
                  <a:lnTo>
                    <a:pt x="172" y="97"/>
                  </a:lnTo>
                  <a:lnTo>
                    <a:pt x="172" y="98"/>
                  </a:lnTo>
                  <a:lnTo>
                    <a:pt x="173" y="99"/>
                  </a:lnTo>
                  <a:lnTo>
                    <a:pt x="174" y="100"/>
                  </a:lnTo>
                  <a:lnTo>
                    <a:pt x="175" y="100"/>
                  </a:lnTo>
                  <a:lnTo>
                    <a:pt x="175" y="101"/>
                  </a:lnTo>
                  <a:lnTo>
                    <a:pt x="177" y="101"/>
                  </a:lnTo>
                  <a:lnTo>
                    <a:pt x="177" y="102"/>
                  </a:lnTo>
                  <a:lnTo>
                    <a:pt x="177" y="103"/>
                  </a:lnTo>
                  <a:lnTo>
                    <a:pt x="177" y="104"/>
                  </a:lnTo>
                  <a:lnTo>
                    <a:pt x="178" y="104"/>
                  </a:lnTo>
                  <a:lnTo>
                    <a:pt x="178" y="105"/>
                  </a:lnTo>
                  <a:lnTo>
                    <a:pt x="178" y="107"/>
                  </a:lnTo>
                  <a:lnTo>
                    <a:pt x="178" y="108"/>
                  </a:lnTo>
                  <a:lnTo>
                    <a:pt x="178" y="109"/>
                  </a:lnTo>
                  <a:lnTo>
                    <a:pt x="177" y="109"/>
                  </a:lnTo>
                  <a:lnTo>
                    <a:pt x="178" y="109"/>
                  </a:lnTo>
                  <a:lnTo>
                    <a:pt x="178" y="110"/>
                  </a:lnTo>
                  <a:lnTo>
                    <a:pt x="178" y="111"/>
                  </a:lnTo>
                  <a:lnTo>
                    <a:pt x="178" y="112"/>
                  </a:lnTo>
                  <a:lnTo>
                    <a:pt x="178" y="113"/>
                  </a:lnTo>
                  <a:lnTo>
                    <a:pt x="178" y="114"/>
                  </a:lnTo>
                  <a:lnTo>
                    <a:pt x="178" y="115"/>
                  </a:lnTo>
                  <a:lnTo>
                    <a:pt x="178" y="117"/>
                  </a:lnTo>
                  <a:lnTo>
                    <a:pt x="178" y="118"/>
                  </a:lnTo>
                  <a:lnTo>
                    <a:pt x="178" y="119"/>
                  </a:lnTo>
                  <a:lnTo>
                    <a:pt x="177" y="119"/>
                  </a:lnTo>
                  <a:lnTo>
                    <a:pt x="177" y="120"/>
                  </a:lnTo>
                  <a:lnTo>
                    <a:pt x="177" y="121"/>
                  </a:lnTo>
                  <a:lnTo>
                    <a:pt x="175" y="121"/>
                  </a:lnTo>
                  <a:lnTo>
                    <a:pt x="174" y="121"/>
                  </a:lnTo>
                  <a:lnTo>
                    <a:pt x="173" y="121"/>
                  </a:lnTo>
                  <a:lnTo>
                    <a:pt x="173" y="122"/>
                  </a:lnTo>
                  <a:lnTo>
                    <a:pt x="173" y="123"/>
                  </a:lnTo>
                  <a:lnTo>
                    <a:pt x="173" y="124"/>
                  </a:lnTo>
                  <a:lnTo>
                    <a:pt x="173" y="125"/>
                  </a:lnTo>
                  <a:lnTo>
                    <a:pt x="173" y="127"/>
                  </a:lnTo>
                  <a:lnTo>
                    <a:pt x="173" y="128"/>
                  </a:lnTo>
                  <a:lnTo>
                    <a:pt x="173" y="129"/>
                  </a:lnTo>
                  <a:lnTo>
                    <a:pt x="172" y="129"/>
                  </a:lnTo>
                  <a:lnTo>
                    <a:pt x="171" y="130"/>
                  </a:lnTo>
                  <a:lnTo>
                    <a:pt x="171" y="131"/>
                  </a:lnTo>
                  <a:lnTo>
                    <a:pt x="170" y="131"/>
                  </a:lnTo>
                  <a:lnTo>
                    <a:pt x="169" y="131"/>
                  </a:lnTo>
                  <a:lnTo>
                    <a:pt x="169" y="132"/>
                  </a:lnTo>
                  <a:lnTo>
                    <a:pt x="168" y="132"/>
                  </a:lnTo>
                  <a:lnTo>
                    <a:pt x="167" y="132"/>
                  </a:lnTo>
                  <a:lnTo>
                    <a:pt x="167" y="133"/>
                  </a:lnTo>
                  <a:lnTo>
                    <a:pt x="167" y="134"/>
                  </a:lnTo>
                  <a:lnTo>
                    <a:pt x="165" y="134"/>
                  </a:lnTo>
                  <a:lnTo>
                    <a:pt x="165" y="135"/>
                  </a:lnTo>
                  <a:lnTo>
                    <a:pt x="167" y="137"/>
                  </a:lnTo>
                  <a:lnTo>
                    <a:pt x="167" y="139"/>
                  </a:lnTo>
                  <a:lnTo>
                    <a:pt x="165" y="140"/>
                  </a:lnTo>
                  <a:lnTo>
                    <a:pt x="167" y="141"/>
                  </a:lnTo>
                  <a:lnTo>
                    <a:pt x="167" y="142"/>
                  </a:lnTo>
                  <a:lnTo>
                    <a:pt x="168" y="143"/>
                  </a:lnTo>
                  <a:lnTo>
                    <a:pt x="169" y="143"/>
                  </a:lnTo>
                  <a:lnTo>
                    <a:pt x="170" y="143"/>
                  </a:lnTo>
                  <a:lnTo>
                    <a:pt x="171" y="143"/>
                  </a:lnTo>
                  <a:lnTo>
                    <a:pt x="172" y="144"/>
                  </a:lnTo>
                  <a:lnTo>
                    <a:pt x="173" y="144"/>
                  </a:lnTo>
                  <a:lnTo>
                    <a:pt x="174" y="143"/>
                  </a:lnTo>
                  <a:lnTo>
                    <a:pt x="175" y="142"/>
                  </a:lnTo>
                  <a:lnTo>
                    <a:pt x="175" y="141"/>
                  </a:lnTo>
                  <a:lnTo>
                    <a:pt x="175" y="140"/>
                  </a:lnTo>
                  <a:lnTo>
                    <a:pt x="177" y="140"/>
                  </a:lnTo>
                  <a:lnTo>
                    <a:pt x="178" y="140"/>
                  </a:lnTo>
                  <a:lnTo>
                    <a:pt x="178" y="139"/>
                  </a:lnTo>
                  <a:lnTo>
                    <a:pt x="178" y="138"/>
                  </a:lnTo>
                  <a:lnTo>
                    <a:pt x="178" y="137"/>
                  </a:lnTo>
                  <a:lnTo>
                    <a:pt x="179" y="137"/>
                  </a:lnTo>
                  <a:lnTo>
                    <a:pt x="179" y="135"/>
                  </a:lnTo>
                  <a:lnTo>
                    <a:pt x="180" y="134"/>
                  </a:lnTo>
                  <a:lnTo>
                    <a:pt x="180" y="133"/>
                  </a:lnTo>
                  <a:lnTo>
                    <a:pt x="180" y="132"/>
                  </a:lnTo>
                  <a:lnTo>
                    <a:pt x="181" y="132"/>
                  </a:lnTo>
                  <a:lnTo>
                    <a:pt x="181" y="131"/>
                  </a:lnTo>
                  <a:lnTo>
                    <a:pt x="182" y="130"/>
                  </a:lnTo>
                  <a:lnTo>
                    <a:pt x="181" y="130"/>
                  </a:lnTo>
                  <a:lnTo>
                    <a:pt x="182" y="130"/>
                  </a:lnTo>
                  <a:lnTo>
                    <a:pt x="183" y="130"/>
                  </a:lnTo>
                  <a:lnTo>
                    <a:pt x="184" y="129"/>
                  </a:lnTo>
                  <a:lnTo>
                    <a:pt x="185" y="129"/>
                  </a:lnTo>
                  <a:lnTo>
                    <a:pt x="187" y="129"/>
                  </a:lnTo>
                  <a:lnTo>
                    <a:pt x="187" y="128"/>
                  </a:lnTo>
                  <a:lnTo>
                    <a:pt x="187" y="127"/>
                  </a:lnTo>
                  <a:lnTo>
                    <a:pt x="188" y="127"/>
                  </a:lnTo>
                  <a:lnTo>
                    <a:pt x="189" y="125"/>
                  </a:lnTo>
                  <a:lnTo>
                    <a:pt x="190" y="125"/>
                  </a:lnTo>
                  <a:lnTo>
                    <a:pt x="190" y="127"/>
                  </a:lnTo>
                  <a:lnTo>
                    <a:pt x="191" y="127"/>
                  </a:lnTo>
                  <a:lnTo>
                    <a:pt x="192" y="127"/>
                  </a:lnTo>
                  <a:lnTo>
                    <a:pt x="193" y="127"/>
                  </a:lnTo>
                  <a:lnTo>
                    <a:pt x="193" y="128"/>
                  </a:lnTo>
                  <a:lnTo>
                    <a:pt x="194" y="128"/>
                  </a:lnTo>
                  <a:lnTo>
                    <a:pt x="195" y="129"/>
                  </a:lnTo>
                  <a:lnTo>
                    <a:pt x="195" y="130"/>
                  </a:lnTo>
                  <a:lnTo>
                    <a:pt x="197" y="131"/>
                  </a:lnTo>
                  <a:lnTo>
                    <a:pt x="198" y="132"/>
                  </a:lnTo>
                  <a:lnTo>
                    <a:pt x="199" y="134"/>
                  </a:lnTo>
                  <a:lnTo>
                    <a:pt x="199" y="135"/>
                  </a:lnTo>
                  <a:lnTo>
                    <a:pt x="199" y="138"/>
                  </a:lnTo>
                  <a:lnTo>
                    <a:pt x="200" y="140"/>
                  </a:lnTo>
                  <a:lnTo>
                    <a:pt x="200" y="141"/>
                  </a:lnTo>
                  <a:lnTo>
                    <a:pt x="200" y="142"/>
                  </a:lnTo>
                  <a:lnTo>
                    <a:pt x="201" y="143"/>
                  </a:lnTo>
                  <a:lnTo>
                    <a:pt x="202" y="144"/>
                  </a:lnTo>
                  <a:lnTo>
                    <a:pt x="202" y="145"/>
                  </a:lnTo>
                  <a:lnTo>
                    <a:pt x="202" y="147"/>
                  </a:lnTo>
                  <a:lnTo>
                    <a:pt x="202" y="148"/>
                  </a:lnTo>
                  <a:lnTo>
                    <a:pt x="202" y="149"/>
                  </a:lnTo>
                  <a:lnTo>
                    <a:pt x="203" y="149"/>
                  </a:lnTo>
                  <a:lnTo>
                    <a:pt x="203" y="150"/>
                  </a:lnTo>
                  <a:lnTo>
                    <a:pt x="203" y="153"/>
                  </a:lnTo>
                  <a:lnTo>
                    <a:pt x="204" y="153"/>
                  </a:lnTo>
                  <a:lnTo>
                    <a:pt x="204" y="154"/>
                  </a:lnTo>
                  <a:lnTo>
                    <a:pt x="204" y="155"/>
                  </a:lnTo>
                  <a:lnTo>
                    <a:pt x="205" y="157"/>
                  </a:lnTo>
                  <a:lnTo>
                    <a:pt x="205" y="158"/>
                  </a:lnTo>
                  <a:lnTo>
                    <a:pt x="207" y="158"/>
                  </a:lnTo>
                  <a:lnTo>
                    <a:pt x="207" y="159"/>
                  </a:lnTo>
                  <a:lnTo>
                    <a:pt x="208" y="160"/>
                  </a:lnTo>
                  <a:lnTo>
                    <a:pt x="207" y="162"/>
                  </a:lnTo>
                  <a:lnTo>
                    <a:pt x="207" y="164"/>
                  </a:lnTo>
                  <a:lnTo>
                    <a:pt x="208" y="169"/>
                  </a:lnTo>
                  <a:lnTo>
                    <a:pt x="207" y="172"/>
                  </a:lnTo>
                  <a:lnTo>
                    <a:pt x="207" y="173"/>
                  </a:lnTo>
                  <a:lnTo>
                    <a:pt x="205" y="175"/>
                  </a:lnTo>
                  <a:lnTo>
                    <a:pt x="204" y="175"/>
                  </a:lnTo>
                  <a:lnTo>
                    <a:pt x="203" y="178"/>
                  </a:lnTo>
                  <a:lnTo>
                    <a:pt x="203" y="177"/>
                  </a:lnTo>
                  <a:lnTo>
                    <a:pt x="203" y="175"/>
                  </a:lnTo>
                  <a:lnTo>
                    <a:pt x="202" y="175"/>
                  </a:lnTo>
                  <a:lnTo>
                    <a:pt x="202" y="174"/>
                  </a:lnTo>
                  <a:lnTo>
                    <a:pt x="203" y="174"/>
                  </a:lnTo>
                  <a:lnTo>
                    <a:pt x="202" y="173"/>
                  </a:lnTo>
                  <a:lnTo>
                    <a:pt x="203" y="173"/>
                  </a:lnTo>
                  <a:lnTo>
                    <a:pt x="204" y="173"/>
                  </a:lnTo>
                  <a:lnTo>
                    <a:pt x="204" y="172"/>
                  </a:lnTo>
                  <a:lnTo>
                    <a:pt x="203" y="172"/>
                  </a:lnTo>
                  <a:lnTo>
                    <a:pt x="202" y="171"/>
                  </a:lnTo>
                  <a:lnTo>
                    <a:pt x="202" y="172"/>
                  </a:lnTo>
                  <a:lnTo>
                    <a:pt x="201" y="172"/>
                  </a:lnTo>
                  <a:lnTo>
                    <a:pt x="201" y="173"/>
                  </a:lnTo>
                  <a:lnTo>
                    <a:pt x="200" y="173"/>
                  </a:lnTo>
                  <a:lnTo>
                    <a:pt x="199" y="174"/>
                  </a:lnTo>
                  <a:lnTo>
                    <a:pt x="200" y="174"/>
                  </a:lnTo>
                  <a:lnTo>
                    <a:pt x="200" y="175"/>
                  </a:lnTo>
                  <a:lnTo>
                    <a:pt x="201" y="175"/>
                  </a:lnTo>
                  <a:lnTo>
                    <a:pt x="201" y="177"/>
                  </a:lnTo>
                  <a:lnTo>
                    <a:pt x="200" y="175"/>
                  </a:lnTo>
                  <a:lnTo>
                    <a:pt x="200" y="177"/>
                  </a:lnTo>
                  <a:lnTo>
                    <a:pt x="199" y="177"/>
                  </a:lnTo>
                  <a:lnTo>
                    <a:pt x="199" y="178"/>
                  </a:lnTo>
                  <a:lnTo>
                    <a:pt x="199" y="179"/>
                  </a:lnTo>
                  <a:lnTo>
                    <a:pt x="199" y="180"/>
                  </a:lnTo>
                  <a:lnTo>
                    <a:pt x="199" y="182"/>
                  </a:lnTo>
                  <a:lnTo>
                    <a:pt x="198" y="183"/>
                  </a:lnTo>
                  <a:lnTo>
                    <a:pt x="198" y="184"/>
                  </a:lnTo>
                  <a:lnTo>
                    <a:pt x="197" y="184"/>
                  </a:lnTo>
                  <a:lnTo>
                    <a:pt x="195" y="185"/>
                  </a:lnTo>
                  <a:lnTo>
                    <a:pt x="194" y="185"/>
                  </a:lnTo>
                  <a:lnTo>
                    <a:pt x="194" y="187"/>
                  </a:lnTo>
                  <a:lnTo>
                    <a:pt x="193" y="189"/>
                  </a:lnTo>
                  <a:lnTo>
                    <a:pt x="193" y="190"/>
                  </a:lnTo>
                  <a:lnTo>
                    <a:pt x="193" y="191"/>
                  </a:lnTo>
                  <a:lnTo>
                    <a:pt x="194" y="192"/>
                  </a:lnTo>
                  <a:lnTo>
                    <a:pt x="194" y="193"/>
                  </a:lnTo>
                  <a:lnTo>
                    <a:pt x="193" y="193"/>
                  </a:lnTo>
                  <a:lnTo>
                    <a:pt x="193" y="194"/>
                  </a:lnTo>
                  <a:lnTo>
                    <a:pt x="193" y="195"/>
                  </a:lnTo>
                  <a:lnTo>
                    <a:pt x="193" y="197"/>
                  </a:lnTo>
                  <a:lnTo>
                    <a:pt x="192" y="198"/>
                  </a:lnTo>
                  <a:lnTo>
                    <a:pt x="192" y="199"/>
                  </a:lnTo>
                  <a:lnTo>
                    <a:pt x="191" y="199"/>
                  </a:lnTo>
                  <a:lnTo>
                    <a:pt x="190" y="200"/>
                  </a:lnTo>
                  <a:lnTo>
                    <a:pt x="190" y="201"/>
                  </a:lnTo>
                  <a:lnTo>
                    <a:pt x="190" y="202"/>
                  </a:lnTo>
                  <a:lnTo>
                    <a:pt x="189" y="202"/>
                  </a:lnTo>
                  <a:lnTo>
                    <a:pt x="189" y="203"/>
                  </a:lnTo>
                  <a:lnTo>
                    <a:pt x="188" y="203"/>
                  </a:lnTo>
                  <a:lnTo>
                    <a:pt x="188" y="204"/>
                  </a:lnTo>
                  <a:lnTo>
                    <a:pt x="188" y="205"/>
                  </a:lnTo>
                  <a:lnTo>
                    <a:pt x="189" y="205"/>
                  </a:lnTo>
                  <a:lnTo>
                    <a:pt x="189" y="207"/>
                  </a:lnTo>
                  <a:lnTo>
                    <a:pt x="188" y="207"/>
                  </a:lnTo>
                  <a:lnTo>
                    <a:pt x="187" y="207"/>
                  </a:lnTo>
                  <a:lnTo>
                    <a:pt x="184" y="208"/>
                  </a:lnTo>
                  <a:lnTo>
                    <a:pt x="183" y="208"/>
                  </a:lnTo>
                  <a:lnTo>
                    <a:pt x="182" y="208"/>
                  </a:lnTo>
                  <a:lnTo>
                    <a:pt x="180" y="208"/>
                  </a:lnTo>
                  <a:lnTo>
                    <a:pt x="177" y="209"/>
                  </a:lnTo>
                  <a:lnTo>
                    <a:pt x="165" y="211"/>
                  </a:lnTo>
                  <a:lnTo>
                    <a:pt x="164" y="211"/>
                  </a:lnTo>
                  <a:lnTo>
                    <a:pt x="163" y="211"/>
                  </a:lnTo>
                  <a:lnTo>
                    <a:pt x="153" y="213"/>
                  </a:lnTo>
                  <a:lnTo>
                    <a:pt x="153" y="212"/>
                  </a:lnTo>
                  <a:lnTo>
                    <a:pt x="153" y="211"/>
                  </a:lnTo>
                  <a:lnTo>
                    <a:pt x="150" y="211"/>
                  </a:lnTo>
                  <a:lnTo>
                    <a:pt x="149" y="211"/>
                  </a:lnTo>
                  <a:lnTo>
                    <a:pt x="148" y="211"/>
                  </a:lnTo>
                  <a:lnTo>
                    <a:pt x="145" y="212"/>
                  </a:lnTo>
                  <a:lnTo>
                    <a:pt x="144" y="212"/>
                  </a:lnTo>
                  <a:lnTo>
                    <a:pt x="143" y="212"/>
                  </a:lnTo>
                  <a:lnTo>
                    <a:pt x="142" y="212"/>
                  </a:lnTo>
                  <a:lnTo>
                    <a:pt x="141" y="212"/>
                  </a:lnTo>
                  <a:lnTo>
                    <a:pt x="140" y="212"/>
                  </a:lnTo>
                  <a:lnTo>
                    <a:pt x="139" y="212"/>
                  </a:lnTo>
                  <a:lnTo>
                    <a:pt x="138" y="212"/>
                  </a:lnTo>
                  <a:lnTo>
                    <a:pt x="135" y="213"/>
                  </a:lnTo>
                  <a:lnTo>
                    <a:pt x="133" y="213"/>
                  </a:lnTo>
                  <a:lnTo>
                    <a:pt x="132" y="213"/>
                  </a:lnTo>
                  <a:lnTo>
                    <a:pt x="130" y="213"/>
                  </a:lnTo>
                  <a:lnTo>
                    <a:pt x="129" y="213"/>
                  </a:lnTo>
                  <a:lnTo>
                    <a:pt x="127" y="214"/>
                  </a:lnTo>
                  <a:lnTo>
                    <a:pt x="125" y="214"/>
                  </a:lnTo>
                  <a:lnTo>
                    <a:pt x="123" y="214"/>
                  </a:lnTo>
                  <a:lnTo>
                    <a:pt x="121" y="214"/>
                  </a:lnTo>
                  <a:lnTo>
                    <a:pt x="120" y="214"/>
                  </a:lnTo>
                  <a:lnTo>
                    <a:pt x="118" y="214"/>
                  </a:lnTo>
                  <a:lnTo>
                    <a:pt x="118" y="215"/>
                  </a:lnTo>
                  <a:lnTo>
                    <a:pt x="117" y="215"/>
                  </a:lnTo>
                  <a:lnTo>
                    <a:pt x="110" y="215"/>
                  </a:lnTo>
                  <a:lnTo>
                    <a:pt x="107" y="217"/>
                  </a:lnTo>
                  <a:lnTo>
                    <a:pt x="104" y="217"/>
                  </a:lnTo>
                  <a:lnTo>
                    <a:pt x="102" y="217"/>
                  </a:lnTo>
                  <a:lnTo>
                    <a:pt x="103" y="215"/>
                  </a:lnTo>
                  <a:lnTo>
                    <a:pt x="104" y="214"/>
                  </a:lnTo>
                  <a:lnTo>
                    <a:pt x="105" y="213"/>
                  </a:lnTo>
                  <a:lnTo>
                    <a:pt x="107" y="212"/>
                  </a:lnTo>
                  <a:lnTo>
                    <a:pt x="107" y="211"/>
                  </a:lnTo>
                  <a:lnTo>
                    <a:pt x="108" y="211"/>
                  </a:lnTo>
                  <a:lnTo>
                    <a:pt x="108" y="210"/>
                  </a:lnTo>
                  <a:lnTo>
                    <a:pt x="108" y="209"/>
                  </a:lnTo>
                  <a:lnTo>
                    <a:pt x="108" y="208"/>
                  </a:lnTo>
                  <a:lnTo>
                    <a:pt x="108" y="207"/>
                  </a:lnTo>
                  <a:lnTo>
                    <a:pt x="109" y="207"/>
                  </a:lnTo>
                  <a:lnTo>
                    <a:pt x="109" y="205"/>
                  </a:lnTo>
                  <a:lnTo>
                    <a:pt x="109" y="204"/>
                  </a:lnTo>
                  <a:lnTo>
                    <a:pt x="109" y="203"/>
                  </a:lnTo>
                  <a:lnTo>
                    <a:pt x="110" y="203"/>
                  </a:lnTo>
                  <a:lnTo>
                    <a:pt x="110" y="202"/>
                  </a:lnTo>
                  <a:lnTo>
                    <a:pt x="111" y="201"/>
                  </a:lnTo>
                  <a:lnTo>
                    <a:pt x="111" y="200"/>
                  </a:lnTo>
                  <a:lnTo>
                    <a:pt x="112" y="200"/>
                  </a:lnTo>
                  <a:lnTo>
                    <a:pt x="112" y="199"/>
                  </a:lnTo>
                  <a:lnTo>
                    <a:pt x="113" y="197"/>
                  </a:lnTo>
                  <a:lnTo>
                    <a:pt x="113" y="194"/>
                  </a:lnTo>
                  <a:lnTo>
                    <a:pt x="113" y="193"/>
                  </a:lnTo>
                  <a:lnTo>
                    <a:pt x="113" y="192"/>
                  </a:lnTo>
                  <a:lnTo>
                    <a:pt x="114" y="191"/>
                  </a:lnTo>
                  <a:lnTo>
                    <a:pt x="114" y="189"/>
                  </a:lnTo>
                  <a:lnTo>
                    <a:pt x="114" y="188"/>
                  </a:lnTo>
                  <a:lnTo>
                    <a:pt x="114" y="187"/>
                  </a:lnTo>
                  <a:lnTo>
                    <a:pt x="114" y="185"/>
                  </a:lnTo>
                  <a:lnTo>
                    <a:pt x="114" y="184"/>
                  </a:lnTo>
                  <a:lnTo>
                    <a:pt x="114" y="183"/>
                  </a:lnTo>
                  <a:lnTo>
                    <a:pt x="114" y="182"/>
                  </a:lnTo>
                  <a:lnTo>
                    <a:pt x="114" y="181"/>
                  </a:lnTo>
                  <a:lnTo>
                    <a:pt x="113" y="180"/>
                  </a:lnTo>
                  <a:lnTo>
                    <a:pt x="113" y="179"/>
                  </a:lnTo>
                  <a:lnTo>
                    <a:pt x="113" y="178"/>
                  </a:lnTo>
                  <a:lnTo>
                    <a:pt x="113" y="177"/>
                  </a:lnTo>
                  <a:lnTo>
                    <a:pt x="113" y="175"/>
                  </a:lnTo>
                  <a:lnTo>
                    <a:pt x="112" y="173"/>
                  </a:lnTo>
                  <a:lnTo>
                    <a:pt x="112" y="172"/>
                  </a:lnTo>
                  <a:lnTo>
                    <a:pt x="112" y="171"/>
                  </a:lnTo>
                  <a:lnTo>
                    <a:pt x="111" y="170"/>
                  </a:lnTo>
                  <a:lnTo>
                    <a:pt x="111" y="169"/>
                  </a:lnTo>
                  <a:lnTo>
                    <a:pt x="110" y="168"/>
                  </a:lnTo>
                  <a:lnTo>
                    <a:pt x="110" y="167"/>
                  </a:lnTo>
                  <a:lnTo>
                    <a:pt x="109" y="165"/>
                  </a:lnTo>
                  <a:lnTo>
                    <a:pt x="109" y="164"/>
                  </a:lnTo>
                  <a:lnTo>
                    <a:pt x="108" y="164"/>
                  </a:lnTo>
                  <a:lnTo>
                    <a:pt x="108" y="163"/>
                  </a:lnTo>
                  <a:lnTo>
                    <a:pt x="108" y="162"/>
                  </a:lnTo>
                  <a:lnTo>
                    <a:pt x="107" y="162"/>
                  </a:lnTo>
                  <a:lnTo>
                    <a:pt x="107" y="161"/>
                  </a:lnTo>
                  <a:lnTo>
                    <a:pt x="107" y="160"/>
                  </a:lnTo>
                  <a:lnTo>
                    <a:pt x="105" y="160"/>
                  </a:lnTo>
                  <a:lnTo>
                    <a:pt x="105" y="159"/>
                  </a:lnTo>
                  <a:lnTo>
                    <a:pt x="105" y="158"/>
                  </a:lnTo>
                  <a:lnTo>
                    <a:pt x="104" y="158"/>
                  </a:lnTo>
                  <a:lnTo>
                    <a:pt x="104" y="157"/>
                  </a:lnTo>
                  <a:lnTo>
                    <a:pt x="104" y="155"/>
                  </a:lnTo>
                  <a:lnTo>
                    <a:pt x="103" y="154"/>
                  </a:lnTo>
                  <a:lnTo>
                    <a:pt x="103" y="153"/>
                  </a:lnTo>
                  <a:lnTo>
                    <a:pt x="102" y="152"/>
                  </a:lnTo>
                  <a:lnTo>
                    <a:pt x="102" y="151"/>
                  </a:lnTo>
                  <a:lnTo>
                    <a:pt x="102" y="150"/>
                  </a:lnTo>
                  <a:lnTo>
                    <a:pt x="103" y="150"/>
                  </a:lnTo>
                  <a:lnTo>
                    <a:pt x="103" y="149"/>
                  </a:lnTo>
                  <a:lnTo>
                    <a:pt x="103" y="148"/>
                  </a:lnTo>
                  <a:lnTo>
                    <a:pt x="104" y="148"/>
                  </a:lnTo>
                  <a:lnTo>
                    <a:pt x="104" y="147"/>
                  </a:lnTo>
                  <a:lnTo>
                    <a:pt x="104" y="145"/>
                  </a:lnTo>
                  <a:lnTo>
                    <a:pt x="104" y="144"/>
                  </a:lnTo>
                  <a:lnTo>
                    <a:pt x="103" y="143"/>
                  </a:lnTo>
                  <a:lnTo>
                    <a:pt x="103" y="142"/>
                  </a:lnTo>
                  <a:lnTo>
                    <a:pt x="103" y="141"/>
                  </a:lnTo>
                  <a:lnTo>
                    <a:pt x="103" y="140"/>
                  </a:lnTo>
                  <a:lnTo>
                    <a:pt x="102" y="140"/>
                  </a:lnTo>
                  <a:lnTo>
                    <a:pt x="102" y="139"/>
                  </a:lnTo>
                  <a:lnTo>
                    <a:pt x="101" y="138"/>
                  </a:lnTo>
                  <a:lnTo>
                    <a:pt x="101" y="137"/>
                  </a:lnTo>
                  <a:lnTo>
                    <a:pt x="102" y="137"/>
                  </a:lnTo>
                  <a:lnTo>
                    <a:pt x="102" y="135"/>
                  </a:lnTo>
                  <a:lnTo>
                    <a:pt x="103" y="135"/>
                  </a:lnTo>
                  <a:lnTo>
                    <a:pt x="103" y="134"/>
                  </a:lnTo>
                  <a:lnTo>
                    <a:pt x="104" y="133"/>
                  </a:lnTo>
                  <a:lnTo>
                    <a:pt x="104" y="132"/>
                  </a:lnTo>
                  <a:lnTo>
                    <a:pt x="104" y="131"/>
                  </a:lnTo>
                  <a:lnTo>
                    <a:pt x="105" y="130"/>
                  </a:lnTo>
                  <a:lnTo>
                    <a:pt x="105" y="129"/>
                  </a:lnTo>
                  <a:lnTo>
                    <a:pt x="107" y="127"/>
                  </a:lnTo>
                  <a:lnTo>
                    <a:pt x="107" y="125"/>
                  </a:lnTo>
                  <a:lnTo>
                    <a:pt x="107" y="124"/>
                  </a:lnTo>
                  <a:lnTo>
                    <a:pt x="107" y="123"/>
                  </a:lnTo>
                  <a:lnTo>
                    <a:pt x="107" y="122"/>
                  </a:lnTo>
                  <a:lnTo>
                    <a:pt x="107" y="121"/>
                  </a:lnTo>
                  <a:lnTo>
                    <a:pt x="107" y="120"/>
                  </a:lnTo>
                  <a:lnTo>
                    <a:pt x="107" y="119"/>
                  </a:lnTo>
                  <a:lnTo>
                    <a:pt x="107" y="118"/>
                  </a:lnTo>
                  <a:lnTo>
                    <a:pt x="105" y="117"/>
                  </a:lnTo>
                  <a:lnTo>
                    <a:pt x="105" y="115"/>
                  </a:lnTo>
                  <a:lnTo>
                    <a:pt x="105" y="114"/>
                  </a:lnTo>
                  <a:lnTo>
                    <a:pt x="108" y="114"/>
                  </a:lnTo>
                  <a:lnTo>
                    <a:pt x="108" y="113"/>
                  </a:lnTo>
                  <a:lnTo>
                    <a:pt x="109" y="113"/>
                  </a:lnTo>
                  <a:lnTo>
                    <a:pt x="110" y="112"/>
                  </a:lnTo>
                  <a:lnTo>
                    <a:pt x="109" y="111"/>
                  </a:lnTo>
                  <a:lnTo>
                    <a:pt x="110" y="110"/>
                  </a:lnTo>
                  <a:lnTo>
                    <a:pt x="109" y="110"/>
                  </a:lnTo>
                  <a:lnTo>
                    <a:pt x="109" y="109"/>
                  </a:lnTo>
                  <a:lnTo>
                    <a:pt x="109" y="108"/>
                  </a:lnTo>
                  <a:lnTo>
                    <a:pt x="110" y="107"/>
                  </a:lnTo>
                  <a:lnTo>
                    <a:pt x="110" y="108"/>
                  </a:lnTo>
                  <a:lnTo>
                    <a:pt x="111" y="108"/>
                  </a:lnTo>
                  <a:lnTo>
                    <a:pt x="111" y="107"/>
                  </a:lnTo>
                  <a:lnTo>
                    <a:pt x="112" y="105"/>
                  </a:lnTo>
                  <a:lnTo>
                    <a:pt x="112" y="104"/>
                  </a:lnTo>
                  <a:lnTo>
                    <a:pt x="113" y="105"/>
                  </a:lnTo>
                  <a:lnTo>
                    <a:pt x="114" y="105"/>
                  </a:lnTo>
                  <a:lnTo>
                    <a:pt x="115" y="105"/>
                  </a:lnTo>
                  <a:lnTo>
                    <a:pt x="115" y="104"/>
                  </a:lnTo>
                  <a:lnTo>
                    <a:pt x="115" y="103"/>
                  </a:lnTo>
                  <a:lnTo>
                    <a:pt x="115" y="102"/>
                  </a:lnTo>
                  <a:lnTo>
                    <a:pt x="117" y="101"/>
                  </a:lnTo>
                  <a:lnTo>
                    <a:pt x="118" y="101"/>
                  </a:lnTo>
                  <a:lnTo>
                    <a:pt x="118" y="100"/>
                  </a:lnTo>
                  <a:lnTo>
                    <a:pt x="118" y="99"/>
                  </a:lnTo>
                  <a:lnTo>
                    <a:pt x="118" y="98"/>
                  </a:lnTo>
                  <a:lnTo>
                    <a:pt x="119" y="97"/>
                  </a:lnTo>
                  <a:lnTo>
                    <a:pt x="120" y="97"/>
                  </a:lnTo>
                  <a:lnTo>
                    <a:pt x="120" y="95"/>
                  </a:lnTo>
                  <a:lnTo>
                    <a:pt x="121" y="95"/>
                  </a:lnTo>
                  <a:lnTo>
                    <a:pt x="121" y="97"/>
                  </a:lnTo>
                  <a:lnTo>
                    <a:pt x="120" y="97"/>
                  </a:lnTo>
                  <a:lnTo>
                    <a:pt x="120" y="98"/>
                  </a:lnTo>
                  <a:lnTo>
                    <a:pt x="119" y="99"/>
                  </a:lnTo>
                  <a:lnTo>
                    <a:pt x="120" y="100"/>
                  </a:lnTo>
                  <a:lnTo>
                    <a:pt x="121" y="101"/>
                  </a:lnTo>
                  <a:lnTo>
                    <a:pt x="120" y="101"/>
                  </a:lnTo>
                  <a:lnTo>
                    <a:pt x="120" y="102"/>
                  </a:lnTo>
                  <a:lnTo>
                    <a:pt x="120" y="103"/>
                  </a:lnTo>
                  <a:lnTo>
                    <a:pt x="120" y="105"/>
                  </a:lnTo>
                  <a:lnTo>
                    <a:pt x="120" y="107"/>
                  </a:lnTo>
                  <a:lnTo>
                    <a:pt x="119" y="108"/>
                  </a:lnTo>
                  <a:lnTo>
                    <a:pt x="120" y="109"/>
                  </a:lnTo>
                  <a:lnTo>
                    <a:pt x="120" y="110"/>
                  </a:lnTo>
                  <a:lnTo>
                    <a:pt x="120" y="111"/>
                  </a:lnTo>
                  <a:lnTo>
                    <a:pt x="121" y="111"/>
                  </a:lnTo>
                  <a:lnTo>
                    <a:pt x="121" y="110"/>
                  </a:lnTo>
                  <a:lnTo>
                    <a:pt x="121" y="109"/>
                  </a:lnTo>
                  <a:lnTo>
                    <a:pt x="122" y="108"/>
                  </a:lnTo>
                  <a:lnTo>
                    <a:pt x="122" y="107"/>
                  </a:lnTo>
                  <a:lnTo>
                    <a:pt x="121" y="107"/>
                  </a:lnTo>
                  <a:lnTo>
                    <a:pt x="121" y="105"/>
                  </a:lnTo>
                  <a:lnTo>
                    <a:pt x="122" y="105"/>
                  </a:lnTo>
                  <a:lnTo>
                    <a:pt x="122" y="104"/>
                  </a:lnTo>
                  <a:lnTo>
                    <a:pt x="122" y="103"/>
                  </a:lnTo>
                  <a:lnTo>
                    <a:pt x="123" y="103"/>
                  </a:lnTo>
                  <a:lnTo>
                    <a:pt x="123" y="104"/>
                  </a:lnTo>
                  <a:lnTo>
                    <a:pt x="123" y="105"/>
                  </a:lnTo>
                  <a:lnTo>
                    <a:pt x="123" y="107"/>
                  </a:lnTo>
                  <a:lnTo>
                    <a:pt x="123" y="108"/>
                  </a:lnTo>
                  <a:lnTo>
                    <a:pt x="122" y="108"/>
                  </a:lnTo>
                  <a:lnTo>
                    <a:pt x="122" y="109"/>
                  </a:lnTo>
                  <a:lnTo>
                    <a:pt x="122" y="110"/>
                  </a:lnTo>
                  <a:lnTo>
                    <a:pt x="122" y="111"/>
                  </a:lnTo>
                  <a:lnTo>
                    <a:pt x="121" y="111"/>
                  </a:lnTo>
                  <a:lnTo>
                    <a:pt x="122" y="111"/>
                  </a:lnTo>
                  <a:lnTo>
                    <a:pt x="123" y="111"/>
                  </a:lnTo>
                  <a:lnTo>
                    <a:pt x="123" y="110"/>
                  </a:lnTo>
                  <a:lnTo>
                    <a:pt x="123" y="109"/>
                  </a:lnTo>
                  <a:lnTo>
                    <a:pt x="124" y="109"/>
                  </a:lnTo>
                  <a:lnTo>
                    <a:pt x="124" y="108"/>
                  </a:lnTo>
                  <a:lnTo>
                    <a:pt x="124" y="107"/>
                  </a:lnTo>
                  <a:lnTo>
                    <a:pt x="124" y="105"/>
                  </a:lnTo>
                  <a:lnTo>
                    <a:pt x="125" y="105"/>
                  </a:lnTo>
                  <a:lnTo>
                    <a:pt x="125" y="104"/>
                  </a:lnTo>
                  <a:lnTo>
                    <a:pt x="125" y="102"/>
                  </a:lnTo>
                  <a:lnTo>
                    <a:pt x="125" y="101"/>
                  </a:lnTo>
                  <a:lnTo>
                    <a:pt x="125" y="100"/>
                  </a:lnTo>
                  <a:lnTo>
                    <a:pt x="125" y="98"/>
                  </a:lnTo>
                  <a:lnTo>
                    <a:pt x="124" y="98"/>
                  </a:lnTo>
                  <a:lnTo>
                    <a:pt x="124" y="95"/>
                  </a:lnTo>
                  <a:lnTo>
                    <a:pt x="124" y="94"/>
                  </a:lnTo>
                  <a:lnTo>
                    <a:pt x="124" y="93"/>
                  </a:lnTo>
                  <a:lnTo>
                    <a:pt x="124" y="92"/>
                  </a:lnTo>
                  <a:lnTo>
                    <a:pt x="125" y="92"/>
                  </a:lnTo>
                  <a:lnTo>
                    <a:pt x="125" y="91"/>
                  </a:lnTo>
                  <a:lnTo>
                    <a:pt x="127" y="91"/>
                  </a:lnTo>
                  <a:lnTo>
                    <a:pt x="128" y="90"/>
                  </a:lnTo>
                  <a:lnTo>
                    <a:pt x="128" y="89"/>
                  </a:lnTo>
                  <a:lnTo>
                    <a:pt x="129" y="89"/>
                  </a:lnTo>
                  <a:lnTo>
                    <a:pt x="130" y="89"/>
                  </a:lnTo>
                  <a:lnTo>
                    <a:pt x="131" y="89"/>
                  </a:lnTo>
                  <a:lnTo>
                    <a:pt x="132" y="89"/>
                  </a:lnTo>
                  <a:lnTo>
                    <a:pt x="133" y="89"/>
                  </a:lnTo>
                  <a:lnTo>
                    <a:pt x="133" y="88"/>
                  </a:lnTo>
                  <a:lnTo>
                    <a:pt x="134" y="88"/>
                  </a:lnTo>
                  <a:lnTo>
                    <a:pt x="134" y="87"/>
                  </a:lnTo>
                  <a:lnTo>
                    <a:pt x="133" y="87"/>
                  </a:lnTo>
                  <a:lnTo>
                    <a:pt x="132" y="87"/>
                  </a:lnTo>
                  <a:lnTo>
                    <a:pt x="131" y="87"/>
                  </a:lnTo>
                  <a:lnTo>
                    <a:pt x="131" y="85"/>
                  </a:lnTo>
                  <a:lnTo>
                    <a:pt x="130" y="85"/>
                  </a:lnTo>
                  <a:lnTo>
                    <a:pt x="130" y="84"/>
                  </a:lnTo>
                  <a:lnTo>
                    <a:pt x="130" y="83"/>
                  </a:lnTo>
                  <a:lnTo>
                    <a:pt x="129" y="82"/>
                  </a:lnTo>
                  <a:lnTo>
                    <a:pt x="129" y="81"/>
                  </a:lnTo>
                  <a:lnTo>
                    <a:pt x="130" y="81"/>
                  </a:lnTo>
                  <a:lnTo>
                    <a:pt x="130" y="80"/>
                  </a:lnTo>
                  <a:lnTo>
                    <a:pt x="131" y="79"/>
                  </a:lnTo>
                  <a:lnTo>
                    <a:pt x="132" y="79"/>
                  </a:lnTo>
                  <a:lnTo>
                    <a:pt x="132" y="78"/>
                  </a:lnTo>
                  <a:lnTo>
                    <a:pt x="133" y="77"/>
                  </a:lnTo>
                  <a:lnTo>
                    <a:pt x="133" y="75"/>
                  </a:lnTo>
                  <a:lnTo>
                    <a:pt x="132" y="75"/>
                  </a:lnTo>
                  <a:lnTo>
                    <a:pt x="131" y="75"/>
                  </a:lnTo>
                  <a:lnTo>
                    <a:pt x="132" y="75"/>
                  </a:lnTo>
                  <a:lnTo>
                    <a:pt x="133" y="75"/>
                  </a:lnTo>
                  <a:lnTo>
                    <a:pt x="134" y="75"/>
                  </a:lnTo>
                  <a:lnTo>
                    <a:pt x="135" y="75"/>
                  </a:lnTo>
                  <a:lnTo>
                    <a:pt x="137" y="75"/>
                  </a:lnTo>
                  <a:lnTo>
                    <a:pt x="137" y="74"/>
                  </a:lnTo>
                  <a:lnTo>
                    <a:pt x="137" y="73"/>
                  </a:lnTo>
                  <a:close/>
                  <a:moveTo>
                    <a:pt x="141" y="72"/>
                  </a:moveTo>
                  <a:lnTo>
                    <a:pt x="142" y="72"/>
                  </a:lnTo>
                  <a:lnTo>
                    <a:pt x="143" y="72"/>
                  </a:lnTo>
                  <a:lnTo>
                    <a:pt x="144" y="72"/>
                  </a:lnTo>
                  <a:lnTo>
                    <a:pt x="145" y="72"/>
                  </a:lnTo>
                  <a:lnTo>
                    <a:pt x="147" y="73"/>
                  </a:lnTo>
                  <a:lnTo>
                    <a:pt x="145" y="74"/>
                  </a:lnTo>
                  <a:lnTo>
                    <a:pt x="144" y="74"/>
                  </a:lnTo>
                  <a:lnTo>
                    <a:pt x="143" y="74"/>
                  </a:lnTo>
                  <a:lnTo>
                    <a:pt x="142" y="73"/>
                  </a:lnTo>
                  <a:lnTo>
                    <a:pt x="141" y="72"/>
                  </a:lnTo>
                  <a:lnTo>
                    <a:pt x="140" y="71"/>
                  </a:lnTo>
                  <a:lnTo>
                    <a:pt x="139" y="71"/>
                  </a:lnTo>
                  <a:lnTo>
                    <a:pt x="139" y="70"/>
                  </a:lnTo>
                  <a:lnTo>
                    <a:pt x="140" y="70"/>
                  </a:lnTo>
                  <a:lnTo>
                    <a:pt x="140" y="71"/>
                  </a:lnTo>
                  <a:lnTo>
                    <a:pt x="141" y="72"/>
                  </a:lnTo>
                  <a:close/>
                  <a:moveTo>
                    <a:pt x="57" y="24"/>
                  </a:moveTo>
                  <a:lnTo>
                    <a:pt x="59" y="24"/>
                  </a:lnTo>
                  <a:lnTo>
                    <a:pt x="60" y="24"/>
                  </a:lnTo>
                  <a:lnTo>
                    <a:pt x="61" y="24"/>
                  </a:lnTo>
                  <a:lnTo>
                    <a:pt x="61" y="25"/>
                  </a:lnTo>
                  <a:lnTo>
                    <a:pt x="61" y="27"/>
                  </a:lnTo>
                  <a:lnTo>
                    <a:pt x="60" y="25"/>
                  </a:lnTo>
                  <a:lnTo>
                    <a:pt x="60" y="27"/>
                  </a:lnTo>
                  <a:lnTo>
                    <a:pt x="59" y="27"/>
                  </a:lnTo>
                  <a:lnTo>
                    <a:pt x="58" y="27"/>
                  </a:lnTo>
                  <a:lnTo>
                    <a:pt x="57" y="27"/>
                  </a:lnTo>
                  <a:lnTo>
                    <a:pt x="55" y="27"/>
                  </a:lnTo>
                  <a:lnTo>
                    <a:pt x="55" y="28"/>
                  </a:lnTo>
                  <a:lnTo>
                    <a:pt x="55" y="29"/>
                  </a:lnTo>
                  <a:lnTo>
                    <a:pt x="54" y="30"/>
                  </a:lnTo>
                  <a:lnTo>
                    <a:pt x="53" y="30"/>
                  </a:lnTo>
                  <a:lnTo>
                    <a:pt x="53" y="31"/>
                  </a:lnTo>
                  <a:lnTo>
                    <a:pt x="52" y="32"/>
                  </a:lnTo>
                  <a:lnTo>
                    <a:pt x="51" y="33"/>
                  </a:lnTo>
                  <a:lnTo>
                    <a:pt x="50" y="33"/>
                  </a:lnTo>
                  <a:lnTo>
                    <a:pt x="50" y="34"/>
                  </a:lnTo>
                  <a:lnTo>
                    <a:pt x="49" y="35"/>
                  </a:lnTo>
                  <a:lnTo>
                    <a:pt x="50" y="35"/>
                  </a:lnTo>
                  <a:lnTo>
                    <a:pt x="50" y="37"/>
                  </a:lnTo>
                  <a:lnTo>
                    <a:pt x="49" y="37"/>
                  </a:lnTo>
                  <a:lnTo>
                    <a:pt x="49" y="38"/>
                  </a:lnTo>
                  <a:lnTo>
                    <a:pt x="48" y="38"/>
                  </a:lnTo>
                  <a:lnTo>
                    <a:pt x="48" y="39"/>
                  </a:lnTo>
                  <a:lnTo>
                    <a:pt x="47" y="39"/>
                  </a:lnTo>
                  <a:lnTo>
                    <a:pt x="47" y="40"/>
                  </a:lnTo>
                  <a:lnTo>
                    <a:pt x="47" y="41"/>
                  </a:lnTo>
                  <a:lnTo>
                    <a:pt x="47" y="42"/>
                  </a:lnTo>
                  <a:lnTo>
                    <a:pt x="45" y="42"/>
                  </a:lnTo>
                  <a:lnTo>
                    <a:pt x="45" y="43"/>
                  </a:lnTo>
                  <a:lnTo>
                    <a:pt x="45" y="44"/>
                  </a:lnTo>
                  <a:lnTo>
                    <a:pt x="44" y="45"/>
                  </a:lnTo>
                  <a:lnTo>
                    <a:pt x="44" y="47"/>
                  </a:lnTo>
                  <a:lnTo>
                    <a:pt x="44" y="48"/>
                  </a:lnTo>
                  <a:lnTo>
                    <a:pt x="45" y="48"/>
                  </a:lnTo>
                  <a:lnTo>
                    <a:pt x="45" y="49"/>
                  </a:lnTo>
                  <a:lnTo>
                    <a:pt x="47" y="48"/>
                  </a:lnTo>
                  <a:lnTo>
                    <a:pt x="47" y="47"/>
                  </a:lnTo>
                  <a:lnTo>
                    <a:pt x="48" y="47"/>
                  </a:lnTo>
                  <a:lnTo>
                    <a:pt x="48" y="45"/>
                  </a:lnTo>
                  <a:lnTo>
                    <a:pt x="49" y="45"/>
                  </a:lnTo>
                  <a:lnTo>
                    <a:pt x="49" y="44"/>
                  </a:lnTo>
                  <a:lnTo>
                    <a:pt x="50" y="44"/>
                  </a:lnTo>
                  <a:lnTo>
                    <a:pt x="50" y="43"/>
                  </a:lnTo>
                  <a:lnTo>
                    <a:pt x="51" y="42"/>
                  </a:lnTo>
                  <a:lnTo>
                    <a:pt x="52" y="42"/>
                  </a:lnTo>
                  <a:lnTo>
                    <a:pt x="52" y="43"/>
                  </a:lnTo>
                  <a:lnTo>
                    <a:pt x="51" y="43"/>
                  </a:lnTo>
                  <a:lnTo>
                    <a:pt x="51" y="44"/>
                  </a:lnTo>
                  <a:lnTo>
                    <a:pt x="52" y="44"/>
                  </a:lnTo>
                  <a:lnTo>
                    <a:pt x="53" y="44"/>
                  </a:lnTo>
                  <a:lnTo>
                    <a:pt x="53" y="43"/>
                  </a:lnTo>
                  <a:lnTo>
                    <a:pt x="54" y="43"/>
                  </a:lnTo>
                  <a:lnTo>
                    <a:pt x="55" y="43"/>
                  </a:lnTo>
                  <a:lnTo>
                    <a:pt x="57" y="43"/>
                  </a:lnTo>
                  <a:lnTo>
                    <a:pt x="58" y="43"/>
                  </a:lnTo>
                  <a:lnTo>
                    <a:pt x="59" y="43"/>
                  </a:lnTo>
                  <a:lnTo>
                    <a:pt x="59" y="44"/>
                  </a:lnTo>
                  <a:lnTo>
                    <a:pt x="60" y="44"/>
                  </a:lnTo>
                  <a:lnTo>
                    <a:pt x="61" y="44"/>
                  </a:lnTo>
                  <a:lnTo>
                    <a:pt x="62" y="44"/>
                  </a:lnTo>
                  <a:lnTo>
                    <a:pt x="62" y="45"/>
                  </a:lnTo>
                  <a:lnTo>
                    <a:pt x="63" y="45"/>
                  </a:lnTo>
                  <a:lnTo>
                    <a:pt x="64" y="45"/>
                  </a:lnTo>
                  <a:lnTo>
                    <a:pt x="64" y="47"/>
                  </a:lnTo>
                  <a:lnTo>
                    <a:pt x="65" y="47"/>
                  </a:lnTo>
                  <a:lnTo>
                    <a:pt x="65" y="48"/>
                  </a:lnTo>
                  <a:lnTo>
                    <a:pt x="67" y="49"/>
                  </a:lnTo>
                  <a:lnTo>
                    <a:pt x="67" y="50"/>
                  </a:lnTo>
                  <a:lnTo>
                    <a:pt x="68" y="50"/>
                  </a:lnTo>
                  <a:lnTo>
                    <a:pt x="68" y="51"/>
                  </a:lnTo>
                  <a:lnTo>
                    <a:pt x="69" y="51"/>
                  </a:lnTo>
                  <a:lnTo>
                    <a:pt x="69" y="52"/>
                  </a:lnTo>
                  <a:lnTo>
                    <a:pt x="70" y="52"/>
                  </a:lnTo>
                  <a:lnTo>
                    <a:pt x="70" y="53"/>
                  </a:lnTo>
                  <a:lnTo>
                    <a:pt x="71" y="53"/>
                  </a:lnTo>
                  <a:lnTo>
                    <a:pt x="71" y="54"/>
                  </a:lnTo>
                  <a:lnTo>
                    <a:pt x="72" y="54"/>
                  </a:lnTo>
                  <a:lnTo>
                    <a:pt x="71" y="54"/>
                  </a:lnTo>
                  <a:lnTo>
                    <a:pt x="71" y="55"/>
                  </a:lnTo>
                  <a:lnTo>
                    <a:pt x="72" y="55"/>
                  </a:lnTo>
                  <a:lnTo>
                    <a:pt x="72" y="57"/>
                  </a:lnTo>
                  <a:lnTo>
                    <a:pt x="73" y="57"/>
                  </a:lnTo>
                  <a:lnTo>
                    <a:pt x="74" y="57"/>
                  </a:lnTo>
                  <a:lnTo>
                    <a:pt x="75" y="57"/>
                  </a:lnTo>
                  <a:lnTo>
                    <a:pt x="77" y="57"/>
                  </a:lnTo>
                  <a:lnTo>
                    <a:pt x="77" y="55"/>
                  </a:lnTo>
                  <a:lnTo>
                    <a:pt x="78" y="55"/>
                  </a:lnTo>
                  <a:lnTo>
                    <a:pt x="79" y="55"/>
                  </a:lnTo>
                  <a:lnTo>
                    <a:pt x="80" y="54"/>
                  </a:lnTo>
                  <a:lnTo>
                    <a:pt x="81" y="54"/>
                  </a:lnTo>
                  <a:lnTo>
                    <a:pt x="82" y="54"/>
                  </a:lnTo>
                  <a:lnTo>
                    <a:pt x="82" y="55"/>
                  </a:lnTo>
                  <a:lnTo>
                    <a:pt x="82" y="57"/>
                  </a:lnTo>
                  <a:lnTo>
                    <a:pt x="83" y="57"/>
                  </a:lnTo>
                  <a:lnTo>
                    <a:pt x="84" y="58"/>
                  </a:lnTo>
                  <a:lnTo>
                    <a:pt x="85" y="57"/>
                  </a:lnTo>
                  <a:lnTo>
                    <a:pt x="85" y="55"/>
                  </a:lnTo>
                  <a:lnTo>
                    <a:pt x="87" y="55"/>
                  </a:lnTo>
                  <a:lnTo>
                    <a:pt x="88" y="55"/>
                  </a:lnTo>
                  <a:lnTo>
                    <a:pt x="88" y="57"/>
                  </a:lnTo>
                  <a:lnTo>
                    <a:pt x="89" y="57"/>
                  </a:lnTo>
                  <a:lnTo>
                    <a:pt x="89" y="55"/>
                  </a:lnTo>
                  <a:lnTo>
                    <a:pt x="89" y="54"/>
                  </a:lnTo>
                  <a:lnTo>
                    <a:pt x="88" y="54"/>
                  </a:lnTo>
                  <a:lnTo>
                    <a:pt x="88" y="53"/>
                  </a:lnTo>
                  <a:lnTo>
                    <a:pt x="88" y="52"/>
                  </a:lnTo>
                  <a:lnTo>
                    <a:pt x="89" y="52"/>
                  </a:lnTo>
                  <a:lnTo>
                    <a:pt x="90" y="53"/>
                  </a:lnTo>
                  <a:lnTo>
                    <a:pt x="90" y="54"/>
                  </a:lnTo>
                  <a:lnTo>
                    <a:pt x="89" y="54"/>
                  </a:lnTo>
                  <a:lnTo>
                    <a:pt x="89" y="55"/>
                  </a:lnTo>
                  <a:lnTo>
                    <a:pt x="90" y="55"/>
                  </a:lnTo>
                  <a:lnTo>
                    <a:pt x="90" y="54"/>
                  </a:lnTo>
                  <a:lnTo>
                    <a:pt x="90" y="55"/>
                  </a:lnTo>
                  <a:lnTo>
                    <a:pt x="91" y="55"/>
                  </a:lnTo>
                  <a:lnTo>
                    <a:pt x="91" y="54"/>
                  </a:lnTo>
                  <a:lnTo>
                    <a:pt x="92" y="54"/>
                  </a:lnTo>
                  <a:lnTo>
                    <a:pt x="92" y="53"/>
                  </a:lnTo>
                  <a:lnTo>
                    <a:pt x="93" y="53"/>
                  </a:lnTo>
                  <a:lnTo>
                    <a:pt x="93" y="52"/>
                  </a:lnTo>
                  <a:lnTo>
                    <a:pt x="94" y="52"/>
                  </a:lnTo>
                  <a:lnTo>
                    <a:pt x="95" y="52"/>
                  </a:lnTo>
                  <a:lnTo>
                    <a:pt x="95" y="51"/>
                  </a:lnTo>
                  <a:lnTo>
                    <a:pt x="100" y="48"/>
                  </a:lnTo>
                  <a:lnTo>
                    <a:pt x="101" y="48"/>
                  </a:lnTo>
                  <a:lnTo>
                    <a:pt x="102" y="48"/>
                  </a:lnTo>
                  <a:lnTo>
                    <a:pt x="103" y="47"/>
                  </a:lnTo>
                  <a:lnTo>
                    <a:pt x="104" y="47"/>
                  </a:lnTo>
                  <a:lnTo>
                    <a:pt x="105" y="47"/>
                  </a:lnTo>
                  <a:lnTo>
                    <a:pt x="107" y="45"/>
                  </a:lnTo>
                  <a:lnTo>
                    <a:pt x="108" y="45"/>
                  </a:lnTo>
                  <a:lnTo>
                    <a:pt x="109" y="45"/>
                  </a:lnTo>
                  <a:lnTo>
                    <a:pt x="110" y="45"/>
                  </a:lnTo>
                  <a:lnTo>
                    <a:pt x="111" y="45"/>
                  </a:lnTo>
                  <a:lnTo>
                    <a:pt x="112" y="45"/>
                  </a:lnTo>
                  <a:lnTo>
                    <a:pt x="113" y="45"/>
                  </a:lnTo>
                  <a:lnTo>
                    <a:pt x="114" y="45"/>
                  </a:lnTo>
                  <a:lnTo>
                    <a:pt x="115" y="45"/>
                  </a:lnTo>
                  <a:lnTo>
                    <a:pt x="119" y="43"/>
                  </a:lnTo>
                  <a:lnTo>
                    <a:pt x="120" y="42"/>
                  </a:lnTo>
                  <a:lnTo>
                    <a:pt x="121" y="42"/>
                  </a:lnTo>
                  <a:lnTo>
                    <a:pt x="123" y="41"/>
                  </a:lnTo>
                  <a:lnTo>
                    <a:pt x="125" y="41"/>
                  </a:lnTo>
                  <a:lnTo>
                    <a:pt x="127" y="41"/>
                  </a:lnTo>
                  <a:lnTo>
                    <a:pt x="128" y="40"/>
                  </a:lnTo>
                  <a:lnTo>
                    <a:pt x="128" y="41"/>
                  </a:lnTo>
                  <a:lnTo>
                    <a:pt x="127" y="42"/>
                  </a:lnTo>
                  <a:lnTo>
                    <a:pt x="127" y="43"/>
                  </a:lnTo>
                  <a:lnTo>
                    <a:pt x="127" y="44"/>
                  </a:lnTo>
                  <a:lnTo>
                    <a:pt x="127" y="45"/>
                  </a:lnTo>
                  <a:lnTo>
                    <a:pt x="127" y="47"/>
                  </a:lnTo>
                  <a:lnTo>
                    <a:pt x="127" y="48"/>
                  </a:lnTo>
                  <a:lnTo>
                    <a:pt x="128" y="49"/>
                  </a:lnTo>
                  <a:lnTo>
                    <a:pt x="127" y="49"/>
                  </a:lnTo>
                  <a:lnTo>
                    <a:pt x="127" y="50"/>
                  </a:lnTo>
                  <a:lnTo>
                    <a:pt x="128" y="50"/>
                  </a:lnTo>
                  <a:lnTo>
                    <a:pt x="128" y="51"/>
                  </a:lnTo>
                  <a:lnTo>
                    <a:pt x="129" y="51"/>
                  </a:lnTo>
                  <a:lnTo>
                    <a:pt x="129" y="50"/>
                  </a:lnTo>
                  <a:lnTo>
                    <a:pt x="130" y="50"/>
                  </a:lnTo>
                  <a:lnTo>
                    <a:pt x="130" y="51"/>
                  </a:lnTo>
                  <a:lnTo>
                    <a:pt x="131" y="51"/>
                  </a:lnTo>
                  <a:lnTo>
                    <a:pt x="132" y="51"/>
                  </a:lnTo>
                  <a:lnTo>
                    <a:pt x="133" y="51"/>
                  </a:lnTo>
                  <a:lnTo>
                    <a:pt x="134" y="50"/>
                  </a:lnTo>
                  <a:lnTo>
                    <a:pt x="135" y="50"/>
                  </a:lnTo>
                  <a:lnTo>
                    <a:pt x="135" y="49"/>
                  </a:lnTo>
                  <a:lnTo>
                    <a:pt x="137" y="50"/>
                  </a:lnTo>
                  <a:lnTo>
                    <a:pt x="137" y="49"/>
                  </a:lnTo>
                  <a:lnTo>
                    <a:pt x="138" y="50"/>
                  </a:lnTo>
                  <a:lnTo>
                    <a:pt x="138" y="51"/>
                  </a:lnTo>
                  <a:lnTo>
                    <a:pt x="139" y="51"/>
                  </a:lnTo>
                  <a:lnTo>
                    <a:pt x="140" y="50"/>
                  </a:lnTo>
                  <a:lnTo>
                    <a:pt x="141" y="51"/>
                  </a:lnTo>
                  <a:lnTo>
                    <a:pt x="141" y="50"/>
                  </a:lnTo>
                  <a:lnTo>
                    <a:pt x="141" y="49"/>
                  </a:lnTo>
                  <a:lnTo>
                    <a:pt x="142" y="48"/>
                  </a:lnTo>
                  <a:lnTo>
                    <a:pt x="143" y="48"/>
                  </a:lnTo>
                  <a:lnTo>
                    <a:pt x="144" y="48"/>
                  </a:lnTo>
                  <a:lnTo>
                    <a:pt x="145" y="48"/>
                  </a:lnTo>
                  <a:lnTo>
                    <a:pt x="147" y="47"/>
                  </a:lnTo>
                  <a:lnTo>
                    <a:pt x="148" y="47"/>
                  </a:lnTo>
                  <a:lnTo>
                    <a:pt x="149" y="47"/>
                  </a:lnTo>
                  <a:lnTo>
                    <a:pt x="149" y="48"/>
                  </a:lnTo>
                  <a:lnTo>
                    <a:pt x="149" y="50"/>
                  </a:lnTo>
                  <a:lnTo>
                    <a:pt x="149" y="51"/>
                  </a:lnTo>
                  <a:lnTo>
                    <a:pt x="150" y="55"/>
                  </a:lnTo>
                  <a:lnTo>
                    <a:pt x="150" y="57"/>
                  </a:lnTo>
                  <a:lnTo>
                    <a:pt x="149" y="57"/>
                  </a:lnTo>
                  <a:lnTo>
                    <a:pt x="148" y="57"/>
                  </a:lnTo>
                  <a:lnTo>
                    <a:pt x="147" y="58"/>
                  </a:lnTo>
                  <a:lnTo>
                    <a:pt x="148" y="58"/>
                  </a:lnTo>
                  <a:lnTo>
                    <a:pt x="148" y="59"/>
                  </a:lnTo>
                  <a:lnTo>
                    <a:pt x="149" y="59"/>
                  </a:lnTo>
                  <a:lnTo>
                    <a:pt x="149" y="58"/>
                  </a:lnTo>
                  <a:lnTo>
                    <a:pt x="150" y="58"/>
                  </a:lnTo>
                  <a:lnTo>
                    <a:pt x="150" y="59"/>
                  </a:lnTo>
                  <a:lnTo>
                    <a:pt x="151" y="59"/>
                  </a:lnTo>
                  <a:lnTo>
                    <a:pt x="152" y="59"/>
                  </a:lnTo>
                  <a:lnTo>
                    <a:pt x="152" y="60"/>
                  </a:lnTo>
                  <a:lnTo>
                    <a:pt x="152" y="61"/>
                  </a:lnTo>
                  <a:lnTo>
                    <a:pt x="153" y="62"/>
                  </a:lnTo>
                  <a:lnTo>
                    <a:pt x="154" y="62"/>
                  </a:lnTo>
                  <a:lnTo>
                    <a:pt x="154" y="63"/>
                  </a:lnTo>
                  <a:lnTo>
                    <a:pt x="155" y="62"/>
                  </a:lnTo>
                  <a:lnTo>
                    <a:pt x="155" y="63"/>
                  </a:lnTo>
                  <a:lnTo>
                    <a:pt x="157" y="63"/>
                  </a:lnTo>
                  <a:lnTo>
                    <a:pt x="158" y="62"/>
                  </a:lnTo>
                  <a:lnTo>
                    <a:pt x="158" y="63"/>
                  </a:lnTo>
                  <a:lnTo>
                    <a:pt x="159" y="63"/>
                  </a:lnTo>
                  <a:lnTo>
                    <a:pt x="160" y="62"/>
                  </a:lnTo>
                  <a:lnTo>
                    <a:pt x="159" y="62"/>
                  </a:lnTo>
                  <a:lnTo>
                    <a:pt x="159" y="61"/>
                  </a:lnTo>
                  <a:lnTo>
                    <a:pt x="158" y="61"/>
                  </a:lnTo>
                  <a:lnTo>
                    <a:pt x="158" y="60"/>
                  </a:lnTo>
                  <a:lnTo>
                    <a:pt x="159" y="60"/>
                  </a:lnTo>
                  <a:lnTo>
                    <a:pt x="160" y="60"/>
                  </a:lnTo>
                  <a:lnTo>
                    <a:pt x="160" y="59"/>
                  </a:lnTo>
                  <a:lnTo>
                    <a:pt x="161" y="59"/>
                  </a:lnTo>
                  <a:lnTo>
                    <a:pt x="162" y="59"/>
                  </a:lnTo>
                  <a:lnTo>
                    <a:pt x="163" y="60"/>
                  </a:lnTo>
                  <a:lnTo>
                    <a:pt x="163" y="59"/>
                  </a:lnTo>
                  <a:lnTo>
                    <a:pt x="163" y="60"/>
                  </a:lnTo>
                  <a:lnTo>
                    <a:pt x="164" y="60"/>
                  </a:lnTo>
                  <a:lnTo>
                    <a:pt x="164" y="61"/>
                  </a:lnTo>
                  <a:lnTo>
                    <a:pt x="165" y="62"/>
                  </a:lnTo>
                  <a:lnTo>
                    <a:pt x="167" y="62"/>
                  </a:lnTo>
                  <a:lnTo>
                    <a:pt x="167" y="63"/>
                  </a:lnTo>
                  <a:lnTo>
                    <a:pt x="165" y="64"/>
                  </a:lnTo>
                  <a:lnTo>
                    <a:pt x="165" y="65"/>
                  </a:lnTo>
                  <a:lnTo>
                    <a:pt x="164" y="65"/>
                  </a:lnTo>
                  <a:lnTo>
                    <a:pt x="163" y="64"/>
                  </a:lnTo>
                  <a:lnTo>
                    <a:pt x="162" y="64"/>
                  </a:lnTo>
                  <a:lnTo>
                    <a:pt x="162" y="65"/>
                  </a:lnTo>
                  <a:lnTo>
                    <a:pt x="161" y="65"/>
                  </a:lnTo>
                  <a:lnTo>
                    <a:pt x="160" y="65"/>
                  </a:lnTo>
                  <a:lnTo>
                    <a:pt x="159" y="65"/>
                  </a:lnTo>
                  <a:lnTo>
                    <a:pt x="158" y="65"/>
                  </a:lnTo>
                  <a:lnTo>
                    <a:pt x="158" y="64"/>
                  </a:lnTo>
                  <a:lnTo>
                    <a:pt x="157" y="64"/>
                  </a:lnTo>
                  <a:lnTo>
                    <a:pt x="155" y="65"/>
                  </a:lnTo>
                  <a:lnTo>
                    <a:pt x="155" y="64"/>
                  </a:lnTo>
                  <a:lnTo>
                    <a:pt x="154" y="64"/>
                  </a:lnTo>
                  <a:lnTo>
                    <a:pt x="154" y="65"/>
                  </a:lnTo>
                  <a:lnTo>
                    <a:pt x="153" y="65"/>
                  </a:lnTo>
                  <a:lnTo>
                    <a:pt x="152" y="65"/>
                  </a:lnTo>
                  <a:lnTo>
                    <a:pt x="151" y="65"/>
                  </a:lnTo>
                  <a:lnTo>
                    <a:pt x="151" y="64"/>
                  </a:lnTo>
                  <a:lnTo>
                    <a:pt x="151" y="65"/>
                  </a:lnTo>
                  <a:lnTo>
                    <a:pt x="150" y="65"/>
                  </a:lnTo>
                  <a:lnTo>
                    <a:pt x="149" y="65"/>
                  </a:lnTo>
                  <a:lnTo>
                    <a:pt x="148" y="67"/>
                  </a:lnTo>
                  <a:lnTo>
                    <a:pt x="147" y="67"/>
                  </a:lnTo>
                  <a:lnTo>
                    <a:pt x="145" y="67"/>
                  </a:lnTo>
                  <a:lnTo>
                    <a:pt x="145" y="68"/>
                  </a:lnTo>
                  <a:lnTo>
                    <a:pt x="144" y="67"/>
                  </a:lnTo>
                  <a:lnTo>
                    <a:pt x="143" y="67"/>
                  </a:lnTo>
                  <a:lnTo>
                    <a:pt x="143" y="65"/>
                  </a:lnTo>
                  <a:lnTo>
                    <a:pt x="143" y="67"/>
                  </a:lnTo>
                  <a:lnTo>
                    <a:pt x="142" y="67"/>
                  </a:lnTo>
                  <a:lnTo>
                    <a:pt x="142" y="65"/>
                  </a:lnTo>
                  <a:lnTo>
                    <a:pt x="142" y="67"/>
                  </a:lnTo>
                  <a:lnTo>
                    <a:pt x="141" y="67"/>
                  </a:lnTo>
                  <a:lnTo>
                    <a:pt x="141" y="65"/>
                  </a:lnTo>
                  <a:lnTo>
                    <a:pt x="141" y="64"/>
                  </a:lnTo>
                  <a:lnTo>
                    <a:pt x="140" y="64"/>
                  </a:lnTo>
                  <a:lnTo>
                    <a:pt x="139" y="64"/>
                  </a:lnTo>
                  <a:lnTo>
                    <a:pt x="138" y="64"/>
                  </a:lnTo>
                  <a:lnTo>
                    <a:pt x="138" y="65"/>
                  </a:lnTo>
                  <a:lnTo>
                    <a:pt x="138" y="67"/>
                  </a:lnTo>
                  <a:lnTo>
                    <a:pt x="137" y="68"/>
                  </a:lnTo>
                  <a:lnTo>
                    <a:pt x="137" y="69"/>
                  </a:lnTo>
                  <a:lnTo>
                    <a:pt x="138" y="69"/>
                  </a:lnTo>
                  <a:lnTo>
                    <a:pt x="137" y="69"/>
                  </a:lnTo>
                  <a:lnTo>
                    <a:pt x="137" y="70"/>
                  </a:lnTo>
                  <a:lnTo>
                    <a:pt x="138" y="70"/>
                  </a:lnTo>
                  <a:lnTo>
                    <a:pt x="138" y="71"/>
                  </a:lnTo>
                  <a:lnTo>
                    <a:pt x="138" y="72"/>
                  </a:lnTo>
                  <a:lnTo>
                    <a:pt x="137" y="72"/>
                  </a:lnTo>
                  <a:lnTo>
                    <a:pt x="137" y="71"/>
                  </a:lnTo>
                  <a:lnTo>
                    <a:pt x="135" y="71"/>
                  </a:lnTo>
                  <a:lnTo>
                    <a:pt x="134" y="71"/>
                  </a:lnTo>
                  <a:lnTo>
                    <a:pt x="134" y="70"/>
                  </a:lnTo>
                  <a:lnTo>
                    <a:pt x="133" y="70"/>
                  </a:lnTo>
                  <a:lnTo>
                    <a:pt x="133" y="69"/>
                  </a:lnTo>
                  <a:lnTo>
                    <a:pt x="132" y="69"/>
                  </a:lnTo>
                  <a:lnTo>
                    <a:pt x="131" y="68"/>
                  </a:lnTo>
                  <a:lnTo>
                    <a:pt x="130" y="67"/>
                  </a:lnTo>
                  <a:lnTo>
                    <a:pt x="129" y="67"/>
                  </a:lnTo>
                  <a:lnTo>
                    <a:pt x="128" y="67"/>
                  </a:lnTo>
                  <a:lnTo>
                    <a:pt x="128" y="65"/>
                  </a:lnTo>
                  <a:lnTo>
                    <a:pt x="127" y="65"/>
                  </a:lnTo>
                  <a:lnTo>
                    <a:pt x="125" y="65"/>
                  </a:lnTo>
                  <a:lnTo>
                    <a:pt x="124" y="65"/>
                  </a:lnTo>
                  <a:lnTo>
                    <a:pt x="123" y="65"/>
                  </a:lnTo>
                  <a:lnTo>
                    <a:pt x="122" y="65"/>
                  </a:lnTo>
                  <a:lnTo>
                    <a:pt x="122" y="64"/>
                  </a:lnTo>
                  <a:lnTo>
                    <a:pt x="121" y="64"/>
                  </a:lnTo>
                  <a:lnTo>
                    <a:pt x="121" y="65"/>
                  </a:lnTo>
                  <a:lnTo>
                    <a:pt x="120" y="64"/>
                  </a:lnTo>
                  <a:lnTo>
                    <a:pt x="119" y="65"/>
                  </a:lnTo>
                  <a:lnTo>
                    <a:pt x="118" y="65"/>
                  </a:lnTo>
                  <a:lnTo>
                    <a:pt x="117" y="65"/>
                  </a:lnTo>
                  <a:lnTo>
                    <a:pt x="117" y="67"/>
                  </a:lnTo>
                  <a:lnTo>
                    <a:pt x="115" y="68"/>
                  </a:lnTo>
                  <a:lnTo>
                    <a:pt x="115" y="69"/>
                  </a:lnTo>
                  <a:lnTo>
                    <a:pt x="114" y="69"/>
                  </a:lnTo>
                  <a:lnTo>
                    <a:pt x="114" y="70"/>
                  </a:lnTo>
                  <a:lnTo>
                    <a:pt x="113" y="70"/>
                  </a:lnTo>
                  <a:lnTo>
                    <a:pt x="112" y="70"/>
                  </a:lnTo>
                  <a:lnTo>
                    <a:pt x="111" y="70"/>
                  </a:lnTo>
                  <a:lnTo>
                    <a:pt x="110" y="71"/>
                  </a:lnTo>
                  <a:lnTo>
                    <a:pt x="109" y="71"/>
                  </a:lnTo>
                  <a:lnTo>
                    <a:pt x="109" y="72"/>
                  </a:lnTo>
                  <a:lnTo>
                    <a:pt x="108" y="72"/>
                  </a:lnTo>
                  <a:lnTo>
                    <a:pt x="107" y="71"/>
                  </a:lnTo>
                  <a:lnTo>
                    <a:pt x="105" y="71"/>
                  </a:lnTo>
                  <a:lnTo>
                    <a:pt x="104" y="71"/>
                  </a:lnTo>
                  <a:lnTo>
                    <a:pt x="103" y="71"/>
                  </a:lnTo>
                  <a:lnTo>
                    <a:pt x="103" y="72"/>
                  </a:lnTo>
                  <a:lnTo>
                    <a:pt x="102" y="72"/>
                  </a:lnTo>
                  <a:lnTo>
                    <a:pt x="101" y="72"/>
                  </a:lnTo>
                  <a:lnTo>
                    <a:pt x="100" y="72"/>
                  </a:lnTo>
                  <a:lnTo>
                    <a:pt x="99" y="73"/>
                  </a:lnTo>
                  <a:lnTo>
                    <a:pt x="99" y="74"/>
                  </a:lnTo>
                  <a:lnTo>
                    <a:pt x="99" y="75"/>
                  </a:lnTo>
                  <a:lnTo>
                    <a:pt x="99" y="77"/>
                  </a:lnTo>
                  <a:lnTo>
                    <a:pt x="99" y="78"/>
                  </a:lnTo>
                  <a:lnTo>
                    <a:pt x="98" y="78"/>
                  </a:lnTo>
                  <a:lnTo>
                    <a:pt x="97" y="78"/>
                  </a:lnTo>
                  <a:lnTo>
                    <a:pt x="97" y="79"/>
                  </a:lnTo>
                  <a:lnTo>
                    <a:pt x="97" y="80"/>
                  </a:lnTo>
                  <a:lnTo>
                    <a:pt x="97" y="79"/>
                  </a:lnTo>
                  <a:lnTo>
                    <a:pt x="95" y="80"/>
                  </a:lnTo>
                  <a:lnTo>
                    <a:pt x="94" y="80"/>
                  </a:lnTo>
                  <a:lnTo>
                    <a:pt x="94" y="81"/>
                  </a:lnTo>
                  <a:lnTo>
                    <a:pt x="93" y="81"/>
                  </a:lnTo>
                  <a:lnTo>
                    <a:pt x="93" y="82"/>
                  </a:lnTo>
                  <a:lnTo>
                    <a:pt x="93" y="83"/>
                  </a:lnTo>
                  <a:lnTo>
                    <a:pt x="92" y="83"/>
                  </a:lnTo>
                  <a:lnTo>
                    <a:pt x="93" y="84"/>
                  </a:lnTo>
                  <a:lnTo>
                    <a:pt x="92" y="84"/>
                  </a:lnTo>
                  <a:lnTo>
                    <a:pt x="91" y="84"/>
                  </a:lnTo>
                  <a:lnTo>
                    <a:pt x="91" y="83"/>
                  </a:lnTo>
                  <a:lnTo>
                    <a:pt x="90" y="83"/>
                  </a:lnTo>
                  <a:lnTo>
                    <a:pt x="91" y="82"/>
                  </a:lnTo>
                  <a:lnTo>
                    <a:pt x="92" y="82"/>
                  </a:lnTo>
                  <a:lnTo>
                    <a:pt x="92" y="81"/>
                  </a:lnTo>
                  <a:lnTo>
                    <a:pt x="91" y="81"/>
                  </a:lnTo>
                  <a:lnTo>
                    <a:pt x="92" y="81"/>
                  </a:lnTo>
                  <a:lnTo>
                    <a:pt x="92" y="80"/>
                  </a:lnTo>
                  <a:lnTo>
                    <a:pt x="92" y="79"/>
                  </a:lnTo>
                  <a:lnTo>
                    <a:pt x="93" y="79"/>
                  </a:lnTo>
                  <a:lnTo>
                    <a:pt x="93" y="78"/>
                  </a:lnTo>
                  <a:lnTo>
                    <a:pt x="94" y="78"/>
                  </a:lnTo>
                  <a:lnTo>
                    <a:pt x="93" y="78"/>
                  </a:lnTo>
                  <a:lnTo>
                    <a:pt x="93" y="77"/>
                  </a:lnTo>
                  <a:lnTo>
                    <a:pt x="94" y="77"/>
                  </a:lnTo>
                  <a:lnTo>
                    <a:pt x="94" y="75"/>
                  </a:lnTo>
                  <a:lnTo>
                    <a:pt x="93" y="74"/>
                  </a:lnTo>
                  <a:lnTo>
                    <a:pt x="92" y="75"/>
                  </a:lnTo>
                  <a:lnTo>
                    <a:pt x="92" y="77"/>
                  </a:lnTo>
                  <a:lnTo>
                    <a:pt x="92" y="78"/>
                  </a:lnTo>
                  <a:lnTo>
                    <a:pt x="90" y="77"/>
                  </a:lnTo>
                  <a:lnTo>
                    <a:pt x="89" y="77"/>
                  </a:lnTo>
                  <a:lnTo>
                    <a:pt x="88" y="77"/>
                  </a:lnTo>
                  <a:lnTo>
                    <a:pt x="89" y="78"/>
                  </a:lnTo>
                  <a:lnTo>
                    <a:pt x="89" y="79"/>
                  </a:lnTo>
                  <a:lnTo>
                    <a:pt x="88" y="80"/>
                  </a:lnTo>
                  <a:lnTo>
                    <a:pt x="88" y="81"/>
                  </a:lnTo>
                  <a:lnTo>
                    <a:pt x="87" y="82"/>
                  </a:lnTo>
                  <a:lnTo>
                    <a:pt x="85" y="82"/>
                  </a:lnTo>
                  <a:lnTo>
                    <a:pt x="85" y="83"/>
                  </a:lnTo>
                  <a:lnTo>
                    <a:pt x="84" y="83"/>
                  </a:lnTo>
                  <a:lnTo>
                    <a:pt x="84" y="82"/>
                  </a:lnTo>
                  <a:lnTo>
                    <a:pt x="84" y="81"/>
                  </a:lnTo>
                  <a:lnTo>
                    <a:pt x="84" y="80"/>
                  </a:lnTo>
                  <a:lnTo>
                    <a:pt x="83" y="80"/>
                  </a:lnTo>
                  <a:lnTo>
                    <a:pt x="83" y="79"/>
                  </a:lnTo>
                  <a:lnTo>
                    <a:pt x="83" y="78"/>
                  </a:lnTo>
                  <a:lnTo>
                    <a:pt x="82" y="78"/>
                  </a:lnTo>
                  <a:lnTo>
                    <a:pt x="82" y="79"/>
                  </a:lnTo>
                  <a:lnTo>
                    <a:pt x="82" y="80"/>
                  </a:lnTo>
                  <a:lnTo>
                    <a:pt x="82" y="81"/>
                  </a:lnTo>
                  <a:lnTo>
                    <a:pt x="82" y="82"/>
                  </a:lnTo>
                  <a:lnTo>
                    <a:pt x="82" y="83"/>
                  </a:lnTo>
                  <a:lnTo>
                    <a:pt x="81" y="83"/>
                  </a:lnTo>
                  <a:lnTo>
                    <a:pt x="80" y="84"/>
                  </a:lnTo>
                  <a:lnTo>
                    <a:pt x="79" y="85"/>
                  </a:lnTo>
                  <a:lnTo>
                    <a:pt x="79" y="87"/>
                  </a:lnTo>
                  <a:lnTo>
                    <a:pt x="78" y="88"/>
                  </a:lnTo>
                  <a:lnTo>
                    <a:pt x="78" y="89"/>
                  </a:lnTo>
                  <a:lnTo>
                    <a:pt x="78" y="90"/>
                  </a:lnTo>
                  <a:lnTo>
                    <a:pt x="77" y="91"/>
                  </a:lnTo>
                  <a:lnTo>
                    <a:pt x="77" y="92"/>
                  </a:lnTo>
                  <a:lnTo>
                    <a:pt x="77" y="93"/>
                  </a:lnTo>
                  <a:lnTo>
                    <a:pt x="75" y="94"/>
                  </a:lnTo>
                  <a:lnTo>
                    <a:pt x="75" y="95"/>
                  </a:lnTo>
                  <a:lnTo>
                    <a:pt x="75" y="97"/>
                  </a:lnTo>
                  <a:lnTo>
                    <a:pt x="74" y="97"/>
                  </a:lnTo>
                  <a:lnTo>
                    <a:pt x="74" y="98"/>
                  </a:lnTo>
                  <a:lnTo>
                    <a:pt x="74" y="99"/>
                  </a:lnTo>
                  <a:lnTo>
                    <a:pt x="73" y="100"/>
                  </a:lnTo>
                  <a:lnTo>
                    <a:pt x="72" y="101"/>
                  </a:lnTo>
                  <a:lnTo>
                    <a:pt x="72" y="102"/>
                  </a:lnTo>
                  <a:lnTo>
                    <a:pt x="71" y="102"/>
                  </a:lnTo>
                  <a:lnTo>
                    <a:pt x="71" y="103"/>
                  </a:lnTo>
                  <a:lnTo>
                    <a:pt x="71" y="104"/>
                  </a:lnTo>
                  <a:lnTo>
                    <a:pt x="72" y="104"/>
                  </a:lnTo>
                  <a:lnTo>
                    <a:pt x="71" y="104"/>
                  </a:lnTo>
                  <a:lnTo>
                    <a:pt x="70" y="104"/>
                  </a:lnTo>
                  <a:lnTo>
                    <a:pt x="68" y="102"/>
                  </a:lnTo>
                  <a:lnTo>
                    <a:pt x="68" y="101"/>
                  </a:lnTo>
                  <a:lnTo>
                    <a:pt x="68" y="100"/>
                  </a:lnTo>
                  <a:lnTo>
                    <a:pt x="69" y="97"/>
                  </a:lnTo>
                  <a:lnTo>
                    <a:pt x="69" y="95"/>
                  </a:lnTo>
                  <a:lnTo>
                    <a:pt x="68" y="95"/>
                  </a:lnTo>
                  <a:lnTo>
                    <a:pt x="67" y="97"/>
                  </a:lnTo>
                  <a:lnTo>
                    <a:pt x="65" y="97"/>
                  </a:lnTo>
                  <a:lnTo>
                    <a:pt x="64" y="97"/>
                  </a:lnTo>
                  <a:lnTo>
                    <a:pt x="63" y="97"/>
                  </a:lnTo>
                  <a:lnTo>
                    <a:pt x="64" y="94"/>
                  </a:lnTo>
                  <a:lnTo>
                    <a:pt x="64" y="93"/>
                  </a:lnTo>
                  <a:lnTo>
                    <a:pt x="64" y="92"/>
                  </a:lnTo>
                  <a:lnTo>
                    <a:pt x="65" y="92"/>
                  </a:lnTo>
                  <a:lnTo>
                    <a:pt x="65" y="91"/>
                  </a:lnTo>
                  <a:lnTo>
                    <a:pt x="65" y="89"/>
                  </a:lnTo>
                  <a:lnTo>
                    <a:pt x="64" y="88"/>
                  </a:lnTo>
                  <a:lnTo>
                    <a:pt x="64" y="87"/>
                  </a:lnTo>
                  <a:lnTo>
                    <a:pt x="64" y="85"/>
                  </a:lnTo>
                  <a:lnTo>
                    <a:pt x="65" y="85"/>
                  </a:lnTo>
                  <a:lnTo>
                    <a:pt x="64" y="84"/>
                  </a:lnTo>
                  <a:lnTo>
                    <a:pt x="63" y="84"/>
                  </a:lnTo>
                  <a:lnTo>
                    <a:pt x="62" y="83"/>
                  </a:lnTo>
                  <a:lnTo>
                    <a:pt x="60" y="82"/>
                  </a:lnTo>
                  <a:lnTo>
                    <a:pt x="59" y="82"/>
                  </a:lnTo>
                  <a:lnTo>
                    <a:pt x="58" y="82"/>
                  </a:lnTo>
                  <a:lnTo>
                    <a:pt x="57" y="82"/>
                  </a:lnTo>
                  <a:lnTo>
                    <a:pt x="57" y="81"/>
                  </a:lnTo>
                  <a:lnTo>
                    <a:pt x="55" y="81"/>
                  </a:lnTo>
                  <a:lnTo>
                    <a:pt x="57" y="81"/>
                  </a:lnTo>
                  <a:lnTo>
                    <a:pt x="57" y="80"/>
                  </a:lnTo>
                  <a:lnTo>
                    <a:pt x="58" y="79"/>
                  </a:lnTo>
                  <a:lnTo>
                    <a:pt x="57" y="78"/>
                  </a:lnTo>
                  <a:lnTo>
                    <a:pt x="55" y="78"/>
                  </a:lnTo>
                  <a:lnTo>
                    <a:pt x="54" y="77"/>
                  </a:lnTo>
                  <a:lnTo>
                    <a:pt x="53" y="77"/>
                  </a:lnTo>
                  <a:lnTo>
                    <a:pt x="52" y="77"/>
                  </a:lnTo>
                  <a:lnTo>
                    <a:pt x="50" y="75"/>
                  </a:lnTo>
                  <a:lnTo>
                    <a:pt x="49" y="77"/>
                  </a:lnTo>
                  <a:lnTo>
                    <a:pt x="47" y="77"/>
                  </a:lnTo>
                  <a:lnTo>
                    <a:pt x="47" y="75"/>
                  </a:lnTo>
                  <a:lnTo>
                    <a:pt x="45" y="75"/>
                  </a:lnTo>
                  <a:lnTo>
                    <a:pt x="44" y="77"/>
                  </a:lnTo>
                  <a:lnTo>
                    <a:pt x="43" y="77"/>
                  </a:lnTo>
                  <a:lnTo>
                    <a:pt x="42" y="77"/>
                  </a:lnTo>
                  <a:lnTo>
                    <a:pt x="43" y="77"/>
                  </a:lnTo>
                  <a:lnTo>
                    <a:pt x="42" y="75"/>
                  </a:lnTo>
                  <a:lnTo>
                    <a:pt x="41" y="75"/>
                  </a:lnTo>
                  <a:lnTo>
                    <a:pt x="40" y="75"/>
                  </a:lnTo>
                  <a:lnTo>
                    <a:pt x="39" y="75"/>
                  </a:lnTo>
                  <a:lnTo>
                    <a:pt x="37" y="74"/>
                  </a:lnTo>
                  <a:lnTo>
                    <a:pt x="35" y="74"/>
                  </a:lnTo>
                  <a:lnTo>
                    <a:pt x="34" y="73"/>
                  </a:lnTo>
                  <a:lnTo>
                    <a:pt x="33" y="72"/>
                  </a:lnTo>
                  <a:lnTo>
                    <a:pt x="31" y="72"/>
                  </a:lnTo>
                  <a:lnTo>
                    <a:pt x="30" y="72"/>
                  </a:lnTo>
                  <a:lnTo>
                    <a:pt x="29" y="72"/>
                  </a:lnTo>
                  <a:lnTo>
                    <a:pt x="28" y="71"/>
                  </a:lnTo>
                  <a:lnTo>
                    <a:pt x="12" y="69"/>
                  </a:lnTo>
                  <a:lnTo>
                    <a:pt x="12" y="68"/>
                  </a:lnTo>
                  <a:lnTo>
                    <a:pt x="8" y="68"/>
                  </a:lnTo>
                  <a:lnTo>
                    <a:pt x="8" y="67"/>
                  </a:lnTo>
                  <a:lnTo>
                    <a:pt x="7" y="65"/>
                  </a:lnTo>
                  <a:lnTo>
                    <a:pt x="5" y="63"/>
                  </a:lnTo>
                  <a:lnTo>
                    <a:pt x="5" y="62"/>
                  </a:lnTo>
                  <a:lnTo>
                    <a:pt x="3" y="61"/>
                  </a:lnTo>
                  <a:lnTo>
                    <a:pt x="2" y="61"/>
                  </a:lnTo>
                  <a:lnTo>
                    <a:pt x="1" y="61"/>
                  </a:lnTo>
                  <a:lnTo>
                    <a:pt x="0" y="61"/>
                  </a:lnTo>
                  <a:lnTo>
                    <a:pt x="0" y="60"/>
                  </a:lnTo>
                  <a:lnTo>
                    <a:pt x="1" y="59"/>
                  </a:lnTo>
                  <a:lnTo>
                    <a:pt x="2" y="59"/>
                  </a:lnTo>
                  <a:lnTo>
                    <a:pt x="2" y="58"/>
                  </a:lnTo>
                  <a:lnTo>
                    <a:pt x="3" y="58"/>
                  </a:lnTo>
                  <a:lnTo>
                    <a:pt x="4" y="58"/>
                  </a:lnTo>
                  <a:lnTo>
                    <a:pt x="5" y="57"/>
                  </a:lnTo>
                  <a:lnTo>
                    <a:pt x="7" y="57"/>
                  </a:lnTo>
                  <a:lnTo>
                    <a:pt x="9" y="55"/>
                  </a:lnTo>
                  <a:lnTo>
                    <a:pt x="10" y="54"/>
                  </a:lnTo>
                  <a:lnTo>
                    <a:pt x="11" y="53"/>
                  </a:lnTo>
                  <a:lnTo>
                    <a:pt x="12" y="52"/>
                  </a:lnTo>
                  <a:lnTo>
                    <a:pt x="12" y="51"/>
                  </a:lnTo>
                  <a:lnTo>
                    <a:pt x="13" y="51"/>
                  </a:lnTo>
                  <a:lnTo>
                    <a:pt x="14" y="50"/>
                  </a:lnTo>
                  <a:lnTo>
                    <a:pt x="15" y="50"/>
                  </a:lnTo>
                  <a:lnTo>
                    <a:pt x="17" y="50"/>
                  </a:lnTo>
                  <a:lnTo>
                    <a:pt x="18" y="50"/>
                  </a:lnTo>
                  <a:lnTo>
                    <a:pt x="19" y="50"/>
                  </a:lnTo>
                  <a:lnTo>
                    <a:pt x="19" y="49"/>
                  </a:lnTo>
                  <a:lnTo>
                    <a:pt x="20" y="49"/>
                  </a:lnTo>
                  <a:lnTo>
                    <a:pt x="21" y="49"/>
                  </a:lnTo>
                  <a:lnTo>
                    <a:pt x="22" y="49"/>
                  </a:lnTo>
                  <a:lnTo>
                    <a:pt x="23" y="49"/>
                  </a:lnTo>
                  <a:lnTo>
                    <a:pt x="23" y="48"/>
                  </a:lnTo>
                  <a:lnTo>
                    <a:pt x="24" y="48"/>
                  </a:lnTo>
                  <a:lnTo>
                    <a:pt x="25" y="48"/>
                  </a:lnTo>
                  <a:lnTo>
                    <a:pt x="25" y="47"/>
                  </a:lnTo>
                  <a:lnTo>
                    <a:pt x="27" y="47"/>
                  </a:lnTo>
                  <a:lnTo>
                    <a:pt x="27" y="45"/>
                  </a:lnTo>
                  <a:lnTo>
                    <a:pt x="28" y="45"/>
                  </a:lnTo>
                  <a:lnTo>
                    <a:pt x="28" y="44"/>
                  </a:lnTo>
                  <a:lnTo>
                    <a:pt x="29" y="43"/>
                  </a:lnTo>
                  <a:lnTo>
                    <a:pt x="30" y="43"/>
                  </a:lnTo>
                  <a:lnTo>
                    <a:pt x="31" y="43"/>
                  </a:lnTo>
                  <a:lnTo>
                    <a:pt x="31" y="42"/>
                  </a:lnTo>
                  <a:lnTo>
                    <a:pt x="31" y="43"/>
                  </a:lnTo>
                  <a:lnTo>
                    <a:pt x="32" y="42"/>
                  </a:lnTo>
                  <a:lnTo>
                    <a:pt x="33" y="42"/>
                  </a:lnTo>
                  <a:lnTo>
                    <a:pt x="33" y="41"/>
                  </a:lnTo>
                  <a:lnTo>
                    <a:pt x="34" y="40"/>
                  </a:lnTo>
                  <a:lnTo>
                    <a:pt x="34" y="39"/>
                  </a:lnTo>
                  <a:lnTo>
                    <a:pt x="35" y="39"/>
                  </a:lnTo>
                  <a:lnTo>
                    <a:pt x="35" y="38"/>
                  </a:lnTo>
                  <a:lnTo>
                    <a:pt x="37" y="38"/>
                  </a:lnTo>
                  <a:lnTo>
                    <a:pt x="37" y="37"/>
                  </a:lnTo>
                  <a:lnTo>
                    <a:pt x="38" y="37"/>
                  </a:lnTo>
                  <a:lnTo>
                    <a:pt x="38" y="35"/>
                  </a:lnTo>
                  <a:lnTo>
                    <a:pt x="39" y="35"/>
                  </a:lnTo>
                  <a:lnTo>
                    <a:pt x="39" y="34"/>
                  </a:lnTo>
                  <a:lnTo>
                    <a:pt x="40" y="34"/>
                  </a:lnTo>
                  <a:lnTo>
                    <a:pt x="40" y="33"/>
                  </a:lnTo>
                  <a:lnTo>
                    <a:pt x="41" y="33"/>
                  </a:lnTo>
                  <a:lnTo>
                    <a:pt x="42" y="32"/>
                  </a:lnTo>
                  <a:lnTo>
                    <a:pt x="43" y="31"/>
                  </a:lnTo>
                  <a:lnTo>
                    <a:pt x="43" y="30"/>
                  </a:lnTo>
                  <a:lnTo>
                    <a:pt x="44" y="29"/>
                  </a:lnTo>
                  <a:lnTo>
                    <a:pt x="45" y="29"/>
                  </a:lnTo>
                  <a:lnTo>
                    <a:pt x="45" y="28"/>
                  </a:lnTo>
                  <a:lnTo>
                    <a:pt x="47" y="28"/>
                  </a:lnTo>
                  <a:lnTo>
                    <a:pt x="48" y="27"/>
                  </a:lnTo>
                  <a:lnTo>
                    <a:pt x="49" y="27"/>
                  </a:lnTo>
                  <a:lnTo>
                    <a:pt x="49" y="25"/>
                  </a:lnTo>
                  <a:lnTo>
                    <a:pt x="50" y="25"/>
                  </a:lnTo>
                  <a:lnTo>
                    <a:pt x="51" y="25"/>
                  </a:lnTo>
                  <a:lnTo>
                    <a:pt x="51" y="24"/>
                  </a:lnTo>
                  <a:lnTo>
                    <a:pt x="52" y="24"/>
                  </a:lnTo>
                  <a:lnTo>
                    <a:pt x="53" y="24"/>
                  </a:lnTo>
                  <a:lnTo>
                    <a:pt x="54" y="24"/>
                  </a:lnTo>
                  <a:lnTo>
                    <a:pt x="55" y="24"/>
                  </a:lnTo>
                  <a:lnTo>
                    <a:pt x="57" y="24"/>
                  </a:lnTo>
                  <a:close/>
                  <a:moveTo>
                    <a:pt x="42" y="0"/>
                  </a:moveTo>
                  <a:lnTo>
                    <a:pt x="42" y="1"/>
                  </a:lnTo>
                  <a:lnTo>
                    <a:pt x="41" y="1"/>
                  </a:lnTo>
                  <a:lnTo>
                    <a:pt x="41" y="2"/>
                  </a:lnTo>
                  <a:lnTo>
                    <a:pt x="40" y="3"/>
                  </a:lnTo>
                  <a:lnTo>
                    <a:pt x="39" y="4"/>
                  </a:lnTo>
                  <a:lnTo>
                    <a:pt x="39" y="5"/>
                  </a:lnTo>
                  <a:lnTo>
                    <a:pt x="37" y="7"/>
                  </a:lnTo>
                  <a:lnTo>
                    <a:pt x="35" y="8"/>
                  </a:lnTo>
                  <a:lnTo>
                    <a:pt x="34" y="9"/>
                  </a:lnTo>
                  <a:lnTo>
                    <a:pt x="33" y="9"/>
                  </a:lnTo>
                  <a:lnTo>
                    <a:pt x="32" y="10"/>
                  </a:lnTo>
                  <a:lnTo>
                    <a:pt x="31" y="10"/>
                  </a:lnTo>
                  <a:lnTo>
                    <a:pt x="30" y="11"/>
                  </a:lnTo>
                  <a:lnTo>
                    <a:pt x="31" y="12"/>
                  </a:lnTo>
                  <a:lnTo>
                    <a:pt x="32" y="11"/>
                  </a:lnTo>
                  <a:lnTo>
                    <a:pt x="32" y="12"/>
                  </a:lnTo>
                  <a:lnTo>
                    <a:pt x="30" y="13"/>
                  </a:lnTo>
                  <a:lnTo>
                    <a:pt x="29" y="13"/>
                  </a:lnTo>
                  <a:lnTo>
                    <a:pt x="28" y="14"/>
                  </a:lnTo>
                  <a:lnTo>
                    <a:pt x="27" y="14"/>
                  </a:lnTo>
                  <a:lnTo>
                    <a:pt x="25" y="14"/>
                  </a:lnTo>
                  <a:lnTo>
                    <a:pt x="25" y="13"/>
                  </a:lnTo>
                  <a:lnTo>
                    <a:pt x="24" y="13"/>
                  </a:lnTo>
                  <a:lnTo>
                    <a:pt x="23" y="13"/>
                  </a:lnTo>
                  <a:lnTo>
                    <a:pt x="24" y="12"/>
                  </a:lnTo>
                  <a:lnTo>
                    <a:pt x="24" y="11"/>
                  </a:lnTo>
                  <a:lnTo>
                    <a:pt x="25" y="11"/>
                  </a:lnTo>
                  <a:lnTo>
                    <a:pt x="28" y="10"/>
                  </a:lnTo>
                  <a:lnTo>
                    <a:pt x="29" y="9"/>
                  </a:lnTo>
                  <a:lnTo>
                    <a:pt x="30" y="8"/>
                  </a:lnTo>
                  <a:lnTo>
                    <a:pt x="31" y="8"/>
                  </a:lnTo>
                  <a:lnTo>
                    <a:pt x="32" y="7"/>
                  </a:lnTo>
                  <a:lnTo>
                    <a:pt x="33" y="5"/>
                  </a:lnTo>
                  <a:lnTo>
                    <a:pt x="34" y="5"/>
                  </a:lnTo>
                  <a:lnTo>
                    <a:pt x="34" y="4"/>
                  </a:lnTo>
                  <a:lnTo>
                    <a:pt x="35" y="4"/>
                  </a:lnTo>
                  <a:lnTo>
                    <a:pt x="35" y="3"/>
                  </a:lnTo>
                  <a:lnTo>
                    <a:pt x="37" y="3"/>
                  </a:lnTo>
                  <a:lnTo>
                    <a:pt x="38" y="2"/>
                  </a:lnTo>
                  <a:lnTo>
                    <a:pt x="39" y="2"/>
                  </a:lnTo>
                  <a:lnTo>
                    <a:pt x="39" y="1"/>
                  </a:lnTo>
                  <a:lnTo>
                    <a:pt x="40" y="1"/>
                  </a:lnTo>
                  <a:lnTo>
                    <a:pt x="41" y="1"/>
                  </a:lnTo>
                  <a:lnTo>
                    <a:pt x="42" y="0"/>
                  </a:lnTo>
                  <a:close/>
                </a:path>
              </a:pathLst>
            </a:custGeom>
            <a:solidFill>
              <a:srgbClr val="CC0000"/>
            </a:solid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112"/>
            <p:cNvSpPr>
              <a:spLocks/>
            </p:cNvSpPr>
            <p:nvPr/>
          </p:nvSpPr>
          <p:spPr bwMode="auto">
            <a:xfrm>
              <a:off x="5726113" y="3638550"/>
              <a:ext cx="3175" cy="3175"/>
            </a:xfrm>
            <a:custGeom>
              <a:avLst/>
              <a:gdLst>
                <a:gd name="T0" fmla="*/ 1 w 2"/>
                <a:gd name="T1" fmla="*/ 1 h 2"/>
                <a:gd name="T2" fmla="*/ 2 w 2"/>
                <a:gd name="T3" fmla="*/ 1 h 2"/>
                <a:gd name="T4" fmla="*/ 1 w 2"/>
                <a:gd name="T5" fmla="*/ 1 h 2"/>
                <a:gd name="T6" fmla="*/ 1 w 2"/>
                <a:gd name="T7" fmla="*/ 2 h 2"/>
                <a:gd name="T8" fmla="*/ 0 w 2"/>
                <a:gd name="T9" fmla="*/ 2 h 2"/>
                <a:gd name="T10" fmla="*/ 0 w 2"/>
                <a:gd name="T11" fmla="*/ 1 h 2"/>
                <a:gd name="T12" fmla="*/ 1 w 2"/>
                <a:gd name="T13" fmla="*/ 0 h 2"/>
                <a:gd name="T14" fmla="*/ 1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1"/>
                  </a:moveTo>
                  <a:lnTo>
                    <a:pt x="2" y="1"/>
                  </a:lnTo>
                  <a:lnTo>
                    <a:pt x="1" y="1"/>
                  </a:lnTo>
                  <a:lnTo>
                    <a:pt x="1" y="2"/>
                  </a:lnTo>
                  <a:lnTo>
                    <a:pt x="0" y="2"/>
                  </a:lnTo>
                  <a:lnTo>
                    <a:pt x="0" y="1"/>
                  </a:lnTo>
                  <a:lnTo>
                    <a:pt x="1" y="0"/>
                  </a:lnTo>
                  <a:lnTo>
                    <a:pt x="1" y="1"/>
                  </a:lnTo>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4" name="Freeform 113"/>
            <p:cNvSpPr>
              <a:spLocks/>
            </p:cNvSpPr>
            <p:nvPr/>
          </p:nvSpPr>
          <p:spPr bwMode="auto">
            <a:xfrm>
              <a:off x="5727700" y="3633788"/>
              <a:ext cx="4763" cy="4763"/>
            </a:xfrm>
            <a:custGeom>
              <a:avLst/>
              <a:gdLst>
                <a:gd name="T0" fmla="*/ 3 w 3"/>
                <a:gd name="T1" fmla="*/ 3 h 3"/>
                <a:gd name="T2" fmla="*/ 2 w 3"/>
                <a:gd name="T3" fmla="*/ 3 h 3"/>
                <a:gd name="T4" fmla="*/ 2 w 3"/>
                <a:gd name="T5" fmla="*/ 2 h 3"/>
                <a:gd name="T6" fmla="*/ 1 w 3"/>
                <a:gd name="T7" fmla="*/ 2 h 3"/>
                <a:gd name="T8" fmla="*/ 0 w 3"/>
                <a:gd name="T9" fmla="*/ 0 h 3"/>
                <a:gd name="T10" fmla="*/ 1 w 3"/>
                <a:gd name="T11" fmla="*/ 0 h 3"/>
                <a:gd name="T12" fmla="*/ 2 w 3"/>
                <a:gd name="T13" fmla="*/ 0 h 3"/>
                <a:gd name="T14" fmla="*/ 2 w 3"/>
                <a:gd name="T15" fmla="*/ 1 h 3"/>
                <a:gd name="T16" fmla="*/ 2 w 3"/>
                <a:gd name="T17" fmla="*/ 2 h 3"/>
                <a:gd name="T18" fmla="*/ 3 w 3"/>
                <a:gd name="T19" fmla="*/ 2 h 3"/>
                <a:gd name="T20" fmla="*/ 3 w 3"/>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3" y="3"/>
                  </a:moveTo>
                  <a:lnTo>
                    <a:pt x="2" y="3"/>
                  </a:lnTo>
                  <a:lnTo>
                    <a:pt x="2" y="2"/>
                  </a:lnTo>
                  <a:lnTo>
                    <a:pt x="1" y="2"/>
                  </a:lnTo>
                  <a:lnTo>
                    <a:pt x="0" y="0"/>
                  </a:lnTo>
                  <a:lnTo>
                    <a:pt x="1" y="0"/>
                  </a:lnTo>
                  <a:lnTo>
                    <a:pt x="2" y="0"/>
                  </a:lnTo>
                  <a:lnTo>
                    <a:pt x="2" y="1"/>
                  </a:lnTo>
                  <a:lnTo>
                    <a:pt x="2" y="2"/>
                  </a:lnTo>
                  <a:lnTo>
                    <a:pt x="3" y="2"/>
                  </a:lnTo>
                  <a:lnTo>
                    <a:pt x="3" y="3"/>
                  </a:lnTo>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5" name="Freeform 114"/>
            <p:cNvSpPr>
              <a:spLocks/>
            </p:cNvSpPr>
            <p:nvPr/>
          </p:nvSpPr>
          <p:spPr bwMode="auto">
            <a:xfrm>
              <a:off x="5741988" y="3598863"/>
              <a:ext cx="4763" cy="9525"/>
            </a:xfrm>
            <a:custGeom>
              <a:avLst/>
              <a:gdLst>
                <a:gd name="T0" fmla="*/ 2 w 3"/>
                <a:gd name="T1" fmla="*/ 0 h 6"/>
                <a:gd name="T2" fmla="*/ 3 w 3"/>
                <a:gd name="T3" fmla="*/ 0 h 6"/>
                <a:gd name="T4" fmla="*/ 2 w 3"/>
                <a:gd name="T5" fmla="*/ 1 h 6"/>
                <a:gd name="T6" fmla="*/ 2 w 3"/>
                <a:gd name="T7" fmla="*/ 0 h 6"/>
                <a:gd name="T8" fmla="*/ 2 w 3"/>
                <a:gd name="T9" fmla="*/ 1 h 6"/>
                <a:gd name="T10" fmla="*/ 3 w 3"/>
                <a:gd name="T11" fmla="*/ 1 h 6"/>
                <a:gd name="T12" fmla="*/ 3 w 3"/>
                <a:gd name="T13" fmla="*/ 2 h 6"/>
                <a:gd name="T14" fmla="*/ 3 w 3"/>
                <a:gd name="T15" fmla="*/ 3 h 6"/>
                <a:gd name="T16" fmla="*/ 3 w 3"/>
                <a:gd name="T17" fmla="*/ 4 h 6"/>
                <a:gd name="T18" fmla="*/ 3 w 3"/>
                <a:gd name="T19" fmla="*/ 5 h 6"/>
                <a:gd name="T20" fmla="*/ 2 w 3"/>
                <a:gd name="T21" fmla="*/ 5 h 6"/>
                <a:gd name="T22" fmla="*/ 2 w 3"/>
                <a:gd name="T23" fmla="*/ 6 h 6"/>
                <a:gd name="T24" fmla="*/ 1 w 3"/>
                <a:gd name="T25" fmla="*/ 6 h 6"/>
                <a:gd name="T26" fmla="*/ 0 w 3"/>
                <a:gd name="T27" fmla="*/ 6 h 6"/>
                <a:gd name="T28" fmla="*/ 0 w 3"/>
                <a:gd name="T29" fmla="*/ 5 h 6"/>
                <a:gd name="T30" fmla="*/ 1 w 3"/>
                <a:gd name="T31" fmla="*/ 4 h 6"/>
                <a:gd name="T32" fmla="*/ 0 w 3"/>
                <a:gd name="T33" fmla="*/ 3 h 6"/>
                <a:gd name="T34" fmla="*/ 1 w 3"/>
                <a:gd name="T35" fmla="*/ 2 h 6"/>
                <a:gd name="T36" fmla="*/ 1 w 3"/>
                <a:gd name="T37" fmla="*/ 1 h 6"/>
                <a:gd name="T38" fmla="*/ 1 w 3"/>
                <a:gd name="T39" fmla="*/ 0 h 6"/>
                <a:gd name="T40" fmla="*/ 2 w 3"/>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 h="6">
                  <a:moveTo>
                    <a:pt x="2" y="0"/>
                  </a:moveTo>
                  <a:lnTo>
                    <a:pt x="3" y="0"/>
                  </a:lnTo>
                  <a:lnTo>
                    <a:pt x="2" y="1"/>
                  </a:lnTo>
                  <a:lnTo>
                    <a:pt x="2" y="0"/>
                  </a:lnTo>
                  <a:lnTo>
                    <a:pt x="2" y="1"/>
                  </a:lnTo>
                  <a:lnTo>
                    <a:pt x="3" y="1"/>
                  </a:lnTo>
                  <a:lnTo>
                    <a:pt x="3" y="2"/>
                  </a:lnTo>
                  <a:lnTo>
                    <a:pt x="3" y="3"/>
                  </a:lnTo>
                  <a:lnTo>
                    <a:pt x="3" y="4"/>
                  </a:lnTo>
                  <a:lnTo>
                    <a:pt x="3" y="5"/>
                  </a:lnTo>
                  <a:lnTo>
                    <a:pt x="2" y="5"/>
                  </a:lnTo>
                  <a:lnTo>
                    <a:pt x="2" y="6"/>
                  </a:lnTo>
                  <a:lnTo>
                    <a:pt x="1" y="6"/>
                  </a:lnTo>
                  <a:lnTo>
                    <a:pt x="0" y="6"/>
                  </a:lnTo>
                  <a:lnTo>
                    <a:pt x="0" y="5"/>
                  </a:lnTo>
                  <a:lnTo>
                    <a:pt x="1" y="4"/>
                  </a:lnTo>
                  <a:lnTo>
                    <a:pt x="0" y="3"/>
                  </a:lnTo>
                  <a:lnTo>
                    <a:pt x="1" y="2"/>
                  </a:lnTo>
                  <a:lnTo>
                    <a:pt x="1" y="1"/>
                  </a:lnTo>
                  <a:lnTo>
                    <a:pt x="1" y="0"/>
                  </a:lnTo>
                  <a:lnTo>
                    <a:pt x="2" y="0"/>
                  </a:lnTo>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6" name="Freeform 115"/>
            <p:cNvSpPr>
              <a:spLocks/>
            </p:cNvSpPr>
            <p:nvPr/>
          </p:nvSpPr>
          <p:spPr bwMode="auto">
            <a:xfrm>
              <a:off x="5716588" y="3592513"/>
              <a:ext cx="169863" cy="228600"/>
            </a:xfrm>
            <a:custGeom>
              <a:avLst/>
              <a:gdLst>
                <a:gd name="T0" fmla="*/ 41 w 107"/>
                <a:gd name="T1" fmla="*/ 4 h 144"/>
                <a:gd name="T2" fmla="*/ 51 w 107"/>
                <a:gd name="T3" fmla="*/ 6 h 144"/>
                <a:gd name="T4" fmla="*/ 58 w 107"/>
                <a:gd name="T5" fmla="*/ 8 h 144"/>
                <a:gd name="T6" fmla="*/ 67 w 107"/>
                <a:gd name="T7" fmla="*/ 11 h 144"/>
                <a:gd name="T8" fmla="*/ 73 w 107"/>
                <a:gd name="T9" fmla="*/ 18 h 144"/>
                <a:gd name="T10" fmla="*/ 72 w 107"/>
                <a:gd name="T11" fmla="*/ 20 h 144"/>
                <a:gd name="T12" fmla="*/ 74 w 107"/>
                <a:gd name="T13" fmla="*/ 28 h 144"/>
                <a:gd name="T14" fmla="*/ 77 w 107"/>
                <a:gd name="T15" fmla="*/ 35 h 144"/>
                <a:gd name="T16" fmla="*/ 77 w 107"/>
                <a:gd name="T17" fmla="*/ 41 h 144"/>
                <a:gd name="T18" fmla="*/ 74 w 107"/>
                <a:gd name="T19" fmla="*/ 48 h 144"/>
                <a:gd name="T20" fmla="*/ 72 w 107"/>
                <a:gd name="T21" fmla="*/ 55 h 144"/>
                <a:gd name="T22" fmla="*/ 67 w 107"/>
                <a:gd name="T23" fmla="*/ 59 h 144"/>
                <a:gd name="T24" fmla="*/ 64 w 107"/>
                <a:gd name="T25" fmla="*/ 67 h 144"/>
                <a:gd name="T26" fmla="*/ 72 w 107"/>
                <a:gd name="T27" fmla="*/ 71 h 144"/>
                <a:gd name="T28" fmla="*/ 77 w 107"/>
                <a:gd name="T29" fmla="*/ 65 h 144"/>
                <a:gd name="T30" fmla="*/ 80 w 107"/>
                <a:gd name="T31" fmla="*/ 58 h 144"/>
                <a:gd name="T32" fmla="*/ 86 w 107"/>
                <a:gd name="T33" fmla="*/ 55 h 144"/>
                <a:gd name="T34" fmla="*/ 92 w 107"/>
                <a:gd name="T35" fmla="*/ 54 h 144"/>
                <a:gd name="T36" fmla="*/ 98 w 107"/>
                <a:gd name="T37" fmla="*/ 62 h 144"/>
                <a:gd name="T38" fmla="*/ 101 w 107"/>
                <a:gd name="T39" fmla="*/ 74 h 144"/>
                <a:gd name="T40" fmla="*/ 103 w 107"/>
                <a:gd name="T41" fmla="*/ 82 h 144"/>
                <a:gd name="T42" fmla="*/ 107 w 107"/>
                <a:gd name="T43" fmla="*/ 96 h 144"/>
                <a:gd name="T44" fmla="*/ 101 w 107"/>
                <a:gd name="T45" fmla="*/ 102 h 144"/>
                <a:gd name="T46" fmla="*/ 101 w 107"/>
                <a:gd name="T47" fmla="*/ 98 h 144"/>
                <a:gd name="T48" fmla="*/ 100 w 107"/>
                <a:gd name="T49" fmla="*/ 102 h 144"/>
                <a:gd name="T50" fmla="*/ 98 w 107"/>
                <a:gd name="T51" fmla="*/ 109 h 144"/>
                <a:gd name="T52" fmla="*/ 92 w 107"/>
                <a:gd name="T53" fmla="*/ 117 h 144"/>
                <a:gd name="T54" fmla="*/ 91 w 107"/>
                <a:gd name="T55" fmla="*/ 125 h 144"/>
                <a:gd name="T56" fmla="*/ 87 w 107"/>
                <a:gd name="T57" fmla="*/ 130 h 144"/>
                <a:gd name="T58" fmla="*/ 82 w 107"/>
                <a:gd name="T59" fmla="*/ 135 h 144"/>
                <a:gd name="T60" fmla="*/ 52 w 107"/>
                <a:gd name="T61" fmla="*/ 139 h 144"/>
                <a:gd name="T62" fmla="*/ 41 w 107"/>
                <a:gd name="T63" fmla="*/ 139 h 144"/>
                <a:gd name="T64" fmla="*/ 29 w 107"/>
                <a:gd name="T65" fmla="*/ 140 h 144"/>
                <a:gd name="T66" fmla="*/ 17 w 107"/>
                <a:gd name="T67" fmla="*/ 142 h 144"/>
                <a:gd name="T68" fmla="*/ 4 w 107"/>
                <a:gd name="T69" fmla="*/ 140 h 144"/>
                <a:gd name="T70" fmla="*/ 8 w 107"/>
                <a:gd name="T71" fmla="*/ 134 h 144"/>
                <a:gd name="T72" fmla="*/ 11 w 107"/>
                <a:gd name="T73" fmla="*/ 127 h 144"/>
                <a:gd name="T74" fmla="*/ 13 w 107"/>
                <a:gd name="T75" fmla="*/ 115 h 144"/>
                <a:gd name="T76" fmla="*/ 12 w 107"/>
                <a:gd name="T77" fmla="*/ 106 h 144"/>
                <a:gd name="T78" fmla="*/ 10 w 107"/>
                <a:gd name="T79" fmla="*/ 96 h 144"/>
                <a:gd name="T80" fmla="*/ 6 w 107"/>
                <a:gd name="T81" fmla="*/ 89 h 144"/>
                <a:gd name="T82" fmla="*/ 3 w 107"/>
                <a:gd name="T83" fmla="*/ 82 h 144"/>
                <a:gd name="T84" fmla="*/ 2 w 107"/>
                <a:gd name="T85" fmla="*/ 75 h 144"/>
                <a:gd name="T86" fmla="*/ 2 w 107"/>
                <a:gd name="T87" fmla="*/ 67 h 144"/>
                <a:gd name="T88" fmla="*/ 2 w 107"/>
                <a:gd name="T89" fmla="*/ 61 h 144"/>
                <a:gd name="T90" fmla="*/ 6 w 107"/>
                <a:gd name="T91" fmla="*/ 51 h 144"/>
                <a:gd name="T92" fmla="*/ 4 w 107"/>
                <a:gd name="T93" fmla="*/ 42 h 144"/>
                <a:gd name="T94" fmla="*/ 8 w 107"/>
                <a:gd name="T95" fmla="*/ 37 h 144"/>
                <a:gd name="T96" fmla="*/ 11 w 107"/>
                <a:gd name="T97" fmla="*/ 31 h 144"/>
                <a:gd name="T98" fmla="*/ 17 w 107"/>
                <a:gd name="T99" fmla="*/ 28 h 144"/>
                <a:gd name="T100" fmla="*/ 20 w 107"/>
                <a:gd name="T101" fmla="*/ 24 h 144"/>
                <a:gd name="T102" fmla="*/ 19 w 107"/>
                <a:gd name="T103" fmla="*/ 30 h 144"/>
                <a:gd name="T104" fmla="*/ 20 w 107"/>
                <a:gd name="T105" fmla="*/ 37 h 144"/>
                <a:gd name="T106" fmla="*/ 21 w 107"/>
                <a:gd name="T107" fmla="*/ 30 h 144"/>
                <a:gd name="T108" fmla="*/ 21 w 107"/>
                <a:gd name="T109" fmla="*/ 37 h 144"/>
                <a:gd name="T110" fmla="*/ 23 w 107"/>
                <a:gd name="T111" fmla="*/ 35 h 144"/>
                <a:gd name="T112" fmla="*/ 24 w 107"/>
                <a:gd name="T113" fmla="*/ 25 h 144"/>
                <a:gd name="T114" fmla="*/ 26 w 107"/>
                <a:gd name="T115" fmla="*/ 18 h 144"/>
                <a:gd name="T116" fmla="*/ 32 w 107"/>
                <a:gd name="T117" fmla="*/ 15 h 144"/>
                <a:gd name="T118" fmla="*/ 29 w 107"/>
                <a:gd name="T119" fmla="*/ 11 h 144"/>
                <a:gd name="T120" fmla="*/ 31 w 107"/>
                <a:gd name="T121" fmla="*/ 5 h 144"/>
                <a:gd name="T122" fmla="*/ 34 w 107"/>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7" h="144">
                  <a:moveTo>
                    <a:pt x="36" y="0"/>
                  </a:moveTo>
                  <a:lnTo>
                    <a:pt x="37" y="0"/>
                  </a:lnTo>
                  <a:lnTo>
                    <a:pt x="37" y="1"/>
                  </a:lnTo>
                  <a:lnTo>
                    <a:pt x="38" y="1"/>
                  </a:lnTo>
                  <a:lnTo>
                    <a:pt x="39" y="1"/>
                  </a:lnTo>
                  <a:lnTo>
                    <a:pt x="40" y="2"/>
                  </a:lnTo>
                  <a:lnTo>
                    <a:pt x="41" y="2"/>
                  </a:lnTo>
                  <a:lnTo>
                    <a:pt x="41" y="4"/>
                  </a:lnTo>
                  <a:lnTo>
                    <a:pt x="43" y="4"/>
                  </a:lnTo>
                  <a:lnTo>
                    <a:pt x="44" y="4"/>
                  </a:lnTo>
                  <a:lnTo>
                    <a:pt x="46" y="4"/>
                  </a:lnTo>
                  <a:lnTo>
                    <a:pt x="47" y="4"/>
                  </a:lnTo>
                  <a:lnTo>
                    <a:pt x="48" y="4"/>
                  </a:lnTo>
                  <a:lnTo>
                    <a:pt x="50" y="4"/>
                  </a:lnTo>
                  <a:lnTo>
                    <a:pt x="50" y="5"/>
                  </a:lnTo>
                  <a:lnTo>
                    <a:pt x="51" y="6"/>
                  </a:lnTo>
                  <a:lnTo>
                    <a:pt x="52" y="6"/>
                  </a:lnTo>
                  <a:lnTo>
                    <a:pt x="52" y="7"/>
                  </a:lnTo>
                  <a:lnTo>
                    <a:pt x="52" y="8"/>
                  </a:lnTo>
                  <a:lnTo>
                    <a:pt x="53" y="8"/>
                  </a:lnTo>
                  <a:lnTo>
                    <a:pt x="54" y="8"/>
                  </a:lnTo>
                  <a:lnTo>
                    <a:pt x="56" y="8"/>
                  </a:lnTo>
                  <a:lnTo>
                    <a:pt x="57" y="8"/>
                  </a:lnTo>
                  <a:lnTo>
                    <a:pt x="58" y="8"/>
                  </a:lnTo>
                  <a:lnTo>
                    <a:pt x="59" y="9"/>
                  </a:lnTo>
                  <a:lnTo>
                    <a:pt x="60" y="10"/>
                  </a:lnTo>
                  <a:lnTo>
                    <a:pt x="61" y="10"/>
                  </a:lnTo>
                  <a:lnTo>
                    <a:pt x="62" y="10"/>
                  </a:lnTo>
                  <a:lnTo>
                    <a:pt x="63" y="10"/>
                  </a:lnTo>
                  <a:lnTo>
                    <a:pt x="64" y="11"/>
                  </a:lnTo>
                  <a:lnTo>
                    <a:pt x="66" y="11"/>
                  </a:lnTo>
                  <a:lnTo>
                    <a:pt x="67" y="11"/>
                  </a:lnTo>
                  <a:lnTo>
                    <a:pt x="68" y="11"/>
                  </a:lnTo>
                  <a:lnTo>
                    <a:pt x="69" y="11"/>
                  </a:lnTo>
                  <a:lnTo>
                    <a:pt x="70" y="12"/>
                  </a:lnTo>
                  <a:lnTo>
                    <a:pt x="71" y="14"/>
                  </a:lnTo>
                  <a:lnTo>
                    <a:pt x="71" y="15"/>
                  </a:lnTo>
                  <a:lnTo>
                    <a:pt x="71" y="16"/>
                  </a:lnTo>
                  <a:lnTo>
                    <a:pt x="72" y="17"/>
                  </a:lnTo>
                  <a:lnTo>
                    <a:pt x="73" y="18"/>
                  </a:lnTo>
                  <a:lnTo>
                    <a:pt x="73" y="19"/>
                  </a:lnTo>
                  <a:lnTo>
                    <a:pt x="74" y="19"/>
                  </a:lnTo>
                  <a:lnTo>
                    <a:pt x="74" y="20"/>
                  </a:lnTo>
                  <a:lnTo>
                    <a:pt x="74" y="21"/>
                  </a:lnTo>
                  <a:lnTo>
                    <a:pt x="76" y="21"/>
                  </a:lnTo>
                  <a:lnTo>
                    <a:pt x="74" y="21"/>
                  </a:lnTo>
                  <a:lnTo>
                    <a:pt x="73" y="21"/>
                  </a:lnTo>
                  <a:lnTo>
                    <a:pt x="72" y="20"/>
                  </a:lnTo>
                  <a:lnTo>
                    <a:pt x="71" y="21"/>
                  </a:lnTo>
                  <a:lnTo>
                    <a:pt x="71" y="22"/>
                  </a:lnTo>
                  <a:lnTo>
                    <a:pt x="71" y="24"/>
                  </a:lnTo>
                  <a:lnTo>
                    <a:pt x="71" y="25"/>
                  </a:lnTo>
                  <a:lnTo>
                    <a:pt x="72" y="26"/>
                  </a:lnTo>
                  <a:lnTo>
                    <a:pt x="73" y="27"/>
                  </a:lnTo>
                  <a:lnTo>
                    <a:pt x="74" y="27"/>
                  </a:lnTo>
                  <a:lnTo>
                    <a:pt x="74" y="28"/>
                  </a:lnTo>
                  <a:lnTo>
                    <a:pt x="76" y="28"/>
                  </a:lnTo>
                  <a:lnTo>
                    <a:pt x="76" y="29"/>
                  </a:lnTo>
                  <a:lnTo>
                    <a:pt x="76" y="30"/>
                  </a:lnTo>
                  <a:lnTo>
                    <a:pt x="76" y="31"/>
                  </a:lnTo>
                  <a:lnTo>
                    <a:pt x="77" y="31"/>
                  </a:lnTo>
                  <a:lnTo>
                    <a:pt x="77" y="32"/>
                  </a:lnTo>
                  <a:lnTo>
                    <a:pt x="77" y="34"/>
                  </a:lnTo>
                  <a:lnTo>
                    <a:pt x="77" y="35"/>
                  </a:lnTo>
                  <a:lnTo>
                    <a:pt x="77" y="36"/>
                  </a:lnTo>
                  <a:lnTo>
                    <a:pt x="76" y="36"/>
                  </a:lnTo>
                  <a:lnTo>
                    <a:pt x="77" y="36"/>
                  </a:lnTo>
                  <a:lnTo>
                    <a:pt x="77" y="37"/>
                  </a:lnTo>
                  <a:lnTo>
                    <a:pt x="77" y="38"/>
                  </a:lnTo>
                  <a:lnTo>
                    <a:pt x="77" y="39"/>
                  </a:lnTo>
                  <a:lnTo>
                    <a:pt x="77" y="40"/>
                  </a:lnTo>
                  <a:lnTo>
                    <a:pt x="77" y="41"/>
                  </a:lnTo>
                  <a:lnTo>
                    <a:pt x="77" y="42"/>
                  </a:lnTo>
                  <a:lnTo>
                    <a:pt x="77" y="44"/>
                  </a:lnTo>
                  <a:lnTo>
                    <a:pt x="77" y="45"/>
                  </a:lnTo>
                  <a:lnTo>
                    <a:pt x="77" y="46"/>
                  </a:lnTo>
                  <a:lnTo>
                    <a:pt x="76" y="46"/>
                  </a:lnTo>
                  <a:lnTo>
                    <a:pt x="76" y="47"/>
                  </a:lnTo>
                  <a:lnTo>
                    <a:pt x="76" y="48"/>
                  </a:lnTo>
                  <a:lnTo>
                    <a:pt x="74" y="48"/>
                  </a:lnTo>
                  <a:lnTo>
                    <a:pt x="73" y="48"/>
                  </a:lnTo>
                  <a:lnTo>
                    <a:pt x="72" y="48"/>
                  </a:lnTo>
                  <a:lnTo>
                    <a:pt x="72" y="49"/>
                  </a:lnTo>
                  <a:lnTo>
                    <a:pt x="72" y="50"/>
                  </a:lnTo>
                  <a:lnTo>
                    <a:pt x="72" y="51"/>
                  </a:lnTo>
                  <a:lnTo>
                    <a:pt x="72" y="52"/>
                  </a:lnTo>
                  <a:lnTo>
                    <a:pt x="72" y="54"/>
                  </a:lnTo>
                  <a:lnTo>
                    <a:pt x="72" y="55"/>
                  </a:lnTo>
                  <a:lnTo>
                    <a:pt x="72" y="56"/>
                  </a:lnTo>
                  <a:lnTo>
                    <a:pt x="71" y="56"/>
                  </a:lnTo>
                  <a:lnTo>
                    <a:pt x="70" y="57"/>
                  </a:lnTo>
                  <a:lnTo>
                    <a:pt x="70" y="58"/>
                  </a:lnTo>
                  <a:lnTo>
                    <a:pt x="69" y="58"/>
                  </a:lnTo>
                  <a:lnTo>
                    <a:pt x="68" y="58"/>
                  </a:lnTo>
                  <a:lnTo>
                    <a:pt x="68" y="59"/>
                  </a:lnTo>
                  <a:lnTo>
                    <a:pt x="67" y="59"/>
                  </a:lnTo>
                  <a:lnTo>
                    <a:pt x="66" y="59"/>
                  </a:lnTo>
                  <a:lnTo>
                    <a:pt x="66" y="60"/>
                  </a:lnTo>
                  <a:lnTo>
                    <a:pt x="66" y="61"/>
                  </a:lnTo>
                  <a:lnTo>
                    <a:pt x="64" y="61"/>
                  </a:lnTo>
                  <a:lnTo>
                    <a:pt x="64" y="62"/>
                  </a:lnTo>
                  <a:lnTo>
                    <a:pt x="66" y="64"/>
                  </a:lnTo>
                  <a:lnTo>
                    <a:pt x="66" y="66"/>
                  </a:lnTo>
                  <a:lnTo>
                    <a:pt x="64" y="67"/>
                  </a:lnTo>
                  <a:lnTo>
                    <a:pt x="66" y="68"/>
                  </a:lnTo>
                  <a:lnTo>
                    <a:pt x="66" y="69"/>
                  </a:lnTo>
                  <a:lnTo>
                    <a:pt x="67" y="70"/>
                  </a:lnTo>
                  <a:lnTo>
                    <a:pt x="68" y="70"/>
                  </a:lnTo>
                  <a:lnTo>
                    <a:pt x="69" y="70"/>
                  </a:lnTo>
                  <a:lnTo>
                    <a:pt x="70" y="70"/>
                  </a:lnTo>
                  <a:lnTo>
                    <a:pt x="71" y="71"/>
                  </a:lnTo>
                  <a:lnTo>
                    <a:pt x="72" y="71"/>
                  </a:lnTo>
                  <a:lnTo>
                    <a:pt x="73" y="70"/>
                  </a:lnTo>
                  <a:lnTo>
                    <a:pt x="74" y="69"/>
                  </a:lnTo>
                  <a:lnTo>
                    <a:pt x="74" y="68"/>
                  </a:lnTo>
                  <a:lnTo>
                    <a:pt x="74" y="67"/>
                  </a:lnTo>
                  <a:lnTo>
                    <a:pt x="76" y="67"/>
                  </a:lnTo>
                  <a:lnTo>
                    <a:pt x="77" y="67"/>
                  </a:lnTo>
                  <a:lnTo>
                    <a:pt x="77" y="66"/>
                  </a:lnTo>
                  <a:lnTo>
                    <a:pt x="77" y="65"/>
                  </a:lnTo>
                  <a:lnTo>
                    <a:pt x="77" y="64"/>
                  </a:lnTo>
                  <a:lnTo>
                    <a:pt x="78" y="64"/>
                  </a:lnTo>
                  <a:lnTo>
                    <a:pt x="78" y="62"/>
                  </a:lnTo>
                  <a:lnTo>
                    <a:pt x="79" y="61"/>
                  </a:lnTo>
                  <a:lnTo>
                    <a:pt x="79" y="60"/>
                  </a:lnTo>
                  <a:lnTo>
                    <a:pt x="79" y="59"/>
                  </a:lnTo>
                  <a:lnTo>
                    <a:pt x="80" y="59"/>
                  </a:lnTo>
                  <a:lnTo>
                    <a:pt x="80" y="58"/>
                  </a:lnTo>
                  <a:lnTo>
                    <a:pt x="81" y="57"/>
                  </a:lnTo>
                  <a:lnTo>
                    <a:pt x="80" y="57"/>
                  </a:lnTo>
                  <a:lnTo>
                    <a:pt x="81" y="57"/>
                  </a:lnTo>
                  <a:lnTo>
                    <a:pt x="82" y="57"/>
                  </a:lnTo>
                  <a:lnTo>
                    <a:pt x="83" y="56"/>
                  </a:lnTo>
                  <a:lnTo>
                    <a:pt x="84" y="56"/>
                  </a:lnTo>
                  <a:lnTo>
                    <a:pt x="86" y="56"/>
                  </a:lnTo>
                  <a:lnTo>
                    <a:pt x="86" y="55"/>
                  </a:lnTo>
                  <a:lnTo>
                    <a:pt x="86" y="54"/>
                  </a:lnTo>
                  <a:lnTo>
                    <a:pt x="87" y="54"/>
                  </a:lnTo>
                  <a:lnTo>
                    <a:pt x="88" y="52"/>
                  </a:lnTo>
                  <a:lnTo>
                    <a:pt x="89" y="52"/>
                  </a:lnTo>
                  <a:lnTo>
                    <a:pt x="89" y="54"/>
                  </a:lnTo>
                  <a:lnTo>
                    <a:pt x="90" y="54"/>
                  </a:lnTo>
                  <a:lnTo>
                    <a:pt x="91" y="54"/>
                  </a:lnTo>
                  <a:lnTo>
                    <a:pt x="92" y="54"/>
                  </a:lnTo>
                  <a:lnTo>
                    <a:pt x="92" y="55"/>
                  </a:lnTo>
                  <a:lnTo>
                    <a:pt x="93" y="55"/>
                  </a:lnTo>
                  <a:lnTo>
                    <a:pt x="94" y="56"/>
                  </a:lnTo>
                  <a:lnTo>
                    <a:pt x="94" y="57"/>
                  </a:lnTo>
                  <a:lnTo>
                    <a:pt x="96" y="58"/>
                  </a:lnTo>
                  <a:lnTo>
                    <a:pt x="97" y="59"/>
                  </a:lnTo>
                  <a:lnTo>
                    <a:pt x="98" y="61"/>
                  </a:lnTo>
                  <a:lnTo>
                    <a:pt x="98" y="62"/>
                  </a:lnTo>
                  <a:lnTo>
                    <a:pt x="98" y="65"/>
                  </a:lnTo>
                  <a:lnTo>
                    <a:pt x="99" y="67"/>
                  </a:lnTo>
                  <a:lnTo>
                    <a:pt x="99" y="68"/>
                  </a:lnTo>
                  <a:lnTo>
                    <a:pt x="99" y="69"/>
                  </a:lnTo>
                  <a:lnTo>
                    <a:pt x="100" y="70"/>
                  </a:lnTo>
                  <a:lnTo>
                    <a:pt x="101" y="71"/>
                  </a:lnTo>
                  <a:lnTo>
                    <a:pt x="101" y="72"/>
                  </a:lnTo>
                  <a:lnTo>
                    <a:pt x="101" y="74"/>
                  </a:lnTo>
                  <a:lnTo>
                    <a:pt x="101" y="75"/>
                  </a:lnTo>
                  <a:lnTo>
                    <a:pt x="101" y="76"/>
                  </a:lnTo>
                  <a:lnTo>
                    <a:pt x="102" y="76"/>
                  </a:lnTo>
                  <a:lnTo>
                    <a:pt x="102" y="77"/>
                  </a:lnTo>
                  <a:lnTo>
                    <a:pt x="102" y="80"/>
                  </a:lnTo>
                  <a:lnTo>
                    <a:pt x="103" y="80"/>
                  </a:lnTo>
                  <a:lnTo>
                    <a:pt x="103" y="81"/>
                  </a:lnTo>
                  <a:lnTo>
                    <a:pt x="103" y="82"/>
                  </a:lnTo>
                  <a:lnTo>
                    <a:pt x="104" y="84"/>
                  </a:lnTo>
                  <a:lnTo>
                    <a:pt x="104" y="85"/>
                  </a:lnTo>
                  <a:lnTo>
                    <a:pt x="106" y="85"/>
                  </a:lnTo>
                  <a:lnTo>
                    <a:pt x="106" y="86"/>
                  </a:lnTo>
                  <a:lnTo>
                    <a:pt x="107" y="87"/>
                  </a:lnTo>
                  <a:lnTo>
                    <a:pt x="106" y="89"/>
                  </a:lnTo>
                  <a:lnTo>
                    <a:pt x="106" y="91"/>
                  </a:lnTo>
                  <a:lnTo>
                    <a:pt x="107" y="96"/>
                  </a:lnTo>
                  <a:lnTo>
                    <a:pt x="106" y="99"/>
                  </a:lnTo>
                  <a:lnTo>
                    <a:pt x="106" y="100"/>
                  </a:lnTo>
                  <a:lnTo>
                    <a:pt x="104" y="102"/>
                  </a:lnTo>
                  <a:lnTo>
                    <a:pt x="103" y="102"/>
                  </a:lnTo>
                  <a:lnTo>
                    <a:pt x="102" y="105"/>
                  </a:lnTo>
                  <a:lnTo>
                    <a:pt x="102" y="104"/>
                  </a:lnTo>
                  <a:lnTo>
                    <a:pt x="102" y="102"/>
                  </a:lnTo>
                  <a:lnTo>
                    <a:pt x="101" y="102"/>
                  </a:lnTo>
                  <a:lnTo>
                    <a:pt x="101" y="101"/>
                  </a:lnTo>
                  <a:lnTo>
                    <a:pt x="102" y="101"/>
                  </a:lnTo>
                  <a:lnTo>
                    <a:pt x="101" y="100"/>
                  </a:lnTo>
                  <a:lnTo>
                    <a:pt x="102" y="100"/>
                  </a:lnTo>
                  <a:lnTo>
                    <a:pt x="103" y="100"/>
                  </a:lnTo>
                  <a:lnTo>
                    <a:pt x="103" y="99"/>
                  </a:lnTo>
                  <a:lnTo>
                    <a:pt x="102" y="99"/>
                  </a:lnTo>
                  <a:lnTo>
                    <a:pt x="101" y="98"/>
                  </a:lnTo>
                  <a:lnTo>
                    <a:pt x="101" y="99"/>
                  </a:lnTo>
                  <a:lnTo>
                    <a:pt x="100" y="99"/>
                  </a:lnTo>
                  <a:lnTo>
                    <a:pt x="100" y="100"/>
                  </a:lnTo>
                  <a:lnTo>
                    <a:pt x="99" y="100"/>
                  </a:lnTo>
                  <a:lnTo>
                    <a:pt x="98" y="101"/>
                  </a:lnTo>
                  <a:lnTo>
                    <a:pt x="99" y="101"/>
                  </a:lnTo>
                  <a:lnTo>
                    <a:pt x="99" y="102"/>
                  </a:lnTo>
                  <a:lnTo>
                    <a:pt x="100" y="102"/>
                  </a:lnTo>
                  <a:lnTo>
                    <a:pt x="100" y="104"/>
                  </a:lnTo>
                  <a:lnTo>
                    <a:pt x="99" y="102"/>
                  </a:lnTo>
                  <a:lnTo>
                    <a:pt x="99" y="104"/>
                  </a:lnTo>
                  <a:lnTo>
                    <a:pt x="98" y="104"/>
                  </a:lnTo>
                  <a:lnTo>
                    <a:pt x="98" y="105"/>
                  </a:lnTo>
                  <a:lnTo>
                    <a:pt x="98" y="106"/>
                  </a:lnTo>
                  <a:lnTo>
                    <a:pt x="98" y="107"/>
                  </a:lnTo>
                  <a:lnTo>
                    <a:pt x="98" y="109"/>
                  </a:lnTo>
                  <a:lnTo>
                    <a:pt x="97" y="110"/>
                  </a:lnTo>
                  <a:lnTo>
                    <a:pt x="97" y="111"/>
                  </a:lnTo>
                  <a:lnTo>
                    <a:pt x="96" y="111"/>
                  </a:lnTo>
                  <a:lnTo>
                    <a:pt x="94" y="112"/>
                  </a:lnTo>
                  <a:lnTo>
                    <a:pt x="93" y="112"/>
                  </a:lnTo>
                  <a:lnTo>
                    <a:pt x="93" y="114"/>
                  </a:lnTo>
                  <a:lnTo>
                    <a:pt x="92" y="116"/>
                  </a:lnTo>
                  <a:lnTo>
                    <a:pt x="92" y="117"/>
                  </a:lnTo>
                  <a:lnTo>
                    <a:pt x="92" y="118"/>
                  </a:lnTo>
                  <a:lnTo>
                    <a:pt x="93" y="119"/>
                  </a:lnTo>
                  <a:lnTo>
                    <a:pt x="93" y="120"/>
                  </a:lnTo>
                  <a:lnTo>
                    <a:pt x="92" y="120"/>
                  </a:lnTo>
                  <a:lnTo>
                    <a:pt x="92" y="121"/>
                  </a:lnTo>
                  <a:lnTo>
                    <a:pt x="92" y="122"/>
                  </a:lnTo>
                  <a:lnTo>
                    <a:pt x="92" y="124"/>
                  </a:lnTo>
                  <a:lnTo>
                    <a:pt x="91" y="125"/>
                  </a:lnTo>
                  <a:lnTo>
                    <a:pt x="91" y="126"/>
                  </a:lnTo>
                  <a:lnTo>
                    <a:pt x="90" y="126"/>
                  </a:lnTo>
                  <a:lnTo>
                    <a:pt x="89" y="127"/>
                  </a:lnTo>
                  <a:lnTo>
                    <a:pt x="89" y="128"/>
                  </a:lnTo>
                  <a:lnTo>
                    <a:pt x="89" y="129"/>
                  </a:lnTo>
                  <a:lnTo>
                    <a:pt x="88" y="129"/>
                  </a:lnTo>
                  <a:lnTo>
                    <a:pt x="88" y="130"/>
                  </a:lnTo>
                  <a:lnTo>
                    <a:pt x="87" y="130"/>
                  </a:lnTo>
                  <a:lnTo>
                    <a:pt x="87" y="131"/>
                  </a:lnTo>
                  <a:lnTo>
                    <a:pt x="87" y="132"/>
                  </a:lnTo>
                  <a:lnTo>
                    <a:pt x="88" y="132"/>
                  </a:lnTo>
                  <a:lnTo>
                    <a:pt x="88" y="134"/>
                  </a:lnTo>
                  <a:lnTo>
                    <a:pt x="87" y="134"/>
                  </a:lnTo>
                  <a:lnTo>
                    <a:pt x="86" y="134"/>
                  </a:lnTo>
                  <a:lnTo>
                    <a:pt x="83" y="135"/>
                  </a:lnTo>
                  <a:lnTo>
                    <a:pt x="82" y="135"/>
                  </a:lnTo>
                  <a:lnTo>
                    <a:pt x="81" y="135"/>
                  </a:lnTo>
                  <a:lnTo>
                    <a:pt x="79" y="135"/>
                  </a:lnTo>
                  <a:lnTo>
                    <a:pt x="76" y="136"/>
                  </a:lnTo>
                  <a:lnTo>
                    <a:pt x="64" y="138"/>
                  </a:lnTo>
                  <a:lnTo>
                    <a:pt x="63" y="138"/>
                  </a:lnTo>
                  <a:lnTo>
                    <a:pt x="62" y="138"/>
                  </a:lnTo>
                  <a:lnTo>
                    <a:pt x="52" y="140"/>
                  </a:lnTo>
                  <a:lnTo>
                    <a:pt x="52" y="139"/>
                  </a:lnTo>
                  <a:lnTo>
                    <a:pt x="52" y="138"/>
                  </a:lnTo>
                  <a:lnTo>
                    <a:pt x="49" y="138"/>
                  </a:lnTo>
                  <a:lnTo>
                    <a:pt x="48" y="138"/>
                  </a:lnTo>
                  <a:lnTo>
                    <a:pt x="47" y="138"/>
                  </a:lnTo>
                  <a:lnTo>
                    <a:pt x="44" y="139"/>
                  </a:lnTo>
                  <a:lnTo>
                    <a:pt x="43" y="139"/>
                  </a:lnTo>
                  <a:lnTo>
                    <a:pt x="42" y="139"/>
                  </a:lnTo>
                  <a:lnTo>
                    <a:pt x="41" y="139"/>
                  </a:lnTo>
                  <a:lnTo>
                    <a:pt x="40" y="139"/>
                  </a:lnTo>
                  <a:lnTo>
                    <a:pt x="39" y="139"/>
                  </a:lnTo>
                  <a:lnTo>
                    <a:pt x="38" y="139"/>
                  </a:lnTo>
                  <a:lnTo>
                    <a:pt x="37" y="139"/>
                  </a:lnTo>
                  <a:lnTo>
                    <a:pt x="34" y="140"/>
                  </a:lnTo>
                  <a:lnTo>
                    <a:pt x="32" y="140"/>
                  </a:lnTo>
                  <a:lnTo>
                    <a:pt x="31" y="140"/>
                  </a:lnTo>
                  <a:lnTo>
                    <a:pt x="29" y="140"/>
                  </a:lnTo>
                  <a:lnTo>
                    <a:pt x="28" y="140"/>
                  </a:lnTo>
                  <a:lnTo>
                    <a:pt x="26" y="141"/>
                  </a:lnTo>
                  <a:lnTo>
                    <a:pt x="24" y="141"/>
                  </a:lnTo>
                  <a:lnTo>
                    <a:pt x="22" y="141"/>
                  </a:lnTo>
                  <a:lnTo>
                    <a:pt x="20" y="141"/>
                  </a:lnTo>
                  <a:lnTo>
                    <a:pt x="19" y="141"/>
                  </a:lnTo>
                  <a:lnTo>
                    <a:pt x="17" y="141"/>
                  </a:lnTo>
                  <a:lnTo>
                    <a:pt x="17" y="142"/>
                  </a:lnTo>
                  <a:lnTo>
                    <a:pt x="16" y="142"/>
                  </a:lnTo>
                  <a:lnTo>
                    <a:pt x="9" y="142"/>
                  </a:lnTo>
                  <a:lnTo>
                    <a:pt x="6" y="144"/>
                  </a:lnTo>
                  <a:lnTo>
                    <a:pt x="3" y="144"/>
                  </a:lnTo>
                  <a:lnTo>
                    <a:pt x="1" y="144"/>
                  </a:lnTo>
                  <a:lnTo>
                    <a:pt x="2" y="142"/>
                  </a:lnTo>
                  <a:lnTo>
                    <a:pt x="3" y="141"/>
                  </a:lnTo>
                  <a:lnTo>
                    <a:pt x="4" y="140"/>
                  </a:lnTo>
                  <a:lnTo>
                    <a:pt x="6" y="139"/>
                  </a:lnTo>
                  <a:lnTo>
                    <a:pt x="6" y="138"/>
                  </a:lnTo>
                  <a:lnTo>
                    <a:pt x="7" y="138"/>
                  </a:lnTo>
                  <a:lnTo>
                    <a:pt x="7" y="137"/>
                  </a:lnTo>
                  <a:lnTo>
                    <a:pt x="7" y="136"/>
                  </a:lnTo>
                  <a:lnTo>
                    <a:pt x="7" y="135"/>
                  </a:lnTo>
                  <a:lnTo>
                    <a:pt x="7" y="134"/>
                  </a:lnTo>
                  <a:lnTo>
                    <a:pt x="8" y="134"/>
                  </a:lnTo>
                  <a:lnTo>
                    <a:pt x="8" y="132"/>
                  </a:lnTo>
                  <a:lnTo>
                    <a:pt x="8" y="131"/>
                  </a:lnTo>
                  <a:lnTo>
                    <a:pt x="8" y="130"/>
                  </a:lnTo>
                  <a:lnTo>
                    <a:pt x="9" y="130"/>
                  </a:lnTo>
                  <a:lnTo>
                    <a:pt x="9" y="129"/>
                  </a:lnTo>
                  <a:lnTo>
                    <a:pt x="10" y="128"/>
                  </a:lnTo>
                  <a:lnTo>
                    <a:pt x="10" y="127"/>
                  </a:lnTo>
                  <a:lnTo>
                    <a:pt x="11" y="127"/>
                  </a:lnTo>
                  <a:lnTo>
                    <a:pt x="11" y="126"/>
                  </a:lnTo>
                  <a:lnTo>
                    <a:pt x="12" y="124"/>
                  </a:lnTo>
                  <a:lnTo>
                    <a:pt x="12" y="121"/>
                  </a:lnTo>
                  <a:lnTo>
                    <a:pt x="12" y="120"/>
                  </a:lnTo>
                  <a:lnTo>
                    <a:pt x="12" y="119"/>
                  </a:lnTo>
                  <a:lnTo>
                    <a:pt x="13" y="118"/>
                  </a:lnTo>
                  <a:lnTo>
                    <a:pt x="13" y="116"/>
                  </a:lnTo>
                  <a:lnTo>
                    <a:pt x="13" y="115"/>
                  </a:lnTo>
                  <a:lnTo>
                    <a:pt x="13" y="114"/>
                  </a:lnTo>
                  <a:lnTo>
                    <a:pt x="13" y="112"/>
                  </a:lnTo>
                  <a:lnTo>
                    <a:pt x="13" y="111"/>
                  </a:lnTo>
                  <a:lnTo>
                    <a:pt x="13" y="110"/>
                  </a:lnTo>
                  <a:lnTo>
                    <a:pt x="13" y="109"/>
                  </a:lnTo>
                  <a:lnTo>
                    <a:pt x="13" y="108"/>
                  </a:lnTo>
                  <a:lnTo>
                    <a:pt x="12" y="107"/>
                  </a:lnTo>
                  <a:lnTo>
                    <a:pt x="12" y="106"/>
                  </a:lnTo>
                  <a:lnTo>
                    <a:pt x="12" y="105"/>
                  </a:lnTo>
                  <a:lnTo>
                    <a:pt x="12" y="104"/>
                  </a:lnTo>
                  <a:lnTo>
                    <a:pt x="12" y="102"/>
                  </a:lnTo>
                  <a:lnTo>
                    <a:pt x="11" y="100"/>
                  </a:lnTo>
                  <a:lnTo>
                    <a:pt x="11" y="99"/>
                  </a:lnTo>
                  <a:lnTo>
                    <a:pt x="11" y="98"/>
                  </a:lnTo>
                  <a:lnTo>
                    <a:pt x="10" y="97"/>
                  </a:lnTo>
                  <a:lnTo>
                    <a:pt x="10" y="96"/>
                  </a:lnTo>
                  <a:lnTo>
                    <a:pt x="9" y="95"/>
                  </a:lnTo>
                  <a:lnTo>
                    <a:pt x="9" y="94"/>
                  </a:lnTo>
                  <a:lnTo>
                    <a:pt x="8" y="92"/>
                  </a:lnTo>
                  <a:lnTo>
                    <a:pt x="8" y="91"/>
                  </a:lnTo>
                  <a:lnTo>
                    <a:pt x="7" y="91"/>
                  </a:lnTo>
                  <a:lnTo>
                    <a:pt x="7" y="90"/>
                  </a:lnTo>
                  <a:lnTo>
                    <a:pt x="7" y="89"/>
                  </a:lnTo>
                  <a:lnTo>
                    <a:pt x="6" y="89"/>
                  </a:lnTo>
                  <a:lnTo>
                    <a:pt x="6" y="88"/>
                  </a:lnTo>
                  <a:lnTo>
                    <a:pt x="6" y="87"/>
                  </a:lnTo>
                  <a:lnTo>
                    <a:pt x="4" y="87"/>
                  </a:lnTo>
                  <a:lnTo>
                    <a:pt x="4" y="86"/>
                  </a:lnTo>
                  <a:lnTo>
                    <a:pt x="4" y="85"/>
                  </a:lnTo>
                  <a:lnTo>
                    <a:pt x="3" y="85"/>
                  </a:lnTo>
                  <a:lnTo>
                    <a:pt x="3" y="84"/>
                  </a:lnTo>
                  <a:lnTo>
                    <a:pt x="3" y="82"/>
                  </a:lnTo>
                  <a:lnTo>
                    <a:pt x="2" y="81"/>
                  </a:lnTo>
                  <a:lnTo>
                    <a:pt x="2" y="80"/>
                  </a:lnTo>
                  <a:lnTo>
                    <a:pt x="1" y="79"/>
                  </a:lnTo>
                  <a:lnTo>
                    <a:pt x="1" y="78"/>
                  </a:lnTo>
                  <a:lnTo>
                    <a:pt x="1" y="77"/>
                  </a:lnTo>
                  <a:lnTo>
                    <a:pt x="2" y="77"/>
                  </a:lnTo>
                  <a:lnTo>
                    <a:pt x="2" y="76"/>
                  </a:lnTo>
                  <a:lnTo>
                    <a:pt x="2" y="75"/>
                  </a:lnTo>
                  <a:lnTo>
                    <a:pt x="3" y="75"/>
                  </a:lnTo>
                  <a:lnTo>
                    <a:pt x="3" y="74"/>
                  </a:lnTo>
                  <a:lnTo>
                    <a:pt x="3" y="72"/>
                  </a:lnTo>
                  <a:lnTo>
                    <a:pt x="3" y="71"/>
                  </a:lnTo>
                  <a:lnTo>
                    <a:pt x="2" y="70"/>
                  </a:lnTo>
                  <a:lnTo>
                    <a:pt x="2" y="69"/>
                  </a:lnTo>
                  <a:lnTo>
                    <a:pt x="2" y="68"/>
                  </a:lnTo>
                  <a:lnTo>
                    <a:pt x="2" y="67"/>
                  </a:lnTo>
                  <a:lnTo>
                    <a:pt x="1" y="67"/>
                  </a:lnTo>
                  <a:lnTo>
                    <a:pt x="1" y="66"/>
                  </a:lnTo>
                  <a:lnTo>
                    <a:pt x="0" y="65"/>
                  </a:lnTo>
                  <a:lnTo>
                    <a:pt x="0" y="64"/>
                  </a:lnTo>
                  <a:lnTo>
                    <a:pt x="1" y="64"/>
                  </a:lnTo>
                  <a:lnTo>
                    <a:pt x="1" y="62"/>
                  </a:lnTo>
                  <a:lnTo>
                    <a:pt x="2" y="62"/>
                  </a:lnTo>
                  <a:lnTo>
                    <a:pt x="2" y="61"/>
                  </a:lnTo>
                  <a:lnTo>
                    <a:pt x="3" y="60"/>
                  </a:lnTo>
                  <a:lnTo>
                    <a:pt x="3" y="59"/>
                  </a:lnTo>
                  <a:lnTo>
                    <a:pt x="3" y="58"/>
                  </a:lnTo>
                  <a:lnTo>
                    <a:pt x="4" y="57"/>
                  </a:lnTo>
                  <a:lnTo>
                    <a:pt x="4" y="56"/>
                  </a:lnTo>
                  <a:lnTo>
                    <a:pt x="6" y="54"/>
                  </a:lnTo>
                  <a:lnTo>
                    <a:pt x="6" y="52"/>
                  </a:lnTo>
                  <a:lnTo>
                    <a:pt x="6" y="51"/>
                  </a:lnTo>
                  <a:lnTo>
                    <a:pt x="6" y="50"/>
                  </a:lnTo>
                  <a:lnTo>
                    <a:pt x="6" y="49"/>
                  </a:lnTo>
                  <a:lnTo>
                    <a:pt x="6" y="48"/>
                  </a:lnTo>
                  <a:lnTo>
                    <a:pt x="6" y="47"/>
                  </a:lnTo>
                  <a:lnTo>
                    <a:pt x="6" y="46"/>
                  </a:lnTo>
                  <a:lnTo>
                    <a:pt x="6" y="45"/>
                  </a:lnTo>
                  <a:lnTo>
                    <a:pt x="4" y="44"/>
                  </a:lnTo>
                  <a:lnTo>
                    <a:pt x="4" y="42"/>
                  </a:lnTo>
                  <a:lnTo>
                    <a:pt x="4" y="41"/>
                  </a:lnTo>
                  <a:lnTo>
                    <a:pt x="7" y="41"/>
                  </a:lnTo>
                  <a:lnTo>
                    <a:pt x="7" y="40"/>
                  </a:lnTo>
                  <a:lnTo>
                    <a:pt x="8" y="40"/>
                  </a:lnTo>
                  <a:lnTo>
                    <a:pt x="9" y="39"/>
                  </a:lnTo>
                  <a:lnTo>
                    <a:pt x="8" y="38"/>
                  </a:lnTo>
                  <a:lnTo>
                    <a:pt x="9" y="37"/>
                  </a:lnTo>
                  <a:lnTo>
                    <a:pt x="8" y="37"/>
                  </a:lnTo>
                  <a:lnTo>
                    <a:pt x="8" y="36"/>
                  </a:lnTo>
                  <a:lnTo>
                    <a:pt x="8" y="35"/>
                  </a:lnTo>
                  <a:lnTo>
                    <a:pt x="9" y="34"/>
                  </a:lnTo>
                  <a:lnTo>
                    <a:pt x="9" y="35"/>
                  </a:lnTo>
                  <a:lnTo>
                    <a:pt x="10" y="35"/>
                  </a:lnTo>
                  <a:lnTo>
                    <a:pt x="10" y="34"/>
                  </a:lnTo>
                  <a:lnTo>
                    <a:pt x="11" y="32"/>
                  </a:lnTo>
                  <a:lnTo>
                    <a:pt x="11" y="31"/>
                  </a:lnTo>
                  <a:lnTo>
                    <a:pt x="12" y="32"/>
                  </a:lnTo>
                  <a:lnTo>
                    <a:pt x="13" y="32"/>
                  </a:lnTo>
                  <a:lnTo>
                    <a:pt x="14" y="32"/>
                  </a:lnTo>
                  <a:lnTo>
                    <a:pt x="14" y="31"/>
                  </a:lnTo>
                  <a:lnTo>
                    <a:pt x="14" y="30"/>
                  </a:lnTo>
                  <a:lnTo>
                    <a:pt x="14" y="29"/>
                  </a:lnTo>
                  <a:lnTo>
                    <a:pt x="16" y="28"/>
                  </a:lnTo>
                  <a:lnTo>
                    <a:pt x="17" y="28"/>
                  </a:lnTo>
                  <a:lnTo>
                    <a:pt x="17" y="27"/>
                  </a:lnTo>
                  <a:lnTo>
                    <a:pt x="17" y="26"/>
                  </a:lnTo>
                  <a:lnTo>
                    <a:pt x="17" y="25"/>
                  </a:lnTo>
                  <a:lnTo>
                    <a:pt x="18" y="24"/>
                  </a:lnTo>
                  <a:lnTo>
                    <a:pt x="19" y="24"/>
                  </a:lnTo>
                  <a:lnTo>
                    <a:pt x="19" y="22"/>
                  </a:lnTo>
                  <a:lnTo>
                    <a:pt x="20" y="22"/>
                  </a:lnTo>
                  <a:lnTo>
                    <a:pt x="20" y="24"/>
                  </a:lnTo>
                  <a:lnTo>
                    <a:pt x="19" y="24"/>
                  </a:lnTo>
                  <a:lnTo>
                    <a:pt x="19" y="25"/>
                  </a:lnTo>
                  <a:lnTo>
                    <a:pt x="18" y="26"/>
                  </a:lnTo>
                  <a:lnTo>
                    <a:pt x="19" y="27"/>
                  </a:lnTo>
                  <a:lnTo>
                    <a:pt x="20" y="28"/>
                  </a:lnTo>
                  <a:lnTo>
                    <a:pt x="19" y="28"/>
                  </a:lnTo>
                  <a:lnTo>
                    <a:pt x="19" y="29"/>
                  </a:lnTo>
                  <a:lnTo>
                    <a:pt x="19" y="30"/>
                  </a:lnTo>
                  <a:lnTo>
                    <a:pt x="19" y="32"/>
                  </a:lnTo>
                  <a:lnTo>
                    <a:pt x="19" y="34"/>
                  </a:lnTo>
                  <a:lnTo>
                    <a:pt x="18" y="35"/>
                  </a:lnTo>
                  <a:lnTo>
                    <a:pt x="19" y="36"/>
                  </a:lnTo>
                  <a:lnTo>
                    <a:pt x="19" y="37"/>
                  </a:lnTo>
                  <a:lnTo>
                    <a:pt x="19" y="38"/>
                  </a:lnTo>
                  <a:lnTo>
                    <a:pt x="20" y="38"/>
                  </a:lnTo>
                  <a:lnTo>
                    <a:pt x="20" y="37"/>
                  </a:lnTo>
                  <a:lnTo>
                    <a:pt x="20" y="36"/>
                  </a:lnTo>
                  <a:lnTo>
                    <a:pt x="21" y="35"/>
                  </a:lnTo>
                  <a:lnTo>
                    <a:pt x="21" y="34"/>
                  </a:lnTo>
                  <a:lnTo>
                    <a:pt x="20" y="34"/>
                  </a:lnTo>
                  <a:lnTo>
                    <a:pt x="20" y="32"/>
                  </a:lnTo>
                  <a:lnTo>
                    <a:pt x="21" y="32"/>
                  </a:lnTo>
                  <a:lnTo>
                    <a:pt x="21" y="31"/>
                  </a:lnTo>
                  <a:lnTo>
                    <a:pt x="21" y="30"/>
                  </a:lnTo>
                  <a:lnTo>
                    <a:pt x="22" y="30"/>
                  </a:lnTo>
                  <a:lnTo>
                    <a:pt x="22" y="31"/>
                  </a:lnTo>
                  <a:lnTo>
                    <a:pt x="22" y="32"/>
                  </a:lnTo>
                  <a:lnTo>
                    <a:pt x="22" y="34"/>
                  </a:lnTo>
                  <a:lnTo>
                    <a:pt x="22" y="35"/>
                  </a:lnTo>
                  <a:lnTo>
                    <a:pt x="21" y="35"/>
                  </a:lnTo>
                  <a:lnTo>
                    <a:pt x="21" y="36"/>
                  </a:lnTo>
                  <a:lnTo>
                    <a:pt x="21" y="37"/>
                  </a:lnTo>
                  <a:lnTo>
                    <a:pt x="21" y="38"/>
                  </a:lnTo>
                  <a:lnTo>
                    <a:pt x="20" y="38"/>
                  </a:lnTo>
                  <a:lnTo>
                    <a:pt x="21" y="38"/>
                  </a:lnTo>
                  <a:lnTo>
                    <a:pt x="22" y="38"/>
                  </a:lnTo>
                  <a:lnTo>
                    <a:pt x="22" y="37"/>
                  </a:lnTo>
                  <a:lnTo>
                    <a:pt x="22" y="36"/>
                  </a:lnTo>
                  <a:lnTo>
                    <a:pt x="23" y="36"/>
                  </a:lnTo>
                  <a:lnTo>
                    <a:pt x="23" y="35"/>
                  </a:lnTo>
                  <a:lnTo>
                    <a:pt x="23" y="34"/>
                  </a:lnTo>
                  <a:lnTo>
                    <a:pt x="23" y="32"/>
                  </a:lnTo>
                  <a:lnTo>
                    <a:pt x="24" y="32"/>
                  </a:lnTo>
                  <a:lnTo>
                    <a:pt x="24" y="31"/>
                  </a:lnTo>
                  <a:lnTo>
                    <a:pt x="24" y="29"/>
                  </a:lnTo>
                  <a:lnTo>
                    <a:pt x="24" y="28"/>
                  </a:lnTo>
                  <a:lnTo>
                    <a:pt x="24" y="27"/>
                  </a:lnTo>
                  <a:lnTo>
                    <a:pt x="24" y="25"/>
                  </a:lnTo>
                  <a:lnTo>
                    <a:pt x="23" y="25"/>
                  </a:lnTo>
                  <a:lnTo>
                    <a:pt x="23" y="22"/>
                  </a:lnTo>
                  <a:lnTo>
                    <a:pt x="23" y="21"/>
                  </a:lnTo>
                  <a:lnTo>
                    <a:pt x="23" y="20"/>
                  </a:lnTo>
                  <a:lnTo>
                    <a:pt x="23" y="19"/>
                  </a:lnTo>
                  <a:lnTo>
                    <a:pt x="24" y="19"/>
                  </a:lnTo>
                  <a:lnTo>
                    <a:pt x="24" y="18"/>
                  </a:lnTo>
                  <a:lnTo>
                    <a:pt x="26" y="18"/>
                  </a:lnTo>
                  <a:lnTo>
                    <a:pt x="27" y="17"/>
                  </a:lnTo>
                  <a:lnTo>
                    <a:pt x="27" y="16"/>
                  </a:lnTo>
                  <a:lnTo>
                    <a:pt x="28" y="16"/>
                  </a:lnTo>
                  <a:lnTo>
                    <a:pt x="29" y="16"/>
                  </a:lnTo>
                  <a:lnTo>
                    <a:pt x="30" y="16"/>
                  </a:lnTo>
                  <a:lnTo>
                    <a:pt x="31" y="16"/>
                  </a:lnTo>
                  <a:lnTo>
                    <a:pt x="32" y="16"/>
                  </a:lnTo>
                  <a:lnTo>
                    <a:pt x="32" y="15"/>
                  </a:lnTo>
                  <a:lnTo>
                    <a:pt x="33" y="15"/>
                  </a:lnTo>
                  <a:lnTo>
                    <a:pt x="33" y="14"/>
                  </a:lnTo>
                  <a:lnTo>
                    <a:pt x="32" y="14"/>
                  </a:lnTo>
                  <a:lnTo>
                    <a:pt x="31" y="14"/>
                  </a:lnTo>
                  <a:lnTo>
                    <a:pt x="30" y="14"/>
                  </a:lnTo>
                  <a:lnTo>
                    <a:pt x="30" y="12"/>
                  </a:lnTo>
                  <a:lnTo>
                    <a:pt x="29" y="12"/>
                  </a:lnTo>
                  <a:lnTo>
                    <a:pt x="29" y="11"/>
                  </a:lnTo>
                  <a:lnTo>
                    <a:pt x="29" y="10"/>
                  </a:lnTo>
                  <a:lnTo>
                    <a:pt x="28" y="9"/>
                  </a:lnTo>
                  <a:lnTo>
                    <a:pt x="28" y="8"/>
                  </a:lnTo>
                  <a:lnTo>
                    <a:pt x="29" y="8"/>
                  </a:lnTo>
                  <a:lnTo>
                    <a:pt x="29" y="7"/>
                  </a:lnTo>
                  <a:lnTo>
                    <a:pt x="30" y="6"/>
                  </a:lnTo>
                  <a:lnTo>
                    <a:pt x="31" y="6"/>
                  </a:lnTo>
                  <a:lnTo>
                    <a:pt x="31" y="5"/>
                  </a:lnTo>
                  <a:lnTo>
                    <a:pt x="32" y="4"/>
                  </a:lnTo>
                  <a:lnTo>
                    <a:pt x="32" y="2"/>
                  </a:lnTo>
                  <a:lnTo>
                    <a:pt x="31" y="2"/>
                  </a:lnTo>
                  <a:lnTo>
                    <a:pt x="30" y="2"/>
                  </a:lnTo>
                  <a:lnTo>
                    <a:pt x="31" y="2"/>
                  </a:lnTo>
                  <a:lnTo>
                    <a:pt x="32" y="2"/>
                  </a:lnTo>
                  <a:lnTo>
                    <a:pt x="33" y="2"/>
                  </a:lnTo>
                  <a:lnTo>
                    <a:pt x="34" y="2"/>
                  </a:lnTo>
                  <a:lnTo>
                    <a:pt x="36" y="2"/>
                  </a:lnTo>
                  <a:lnTo>
                    <a:pt x="36" y="1"/>
                  </a:lnTo>
                  <a:lnTo>
                    <a:pt x="36" y="0"/>
                  </a:lnTo>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7" name="Freeform 116"/>
            <p:cNvSpPr>
              <a:spLocks/>
            </p:cNvSpPr>
            <p:nvPr/>
          </p:nvSpPr>
          <p:spPr bwMode="auto">
            <a:xfrm>
              <a:off x="5776913" y="3587750"/>
              <a:ext cx="12700" cy="6350"/>
            </a:xfrm>
            <a:custGeom>
              <a:avLst/>
              <a:gdLst>
                <a:gd name="T0" fmla="*/ 2 w 8"/>
                <a:gd name="T1" fmla="*/ 2 h 4"/>
                <a:gd name="T2" fmla="*/ 3 w 8"/>
                <a:gd name="T3" fmla="*/ 2 h 4"/>
                <a:gd name="T4" fmla="*/ 4 w 8"/>
                <a:gd name="T5" fmla="*/ 2 h 4"/>
                <a:gd name="T6" fmla="*/ 5 w 8"/>
                <a:gd name="T7" fmla="*/ 2 h 4"/>
                <a:gd name="T8" fmla="*/ 6 w 8"/>
                <a:gd name="T9" fmla="*/ 2 h 4"/>
                <a:gd name="T10" fmla="*/ 8 w 8"/>
                <a:gd name="T11" fmla="*/ 3 h 4"/>
                <a:gd name="T12" fmla="*/ 6 w 8"/>
                <a:gd name="T13" fmla="*/ 4 h 4"/>
                <a:gd name="T14" fmla="*/ 5 w 8"/>
                <a:gd name="T15" fmla="*/ 4 h 4"/>
                <a:gd name="T16" fmla="*/ 4 w 8"/>
                <a:gd name="T17" fmla="*/ 4 h 4"/>
                <a:gd name="T18" fmla="*/ 3 w 8"/>
                <a:gd name="T19" fmla="*/ 3 h 4"/>
                <a:gd name="T20" fmla="*/ 2 w 8"/>
                <a:gd name="T21" fmla="*/ 2 h 4"/>
                <a:gd name="T22" fmla="*/ 1 w 8"/>
                <a:gd name="T23" fmla="*/ 1 h 4"/>
                <a:gd name="T24" fmla="*/ 0 w 8"/>
                <a:gd name="T25" fmla="*/ 1 h 4"/>
                <a:gd name="T26" fmla="*/ 0 w 8"/>
                <a:gd name="T27" fmla="*/ 0 h 4"/>
                <a:gd name="T28" fmla="*/ 1 w 8"/>
                <a:gd name="T29" fmla="*/ 0 h 4"/>
                <a:gd name="T30" fmla="*/ 1 w 8"/>
                <a:gd name="T31" fmla="*/ 1 h 4"/>
                <a:gd name="T32" fmla="*/ 2 w 8"/>
                <a:gd name="T3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2" y="2"/>
                  </a:moveTo>
                  <a:lnTo>
                    <a:pt x="3" y="2"/>
                  </a:lnTo>
                  <a:lnTo>
                    <a:pt x="4" y="2"/>
                  </a:lnTo>
                  <a:lnTo>
                    <a:pt x="5" y="2"/>
                  </a:lnTo>
                  <a:lnTo>
                    <a:pt x="6" y="2"/>
                  </a:lnTo>
                  <a:lnTo>
                    <a:pt x="8" y="3"/>
                  </a:lnTo>
                  <a:lnTo>
                    <a:pt x="6" y="4"/>
                  </a:lnTo>
                  <a:lnTo>
                    <a:pt x="5" y="4"/>
                  </a:lnTo>
                  <a:lnTo>
                    <a:pt x="4" y="4"/>
                  </a:lnTo>
                  <a:lnTo>
                    <a:pt x="3" y="3"/>
                  </a:lnTo>
                  <a:lnTo>
                    <a:pt x="2" y="2"/>
                  </a:lnTo>
                  <a:lnTo>
                    <a:pt x="1" y="1"/>
                  </a:lnTo>
                  <a:lnTo>
                    <a:pt x="0" y="1"/>
                  </a:lnTo>
                  <a:lnTo>
                    <a:pt x="0" y="0"/>
                  </a:lnTo>
                  <a:lnTo>
                    <a:pt x="1" y="0"/>
                  </a:lnTo>
                  <a:lnTo>
                    <a:pt x="1" y="1"/>
                  </a:lnTo>
                  <a:lnTo>
                    <a:pt x="2" y="2"/>
                  </a:lnTo>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8" name="Freeform 117"/>
            <p:cNvSpPr>
              <a:spLocks/>
            </p:cNvSpPr>
            <p:nvPr/>
          </p:nvSpPr>
          <p:spPr bwMode="auto">
            <a:xfrm>
              <a:off x="5556250" y="3514725"/>
              <a:ext cx="265113" cy="127000"/>
            </a:xfrm>
            <a:custGeom>
              <a:avLst/>
              <a:gdLst>
                <a:gd name="T0" fmla="*/ 59 w 167"/>
                <a:gd name="T1" fmla="*/ 3 h 80"/>
                <a:gd name="T2" fmla="*/ 52 w 167"/>
                <a:gd name="T3" fmla="*/ 8 h 80"/>
                <a:gd name="T4" fmla="*/ 48 w 167"/>
                <a:gd name="T5" fmla="*/ 14 h 80"/>
                <a:gd name="T6" fmla="*/ 44 w 167"/>
                <a:gd name="T7" fmla="*/ 21 h 80"/>
                <a:gd name="T8" fmla="*/ 49 w 167"/>
                <a:gd name="T9" fmla="*/ 21 h 80"/>
                <a:gd name="T10" fmla="*/ 52 w 167"/>
                <a:gd name="T11" fmla="*/ 20 h 80"/>
                <a:gd name="T12" fmla="*/ 60 w 167"/>
                <a:gd name="T13" fmla="*/ 20 h 80"/>
                <a:gd name="T14" fmla="*/ 67 w 167"/>
                <a:gd name="T15" fmla="*/ 25 h 80"/>
                <a:gd name="T16" fmla="*/ 71 w 167"/>
                <a:gd name="T17" fmla="*/ 30 h 80"/>
                <a:gd name="T18" fmla="*/ 77 w 167"/>
                <a:gd name="T19" fmla="*/ 33 h 80"/>
                <a:gd name="T20" fmla="*/ 83 w 167"/>
                <a:gd name="T21" fmla="*/ 33 h 80"/>
                <a:gd name="T22" fmla="*/ 89 w 167"/>
                <a:gd name="T23" fmla="*/ 30 h 80"/>
                <a:gd name="T24" fmla="*/ 90 w 167"/>
                <a:gd name="T25" fmla="*/ 31 h 80"/>
                <a:gd name="T26" fmla="*/ 94 w 167"/>
                <a:gd name="T27" fmla="*/ 28 h 80"/>
                <a:gd name="T28" fmla="*/ 107 w 167"/>
                <a:gd name="T29" fmla="*/ 21 h 80"/>
                <a:gd name="T30" fmla="*/ 119 w 167"/>
                <a:gd name="T31" fmla="*/ 19 h 80"/>
                <a:gd name="T32" fmla="*/ 127 w 167"/>
                <a:gd name="T33" fmla="*/ 19 h 80"/>
                <a:gd name="T34" fmla="*/ 128 w 167"/>
                <a:gd name="T35" fmla="*/ 27 h 80"/>
                <a:gd name="T36" fmla="*/ 135 w 167"/>
                <a:gd name="T37" fmla="*/ 26 h 80"/>
                <a:gd name="T38" fmla="*/ 141 w 167"/>
                <a:gd name="T39" fmla="*/ 26 h 80"/>
                <a:gd name="T40" fmla="*/ 149 w 167"/>
                <a:gd name="T41" fmla="*/ 24 h 80"/>
                <a:gd name="T42" fmla="*/ 148 w 167"/>
                <a:gd name="T43" fmla="*/ 35 h 80"/>
                <a:gd name="T44" fmla="*/ 153 w 167"/>
                <a:gd name="T45" fmla="*/ 38 h 80"/>
                <a:gd name="T46" fmla="*/ 160 w 167"/>
                <a:gd name="T47" fmla="*/ 38 h 80"/>
                <a:gd name="T48" fmla="*/ 162 w 167"/>
                <a:gd name="T49" fmla="*/ 35 h 80"/>
                <a:gd name="T50" fmla="*/ 165 w 167"/>
                <a:gd name="T51" fmla="*/ 40 h 80"/>
                <a:gd name="T52" fmla="*/ 158 w 167"/>
                <a:gd name="T53" fmla="*/ 41 h 80"/>
                <a:gd name="T54" fmla="*/ 151 w 167"/>
                <a:gd name="T55" fmla="*/ 41 h 80"/>
                <a:gd name="T56" fmla="*/ 144 w 167"/>
                <a:gd name="T57" fmla="*/ 43 h 80"/>
                <a:gd name="T58" fmla="*/ 141 w 167"/>
                <a:gd name="T59" fmla="*/ 40 h 80"/>
                <a:gd name="T60" fmla="*/ 137 w 167"/>
                <a:gd name="T61" fmla="*/ 45 h 80"/>
                <a:gd name="T62" fmla="*/ 134 w 167"/>
                <a:gd name="T63" fmla="*/ 46 h 80"/>
                <a:gd name="T64" fmla="*/ 127 w 167"/>
                <a:gd name="T65" fmla="*/ 41 h 80"/>
                <a:gd name="T66" fmla="*/ 119 w 167"/>
                <a:gd name="T67" fmla="*/ 41 h 80"/>
                <a:gd name="T68" fmla="*/ 112 w 167"/>
                <a:gd name="T69" fmla="*/ 46 h 80"/>
                <a:gd name="T70" fmla="*/ 103 w 167"/>
                <a:gd name="T71" fmla="*/ 47 h 80"/>
                <a:gd name="T72" fmla="*/ 99 w 167"/>
                <a:gd name="T73" fmla="*/ 54 h 80"/>
                <a:gd name="T74" fmla="*/ 93 w 167"/>
                <a:gd name="T75" fmla="*/ 57 h 80"/>
                <a:gd name="T76" fmla="*/ 91 w 167"/>
                <a:gd name="T77" fmla="*/ 58 h 80"/>
                <a:gd name="T78" fmla="*/ 94 w 167"/>
                <a:gd name="T79" fmla="*/ 54 h 80"/>
                <a:gd name="T80" fmla="*/ 90 w 167"/>
                <a:gd name="T81" fmla="*/ 53 h 80"/>
                <a:gd name="T82" fmla="*/ 85 w 167"/>
                <a:gd name="T83" fmla="*/ 59 h 80"/>
                <a:gd name="T84" fmla="*/ 82 w 167"/>
                <a:gd name="T85" fmla="*/ 55 h 80"/>
                <a:gd name="T86" fmla="*/ 78 w 167"/>
                <a:gd name="T87" fmla="*/ 64 h 80"/>
                <a:gd name="T88" fmla="*/ 74 w 167"/>
                <a:gd name="T89" fmla="*/ 73 h 80"/>
                <a:gd name="T90" fmla="*/ 72 w 167"/>
                <a:gd name="T91" fmla="*/ 80 h 80"/>
                <a:gd name="T92" fmla="*/ 67 w 167"/>
                <a:gd name="T93" fmla="*/ 73 h 80"/>
                <a:gd name="T94" fmla="*/ 65 w 167"/>
                <a:gd name="T95" fmla="*/ 65 h 80"/>
                <a:gd name="T96" fmla="*/ 59 w 167"/>
                <a:gd name="T97" fmla="*/ 58 h 80"/>
                <a:gd name="T98" fmla="*/ 55 w 167"/>
                <a:gd name="T99" fmla="*/ 54 h 80"/>
                <a:gd name="T100" fmla="*/ 44 w 167"/>
                <a:gd name="T101" fmla="*/ 53 h 80"/>
                <a:gd name="T102" fmla="*/ 35 w 167"/>
                <a:gd name="T103" fmla="*/ 50 h 80"/>
                <a:gd name="T104" fmla="*/ 8 w 167"/>
                <a:gd name="T105" fmla="*/ 44 h 80"/>
                <a:gd name="T106" fmla="*/ 0 w 167"/>
                <a:gd name="T107" fmla="*/ 36 h 80"/>
                <a:gd name="T108" fmla="*/ 10 w 167"/>
                <a:gd name="T109" fmla="*/ 30 h 80"/>
                <a:gd name="T110" fmla="*/ 19 w 167"/>
                <a:gd name="T111" fmla="*/ 26 h 80"/>
                <a:gd name="T112" fmla="*/ 25 w 167"/>
                <a:gd name="T113" fmla="*/ 23 h 80"/>
                <a:gd name="T114" fmla="*/ 31 w 167"/>
                <a:gd name="T115" fmla="*/ 19 h 80"/>
                <a:gd name="T116" fmla="*/ 37 w 167"/>
                <a:gd name="T117" fmla="*/ 13 h 80"/>
                <a:gd name="T118" fmla="*/ 43 w 167"/>
                <a:gd name="T119" fmla="*/ 7 h 80"/>
                <a:gd name="T120" fmla="*/ 50 w 167"/>
                <a:gd name="T121"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7" h="80">
                  <a:moveTo>
                    <a:pt x="57" y="0"/>
                  </a:moveTo>
                  <a:lnTo>
                    <a:pt x="59" y="0"/>
                  </a:lnTo>
                  <a:lnTo>
                    <a:pt x="60" y="0"/>
                  </a:lnTo>
                  <a:lnTo>
                    <a:pt x="61" y="0"/>
                  </a:lnTo>
                  <a:lnTo>
                    <a:pt x="61" y="1"/>
                  </a:lnTo>
                  <a:lnTo>
                    <a:pt x="61" y="3"/>
                  </a:lnTo>
                  <a:lnTo>
                    <a:pt x="60" y="1"/>
                  </a:lnTo>
                  <a:lnTo>
                    <a:pt x="60" y="3"/>
                  </a:lnTo>
                  <a:lnTo>
                    <a:pt x="59" y="3"/>
                  </a:lnTo>
                  <a:lnTo>
                    <a:pt x="58" y="3"/>
                  </a:lnTo>
                  <a:lnTo>
                    <a:pt x="57" y="3"/>
                  </a:lnTo>
                  <a:lnTo>
                    <a:pt x="55" y="3"/>
                  </a:lnTo>
                  <a:lnTo>
                    <a:pt x="55" y="4"/>
                  </a:lnTo>
                  <a:lnTo>
                    <a:pt x="55" y="5"/>
                  </a:lnTo>
                  <a:lnTo>
                    <a:pt x="54" y="6"/>
                  </a:lnTo>
                  <a:lnTo>
                    <a:pt x="53" y="6"/>
                  </a:lnTo>
                  <a:lnTo>
                    <a:pt x="53" y="7"/>
                  </a:lnTo>
                  <a:lnTo>
                    <a:pt x="52" y="8"/>
                  </a:lnTo>
                  <a:lnTo>
                    <a:pt x="51" y="9"/>
                  </a:lnTo>
                  <a:lnTo>
                    <a:pt x="50" y="9"/>
                  </a:lnTo>
                  <a:lnTo>
                    <a:pt x="50" y="10"/>
                  </a:lnTo>
                  <a:lnTo>
                    <a:pt x="49" y="11"/>
                  </a:lnTo>
                  <a:lnTo>
                    <a:pt x="50" y="11"/>
                  </a:lnTo>
                  <a:lnTo>
                    <a:pt x="50" y="13"/>
                  </a:lnTo>
                  <a:lnTo>
                    <a:pt x="49" y="13"/>
                  </a:lnTo>
                  <a:lnTo>
                    <a:pt x="49" y="14"/>
                  </a:lnTo>
                  <a:lnTo>
                    <a:pt x="48" y="14"/>
                  </a:lnTo>
                  <a:lnTo>
                    <a:pt x="48" y="15"/>
                  </a:lnTo>
                  <a:lnTo>
                    <a:pt x="47" y="15"/>
                  </a:lnTo>
                  <a:lnTo>
                    <a:pt x="47" y="16"/>
                  </a:lnTo>
                  <a:lnTo>
                    <a:pt x="47" y="17"/>
                  </a:lnTo>
                  <a:lnTo>
                    <a:pt x="47" y="18"/>
                  </a:lnTo>
                  <a:lnTo>
                    <a:pt x="45" y="18"/>
                  </a:lnTo>
                  <a:lnTo>
                    <a:pt x="45" y="19"/>
                  </a:lnTo>
                  <a:lnTo>
                    <a:pt x="45" y="20"/>
                  </a:lnTo>
                  <a:lnTo>
                    <a:pt x="44" y="21"/>
                  </a:lnTo>
                  <a:lnTo>
                    <a:pt x="44" y="23"/>
                  </a:lnTo>
                  <a:lnTo>
                    <a:pt x="44" y="24"/>
                  </a:lnTo>
                  <a:lnTo>
                    <a:pt x="45" y="24"/>
                  </a:lnTo>
                  <a:lnTo>
                    <a:pt x="45" y="25"/>
                  </a:lnTo>
                  <a:lnTo>
                    <a:pt x="47" y="24"/>
                  </a:lnTo>
                  <a:lnTo>
                    <a:pt x="47" y="23"/>
                  </a:lnTo>
                  <a:lnTo>
                    <a:pt x="48" y="23"/>
                  </a:lnTo>
                  <a:lnTo>
                    <a:pt x="48" y="21"/>
                  </a:lnTo>
                  <a:lnTo>
                    <a:pt x="49" y="21"/>
                  </a:lnTo>
                  <a:lnTo>
                    <a:pt x="49" y="20"/>
                  </a:lnTo>
                  <a:lnTo>
                    <a:pt x="50" y="20"/>
                  </a:lnTo>
                  <a:lnTo>
                    <a:pt x="50" y="19"/>
                  </a:lnTo>
                  <a:lnTo>
                    <a:pt x="51" y="18"/>
                  </a:lnTo>
                  <a:lnTo>
                    <a:pt x="52" y="18"/>
                  </a:lnTo>
                  <a:lnTo>
                    <a:pt x="52" y="19"/>
                  </a:lnTo>
                  <a:lnTo>
                    <a:pt x="51" y="19"/>
                  </a:lnTo>
                  <a:lnTo>
                    <a:pt x="51" y="20"/>
                  </a:lnTo>
                  <a:lnTo>
                    <a:pt x="52" y="20"/>
                  </a:lnTo>
                  <a:lnTo>
                    <a:pt x="53" y="20"/>
                  </a:lnTo>
                  <a:lnTo>
                    <a:pt x="53" y="19"/>
                  </a:lnTo>
                  <a:lnTo>
                    <a:pt x="54" y="19"/>
                  </a:lnTo>
                  <a:lnTo>
                    <a:pt x="55" y="19"/>
                  </a:lnTo>
                  <a:lnTo>
                    <a:pt x="57" y="19"/>
                  </a:lnTo>
                  <a:lnTo>
                    <a:pt x="58" y="19"/>
                  </a:lnTo>
                  <a:lnTo>
                    <a:pt x="59" y="19"/>
                  </a:lnTo>
                  <a:lnTo>
                    <a:pt x="59" y="20"/>
                  </a:lnTo>
                  <a:lnTo>
                    <a:pt x="60" y="20"/>
                  </a:lnTo>
                  <a:lnTo>
                    <a:pt x="61" y="20"/>
                  </a:lnTo>
                  <a:lnTo>
                    <a:pt x="62" y="20"/>
                  </a:lnTo>
                  <a:lnTo>
                    <a:pt x="62" y="21"/>
                  </a:lnTo>
                  <a:lnTo>
                    <a:pt x="63" y="21"/>
                  </a:lnTo>
                  <a:lnTo>
                    <a:pt x="64" y="21"/>
                  </a:lnTo>
                  <a:lnTo>
                    <a:pt x="64" y="23"/>
                  </a:lnTo>
                  <a:lnTo>
                    <a:pt x="65" y="23"/>
                  </a:lnTo>
                  <a:lnTo>
                    <a:pt x="65" y="24"/>
                  </a:lnTo>
                  <a:lnTo>
                    <a:pt x="67" y="25"/>
                  </a:lnTo>
                  <a:lnTo>
                    <a:pt x="67" y="26"/>
                  </a:lnTo>
                  <a:lnTo>
                    <a:pt x="68" y="26"/>
                  </a:lnTo>
                  <a:lnTo>
                    <a:pt x="68" y="27"/>
                  </a:lnTo>
                  <a:lnTo>
                    <a:pt x="69" y="27"/>
                  </a:lnTo>
                  <a:lnTo>
                    <a:pt x="69" y="28"/>
                  </a:lnTo>
                  <a:lnTo>
                    <a:pt x="70" y="28"/>
                  </a:lnTo>
                  <a:lnTo>
                    <a:pt x="70" y="29"/>
                  </a:lnTo>
                  <a:lnTo>
                    <a:pt x="71" y="29"/>
                  </a:lnTo>
                  <a:lnTo>
                    <a:pt x="71" y="30"/>
                  </a:lnTo>
                  <a:lnTo>
                    <a:pt x="72" y="30"/>
                  </a:lnTo>
                  <a:lnTo>
                    <a:pt x="71" y="30"/>
                  </a:lnTo>
                  <a:lnTo>
                    <a:pt x="71" y="31"/>
                  </a:lnTo>
                  <a:lnTo>
                    <a:pt x="72" y="31"/>
                  </a:lnTo>
                  <a:lnTo>
                    <a:pt x="72" y="33"/>
                  </a:lnTo>
                  <a:lnTo>
                    <a:pt x="73" y="33"/>
                  </a:lnTo>
                  <a:lnTo>
                    <a:pt x="74" y="33"/>
                  </a:lnTo>
                  <a:lnTo>
                    <a:pt x="75" y="33"/>
                  </a:lnTo>
                  <a:lnTo>
                    <a:pt x="77" y="33"/>
                  </a:lnTo>
                  <a:lnTo>
                    <a:pt x="77" y="31"/>
                  </a:lnTo>
                  <a:lnTo>
                    <a:pt x="78" y="31"/>
                  </a:lnTo>
                  <a:lnTo>
                    <a:pt x="79" y="31"/>
                  </a:lnTo>
                  <a:lnTo>
                    <a:pt x="80" y="30"/>
                  </a:lnTo>
                  <a:lnTo>
                    <a:pt x="81" y="30"/>
                  </a:lnTo>
                  <a:lnTo>
                    <a:pt x="82" y="30"/>
                  </a:lnTo>
                  <a:lnTo>
                    <a:pt x="82" y="31"/>
                  </a:lnTo>
                  <a:lnTo>
                    <a:pt x="82" y="33"/>
                  </a:lnTo>
                  <a:lnTo>
                    <a:pt x="83" y="33"/>
                  </a:lnTo>
                  <a:lnTo>
                    <a:pt x="84" y="34"/>
                  </a:lnTo>
                  <a:lnTo>
                    <a:pt x="85" y="33"/>
                  </a:lnTo>
                  <a:lnTo>
                    <a:pt x="85" y="31"/>
                  </a:lnTo>
                  <a:lnTo>
                    <a:pt x="87" y="31"/>
                  </a:lnTo>
                  <a:lnTo>
                    <a:pt x="88" y="31"/>
                  </a:lnTo>
                  <a:lnTo>
                    <a:pt x="88" y="33"/>
                  </a:lnTo>
                  <a:lnTo>
                    <a:pt x="89" y="33"/>
                  </a:lnTo>
                  <a:lnTo>
                    <a:pt x="89" y="31"/>
                  </a:lnTo>
                  <a:lnTo>
                    <a:pt x="89" y="30"/>
                  </a:lnTo>
                  <a:lnTo>
                    <a:pt x="88" y="30"/>
                  </a:lnTo>
                  <a:lnTo>
                    <a:pt x="88" y="29"/>
                  </a:lnTo>
                  <a:lnTo>
                    <a:pt x="88" y="28"/>
                  </a:lnTo>
                  <a:lnTo>
                    <a:pt x="89" y="28"/>
                  </a:lnTo>
                  <a:lnTo>
                    <a:pt x="90" y="29"/>
                  </a:lnTo>
                  <a:lnTo>
                    <a:pt x="90" y="30"/>
                  </a:lnTo>
                  <a:lnTo>
                    <a:pt x="89" y="30"/>
                  </a:lnTo>
                  <a:lnTo>
                    <a:pt x="89" y="31"/>
                  </a:lnTo>
                  <a:lnTo>
                    <a:pt x="90" y="31"/>
                  </a:lnTo>
                  <a:lnTo>
                    <a:pt x="90" y="30"/>
                  </a:lnTo>
                  <a:lnTo>
                    <a:pt x="90" y="31"/>
                  </a:lnTo>
                  <a:lnTo>
                    <a:pt x="91" y="31"/>
                  </a:lnTo>
                  <a:lnTo>
                    <a:pt x="91" y="30"/>
                  </a:lnTo>
                  <a:lnTo>
                    <a:pt x="92" y="30"/>
                  </a:lnTo>
                  <a:lnTo>
                    <a:pt x="92" y="29"/>
                  </a:lnTo>
                  <a:lnTo>
                    <a:pt x="93" y="29"/>
                  </a:lnTo>
                  <a:lnTo>
                    <a:pt x="93" y="28"/>
                  </a:lnTo>
                  <a:lnTo>
                    <a:pt x="94" y="28"/>
                  </a:lnTo>
                  <a:lnTo>
                    <a:pt x="95" y="28"/>
                  </a:lnTo>
                  <a:lnTo>
                    <a:pt x="95" y="27"/>
                  </a:lnTo>
                  <a:lnTo>
                    <a:pt x="100" y="24"/>
                  </a:lnTo>
                  <a:lnTo>
                    <a:pt x="101" y="24"/>
                  </a:lnTo>
                  <a:lnTo>
                    <a:pt x="102" y="24"/>
                  </a:lnTo>
                  <a:lnTo>
                    <a:pt x="103" y="23"/>
                  </a:lnTo>
                  <a:lnTo>
                    <a:pt x="104" y="23"/>
                  </a:lnTo>
                  <a:lnTo>
                    <a:pt x="105" y="23"/>
                  </a:lnTo>
                  <a:lnTo>
                    <a:pt x="107" y="21"/>
                  </a:lnTo>
                  <a:lnTo>
                    <a:pt x="108" y="21"/>
                  </a:lnTo>
                  <a:lnTo>
                    <a:pt x="109" y="21"/>
                  </a:lnTo>
                  <a:lnTo>
                    <a:pt x="110" y="21"/>
                  </a:lnTo>
                  <a:lnTo>
                    <a:pt x="111" y="21"/>
                  </a:lnTo>
                  <a:lnTo>
                    <a:pt x="112" y="21"/>
                  </a:lnTo>
                  <a:lnTo>
                    <a:pt x="113" y="21"/>
                  </a:lnTo>
                  <a:lnTo>
                    <a:pt x="114" y="21"/>
                  </a:lnTo>
                  <a:lnTo>
                    <a:pt x="115" y="21"/>
                  </a:lnTo>
                  <a:lnTo>
                    <a:pt x="119" y="19"/>
                  </a:lnTo>
                  <a:lnTo>
                    <a:pt x="120" y="18"/>
                  </a:lnTo>
                  <a:lnTo>
                    <a:pt x="121" y="18"/>
                  </a:lnTo>
                  <a:lnTo>
                    <a:pt x="123" y="17"/>
                  </a:lnTo>
                  <a:lnTo>
                    <a:pt x="125" y="17"/>
                  </a:lnTo>
                  <a:lnTo>
                    <a:pt x="127" y="17"/>
                  </a:lnTo>
                  <a:lnTo>
                    <a:pt x="128" y="16"/>
                  </a:lnTo>
                  <a:lnTo>
                    <a:pt x="128" y="17"/>
                  </a:lnTo>
                  <a:lnTo>
                    <a:pt x="127" y="18"/>
                  </a:lnTo>
                  <a:lnTo>
                    <a:pt x="127" y="19"/>
                  </a:lnTo>
                  <a:lnTo>
                    <a:pt x="127" y="20"/>
                  </a:lnTo>
                  <a:lnTo>
                    <a:pt x="127" y="21"/>
                  </a:lnTo>
                  <a:lnTo>
                    <a:pt x="127" y="23"/>
                  </a:lnTo>
                  <a:lnTo>
                    <a:pt x="127" y="24"/>
                  </a:lnTo>
                  <a:lnTo>
                    <a:pt x="128" y="25"/>
                  </a:lnTo>
                  <a:lnTo>
                    <a:pt x="127" y="25"/>
                  </a:lnTo>
                  <a:lnTo>
                    <a:pt x="127" y="26"/>
                  </a:lnTo>
                  <a:lnTo>
                    <a:pt x="128" y="26"/>
                  </a:lnTo>
                  <a:lnTo>
                    <a:pt x="128" y="27"/>
                  </a:lnTo>
                  <a:lnTo>
                    <a:pt x="129" y="27"/>
                  </a:lnTo>
                  <a:lnTo>
                    <a:pt x="129" y="26"/>
                  </a:lnTo>
                  <a:lnTo>
                    <a:pt x="130" y="26"/>
                  </a:lnTo>
                  <a:lnTo>
                    <a:pt x="130" y="27"/>
                  </a:lnTo>
                  <a:lnTo>
                    <a:pt x="131" y="27"/>
                  </a:lnTo>
                  <a:lnTo>
                    <a:pt x="132" y="27"/>
                  </a:lnTo>
                  <a:lnTo>
                    <a:pt x="133" y="27"/>
                  </a:lnTo>
                  <a:lnTo>
                    <a:pt x="134" y="26"/>
                  </a:lnTo>
                  <a:lnTo>
                    <a:pt x="135" y="26"/>
                  </a:lnTo>
                  <a:lnTo>
                    <a:pt x="135" y="25"/>
                  </a:lnTo>
                  <a:lnTo>
                    <a:pt x="137" y="26"/>
                  </a:lnTo>
                  <a:lnTo>
                    <a:pt x="137" y="25"/>
                  </a:lnTo>
                  <a:lnTo>
                    <a:pt x="138" y="26"/>
                  </a:lnTo>
                  <a:lnTo>
                    <a:pt x="138" y="27"/>
                  </a:lnTo>
                  <a:lnTo>
                    <a:pt x="139" y="27"/>
                  </a:lnTo>
                  <a:lnTo>
                    <a:pt x="140" y="26"/>
                  </a:lnTo>
                  <a:lnTo>
                    <a:pt x="141" y="27"/>
                  </a:lnTo>
                  <a:lnTo>
                    <a:pt x="141" y="26"/>
                  </a:lnTo>
                  <a:lnTo>
                    <a:pt x="141" y="25"/>
                  </a:lnTo>
                  <a:lnTo>
                    <a:pt x="142" y="24"/>
                  </a:lnTo>
                  <a:lnTo>
                    <a:pt x="143" y="24"/>
                  </a:lnTo>
                  <a:lnTo>
                    <a:pt x="144" y="24"/>
                  </a:lnTo>
                  <a:lnTo>
                    <a:pt x="145" y="24"/>
                  </a:lnTo>
                  <a:lnTo>
                    <a:pt x="147" y="23"/>
                  </a:lnTo>
                  <a:lnTo>
                    <a:pt x="148" y="23"/>
                  </a:lnTo>
                  <a:lnTo>
                    <a:pt x="149" y="23"/>
                  </a:lnTo>
                  <a:lnTo>
                    <a:pt x="149" y="24"/>
                  </a:lnTo>
                  <a:lnTo>
                    <a:pt x="149" y="26"/>
                  </a:lnTo>
                  <a:lnTo>
                    <a:pt x="149" y="27"/>
                  </a:lnTo>
                  <a:lnTo>
                    <a:pt x="150" y="31"/>
                  </a:lnTo>
                  <a:lnTo>
                    <a:pt x="150" y="33"/>
                  </a:lnTo>
                  <a:lnTo>
                    <a:pt x="149" y="33"/>
                  </a:lnTo>
                  <a:lnTo>
                    <a:pt x="148" y="33"/>
                  </a:lnTo>
                  <a:lnTo>
                    <a:pt x="147" y="34"/>
                  </a:lnTo>
                  <a:lnTo>
                    <a:pt x="148" y="34"/>
                  </a:lnTo>
                  <a:lnTo>
                    <a:pt x="148" y="35"/>
                  </a:lnTo>
                  <a:lnTo>
                    <a:pt x="149" y="35"/>
                  </a:lnTo>
                  <a:lnTo>
                    <a:pt x="149" y="34"/>
                  </a:lnTo>
                  <a:lnTo>
                    <a:pt x="150" y="34"/>
                  </a:lnTo>
                  <a:lnTo>
                    <a:pt x="150" y="35"/>
                  </a:lnTo>
                  <a:lnTo>
                    <a:pt x="151" y="35"/>
                  </a:lnTo>
                  <a:lnTo>
                    <a:pt x="152" y="35"/>
                  </a:lnTo>
                  <a:lnTo>
                    <a:pt x="152" y="36"/>
                  </a:lnTo>
                  <a:lnTo>
                    <a:pt x="152" y="37"/>
                  </a:lnTo>
                  <a:lnTo>
                    <a:pt x="153" y="38"/>
                  </a:lnTo>
                  <a:lnTo>
                    <a:pt x="154" y="38"/>
                  </a:lnTo>
                  <a:lnTo>
                    <a:pt x="154" y="39"/>
                  </a:lnTo>
                  <a:lnTo>
                    <a:pt x="155" y="38"/>
                  </a:lnTo>
                  <a:lnTo>
                    <a:pt x="155" y="39"/>
                  </a:lnTo>
                  <a:lnTo>
                    <a:pt x="157" y="39"/>
                  </a:lnTo>
                  <a:lnTo>
                    <a:pt x="158" y="38"/>
                  </a:lnTo>
                  <a:lnTo>
                    <a:pt x="158" y="39"/>
                  </a:lnTo>
                  <a:lnTo>
                    <a:pt x="159" y="39"/>
                  </a:lnTo>
                  <a:lnTo>
                    <a:pt x="160" y="38"/>
                  </a:lnTo>
                  <a:lnTo>
                    <a:pt x="159" y="38"/>
                  </a:lnTo>
                  <a:lnTo>
                    <a:pt x="159" y="37"/>
                  </a:lnTo>
                  <a:lnTo>
                    <a:pt x="158" y="37"/>
                  </a:lnTo>
                  <a:lnTo>
                    <a:pt x="158" y="36"/>
                  </a:lnTo>
                  <a:lnTo>
                    <a:pt x="159" y="36"/>
                  </a:lnTo>
                  <a:lnTo>
                    <a:pt x="160" y="36"/>
                  </a:lnTo>
                  <a:lnTo>
                    <a:pt x="160" y="35"/>
                  </a:lnTo>
                  <a:lnTo>
                    <a:pt x="161" y="35"/>
                  </a:lnTo>
                  <a:lnTo>
                    <a:pt x="162" y="35"/>
                  </a:lnTo>
                  <a:lnTo>
                    <a:pt x="163" y="36"/>
                  </a:lnTo>
                  <a:lnTo>
                    <a:pt x="163" y="35"/>
                  </a:lnTo>
                  <a:lnTo>
                    <a:pt x="163" y="36"/>
                  </a:lnTo>
                  <a:lnTo>
                    <a:pt x="164" y="36"/>
                  </a:lnTo>
                  <a:lnTo>
                    <a:pt x="164" y="37"/>
                  </a:lnTo>
                  <a:lnTo>
                    <a:pt x="165" y="38"/>
                  </a:lnTo>
                  <a:lnTo>
                    <a:pt x="167" y="38"/>
                  </a:lnTo>
                  <a:lnTo>
                    <a:pt x="167" y="39"/>
                  </a:lnTo>
                  <a:lnTo>
                    <a:pt x="165" y="40"/>
                  </a:lnTo>
                  <a:lnTo>
                    <a:pt x="165" y="41"/>
                  </a:lnTo>
                  <a:lnTo>
                    <a:pt x="164" y="41"/>
                  </a:lnTo>
                  <a:lnTo>
                    <a:pt x="163" y="40"/>
                  </a:lnTo>
                  <a:lnTo>
                    <a:pt x="162" y="40"/>
                  </a:lnTo>
                  <a:lnTo>
                    <a:pt x="162" y="41"/>
                  </a:lnTo>
                  <a:lnTo>
                    <a:pt x="161" y="41"/>
                  </a:lnTo>
                  <a:lnTo>
                    <a:pt x="160" y="41"/>
                  </a:lnTo>
                  <a:lnTo>
                    <a:pt x="159" y="41"/>
                  </a:lnTo>
                  <a:lnTo>
                    <a:pt x="158" y="41"/>
                  </a:lnTo>
                  <a:lnTo>
                    <a:pt x="158" y="40"/>
                  </a:lnTo>
                  <a:lnTo>
                    <a:pt x="157" y="40"/>
                  </a:lnTo>
                  <a:lnTo>
                    <a:pt x="155" y="41"/>
                  </a:lnTo>
                  <a:lnTo>
                    <a:pt x="155" y="40"/>
                  </a:lnTo>
                  <a:lnTo>
                    <a:pt x="154" y="40"/>
                  </a:lnTo>
                  <a:lnTo>
                    <a:pt x="154" y="41"/>
                  </a:lnTo>
                  <a:lnTo>
                    <a:pt x="153" y="41"/>
                  </a:lnTo>
                  <a:lnTo>
                    <a:pt x="152" y="41"/>
                  </a:lnTo>
                  <a:lnTo>
                    <a:pt x="151" y="41"/>
                  </a:lnTo>
                  <a:lnTo>
                    <a:pt x="151" y="40"/>
                  </a:lnTo>
                  <a:lnTo>
                    <a:pt x="151" y="41"/>
                  </a:lnTo>
                  <a:lnTo>
                    <a:pt x="150" y="41"/>
                  </a:lnTo>
                  <a:lnTo>
                    <a:pt x="149" y="41"/>
                  </a:lnTo>
                  <a:lnTo>
                    <a:pt x="148" y="43"/>
                  </a:lnTo>
                  <a:lnTo>
                    <a:pt x="147" y="43"/>
                  </a:lnTo>
                  <a:lnTo>
                    <a:pt x="145" y="43"/>
                  </a:lnTo>
                  <a:lnTo>
                    <a:pt x="145" y="44"/>
                  </a:lnTo>
                  <a:lnTo>
                    <a:pt x="144" y="43"/>
                  </a:lnTo>
                  <a:lnTo>
                    <a:pt x="143" y="43"/>
                  </a:lnTo>
                  <a:lnTo>
                    <a:pt x="143" y="41"/>
                  </a:lnTo>
                  <a:lnTo>
                    <a:pt x="143" y="43"/>
                  </a:lnTo>
                  <a:lnTo>
                    <a:pt x="142" y="43"/>
                  </a:lnTo>
                  <a:lnTo>
                    <a:pt x="142" y="41"/>
                  </a:lnTo>
                  <a:lnTo>
                    <a:pt x="142" y="43"/>
                  </a:lnTo>
                  <a:lnTo>
                    <a:pt x="141" y="43"/>
                  </a:lnTo>
                  <a:lnTo>
                    <a:pt x="141" y="41"/>
                  </a:lnTo>
                  <a:lnTo>
                    <a:pt x="141" y="40"/>
                  </a:lnTo>
                  <a:lnTo>
                    <a:pt x="140" y="40"/>
                  </a:lnTo>
                  <a:lnTo>
                    <a:pt x="139" y="40"/>
                  </a:lnTo>
                  <a:lnTo>
                    <a:pt x="138" y="40"/>
                  </a:lnTo>
                  <a:lnTo>
                    <a:pt x="138" y="41"/>
                  </a:lnTo>
                  <a:lnTo>
                    <a:pt x="138" y="43"/>
                  </a:lnTo>
                  <a:lnTo>
                    <a:pt x="137" y="44"/>
                  </a:lnTo>
                  <a:lnTo>
                    <a:pt x="137" y="45"/>
                  </a:lnTo>
                  <a:lnTo>
                    <a:pt x="138" y="45"/>
                  </a:lnTo>
                  <a:lnTo>
                    <a:pt x="137" y="45"/>
                  </a:lnTo>
                  <a:lnTo>
                    <a:pt x="137" y="46"/>
                  </a:lnTo>
                  <a:lnTo>
                    <a:pt x="138" y="46"/>
                  </a:lnTo>
                  <a:lnTo>
                    <a:pt x="138" y="47"/>
                  </a:lnTo>
                  <a:lnTo>
                    <a:pt x="138" y="48"/>
                  </a:lnTo>
                  <a:lnTo>
                    <a:pt x="137" y="48"/>
                  </a:lnTo>
                  <a:lnTo>
                    <a:pt x="137" y="47"/>
                  </a:lnTo>
                  <a:lnTo>
                    <a:pt x="135" y="47"/>
                  </a:lnTo>
                  <a:lnTo>
                    <a:pt x="134" y="47"/>
                  </a:lnTo>
                  <a:lnTo>
                    <a:pt x="134" y="46"/>
                  </a:lnTo>
                  <a:lnTo>
                    <a:pt x="133" y="46"/>
                  </a:lnTo>
                  <a:lnTo>
                    <a:pt x="133" y="45"/>
                  </a:lnTo>
                  <a:lnTo>
                    <a:pt x="132" y="45"/>
                  </a:lnTo>
                  <a:lnTo>
                    <a:pt x="131" y="44"/>
                  </a:lnTo>
                  <a:lnTo>
                    <a:pt x="130" y="43"/>
                  </a:lnTo>
                  <a:lnTo>
                    <a:pt x="129" y="43"/>
                  </a:lnTo>
                  <a:lnTo>
                    <a:pt x="128" y="43"/>
                  </a:lnTo>
                  <a:lnTo>
                    <a:pt x="128" y="41"/>
                  </a:lnTo>
                  <a:lnTo>
                    <a:pt x="127" y="41"/>
                  </a:lnTo>
                  <a:lnTo>
                    <a:pt x="125" y="41"/>
                  </a:lnTo>
                  <a:lnTo>
                    <a:pt x="124" y="41"/>
                  </a:lnTo>
                  <a:lnTo>
                    <a:pt x="123" y="41"/>
                  </a:lnTo>
                  <a:lnTo>
                    <a:pt x="122" y="41"/>
                  </a:lnTo>
                  <a:lnTo>
                    <a:pt x="122" y="40"/>
                  </a:lnTo>
                  <a:lnTo>
                    <a:pt x="121" y="40"/>
                  </a:lnTo>
                  <a:lnTo>
                    <a:pt x="121" y="41"/>
                  </a:lnTo>
                  <a:lnTo>
                    <a:pt x="120" y="40"/>
                  </a:lnTo>
                  <a:lnTo>
                    <a:pt x="119" y="41"/>
                  </a:lnTo>
                  <a:lnTo>
                    <a:pt x="118" y="41"/>
                  </a:lnTo>
                  <a:lnTo>
                    <a:pt x="117" y="41"/>
                  </a:lnTo>
                  <a:lnTo>
                    <a:pt x="117" y="43"/>
                  </a:lnTo>
                  <a:lnTo>
                    <a:pt x="115" y="44"/>
                  </a:lnTo>
                  <a:lnTo>
                    <a:pt x="115" y="45"/>
                  </a:lnTo>
                  <a:lnTo>
                    <a:pt x="114" y="45"/>
                  </a:lnTo>
                  <a:lnTo>
                    <a:pt x="114" y="46"/>
                  </a:lnTo>
                  <a:lnTo>
                    <a:pt x="113" y="46"/>
                  </a:lnTo>
                  <a:lnTo>
                    <a:pt x="112" y="46"/>
                  </a:lnTo>
                  <a:lnTo>
                    <a:pt x="111" y="46"/>
                  </a:lnTo>
                  <a:lnTo>
                    <a:pt x="110" y="47"/>
                  </a:lnTo>
                  <a:lnTo>
                    <a:pt x="109" y="47"/>
                  </a:lnTo>
                  <a:lnTo>
                    <a:pt x="109" y="48"/>
                  </a:lnTo>
                  <a:lnTo>
                    <a:pt x="108" y="48"/>
                  </a:lnTo>
                  <a:lnTo>
                    <a:pt x="107" y="47"/>
                  </a:lnTo>
                  <a:lnTo>
                    <a:pt x="105" y="47"/>
                  </a:lnTo>
                  <a:lnTo>
                    <a:pt x="104" y="47"/>
                  </a:lnTo>
                  <a:lnTo>
                    <a:pt x="103" y="47"/>
                  </a:lnTo>
                  <a:lnTo>
                    <a:pt x="103" y="48"/>
                  </a:lnTo>
                  <a:lnTo>
                    <a:pt x="102" y="48"/>
                  </a:lnTo>
                  <a:lnTo>
                    <a:pt x="101" y="48"/>
                  </a:lnTo>
                  <a:lnTo>
                    <a:pt x="100" y="48"/>
                  </a:lnTo>
                  <a:lnTo>
                    <a:pt x="99" y="49"/>
                  </a:lnTo>
                  <a:lnTo>
                    <a:pt x="99" y="50"/>
                  </a:lnTo>
                  <a:lnTo>
                    <a:pt x="99" y="51"/>
                  </a:lnTo>
                  <a:lnTo>
                    <a:pt x="99" y="53"/>
                  </a:lnTo>
                  <a:lnTo>
                    <a:pt x="99" y="54"/>
                  </a:lnTo>
                  <a:lnTo>
                    <a:pt x="98" y="54"/>
                  </a:lnTo>
                  <a:lnTo>
                    <a:pt x="97" y="54"/>
                  </a:lnTo>
                  <a:lnTo>
                    <a:pt x="97" y="55"/>
                  </a:lnTo>
                  <a:lnTo>
                    <a:pt x="97" y="56"/>
                  </a:lnTo>
                  <a:lnTo>
                    <a:pt x="97" y="55"/>
                  </a:lnTo>
                  <a:lnTo>
                    <a:pt x="95" y="56"/>
                  </a:lnTo>
                  <a:lnTo>
                    <a:pt x="94" y="56"/>
                  </a:lnTo>
                  <a:lnTo>
                    <a:pt x="94" y="57"/>
                  </a:lnTo>
                  <a:lnTo>
                    <a:pt x="93" y="57"/>
                  </a:lnTo>
                  <a:lnTo>
                    <a:pt x="93" y="58"/>
                  </a:lnTo>
                  <a:lnTo>
                    <a:pt x="93" y="59"/>
                  </a:lnTo>
                  <a:lnTo>
                    <a:pt x="92" y="59"/>
                  </a:lnTo>
                  <a:lnTo>
                    <a:pt x="93" y="60"/>
                  </a:lnTo>
                  <a:lnTo>
                    <a:pt x="92" y="60"/>
                  </a:lnTo>
                  <a:lnTo>
                    <a:pt x="91" y="60"/>
                  </a:lnTo>
                  <a:lnTo>
                    <a:pt x="91" y="59"/>
                  </a:lnTo>
                  <a:lnTo>
                    <a:pt x="90" y="59"/>
                  </a:lnTo>
                  <a:lnTo>
                    <a:pt x="91" y="58"/>
                  </a:lnTo>
                  <a:lnTo>
                    <a:pt x="92" y="58"/>
                  </a:lnTo>
                  <a:lnTo>
                    <a:pt x="92" y="57"/>
                  </a:lnTo>
                  <a:lnTo>
                    <a:pt x="91" y="57"/>
                  </a:lnTo>
                  <a:lnTo>
                    <a:pt x="92" y="57"/>
                  </a:lnTo>
                  <a:lnTo>
                    <a:pt x="92" y="56"/>
                  </a:lnTo>
                  <a:lnTo>
                    <a:pt x="92" y="55"/>
                  </a:lnTo>
                  <a:lnTo>
                    <a:pt x="93" y="55"/>
                  </a:lnTo>
                  <a:lnTo>
                    <a:pt x="93" y="54"/>
                  </a:lnTo>
                  <a:lnTo>
                    <a:pt x="94" y="54"/>
                  </a:lnTo>
                  <a:lnTo>
                    <a:pt x="93" y="54"/>
                  </a:lnTo>
                  <a:lnTo>
                    <a:pt x="93" y="53"/>
                  </a:lnTo>
                  <a:lnTo>
                    <a:pt x="94" y="53"/>
                  </a:lnTo>
                  <a:lnTo>
                    <a:pt x="94" y="51"/>
                  </a:lnTo>
                  <a:lnTo>
                    <a:pt x="93" y="50"/>
                  </a:lnTo>
                  <a:lnTo>
                    <a:pt x="92" y="51"/>
                  </a:lnTo>
                  <a:lnTo>
                    <a:pt x="92" y="53"/>
                  </a:lnTo>
                  <a:lnTo>
                    <a:pt x="92" y="54"/>
                  </a:lnTo>
                  <a:lnTo>
                    <a:pt x="90" y="53"/>
                  </a:lnTo>
                  <a:lnTo>
                    <a:pt x="89" y="53"/>
                  </a:lnTo>
                  <a:lnTo>
                    <a:pt x="88" y="53"/>
                  </a:lnTo>
                  <a:lnTo>
                    <a:pt x="89" y="54"/>
                  </a:lnTo>
                  <a:lnTo>
                    <a:pt x="89" y="55"/>
                  </a:lnTo>
                  <a:lnTo>
                    <a:pt x="88" y="56"/>
                  </a:lnTo>
                  <a:lnTo>
                    <a:pt x="88" y="57"/>
                  </a:lnTo>
                  <a:lnTo>
                    <a:pt x="87" y="58"/>
                  </a:lnTo>
                  <a:lnTo>
                    <a:pt x="85" y="58"/>
                  </a:lnTo>
                  <a:lnTo>
                    <a:pt x="85" y="59"/>
                  </a:lnTo>
                  <a:lnTo>
                    <a:pt x="84" y="59"/>
                  </a:lnTo>
                  <a:lnTo>
                    <a:pt x="84" y="58"/>
                  </a:lnTo>
                  <a:lnTo>
                    <a:pt x="84" y="57"/>
                  </a:lnTo>
                  <a:lnTo>
                    <a:pt x="84" y="56"/>
                  </a:lnTo>
                  <a:lnTo>
                    <a:pt x="83" y="56"/>
                  </a:lnTo>
                  <a:lnTo>
                    <a:pt x="83" y="55"/>
                  </a:lnTo>
                  <a:lnTo>
                    <a:pt x="83" y="54"/>
                  </a:lnTo>
                  <a:lnTo>
                    <a:pt x="82" y="54"/>
                  </a:lnTo>
                  <a:lnTo>
                    <a:pt x="82" y="55"/>
                  </a:lnTo>
                  <a:lnTo>
                    <a:pt x="82" y="56"/>
                  </a:lnTo>
                  <a:lnTo>
                    <a:pt x="82" y="57"/>
                  </a:lnTo>
                  <a:lnTo>
                    <a:pt x="82" y="58"/>
                  </a:lnTo>
                  <a:lnTo>
                    <a:pt x="82" y="59"/>
                  </a:lnTo>
                  <a:lnTo>
                    <a:pt x="81" y="59"/>
                  </a:lnTo>
                  <a:lnTo>
                    <a:pt x="80" y="60"/>
                  </a:lnTo>
                  <a:lnTo>
                    <a:pt x="79" y="61"/>
                  </a:lnTo>
                  <a:lnTo>
                    <a:pt x="79" y="63"/>
                  </a:lnTo>
                  <a:lnTo>
                    <a:pt x="78" y="64"/>
                  </a:lnTo>
                  <a:lnTo>
                    <a:pt x="78" y="65"/>
                  </a:lnTo>
                  <a:lnTo>
                    <a:pt x="78" y="66"/>
                  </a:lnTo>
                  <a:lnTo>
                    <a:pt x="77" y="67"/>
                  </a:lnTo>
                  <a:lnTo>
                    <a:pt x="77" y="68"/>
                  </a:lnTo>
                  <a:lnTo>
                    <a:pt x="77" y="69"/>
                  </a:lnTo>
                  <a:lnTo>
                    <a:pt x="75" y="70"/>
                  </a:lnTo>
                  <a:lnTo>
                    <a:pt x="75" y="71"/>
                  </a:lnTo>
                  <a:lnTo>
                    <a:pt x="75" y="73"/>
                  </a:lnTo>
                  <a:lnTo>
                    <a:pt x="74" y="73"/>
                  </a:lnTo>
                  <a:lnTo>
                    <a:pt x="74" y="74"/>
                  </a:lnTo>
                  <a:lnTo>
                    <a:pt x="74" y="75"/>
                  </a:lnTo>
                  <a:lnTo>
                    <a:pt x="73" y="76"/>
                  </a:lnTo>
                  <a:lnTo>
                    <a:pt x="72" y="77"/>
                  </a:lnTo>
                  <a:lnTo>
                    <a:pt x="72" y="78"/>
                  </a:lnTo>
                  <a:lnTo>
                    <a:pt x="71" y="78"/>
                  </a:lnTo>
                  <a:lnTo>
                    <a:pt x="71" y="79"/>
                  </a:lnTo>
                  <a:lnTo>
                    <a:pt x="71" y="80"/>
                  </a:lnTo>
                  <a:lnTo>
                    <a:pt x="72" y="80"/>
                  </a:lnTo>
                  <a:lnTo>
                    <a:pt x="71" y="80"/>
                  </a:lnTo>
                  <a:lnTo>
                    <a:pt x="70" y="80"/>
                  </a:lnTo>
                  <a:lnTo>
                    <a:pt x="68" y="78"/>
                  </a:lnTo>
                  <a:lnTo>
                    <a:pt x="68" y="77"/>
                  </a:lnTo>
                  <a:lnTo>
                    <a:pt x="68" y="76"/>
                  </a:lnTo>
                  <a:lnTo>
                    <a:pt x="69" y="73"/>
                  </a:lnTo>
                  <a:lnTo>
                    <a:pt x="69" y="71"/>
                  </a:lnTo>
                  <a:lnTo>
                    <a:pt x="68" y="71"/>
                  </a:lnTo>
                  <a:lnTo>
                    <a:pt x="67" y="73"/>
                  </a:lnTo>
                  <a:lnTo>
                    <a:pt x="65" y="73"/>
                  </a:lnTo>
                  <a:lnTo>
                    <a:pt x="64" y="73"/>
                  </a:lnTo>
                  <a:lnTo>
                    <a:pt x="63" y="73"/>
                  </a:lnTo>
                  <a:lnTo>
                    <a:pt x="64" y="70"/>
                  </a:lnTo>
                  <a:lnTo>
                    <a:pt x="64" y="69"/>
                  </a:lnTo>
                  <a:lnTo>
                    <a:pt x="64" y="68"/>
                  </a:lnTo>
                  <a:lnTo>
                    <a:pt x="65" y="68"/>
                  </a:lnTo>
                  <a:lnTo>
                    <a:pt x="65" y="67"/>
                  </a:lnTo>
                  <a:lnTo>
                    <a:pt x="65" y="65"/>
                  </a:lnTo>
                  <a:lnTo>
                    <a:pt x="64" y="64"/>
                  </a:lnTo>
                  <a:lnTo>
                    <a:pt x="64" y="63"/>
                  </a:lnTo>
                  <a:lnTo>
                    <a:pt x="64" y="61"/>
                  </a:lnTo>
                  <a:lnTo>
                    <a:pt x="65" y="61"/>
                  </a:lnTo>
                  <a:lnTo>
                    <a:pt x="64" y="60"/>
                  </a:lnTo>
                  <a:lnTo>
                    <a:pt x="63" y="60"/>
                  </a:lnTo>
                  <a:lnTo>
                    <a:pt x="62" y="59"/>
                  </a:lnTo>
                  <a:lnTo>
                    <a:pt x="60" y="58"/>
                  </a:lnTo>
                  <a:lnTo>
                    <a:pt x="59" y="58"/>
                  </a:lnTo>
                  <a:lnTo>
                    <a:pt x="58" y="58"/>
                  </a:lnTo>
                  <a:lnTo>
                    <a:pt x="57" y="58"/>
                  </a:lnTo>
                  <a:lnTo>
                    <a:pt x="57" y="57"/>
                  </a:lnTo>
                  <a:lnTo>
                    <a:pt x="55" y="57"/>
                  </a:lnTo>
                  <a:lnTo>
                    <a:pt x="57" y="57"/>
                  </a:lnTo>
                  <a:lnTo>
                    <a:pt x="57" y="56"/>
                  </a:lnTo>
                  <a:lnTo>
                    <a:pt x="58" y="55"/>
                  </a:lnTo>
                  <a:lnTo>
                    <a:pt x="57" y="54"/>
                  </a:lnTo>
                  <a:lnTo>
                    <a:pt x="55" y="54"/>
                  </a:lnTo>
                  <a:lnTo>
                    <a:pt x="54" y="53"/>
                  </a:lnTo>
                  <a:lnTo>
                    <a:pt x="53" y="53"/>
                  </a:lnTo>
                  <a:lnTo>
                    <a:pt x="52" y="53"/>
                  </a:lnTo>
                  <a:lnTo>
                    <a:pt x="50" y="51"/>
                  </a:lnTo>
                  <a:lnTo>
                    <a:pt x="49" y="53"/>
                  </a:lnTo>
                  <a:lnTo>
                    <a:pt x="47" y="53"/>
                  </a:lnTo>
                  <a:lnTo>
                    <a:pt x="47" y="51"/>
                  </a:lnTo>
                  <a:lnTo>
                    <a:pt x="45" y="51"/>
                  </a:lnTo>
                  <a:lnTo>
                    <a:pt x="44" y="53"/>
                  </a:lnTo>
                  <a:lnTo>
                    <a:pt x="43" y="53"/>
                  </a:lnTo>
                  <a:lnTo>
                    <a:pt x="42" y="53"/>
                  </a:lnTo>
                  <a:lnTo>
                    <a:pt x="43" y="53"/>
                  </a:lnTo>
                  <a:lnTo>
                    <a:pt x="42" y="51"/>
                  </a:lnTo>
                  <a:lnTo>
                    <a:pt x="41" y="51"/>
                  </a:lnTo>
                  <a:lnTo>
                    <a:pt x="40" y="51"/>
                  </a:lnTo>
                  <a:lnTo>
                    <a:pt x="39" y="51"/>
                  </a:lnTo>
                  <a:lnTo>
                    <a:pt x="37" y="50"/>
                  </a:lnTo>
                  <a:lnTo>
                    <a:pt x="35" y="50"/>
                  </a:lnTo>
                  <a:lnTo>
                    <a:pt x="34" y="49"/>
                  </a:lnTo>
                  <a:lnTo>
                    <a:pt x="33" y="48"/>
                  </a:lnTo>
                  <a:lnTo>
                    <a:pt x="31" y="48"/>
                  </a:lnTo>
                  <a:lnTo>
                    <a:pt x="30" y="48"/>
                  </a:lnTo>
                  <a:lnTo>
                    <a:pt x="29" y="48"/>
                  </a:lnTo>
                  <a:lnTo>
                    <a:pt x="28" y="47"/>
                  </a:lnTo>
                  <a:lnTo>
                    <a:pt x="12" y="45"/>
                  </a:lnTo>
                  <a:lnTo>
                    <a:pt x="12" y="44"/>
                  </a:lnTo>
                  <a:lnTo>
                    <a:pt x="8" y="44"/>
                  </a:lnTo>
                  <a:lnTo>
                    <a:pt x="8" y="43"/>
                  </a:lnTo>
                  <a:lnTo>
                    <a:pt x="7" y="41"/>
                  </a:lnTo>
                  <a:lnTo>
                    <a:pt x="5" y="39"/>
                  </a:lnTo>
                  <a:lnTo>
                    <a:pt x="5" y="38"/>
                  </a:lnTo>
                  <a:lnTo>
                    <a:pt x="3" y="37"/>
                  </a:lnTo>
                  <a:lnTo>
                    <a:pt x="2" y="37"/>
                  </a:lnTo>
                  <a:lnTo>
                    <a:pt x="1" y="37"/>
                  </a:lnTo>
                  <a:lnTo>
                    <a:pt x="0" y="37"/>
                  </a:lnTo>
                  <a:lnTo>
                    <a:pt x="0" y="36"/>
                  </a:lnTo>
                  <a:lnTo>
                    <a:pt x="1" y="35"/>
                  </a:lnTo>
                  <a:lnTo>
                    <a:pt x="2" y="35"/>
                  </a:lnTo>
                  <a:lnTo>
                    <a:pt x="2" y="34"/>
                  </a:lnTo>
                  <a:lnTo>
                    <a:pt x="3" y="34"/>
                  </a:lnTo>
                  <a:lnTo>
                    <a:pt x="4" y="34"/>
                  </a:lnTo>
                  <a:lnTo>
                    <a:pt x="5" y="33"/>
                  </a:lnTo>
                  <a:lnTo>
                    <a:pt x="7" y="33"/>
                  </a:lnTo>
                  <a:lnTo>
                    <a:pt x="9" y="31"/>
                  </a:lnTo>
                  <a:lnTo>
                    <a:pt x="10" y="30"/>
                  </a:lnTo>
                  <a:lnTo>
                    <a:pt x="11" y="29"/>
                  </a:lnTo>
                  <a:lnTo>
                    <a:pt x="12" y="28"/>
                  </a:lnTo>
                  <a:lnTo>
                    <a:pt x="12" y="27"/>
                  </a:lnTo>
                  <a:lnTo>
                    <a:pt x="13" y="27"/>
                  </a:lnTo>
                  <a:lnTo>
                    <a:pt x="14" y="26"/>
                  </a:lnTo>
                  <a:lnTo>
                    <a:pt x="15" y="26"/>
                  </a:lnTo>
                  <a:lnTo>
                    <a:pt x="17" y="26"/>
                  </a:lnTo>
                  <a:lnTo>
                    <a:pt x="18" y="26"/>
                  </a:lnTo>
                  <a:lnTo>
                    <a:pt x="19" y="26"/>
                  </a:lnTo>
                  <a:lnTo>
                    <a:pt x="19" y="25"/>
                  </a:lnTo>
                  <a:lnTo>
                    <a:pt x="20" y="25"/>
                  </a:lnTo>
                  <a:lnTo>
                    <a:pt x="21" y="25"/>
                  </a:lnTo>
                  <a:lnTo>
                    <a:pt x="22" y="25"/>
                  </a:lnTo>
                  <a:lnTo>
                    <a:pt x="23" y="25"/>
                  </a:lnTo>
                  <a:lnTo>
                    <a:pt x="23" y="24"/>
                  </a:lnTo>
                  <a:lnTo>
                    <a:pt x="24" y="24"/>
                  </a:lnTo>
                  <a:lnTo>
                    <a:pt x="25" y="24"/>
                  </a:lnTo>
                  <a:lnTo>
                    <a:pt x="25" y="23"/>
                  </a:lnTo>
                  <a:lnTo>
                    <a:pt x="27" y="23"/>
                  </a:lnTo>
                  <a:lnTo>
                    <a:pt x="27" y="21"/>
                  </a:lnTo>
                  <a:lnTo>
                    <a:pt x="28" y="21"/>
                  </a:lnTo>
                  <a:lnTo>
                    <a:pt x="28" y="20"/>
                  </a:lnTo>
                  <a:lnTo>
                    <a:pt x="29" y="19"/>
                  </a:lnTo>
                  <a:lnTo>
                    <a:pt x="30" y="19"/>
                  </a:lnTo>
                  <a:lnTo>
                    <a:pt x="31" y="19"/>
                  </a:lnTo>
                  <a:lnTo>
                    <a:pt x="31" y="18"/>
                  </a:lnTo>
                  <a:lnTo>
                    <a:pt x="31" y="19"/>
                  </a:lnTo>
                  <a:lnTo>
                    <a:pt x="32" y="18"/>
                  </a:lnTo>
                  <a:lnTo>
                    <a:pt x="33" y="18"/>
                  </a:lnTo>
                  <a:lnTo>
                    <a:pt x="33" y="17"/>
                  </a:lnTo>
                  <a:lnTo>
                    <a:pt x="34" y="16"/>
                  </a:lnTo>
                  <a:lnTo>
                    <a:pt x="34" y="15"/>
                  </a:lnTo>
                  <a:lnTo>
                    <a:pt x="35" y="15"/>
                  </a:lnTo>
                  <a:lnTo>
                    <a:pt x="35" y="14"/>
                  </a:lnTo>
                  <a:lnTo>
                    <a:pt x="37" y="14"/>
                  </a:lnTo>
                  <a:lnTo>
                    <a:pt x="37" y="13"/>
                  </a:lnTo>
                  <a:lnTo>
                    <a:pt x="38" y="13"/>
                  </a:lnTo>
                  <a:lnTo>
                    <a:pt x="38" y="11"/>
                  </a:lnTo>
                  <a:lnTo>
                    <a:pt x="39" y="11"/>
                  </a:lnTo>
                  <a:lnTo>
                    <a:pt x="39" y="10"/>
                  </a:lnTo>
                  <a:lnTo>
                    <a:pt x="40" y="10"/>
                  </a:lnTo>
                  <a:lnTo>
                    <a:pt x="40" y="9"/>
                  </a:lnTo>
                  <a:lnTo>
                    <a:pt x="41" y="9"/>
                  </a:lnTo>
                  <a:lnTo>
                    <a:pt x="42" y="8"/>
                  </a:lnTo>
                  <a:lnTo>
                    <a:pt x="43" y="7"/>
                  </a:lnTo>
                  <a:lnTo>
                    <a:pt x="43" y="6"/>
                  </a:lnTo>
                  <a:lnTo>
                    <a:pt x="44" y="5"/>
                  </a:lnTo>
                  <a:lnTo>
                    <a:pt x="45" y="5"/>
                  </a:lnTo>
                  <a:lnTo>
                    <a:pt x="45" y="4"/>
                  </a:lnTo>
                  <a:lnTo>
                    <a:pt x="47" y="4"/>
                  </a:lnTo>
                  <a:lnTo>
                    <a:pt x="48" y="3"/>
                  </a:lnTo>
                  <a:lnTo>
                    <a:pt x="49" y="3"/>
                  </a:lnTo>
                  <a:lnTo>
                    <a:pt x="49" y="1"/>
                  </a:lnTo>
                  <a:lnTo>
                    <a:pt x="50" y="1"/>
                  </a:lnTo>
                  <a:lnTo>
                    <a:pt x="51" y="1"/>
                  </a:lnTo>
                  <a:lnTo>
                    <a:pt x="51" y="0"/>
                  </a:lnTo>
                  <a:lnTo>
                    <a:pt x="52" y="0"/>
                  </a:lnTo>
                  <a:lnTo>
                    <a:pt x="53" y="0"/>
                  </a:lnTo>
                  <a:lnTo>
                    <a:pt x="54" y="0"/>
                  </a:lnTo>
                  <a:lnTo>
                    <a:pt x="55" y="0"/>
                  </a:lnTo>
                  <a:lnTo>
                    <a:pt x="57" y="0"/>
                  </a:lnTo>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9" name="Freeform 118"/>
            <p:cNvSpPr>
              <a:spLocks/>
            </p:cNvSpPr>
            <p:nvPr/>
          </p:nvSpPr>
          <p:spPr bwMode="auto">
            <a:xfrm>
              <a:off x="5592763" y="3476625"/>
              <a:ext cx="30163" cy="22225"/>
            </a:xfrm>
            <a:custGeom>
              <a:avLst/>
              <a:gdLst>
                <a:gd name="T0" fmla="*/ 19 w 19"/>
                <a:gd name="T1" fmla="*/ 0 h 14"/>
                <a:gd name="T2" fmla="*/ 19 w 19"/>
                <a:gd name="T3" fmla="*/ 1 h 14"/>
                <a:gd name="T4" fmla="*/ 18 w 19"/>
                <a:gd name="T5" fmla="*/ 1 h 14"/>
                <a:gd name="T6" fmla="*/ 18 w 19"/>
                <a:gd name="T7" fmla="*/ 2 h 14"/>
                <a:gd name="T8" fmla="*/ 17 w 19"/>
                <a:gd name="T9" fmla="*/ 3 h 14"/>
                <a:gd name="T10" fmla="*/ 16 w 19"/>
                <a:gd name="T11" fmla="*/ 4 h 14"/>
                <a:gd name="T12" fmla="*/ 16 w 19"/>
                <a:gd name="T13" fmla="*/ 5 h 14"/>
                <a:gd name="T14" fmla="*/ 14 w 19"/>
                <a:gd name="T15" fmla="*/ 7 h 14"/>
                <a:gd name="T16" fmla="*/ 12 w 19"/>
                <a:gd name="T17" fmla="*/ 8 h 14"/>
                <a:gd name="T18" fmla="*/ 11 w 19"/>
                <a:gd name="T19" fmla="*/ 9 h 14"/>
                <a:gd name="T20" fmla="*/ 10 w 19"/>
                <a:gd name="T21" fmla="*/ 9 h 14"/>
                <a:gd name="T22" fmla="*/ 9 w 19"/>
                <a:gd name="T23" fmla="*/ 10 h 14"/>
                <a:gd name="T24" fmla="*/ 8 w 19"/>
                <a:gd name="T25" fmla="*/ 10 h 14"/>
                <a:gd name="T26" fmla="*/ 7 w 19"/>
                <a:gd name="T27" fmla="*/ 11 h 14"/>
                <a:gd name="T28" fmla="*/ 8 w 19"/>
                <a:gd name="T29" fmla="*/ 12 h 14"/>
                <a:gd name="T30" fmla="*/ 9 w 19"/>
                <a:gd name="T31" fmla="*/ 11 h 14"/>
                <a:gd name="T32" fmla="*/ 9 w 19"/>
                <a:gd name="T33" fmla="*/ 12 h 14"/>
                <a:gd name="T34" fmla="*/ 7 w 19"/>
                <a:gd name="T35" fmla="*/ 13 h 14"/>
                <a:gd name="T36" fmla="*/ 6 w 19"/>
                <a:gd name="T37" fmla="*/ 13 h 14"/>
                <a:gd name="T38" fmla="*/ 5 w 19"/>
                <a:gd name="T39" fmla="*/ 14 h 14"/>
                <a:gd name="T40" fmla="*/ 4 w 19"/>
                <a:gd name="T41" fmla="*/ 14 h 14"/>
                <a:gd name="T42" fmla="*/ 2 w 19"/>
                <a:gd name="T43" fmla="*/ 14 h 14"/>
                <a:gd name="T44" fmla="*/ 2 w 19"/>
                <a:gd name="T45" fmla="*/ 13 h 14"/>
                <a:gd name="T46" fmla="*/ 1 w 19"/>
                <a:gd name="T47" fmla="*/ 13 h 14"/>
                <a:gd name="T48" fmla="*/ 0 w 19"/>
                <a:gd name="T49" fmla="*/ 13 h 14"/>
                <a:gd name="T50" fmla="*/ 1 w 19"/>
                <a:gd name="T51" fmla="*/ 12 h 14"/>
                <a:gd name="T52" fmla="*/ 1 w 19"/>
                <a:gd name="T53" fmla="*/ 11 h 14"/>
                <a:gd name="T54" fmla="*/ 2 w 19"/>
                <a:gd name="T55" fmla="*/ 11 h 14"/>
                <a:gd name="T56" fmla="*/ 5 w 19"/>
                <a:gd name="T57" fmla="*/ 10 h 14"/>
                <a:gd name="T58" fmla="*/ 6 w 19"/>
                <a:gd name="T59" fmla="*/ 9 h 14"/>
                <a:gd name="T60" fmla="*/ 7 w 19"/>
                <a:gd name="T61" fmla="*/ 8 h 14"/>
                <a:gd name="T62" fmla="*/ 8 w 19"/>
                <a:gd name="T63" fmla="*/ 8 h 14"/>
                <a:gd name="T64" fmla="*/ 9 w 19"/>
                <a:gd name="T65" fmla="*/ 7 h 14"/>
                <a:gd name="T66" fmla="*/ 10 w 19"/>
                <a:gd name="T67" fmla="*/ 5 h 14"/>
                <a:gd name="T68" fmla="*/ 11 w 19"/>
                <a:gd name="T69" fmla="*/ 5 h 14"/>
                <a:gd name="T70" fmla="*/ 11 w 19"/>
                <a:gd name="T71" fmla="*/ 4 h 14"/>
                <a:gd name="T72" fmla="*/ 12 w 19"/>
                <a:gd name="T73" fmla="*/ 4 h 14"/>
                <a:gd name="T74" fmla="*/ 12 w 19"/>
                <a:gd name="T75" fmla="*/ 3 h 14"/>
                <a:gd name="T76" fmla="*/ 14 w 19"/>
                <a:gd name="T77" fmla="*/ 3 h 14"/>
                <a:gd name="T78" fmla="*/ 15 w 19"/>
                <a:gd name="T79" fmla="*/ 2 h 14"/>
                <a:gd name="T80" fmla="*/ 16 w 19"/>
                <a:gd name="T81" fmla="*/ 2 h 14"/>
                <a:gd name="T82" fmla="*/ 16 w 19"/>
                <a:gd name="T83" fmla="*/ 1 h 14"/>
                <a:gd name="T84" fmla="*/ 17 w 19"/>
                <a:gd name="T85" fmla="*/ 1 h 14"/>
                <a:gd name="T86" fmla="*/ 18 w 19"/>
                <a:gd name="T87" fmla="*/ 1 h 14"/>
                <a:gd name="T88" fmla="*/ 19 w 19"/>
                <a:gd name="T8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14">
                  <a:moveTo>
                    <a:pt x="19" y="0"/>
                  </a:moveTo>
                  <a:lnTo>
                    <a:pt x="19" y="1"/>
                  </a:lnTo>
                  <a:lnTo>
                    <a:pt x="18" y="1"/>
                  </a:lnTo>
                  <a:lnTo>
                    <a:pt x="18" y="2"/>
                  </a:lnTo>
                  <a:lnTo>
                    <a:pt x="17" y="3"/>
                  </a:lnTo>
                  <a:lnTo>
                    <a:pt x="16" y="4"/>
                  </a:lnTo>
                  <a:lnTo>
                    <a:pt x="16" y="5"/>
                  </a:lnTo>
                  <a:lnTo>
                    <a:pt x="14" y="7"/>
                  </a:lnTo>
                  <a:lnTo>
                    <a:pt x="12" y="8"/>
                  </a:lnTo>
                  <a:lnTo>
                    <a:pt x="11" y="9"/>
                  </a:lnTo>
                  <a:lnTo>
                    <a:pt x="10" y="9"/>
                  </a:lnTo>
                  <a:lnTo>
                    <a:pt x="9" y="10"/>
                  </a:lnTo>
                  <a:lnTo>
                    <a:pt x="8" y="10"/>
                  </a:lnTo>
                  <a:lnTo>
                    <a:pt x="7" y="11"/>
                  </a:lnTo>
                  <a:lnTo>
                    <a:pt x="8" y="12"/>
                  </a:lnTo>
                  <a:lnTo>
                    <a:pt x="9" y="11"/>
                  </a:lnTo>
                  <a:lnTo>
                    <a:pt x="9" y="12"/>
                  </a:lnTo>
                  <a:lnTo>
                    <a:pt x="7" y="13"/>
                  </a:lnTo>
                  <a:lnTo>
                    <a:pt x="6" y="13"/>
                  </a:lnTo>
                  <a:lnTo>
                    <a:pt x="5" y="14"/>
                  </a:lnTo>
                  <a:lnTo>
                    <a:pt x="4" y="14"/>
                  </a:lnTo>
                  <a:lnTo>
                    <a:pt x="2" y="14"/>
                  </a:lnTo>
                  <a:lnTo>
                    <a:pt x="2" y="13"/>
                  </a:lnTo>
                  <a:lnTo>
                    <a:pt x="1" y="13"/>
                  </a:lnTo>
                  <a:lnTo>
                    <a:pt x="0" y="13"/>
                  </a:lnTo>
                  <a:lnTo>
                    <a:pt x="1" y="12"/>
                  </a:lnTo>
                  <a:lnTo>
                    <a:pt x="1" y="11"/>
                  </a:lnTo>
                  <a:lnTo>
                    <a:pt x="2" y="11"/>
                  </a:lnTo>
                  <a:lnTo>
                    <a:pt x="5" y="10"/>
                  </a:lnTo>
                  <a:lnTo>
                    <a:pt x="6" y="9"/>
                  </a:lnTo>
                  <a:lnTo>
                    <a:pt x="7" y="8"/>
                  </a:lnTo>
                  <a:lnTo>
                    <a:pt x="8" y="8"/>
                  </a:lnTo>
                  <a:lnTo>
                    <a:pt x="9" y="7"/>
                  </a:lnTo>
                  <a:lnTo>
                    <a:pt x="10" y="5"/>
                  </a:lnTo>
                  <a:lnTo>
                    <a:pt x="11" y="5"/>
                  </a:lnTo>
                  <a:lnTo>
                    <a:pt x="11" y="4"/>
                  </a:lnTo>
                  <a:lnTo>
                    <a:pt x="12" y="4"/>
                  </a:lnTo>
                  <a:lnTo>
                    <a:pt x="12" y="3"/>
                  </a:lnTo>
                  <a:lnTo>
                    <a:pt x="14" y="3"/>
                  </a:lnTo>
                  <a:lnTo>
                    <a:pt x="15" y="2"/>
                  </a:lnTo>
                  <a:lnTo>
                    <a:pt x="16" y="2"/>
                  </a:lnTo>
                  <a:lnTo>
                    <a:pt x="16" y="1"/>
                  </a:lnTo>
                  <a:lnTo>
                    <a:pt x="17" y="1"/>
                  </a:lnTo>
                  <a:lnTo>
                    <a:pt x="18" y="1"/>
                  </a:lnTo>
                  <a:lnTo>
                    <a:pt x="19" y="0"/>
                  </a:lnTo>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0" name="Freeform 119"/>
            <p:cNvSpPr>
              <a:spLocks/>
            </p:cNvSpPr>
            <p:nvPr/>
          </p:nvSpPr>
          <p:spPr bwMode="auto">
            <a:xfrm>
              <a:off x="5300663" y="3424238"/>
              <a:ext cx="284163" cy="322263"/>
            </a:xfrm>
            <a:custGeom>
              <a:avLst/>
              <a:gdLst>
                <a:gd name="T0" fmla="*/ 56 w 179"/>
                <a:gd name="T1" fmla="*/ 8 h 203"/>
                <a:gd name="T2" fmla="*/ 62 w 179"/>
                <a:gd name="T3" fmla="*/ 23 h 203"/>
                <a:gd name="T4" fmla="*/ 71 w 179"/>
                <a:gd name="T5" fmla="*/ 25 h 203"/>
                <a:gd name="T6" fmla="*/ 82 w 179"/>
                <a:gd name="T7" fmla="*/ 30 h 203"/>
                <a:gd name="T8" fmla="*/ 91 w 179"/>
                <a:gd name="T9" fmla="*/ 24 h 203"/>
                <a:gd name="T10" fmla="*/ 105 w 179"/>
                <a:gd name="T11" fmla="*/ 28 h 203"/>
                <a:gd name="T12" fmla="*/ 110 w 179"/>
                <a:gd name="T13" fmla="*/ 32 h 203"/>
                <a:gd name="T14" fmla="*/ 120 w 179"/>
                <a:gd name="T15" fmla="*/ 34 h 203"/>
                <a:gd name="T16" fmla="*/ 128 w 179"/>
                <a:gd name="T17" fmla="*/ 38 h 203"/>
                <a:gd name="T18" fmla="*/ 140 w 179"/>
                <a:gd name="T19" fmla="*/ 41 h 203"/>
                <a:gd name="T20" fmla="*/ 149 w 179"/>
                <a:gd name="T21" fmla="*/ 40 h 203"/>
                <a:gd name="T22" fmla="*/ 160 w 179"/>
                <a:gd name="T23" fmla="*/ 40 h 203"/>
                <a:gd name="T24" fmla="*/ 171 w 179"/>
                <a:gd name="T25" fmla="*/ 43 h 203"/>
                <a:gd name="T26" fmla="*/ 178 w 179"/>
                <a:gd name="T27" fmla="*/ 43 h 203"/>
                <a:gd name="T28" fmla="*/ 170 w 179"/>
                <a:gd name="T29" fmla="*/ 47 h 203"/>
                <a:gd name="T30" fmla="*/ 163 w 179"/>
                <a:gd name="T31" fmla="*/ 51 h 203"/>
                <a:gd name="T32" fmla="*/ 153 w 179"/>
                <a:gd name="T33" fmla="*/ 55 h 203"/>
                <a:gd name="T34" fmla="*/ 143 w 179"/>
                <a:gd name="T35" fmla="*/ 65 h 203"/>
                <a:gd name="T36" fmla="*/ 138 w 179"/>
                <a:gd name="T37" fmla="*/ 71 h 203"/>
                <a:gd name="T38" fmla="*/ 132 w 179"/>
                <a:gd name="T39" fmla="*/ 77 h 203"/>
                <a:gd name="T40" fmla="*/ 125 w 179"/>
                <a:gd name="T41" fmla="*/ 83 h 203"/>
                <a:gd name="T42" fmla="*/ 122 w 179"/>
                <a:gd name="T43" fmla="*/ 90 h 203"/>
                <a:gd name="T44" fmla="*/ 119 w 179"/>
                <a:gd name="T45" fmla="*/ 92 h 203"/>
                <a:gd name="T46" fmla="*/ 116 w 179"/>
                <a:gd name="T47" fmla="*/ 101 h 203"/>
                <a:gd name="T48" fmla="*/ 116 w 179"/>
                <a:gd name="T49" fmla="*/ 113 h 203"/>
                <a:gd name="T50" fmla="*/ 104 w 179"/>
                <a:gd name="T51" fmla="*/ 124 h 203"/>
                <a:gd name="T52" fmla="*/ 108 w 179"/>
                <a:gd name="T53" fmla="*/ 131 h 203"/>
                <a:gd name="T54" fmla="*/ 106 w 179"/>
                <a:gd name="T55" fmla="*/ 146 h 203"/>
                <a:gd name="T56" fmla="*/ 108 w 179"/>
                <a:gd name="T57" fmla="*/ 160 h 203"/>
                <a:gd name="T58" fmla="*/ 119 w 179"/>
                <a:gd name="T59" fmla="*/ 166 h 203"/>
                <a:gd name="T60" fmla="*/ 128 w 179"/>
                <a:gd name="T61" fmla="*/ 171 h 203"/>
                <a:gd name="T62" fmla="*/ 135 w 179"/>
                <a:gd name="T63" fmla="*/ 180 h 203"/>
                <a:gd name="T64" fmla="*/ 144 w 179"/>
                <a:gd name="T65" fmla="*/ 186 h 203"/>
                <a:gd name="T66" fmla="*/ 143 w 179"/>
                <a:gd name="T67" fmla="*/ 200 h 203"/>
                <a:gd name="T68" fmla="*/ 134 w 179"/>
                <a:gd name="T69" fmla="*/ 200 h 203"/>
                <a:gd name="T70" fmla="*/ 119 w 179"/>
                <a:gd name="T71" fmla="*/ 201 h 203"/>
                <a:gd name="T72" fmla="*/ 106 w 179"/>
                <a:gd name="T73" fmla="*/ 201 h 203"/>
                <a:gd name="T74" fmla="*/ 90 w 179"/>
                <a:gd name="T75" fmla="*/ 202 h 203"/>
                <a:gd name="T76" fmla="*/ 72 w 179"/>
                <a:gd name="T77" fmla="*/ 202 h 203"/>
                <a:gd name="T78" fmla="*/ 54 w 179"/>
                <a:gd name="T79" fmla="*/ 202 h 203"/>
                <a:gd name="T80" fmla="*/ 43 w 179"/>
                <a:gd name="T81" fmla="*/ 202 h 203"/>
                <a:gd name="T82" fmla="*/ 20 w 179"/>
                <a:gd name="T83" fmla="*/ 202 h 203"/>
                <a:gd name="T84" fmla="*/ 16 w 179"/>
                <a:gd name="T85" fmla="*/ 187 h 203"/>
                <a:gd name="T86" fmla="*/ 18 w 179"/>
                <a:gd name="T87" fmla="*/ 174 h 203"/>
                <a:gd name="T88" fmla="*/ 18 w 179"/>
                <a:gd name="T89" fmla="*/ 161 h 203"/>
                <a:gd name="T90" fmla="*/ 18 w 179"/>
                <a:gd name="T91" fmla="*/ 147 h 203"/>
                <a:gd name="T92" fmla="*/ 15 w 179"/>
                <a:gd name="T93" fmla="*/ 138 h 203"/>
                <a:gd name="T94" fmla="*/ 8 w 179"/>
                <a:gd name="T95" fmla="*/ 130 h 203"/>
                <a:gd name="T96" fmla="*/ 14 w 179"/>
                <a:gd name="T97" fmla="*/ 121 h 203"/>
                <a:gd name="T98" fmla="*/ 14 w 179"/>
                <a:gd name="T99" fmla="*/ 111 h 203"/>
                <a:gd name="T100" fmla="*/ 10 w 179"/>
                <a:gd name="T101" fmla="*/ 95 h 203"/>
                <a:gd name="T102" fmla="*/ 9 w 179"/>
                <a:gd name="T103" fmla="*/ 74 h 203"/>
                <a:gd name="T104" fmla="*/ 5 w 179"/>
                <a:gd name="T105" fmla="*/ 54 h 203"/>
                <a:gd name="T106" fmla="*/ 2 w 179"/>
                <a:gd name="T107" fmla="*/ 38 h 203"/>
                <a:gd name="T108" fmla="*/ 3 w 179"/>
                <a:gd name="T109" fmla="*/ 24 h 203"/>
                <a:gd name="T110" fmla="*/ 43 w 179"/>
                <a:gd name="T111" fmla="*/ 13 h 203"/>
                <a:gd name="T112" fmla="*/ 48 w 179"/>
                <a:gd name="T11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203">
                  <a:moveTo>
                    <a:pt x="48" y="1"/>
                  </a:moveTo>
                  <a:lnTo>
                    <a:pt x="50" y="1"/>
                  </a:lnTo>
                  <a:lnTo>
                    <a:pt x="51" y="1"/>
                  </a:lnTo>
                  <a:lnTo>
                    <a:pt x="52" y="0"/>
                  </a:lnTo>
                  <a:lnTo>
                    <a:pt x="53" y="1"/>
                  </a:lnTo>
                  <a:lnTo>
                    <a:pt x="55" y="2"/>
                  </a:lnTo>
                  <a:lnTo>
                    <a:pt x="55" y="6"/>
                  </a:lnTo>
                  <a:lnTo>
                    <a:pt x="56" y="8"/>
                  </a:lnTo>
                  <a:lnTo>
                    <a:pt x="56" y="10"/>
                  </a:lnTo>
                  <a:lnTo>
                    <a:pt x="56" y="13"/>
                  </a:lnTo>
                  <a:lnTo>
                    <a:pt x="58" y="13"/>
                  </a:lnTo>
                  <a:lnTo>
                    <a:pt x="59" y="17"/>
                  </a:lnTo>
                  <a:lnTo>
                    <a:pt x="59" y="21"/>
                  </a:lnTo>
                  <a:lnTo>
                    <a:pt x="59" y="22"/>
                  </a:lnTo>
                  <a:lnTo>
                    <a:pt x="60" y="22"/>
                  </a:lnTo>
                  <a:lnTo>
                    <a:pt x="62" y="23"/>
                  </a:lnTo>
                  <a:lnTo>
                    <a:pt x="63" y="23"/>
                  </a:lnTo>
                  <a:lnTo>
                    <a:pt x="64" y="23"/>
                  </a:lnTo>
                  <a:lnTo>
                    <a:pt x="65" y="23"/>
                  </a:lnTo>
                  <a:lnTo>
                    <a:pt x="66" y="23"/>
                  </a:lnTo>
                  <a:lnTo>
                    <a:pt x="68" y="23"/>
                  </a:lnTo>
                  <a:lnTo>
                    <a:pt x="69" y="24"/>
                  </a:lnTo>
                  <a:lnTo>
                    <a:pt x="69" y="25"/>
                  </a:lnTo>
                  <a:lnTo>
                    <a:pt x="71" y="25"/>
                  </a:lnTo>
                  <a:lnTo>
                    <a:pt x="73" y="25"/>
                  </a:lnTo>
                  <a:lnTo>
                    <a:pt x="78" y="25"/>
                  </a:lnTo>
                  <a:lnTo>
                    <a:pt x="79" y="26"/>
                  </a:lnTo>
                  <a:lnTo>
                    <a:pt x="79" y="27"/>
                  </a:lnTo>
                  <a:lnTo>
                    <a:pt x="79" y="28"/>
                  </a:lnTo>
                  <a:lnTo>
                    <a:pt x="79" y="30"/>
                  </a:lnTo>
                  <a:lnTo>
                    <a:pt x="80" y="30"/>
                  </a:lnTo>
                  <a:lnTo>
                    <a:pt x="82" y="30"/>
                  </a:lnTo>
                  <a:lnTo>
                    <a:pt x="84" y="28"/>
                  </a:lnTo>
                  <a:lnTo>
                    <a:pt x="86" y="28"/>
                  </a:lnTo>
                  <a:lnTo>
                    <a:pt x="86" y="27"/>
                  </a:lnTo>
                  <a:lnTo>
                    <a:pt x="86" y="26"/>
                  </a:lnTo>
                  <a:lnTo>
                    <a:pt x="88" y="26"/>
                  </a:lnTo>
                  <a:lnTo>
                    <a:pt x="89" y="26"/>
                  </a:lnTo>
                  <a:lnTo>
                    <a:pt x="89" y="25"/>
                  </a:lnTo>
                  <a:lnTo>
                    <a:pt x="91" y="24"/>
                  </a:lnTo>
                  <a:lnTo>
                    <a:pt x="92" y="24"/>
                  </a:lnTo>
                  <a:lnTo>
                    <a:pt x="93" y="25"/>
                  </a:lnTo>
                  <a:lnTo>
                    <a:pt x="94" y="25"/>
                  </a:lnTo>
                  <a:lnTo>
                    <a:pt x="95" y="25"/>
                  </a:lnTo>
                  <a:lnTo>
                    <a:pt x="98" y="25"/>
                  </a:lnTo>
                  <a:lnTo>
                    <a:pt x="103" y="27"/>
                  </a:lnTo>
                  <a:lnTo>
                    <a:pt x="105" y="27"/>
                  </a:lnTo>
                  <a:lnTo>
                    <a:pt x="105" y="28"/>
                  </a:lnTo>
                  <a:lnTo>
                    <a:pt x="104" y="28"/>
                  </a:lnTo>
                  <a:lnTo>
                    <a:pt x="104" y="30"/>
                  </a:lnTo>
                  <a:lnTo>
                    <a:pt x="104" y="31"/>
                  </a:lnTo>
                  <a:lnTo>
                    <a:pt x="105" y="31"/>
                  </a:lnTo>
                  <a:lnTo>
                    <a:pt x="106" y="31"/>
                  </a:lnTo>
                  <a:lnTo>
                    <a:pt x="108" y="31"/>
                  </a:lnTo>
                  <a:lnTo>
                    <a:pt x="109" y="31"/>
                  </a:lnTo>
                  <a:lnTo>
                    <a:pt x="110" y="32"/>
                  </a:lnTo>
                  <a:lnTo>
                    <a:pt x="111" y="36"/>
                  </a:lnTo>
                  <a:lnTo>
                    <a:pt x="112" y="37"/>
                  </a:lnTo>
                  <a:lnTo>
                    <a:pt x="113" y="37"/>
                  </a:lnTo>
                  <a:lnTo>
                    <a:pt x="113" y="36"/>
                  </a:lnTo>
                  <a:lnTo>
                    <a:pt x="113" y="35"/>
                  </a:lnTo>
                  <a:lnTo>
                    <a:pt x="114" y="34"/>
                  </a:lnTo>
                  <a:lnTo>
                    <a:pt x="119" y="33"/>
                  </a:lnTo>
                  <a:lnTo>
                    <a:pt x="120" y="34"/>
                  </a:lnTo>
                  <a:lnTo>
                    <a:pt x="121" y="36"/>
                  </a:lnTo>
                  <a:lnTo>
                    <a:pt x="121" y="37"/>
                  </a:lnTo>
                  <a:lnTo>
                    <a:pt x="122" y="36"/>
                  </a:lnTo>
                  <a:lnTo>
                    <a:pt x="122" y="37"/>
                  </a:lnTo>
                  <a:lnTo>
                    <a:pt x="123" y="37"/>
                  </a:lnTo>
                  <a:lnTo>
                    <a:pt x="125" y="38"/>
                  </a:lnTo>
                  <a:lnTo>
                    <a:pt x="126" y="38"/>
                  </a:lnTo>
                  <a:lnTo>
                    <a:pt x="128" y="38"/>
                  </a:lnTo>
                  <a:lnTo>
                    <a:pt x="128" y="41"/>
                  </a:lnTo>
                  <a:lnTo>
                    <a:pt x="128" y="42"/>
                  </a:lnTo>
                  <a:lnTo>
                    <a:pt x="129" y="42"/>
                  </a:lnTo>
                  <a:lnTo>
                    <a:pt x="131" y="42"/>
                  </a:lnTo>
                  <a:lnTo>
                    <a:pt x="133" y="43"/>
                  </a:lnTo>
                  <a:lnTo>
                    <a:pt x="136" y="42"/>
                  </a:lnTo>
                  <a:lnTo>
                    <a:pt x="138" y="42"/>
                  </a:lnTo>
                  <a:lnTo>
                    <a:pt x="140" y="41"/>
                  </a:lnTo>
                  <a:lnTo>
                    <a:pt x="141" y="40"/>
                  </a:lnTo>
                  <a:lnTo>
                    <a:pt x="143" y="37"/>
                  </a:lnTo>
                  <a:lnTo>
                    <a:pt x="144" y="36"/>
                  </a:lnTo>
                  <a:lnTo>
                    <a:pt x="146" y="36"/>
                  </a:lnTo>
                  <a:lnTo>
                    <a:pt x="148" y="35"/>
                  </a:lnTo>
                  <a:lnTo>
                    <a:pt x="148" y="36"/>
                  </a:lnTo>
                  <a:lnTo>
                    <a:pt x="149" y="38"/>
                  </a:lnTo>
                  <a:lnTo>
                    <a:pt x="149" y="40"/>
                  </a:lnTo>
                  <a:lnTo>
                    <a:pt x="150" y="41"/>
                  </a:lnTo>
                  <a:lnTo>
                    <a:pt x="154" y="40"/>
                  </a:lnTo>
                  <a:lnTo>
                    <a:pt x="155" y="41"/>
                  </a:lnTo>
                  <a:lnTo>
                    <a:pt x="156" y="40"/>
                  </a:lnTo>
                  <a:lnTo>
                    <a:pt x="158" y="40"/>
                  </a:lnTo>
                  <a:lnTo>
                    <a:pt x="159" y="41"/>
                  </a:lnTo>
                  <a:lnTo>
                    <a:pt x="159" y="40"/>
                  </a:lnTo>
                  <a:lnTo>
                    <a:pt x="160" y="40"/>
                  </a:lnTo>
                  <a:lnTo>
                    <a:pt x="163" y="40"/>
                  </a:lnTo>
                  <a:lnTo>
                    <a:pt x="164" y="40"/>
                  </a:lnTo>
                  <a:lnTo>
                    <a:pt x="165" y="40"/>
                  </a:lnTo>
                  <a:lnTo>
                    <a:pt x="166" y="40"/>
                  </a:lnTo>
                  <a:lnTo>
                    <a:pt x="168" y="41"/>
                  </a:lnTo>
                  <a:lnTo>
                    <a:pt x="168" y="42"/>
                  </a:lnTo>
                  <a:lnTo>
                    <a:pt x="170" y="43"/>
                  </a:lnTo>
                  <a:lnTo>
                    <a:pt x="171" y="43"/>
                  </a:lnTo>
                  <a:lnTo>
                    <a:pt x="171" y="42"/>
                  </a:lnTo>
                  <a:lnTo>
                    <a:pt x="173" y="42"/>
                  </a:lnTo>
                  <a:lnTo>
                    <a:pt x="174" y="42"/>
                  </a:lnTo>
                  <a:lnTo>
                    <a:pt x="175" y="42"/>
                  </a:lnTo>
                  <a:lnTo>
                    <a:pt x="178" y="42"/>
                  </a:lnTo>
                  <a:lnTo>
                    <a:pt x="179" y="42"/>
                  </a:lnTo>
                  <a:lnTo>
                    <a:pt x="178" y="42"/>
                  </a:lnTo>
                  <a:lnTo>
                    <a:pt x="178" y="43"/>
                  </a:lnTo>
                  <a:lnTo>
                    <a:pt x="176" y="43"/>
                  </a:lnTo>
                  <a:lnTo>
                    <a:pt x="175" y="43"/>
                  </a:lnTo>
                  <a:lnTo>
                    <a:pt x="175" y="44"/>
                  </a:lnTo>
                  <a:lnTo>
                    <a:pt x="174" y="44"/>
                  </a:lnTo>
                  <a:lnTo>
                    <a:pt x="173" y="45"/>
                  </a:lnTo>
                  <a:lnTo>
                    <a:pt x="172" y="46"/>
                  </a:lnTo>
                  <a:lnTo>
                    <a:pt x="171" y="47"/>
                  </a:lnTo>
                  <a:lnTo>
                    <a:pt x="170" y="47"/>
                  </a:lnTo>
                  <a:lnTo>
                    <a:pt x="169" y="47"/>
                  </a:lnTo>
                  <a:lnTo>
                    <a:pt x="169" y="48"/>
                  </a:lnTo>
                  <a:lnTo>
                    <a:pt x="168" y="50"/>
                  </a:lnTo>
                  <a:lnTo>
                    <a:pt x="166" y="50"/>
                  </a:lnTo>
                  <a:lnTo>
                    <a:pt x="165" y="50"/>
                  </a:lnTo>
                  <a:lnTo>
                    <a:pt x="164" y="50"/>
                  </a:lnTo>
                  <a:lnTo>
                    <a:pt x="164" y="51"/>
                  </a:lnTo>
                  <a:lnTo>
                    <a:pt x="163" y="51"/>
                  </a:lnTo>
                  <a:lnTo>
                    <a:pt x="162" y="51"/>
                  </a:lnTo>
                  <a:lnTo>
                    <a:pt x="161" y="52"/>
                  </a:lnTo>
                  <a:lnTo>
                    <a:pt x="160" y="52"/>
                  </a:lnTo>
                  <a:lnTo>
                    <a:pt x="159" y="53"/>
                  </a:lnTo>
                  <a:lnTo>
                    <a:pt x="158" y="53"/>
                  </a:lnTo>
                  <a:lnTo>
                    <a:pt x="155" y="54"/>
                  </a:lnTo>
                  <a:lnTo>
                    <a:pt x="154" y="55"/>
                  </a:lnTo>
                  <a:lnTo>
                    <a:pt x="153" y="55"/>
                  </a:lnTo>
                  <a:lnTo>
                    <a:pt x="152" y="56"/>
                  </a:lnTo>
                  <a:lnTo>
                    <a:pt x="151" y="57"/>
                  </a:lnTo>
                  <a:lnTo>
                    <a:pt x="148" y="60"/>
                  </a:lnTo>
                  <a:lnTo>
                    <a:pt x="148" y="61"/>
                  </a:lnTo>
                  <a:lnTo>
                    <a:pt x="146" y="61"/>
                  </a:lnTo>
                  <a:lnTo>
                    <a:pt x="144" y="63"/>
                  </a:lnTo>
                  <a:lnTo>
                    <a:pt x="143" y="64"/>
                  </a:lnTo>
                  <a:lnTo>
                    <a:pt x="143" y="65"/>
                  </a:lnTo>
                  <a:lnTo>
                    <a:pt x="142" y="65"/>
                  </a:lnTo>
                  <a:lnTo>
                    <a:pt x="142" y="66"/>
                  </a:lnTo>
                  <a:lnTo>
                    <a:pt x="141" y="66"/>
                  </a:lnTo>
                  <a:lnTo>
                    <a:pt x="141" y="67"/>
                  </a:lnTo>
                  <a:lnTo>
                    <a:pt x="140" y="68"/>
                  </a:lnTo>
                  <a:lnTo>
                    <a:pt x="140" y="70"/>
                  </a:lnTo>
                  <a:lnTo>
                    <a:pt x="139" y="70"/>
                  </a:lnTo>
                  <a:lnTo>
                    <a:pt x="138" y="71"/>
                  </a:lnTo>
                  <a:lnTo>
                    <a:pt x="138" y="72"/>
                  </a:lnTo>
                  <a:lnTo>
                    <a:pt x="136" y="73"/>
                  </a:lnTo>
                  <a:lnTo>
                    <a:pt x="135" y="73"/>
                  </a:lnTo>
                  <a:lnTo>
                    <a:pt x="135" y="74"/>
                  </a:lnTo>
                  <a:lnTo>
                    <a:pt x="134" y="75"/>
                  </a:lnTo>
                  <a:lnTo>
                    <a:pt x="133" y="76"/>
                  </a:lnTo>
                  <a:lnTo>
                    <a:pt x="132" y="76"/>
                  </a:lnTo>
                  <a:lnTo>
                    <a:pt x="132" y="77"/>
                  </a:lnTo>
                  <a:lnTo>
                    <a:pt x="131" y="77"/>
                  </a:lnTo>
                  <a:lnTo>
                    <a:pt x="131" y="78"/>
                  </a:lnTo>
                  <a:lnTo>
                    <a:pt x="130" y="80"/>
                  </a:lnTo>
                  <a:lnTo>
                    <a:pt x="129" y="81"/>
                  </a:lnTo>
                  <a:lnTo>
                    <a:pt x="128" y="82"/>
                  </a:lnTo>
                  <a:lnTo>
                    <a:pt x="126" y="82"/>
                  </a:lnTo>
                  <a:lnTo>
                    <a:pt x="126" y="83"/>
                  </a:lnTo>
                  <a:lnTo>
                    <a:pt x="125" y="83"/>
                  </a:lnTo>
                  <a:lnTo>
                    <a:pt x="125" y="84"/>
                  </a:lnTo>
                  <a:lnTo>
                    <a:pt x="124" y="84"/>
                  </a:lnTo>
                  <a:lnTo>
                    <a:pt x="123" y="85"/>
                  </a:lnTo>
                  <a:lnTo>
                    <a:pt x="122" y="86"/>
                  </a:lnTo>
                  <a:lnTo>
                    <a:pt x="121" y="86"/>
                  </a:lnTo>
                  <a:lnTo>
                    <a:pt x="121" y="87"/>
                  </a:lnTo>
                  <a:lnTo>
                    <a:pt x="121" y="88"/>
                  </a:lnTo>
                  <a:lnTo>
                    <a:pt x="122" y="90"/>
                  </a:lnTo>
                  <a:lnTo>
                    <a:pt x="123" y="90"/>
                  </a:lnTo>
                  <a:lnTo>
                    <a:pt x="122" y="91"/>
                  </a:lnTo>
                  <a:lnTo>
                    <a:pt x="122" y="90"/>
                  </a:lnTo>
                  <a:lnTo>
                    <a:pt x="121" y="88"/>
                  </a:lnTo>
                  <a:lnTo>
                    <a:pt x="120" y="88"/>
                  </a:lnTo>
                  <a:lnTo>
                    <a:pt x="119" y="90"/>
                  </a:lnTo>
                  <a:lnTo>
                    <a:pt x="119" y="91"/>
                  </a:lnTo>
                  <a:lnTo>
                    <a:pt x="119" y="92"/>
                  </a:lnTo>
                  <a:lnTo>
                    <a:pt x="118" y="92"/>
                  </a:lnTo>
                  <a:lnTo>
                    <a:pt x="116" y="92"/>
                  </a:lnTo>
                  <a:lnTo>
                    <a:pt x="116" y="93"/>
                  </a:lnTo>
                  <a:lnTo>
                    <a:pt x="116" y="94"/>
                  </a:lnTo>
                  <a:lnTo>
                    <a:pt x="116" y="97"/>
                  </a:lnTo>
                  <a:lnTo>
                    <a:pt x="116" y="98"/>
                  </a:lnTo>
                  <a:lnTo>
                    <a:pt x="116" y="100"/>
                  </a:lnTo>
                  <a:lnTo>
                    <a:pt x="116" y="101"/>
                  </a:lnTo>
                  <a:lnTo>
                    <a:pt x="116" y="104"/>
                  </a:lnTo>
                  <a:lnTo>
                    <a:pt x="116" y="106"/>
                  </a:lnTo>
                  <a:lnTo>
                    <a:pt x="116" y="107"/>
                  </a:lnTo>
                  <a:lnTo>
                    <a:pt x="116" y="108"/>
                  </a:lnTo>
                  <a:lnTo>
                    <a:pt x="116" y="110"/>
                  </a:lnTo>
                  <a:lnTo>
                    <a:pt x="116" y="111"/>
                  </a:lnTo>
                  <a:lnTo>
                    <a:pt x="116" y="112"/>
                  </a:lnTo>
                  <a:lnTo>
                    <a:pt x="116" y="113"/>
                  </a:lnTo>
                  <a:lnTo>
                    <a:pt x="113" y="114"/>
                  </a:lnTo>
                  <a:lnTo>
                    <a:pt x="109" y="117"/>
                  </a:lnTo>
                  <a:lnTo>
                    <a:pt x="108" y="118"/>
                  </a:lnTo>
                  <a:lnTo>
                    <a:pt x="106" y="120"/>
                  </a:lnTo>
                  <a:lnTo>
                    <a:pt x="106" y="122"/>
                  </a:lnTo>
                  <a:lnTo>
                    <a:pt x="105" y="123"/>
                  </a:lnTo>
                  <a:lnTo>
                    <a:pt x="105" y="124"/>
                  </a:lnTo>
                  <a:lnTo>
                    <a:pt x="104" y="124"/>
                  </a:lnTo>
                  <a:lnTo>
                    <a:pt x="104" y="125"/>
                  </a:lnTo>
                  <a:lnTo>
                    <a:pt x="103" y="125"/>
                  </a:lnTo>
                  <a:lnTo>
                    <a:pt x="103" y="127"/>
                  </a:lnTo>
                  <a:lnTo>
                    <a:pt x="103" y="128"/>
                  </a:lnTo>
                  <a:lnTo>
                    <a:pt x="103" y="130"/>
                  </a:lnTo>
                  <a:lnTo>
                    <a:pt x="104" y="130"/>
                  </a:lnTo>
                  <a:lnTo>
                    <a:pt x="105" y="131"/>
                  </a:lnTo>
                  <a:lnTo>
                    <a:pt x="108" y="131"/>
                  </a:lnTo>
                  <a:lnTo>
                    <a:pt x="109" y="133"/>
                  </a:lnTo>
                  <a:lnTo>
                    <a:pt x="109" y="136"/>
                  </a:lnTo>
                  <a:lnTo>
                    <a:pt x="108" y="138"/>
                  </a:lnTo>
                  <a:lnTo>
                    <a:pt x="108" y="140"/>
                  </a:lnTo>
                  <a:lnTo>
                    <a:pt x="106" y="140"/>
                  </a:lnTo>
                  <a:lnTo>
                    <a:pt x="106" y="142"/>
                  </a:lnTo>
                  <a:lnTo>
                    <a:pt x="106" y="143"/>
                  </a:lnTo>
                  <a:lnTo>
                    <a:pt x="106" y="146"/>
                  </a:lnTo>
                  <a:lnTo>
                    <a:pt x="106" y="147"/>
                  </a:lnTo>
                  <a:lnTo>
                    <a:pt x="106" y="150"/>
                  </a:lnTo>
                  <a:lnTo>
                    <a:pt x="108" y="152"/>
                  </a:lnTo>
                  <a:lnTo>
                    <a:pt x="108" y="154"/>
                  </a:lnTo>
                  <a:lnTo>
                    <a:pt x="108" y="155"/>
                  </a:lnTo>
                  <a:lnTo>
                    <a:pt x="106" y="156"/>
                  </a:lnTo>
                  <a:lnTo>
                    <a:pt x="106" y="158"/>
                  </a:lnTo>
                  <a:lnTo>
                    <a:pt x="108" y="160"/>
                  </a:lnTo>
                  <a:lnTo>
                    <a:pt x="109" y="160"/>
                  </a:lnTo>
                  <a:lnTo>
                    <a:pt x="111" y="162"/>
                  </a:lnTo>
                  <a:lnTo>
                    <a:pt x="113" y="164"/>
                  </a:lnTo>
                  <a:lnTo>
                    <a:pt x="114" y="164"/>
                  </a:lnTo>
                  <a:lnTo>
                    <a:pt x="118" y="164"/>
                  </a:lnTo>
                  <a:lnTo>
                    <a:pt x="119" y="164"/>
                  </a:lnTo>
                  <a:lnTo>
                    <a:pt x="119" y="165"/>
                  </a:lnTo>
                  <a:lnTo>
                    <a:pt x="119" y="166"/>
                  </a:lnTo>
                  <a:lnTo>
                    <a:pt x="120" y="166"/>
                  </a:lnTo>
                  <a:lnTo>
                    <a:pt x="120" y="167"/>
                  </a:lnTo>
                  <a:lnTo>
                    <a:pt x="121" y="167"/>
                  </a:lnTo>
                  <a:lnTo>
                    <a:pt x="121" y="168"/>
                  </a:lnTo>
                  <a:lnTo>
                    <a:pt x="124" y="168"/>
                  </a:lnTo>
                  <a:lnTo>
                    <a:pt x="124" y="170"/>
                  </a:lnTo>
                  <a:lnTo>
                    <a:pt x="125" y="170"/>
                  </a:lnTo>
                  <a:lnTo>
                    <a:pt x="128" y="171"/>
                  </a:lnTo>
                  <a:lnTo>
                    <a:pt x="129" y="172"/>
                  </a:lnTo>
                  <a:lnTo>
                    <a:pt x="130" y="174"/>
                  </a:lnTo>
                  <a:lnTo>
                    <a:pt x="130" y="175"/>
                  </a:lnTo>
                  <a:lnTo>
                    <a:pt x="130" y="176"/>
                  </a:lnTo>
                  <a:lnTo>
                    <a:pt x="132" y="177"/>
                  </a:lnTo>
                  <a:lnTo>
                    <a:pt x="133" y="178"/>
                  </a:lnTo>
                  <a:lnTo>
                    <a:pt x="134" y="178"/>
                  </a:lnTo>
                  <a:lnTo>
                    <a:pt x="135" y="180"/>
                  </a:lnTo>
                  <a:lnTo>
                    <a:pt x="138" y="182"/>
                  </a:lnTo>
                  <a:lnTo>
                    <a:pt x="139" y="182"/>
                  </a:lnTo>
                  <a:lnTo>
                    <a:pt x="140" y="182"/>
                  </a:lnTo>
                  <a:lnTo>
                    <a:pt x="141" y="182"/>
                  </a:lnTo>
                  <a:lnTo>
                    <a:pt x="141" y="183"/>
                  </a:lnTo>
                  <a:lnTo>
                    <a:pt x="142" y="183"/>
                  </a:lnTo>
                  <a:lnTo>
                    <a:pt x="143" y="185"/>
                  </a:lnTo>
                  <a:lnTo>
                    <a:pt x="144" y="186"/>
                  </a:lnTo>
                  <a:lnTo>
                    <a:pt x="145" y="187"/>
                  </a:lnTo>
                  <a:lnTo>
                    <a:pt x="145" y="190"/>
                  </a:lnTo>
                  <a:lnTo>
                    <a:pt x="145" y="192"/>
                  </a:lnTo>
                  <a:lnTo>
                    <a:pt x="145" y="193"/>
                  </a:lnTo>
                  <a:lnTo>
                    <a:pt x="146" y="195"/>
                  </a:lnTo>
                  <a:lnTo>
                    <a:pt x="148" y="200"/>
                  </a:lnTo>
                  <a:lnTo>
                    <a:pt x="144" y="200"/>
                  </a:lnTo>
                  <a:lnTo>
                    <a:pt x="143" y="200"/>
                  </a:lnTo>
                  <a:lnTo>
                    <a:pt x="142" y="200"/>
                  </a:lnTo>
                  <a:lnTo>
                    <a:pt x="141" y="200"/>
                  </a:lnTo>
                  <a:lnTo>
                    <a:pt x="140" y="200"/>
                  </a:lnTo>
                  <a:lnTo>
                    <a:pt x="139" y="200"/>
                  </a:lnTo>
                  <a:lnTo>
                    <a:pt x="138" y="200"/>
                  </a:lnTo>
                  <a:lnTo>
                    <a:pt x="136" y="200"/>
                  </a:lnTo>
                  <a:lnTo>
                    <a:pt x="135" y="200"/>
                  </a:lnTo>
                  <a:lnTo>
                    <a:pt x="134" y="200"/>
                  </a:lnTo>
                  <a:lnTo>
                    <a:pt x="133" y="200"/>
                  </a:lnTo>
                  <a:lnTo>
                    <a:pt x="132" y="200"/>
                  </a:lnTo>
                  <a:lnTo>
                    <a:pt x="130" y="200"/>
                  </a:lnTo>
                  <a:lnTo>
                    <a:pt x="126" y="201"/>
                  </a:lnTo>
                  <a:lnTo>
                    <a:pt x="125" y="201"/>
                  </a:lnTo>
                  <a:lnTo>
                    <a:pt x="123" y="201"/>
                  </a:lnTo>
                  <a:lnTo>
                    <a:pt x="121" y="201"/>
                  </a:lnTo>
                  <a:lnTo>
                    <a:pt x="119" y="201"/>
                  </a:lnTo>
                  <a:lnTo>
                    <a:pt x="118" y="201"/>
                  </a:lnTo>
                  <a:lnTo>
                    <a:pt x="116" y="201"/>
                  </a:lnTo>
                  <a:lnTo>
                    <a:pt x="114" y="201"/>
                  </a:lnTo>
                  <a:lnTo>
                    <a:pt x="112" y="201"/>
                  </a:lnTo>
                  <a:lnTo>
                    <a:pt x="111" y="201"/>
                  </a:lnTo>
                  <a:lnTo>
                    <a:pt x="110" y="201"/>
                  </a:lnTo>
                  <a:lnTo>
                    <a:pt x="109" y="201"/>
                  </a:lnTo>
                  <a:lnTo>
                    <a:pt x="106" y="201"/>
                  </a:lnTo>
                  <a:lnTo>
                    <a:pt x="103" y="201"/>
                  </a:lnTo>
                  <a:lnTo>
                    <a:pt x="102" y="201"/>
                  </a:lnTo>
                  <a:lnTo>
                    <a:pt x="98" y="202"/>
                  </a:lnTo>
                  <a:lnTo>
                    <a:pt x="96" y="202"/>
                  </a:lnTo>
                  <a:lnTo>
                    <a:pt x="93" y="202"/>
                  </a:lnTo>
                  <a:lnTo>
                    <a:pt x="92" y="202"/>
                  </a:lnTo>
                  <a:lnTo>
                    <a:pt x="91" y="202"/>
                  </a:lnTo>
                  <a:lnTo>
                    <a:pt x="90" y="202"/>
                  </a:lnTo>
                  <a:lnTo>
                    <a:pt x="89" y="202"/>
                  </a:lnTo>
                  <a:lnTo>
                    <a:pt x="88" y="202"/>
                  </a:lnTo>
                  <a:lnTo>
                    <a:pt x="86" y="202"/>
                  </a:lnTo>
                  <a:lnTo>
                    <a:pt x="85" y="202"/>
                  </a:lnTo>
                  <a:lnTo>
                    <a:pt x="83" y="202"/>
                  </a:lnTo>
                  <a:lnTo>
                    <a:pt x="79" y="202"/>
                  </a:lnTo>
                  <a:lnTo>
                    <a:pt x="75" y="202"/>
                  </a:lnTo>
                  <a:lnTo>
                    <a:pt x="72" y="202"/>
                  </a:lnTo>
                  <a:lnTo>
                    <a:pt x="69" y="202"/>
                  </a:lnTo>
                  <a:lnTo>
                    <a:pt x="68" y="202"/>
                  </a:lnTo>
                  <a:lnTo>
                    <a:pt x="66" y="202"/>
                  </a:lnTo>
                  <a:lnTo>
                    <a:pt x="64" y="202"/>
                  </a:lnTo>
                  <a:lnTo>
                    <a:pt x="63" y="202"/>
                  </a:lnTo>
                  <a:lnTo>
                    <a:pt x="56" y="202"/>
                  </a:lnTo>
                  <a:lnTo>
                    <a:pt x="55" y="202"/>
                  </a:lnTo>
                  <a:lnTo>
                    <a:pt x="54" y="202"/>
                  </a:lnTo>
                  <a:lnTo>
                    <a:pt x="53" y="202"/>
                  </a:lnTo>
                  <a:lnTo>
                    <a:pt x="52" y="202"/>
                  </a:lnTo>
                  <a:lnTo>
                    <a:pt x="50" y="202"/>
                  </a:lnTo>
                  <a:lnTo>
                    <a:pt x="49" y="202"/>
                  </a:lnTo>
                  <a:lnTo>
                    <a:pt x="48" y="202"/>
                  </a:lnTo>
                  <a:lnTo>
                    <a:pt x="46" y="202"/>
                  </a:lnTo>
                  <a:lnTo>
                    <a:pt x="44" y="202"/>
                  </a:lnTo>
                  <a:lnTo>
                    <a:pt x="43" y="202"/>
                  </a:lnTo>
                  <a:lnTo>
                    <a:pt x="42" y="202"/>
                  </a:lnTo>
                  <a:lnTo>
                    <a:pt x="41" y="202"/>
                  </a:lnTo>
                  <a:lnTo>
                    <a:pt x="34" y="203"/>
                  </a:lnTo>
                  <a:lnTo>
                    <a:pt x="33" y="203"/>
                  </a:lnTo>
                  <a:lnTo>
                    <a:pt x="32" y="203"/>
                  </a:lnTo>
                  <a:lnTo>
                    <a:pt x="26" y="203"/>
                  </a:lnTo>
                  <a:lnTo>
                    <a:pt x="23" y="202"/>
                  </a:lnTo>
                  <a:lnTo>
                    <a:pt x="20" y="202"/>
                  </a:lnTo>
                  <a:lnTo>
                    <a:pt x="16" y="202"/>
                  </a:lnTo>
                  <a:lnTo>
                    <a:pt x="16" y="200"/>
                  </a:lnTo>
                  <a:lnTo>
                    <a:pt x="16" y="198"/>
                  </a:lnTo>
                  <a:lnTo>
                    <a:pt x="16" y="196"/>
                  </a:lnTo>
                  <a:lnTo>
                    <a:pt x="16" y="192"/>
                  </a:lnTo>
                  <a:lnTo>
                    <a:pt x="16" y="191"/>
                  </a:lnTo>
                  <a:lnTo>
                    <a:pt x="16" y="190"/>
                  </a:lnTo>
                  <a:lnTo>
                    <a:pt x="16" y="187"/>
                  </a:lnTo>
                  <a:lnTo>
                    <a:pt x="18" y="187"/>
                  </a:lnTo>
                  <a:lnTo>
                    <a:pt x="18" y="186"/>
                  </a:lnTo>
                  <a:lnTo>
                    <a:pt x="18" y="185"/>
                  </a:lnTo>
                  <a:lnTo>
                    <a:pt x="18" y="184"/>
                  </a:lnTo>
                  <a:lnTo>
                    <a:pt x="18" y="178"/>
                  </a:lnTo>
                  <a:lnTo>
                    <a:pt x="18" y="176"/>
                  </a:lnTo>
                  <a:lnTo>
                    <a:pt x="18" y="175"/>
                  </a:lnTo>
                  <a:lnTo>
                    <a:pt x="18" y="174"/>
                  </a:lnTo>
                  <a:lnTo>
                    <a:pt x="18" y="173"/>
                  </a:lnTo>
                  <a:lnTo>
                    <a:pt x="18" y="172"/>
                  </a:lnTo>
                  <a:lnTo>
                    <a:pt x="18" y="170"/>
                  </a:lnTo>
                  <a:lnTo>
                    <a:pt x="18" y="168"/>
                  </a:lnTo>
                  <a:lnTo>
                    <a:pt x="18" y="167"/>
                  </a:lnTo>
                  <a:lnTo>
                    <a:pt x="18" y="166"/>
                  </a:lnTo>
                  <a:lnTo>
                    <a:pt x="18" y="164"/>
                  </a:lnTo>
                  <a:lnTo>
                    <a:pt x="18" y="161"/>
                  </a:lnTo>
                  <a:lnTo>
                    <a:pt x="18" y="160"/>
                  </a:lnTo>
                  <a:lnTo>
                    <a:pt x="18" y="158"/>
                  </a:lnTo>
                  <a:lnTo>
                    <a:pt x="18" y="157"/>
                  </a:lnTo>
                  <a:lnTo>
                    <a:pt x="18" y="155"/>
                  </a:lnTo>
                  <a:lnTo>
                    <a:pt x="18" y="154"/>
                  </a:lnTo>
                  <a:lnTo>
                    <a:pt x="18" y="152"/>
                  </a:lnTo>
                  <a:lnTo>
                    <a:pt x="18" y="150"/>
                  </a:lnTo>
                  <a:lnTo>
                    <a:pt x="18" y="147"/>
                  </a:lnTo>
                  <a:lnTo>
                    <a:pt x="18" y="146"/>
                  </a:lnTo>
                  <a:lnTo>
                    <a:pt x="18" y="145"/>
                  </a:lnTo>
                  <a:lnTo>
                    <a:pt x="18" y="144"/>
                  </a:lnTo>
                  <a:lnTo>
                    <a:pt x="18" y="142"/>
                  </a:lnTo>
                  <a:lnTo>
                    <a:pt x="18" y="141"/>
                  </a:lnTo>
                  <a:lnTo>
                    <a:pt x="16" y="140"/>
                  </a:lnTo>
                  <a:lnTo>
                    <a:pt x="16" y="138"/>
                  </a:lnTo>
                  <a:lnTo>
                    <a:pt x="15" y="138"/>
                  </a:lnTo>
                  <a:lnTo>
                    <a:pt x="13" y="137"/>
                  </a:lnTo>
                  <a:lnTo>
                    <a:pt x="12" y="136"/>
                  </a:lnTo>
                  <a:lnTo>
                    <a:pt x="11" y="135"/>
                  </a:lnTo>
                  <a:lnTo>
                    <a:pt x="10" y="134"/>
                  </a:lnTo>
                  <a:lnTo>
                    <a:pt x="10" y="133"/>
                  </a:lnTo>
                  <a:lnTo>
                    <a:pt x="10" y="132"/>
                  </a:lnTo>
                  <a:lnTo>
                    <a:pt x="8" y="131"/>
                  </a:lnTo>
                  <a:lnTo>
                    <a:pt x="8" y="130"/>
                  </a:lnTo>
                  <a:lnTo>
                    <a:pt x="8" y="128"/>
                  </a:lnTo>
                  <a:lnTo>
                    <a:pt x="10" y="126"/>
                  </a:lnTo>
                  <a:lnTo>
                    <a:pt x="11" y="126"/>
                  </a:lnTo>
                  <a:lnTo>
                    <a:pt x="12" y="126"/>
                  </a:lnTo>
                  <a:lnTo>
                    <a:pt x="12" y="125"/>
                  </a:lnTo>
                  <a:lnTo>
                    <a:pt x="14" y="123"/>
                  </a:lnTo>
                  <a:lnTo>
                    <a:pt x="14" y="122"/>
                  </a:lnTo>
                  <a:lnTo>
                    <a:pt x="14" y="121"/>
                  </a:lnTo>
                  <a:lnTo>
                    <a:pt x="14" y="120"/>
                  </a:lnTo>
                  <a:lnTo>
                    <a:pt x="14" y="118"/>
                  </a:lnTo>
                  <a:lnTo>
                    <a:pt x="14" y="117"/>
                  </a:lnTo>
                  <a:lnTo>
                    <a:pt x="14" y="116"/>
                  </a:lnTo>
                  <a:lnTo>
                    <a:pt x="14" y="115"/>
                  </a:lnTo>
                  <a:lnTo>
                    <a:pt x="15" y="114"/>
                  </a:lnTo>
                  <a:lnTo>
                    <a:pt x="15" y="113"/>
                  </a:lnTo>
                  <a:lnTo>
                    <a:pt x="14" y="111"/>
                  </a:lnTo>
                  <a:lnTo>
                    <a:pt x="14" y="107"/>
                  </a:lnTo>
                  <a:lnTo>
                    <a:pt x="14" y="106"/>
                  </a:lnTo>
                  <a:lnTo>
                    <a:pt x="13" y="104"/>
                  </a:lnTo>
                  <a:lnTo>
                    <a:pt x="12" y="103"/>
                  </a:lnTo>
                  <a:lnTo>
                    <a:pt x="11" y="102"/>
                  </a:lnTo>
                  <a:lnTo>
                    <a:pt x="11" y="101"/>
                  </a:lnTo>
                  <a:lnTo>
                    <a:pt x="11" y="97"/>
                  </a:lnTo>
                  <a:lnTo>
                    <a:pt x="10" y="95"/>
                  </a:lnTo>
                  <a:lnTo>
                    <a:pt x="10" y="93"/>
                  </a:lnTo>
                  <a:lnTo>
                    <a:pt x="10" y="88"/>
                  </a:lnTo>
                  <a:lnTo>
                    <a:pt x="10" y="85"/>
                  </a:lnTo>
                  <a:lnTo>
                    <a:pt x="10" y="84"/>
                  </a:lnTo>
                  <a:lnTo>
                    <a:pt x="9" y="83"/>
                  </a:lnTo>
                  <a:lnTo>
                    <a:pt x="9" y="82"/>
                  </a:lnTo>
                  <a:lnTo>
                    <a:pt x="9" y="77"/>
                  </a:lnTo>
                  <a:lnTo>
                    <a:pt x="9" y="74"/>
                  </a:lnTo>
                  <a:lnTo>
                    <a:pt x="9" y="70"/>
                  </a:lnTo>
                  <a:lnTo>
                    <a:pt x="8" y="67"/>
                  </a:lnTo>
                  <a:lnTo>
                    <a:pt x="9" y="65"/>
                  </a:lnTo>
                  <a:lnTo>
                    <a:pt x="9" y="64"/>
                  </a:lnTo>
                  <a:lnTo>
                    <a:pt x="9" y="62"/>
                  </a:lnTo>
                  <a:lnTo>
                    <a:pt x="8" y="60"/>
                  </a:lnTo>
                  <a:lnTo>
                    <a:pt x="8" y="58"/>
                  </a:lnTo>
                  <a:lnTo>
                    <a:pt x="5" y="54"/>
                  </a:lnTo>
                  <a:lnTo>
                    <a:pt x="5" y="52"/>
                  </a:lnTo>
                  <a:lnTo>
                    <a:pt x="4" y="52"/>
                  </a:lnTo>
                  <a:lnTo>
                    <a:pt x="3" y="45"/>
                  </a:lnTo>
                  <a:lnTo>
                    <a:pt x="2" y="44"/>
                  </a:lnTo>
                  <a:lnTo>
                    <a:pt x="2" y="42"/>
                  </a:lnTo>
                  <a:lnTo>
                    <a:pt x="2" y="41"/>
                  </a:lnTo>
                  <a:lnTo>
                    <a:pt x="2" y="40"/>
                  </a:lnTo>
                  <a:lnTo>
                    <a:pt x="2" y="38"/>
                  </a:lnTo>
                  <a:lnTo>
                    <a:pt x="2" y="37"/>
                  </a:lnTo>
                  <a:lnTo>
                    <a:pt x="2" y="36"/>
                  </a:lnTo>
                  <a:lnTo>
                    <a:pt x="2" y="35"/>
                  </a:lnTo>
                  <a:lnTo>
                    <a:pt x="2" y="34"/>
                  </a:lnTo>
                  <a:lnTo>
                    <a:pt x="2" y="33"/>
                  </a:lnTo>
                  <a:lnTo>
                    <a:pt x="2" y="30"/>
                  </a:lnTo>
                  <a:lnTo>
                    <a:pt x="2" y="28"/>
                  </a:lnTo>
                  <a:lnTo>
                    <a:pt x="3" y="24"/>
                  </a:lnTo>
                  <a:lnTo>
                    <a:pt x="2" y="22"/>
                  </a:lnTo>
                  <a:lnTo>
                    <a:pt x="2" y="21"/>
                  </a:lnTo>
                  <a:lnTo>
                    <a:pt x="1" y="17"/>
                  </a:lnTo>
                  <a:lnTo>
                    <a:pt x="0" y="15"/>
                  </a:lnTo>
                  <a:lnTo>
                    <a:pt x="0" y="14"/>
                  </a:lnTo>
                  <a:lnTo>
                    <a:pt x="0" y="13"/>
                  </a:lnTo>
                  <a:lnTo>
                    <a:pt x="19" y="13"/>
                  </a:lnTo>
                  <a:lnTo>
                    <a:pt x="43" y="13"/>
                  </a:lnTo>
                  <a:lnTo>
                    <a:pt x="44" y="13"/>
                  </a:lnTo>
                  <a:lnTo>
                    <a:pt x="48" y="13"/>
                  </a:lnTo>
                  <a:lnTo>
                    <a:pt x="48" y="6"/>
                  </a:lnTo>
                  <a:lnTo>
                    <a:pt x="48" y="4"/>
                  </a:lnTo>
                  <a:lnTo>
                    <a:pt x="48" y="3"/>
                  </a:lnTo>
                  <a:lnTo>
                    <a:pt x="48" y="2"/>
                  </a:lnTo>
                  <a:lnTo>
                    <a:pt x="48" y="1"/>
                  </a:lnTo>
                  <a:lnTo>
                    <a:pt x="48" y="0"/>
                  </a:lnTo>
                  <a:lnTo>
                    <a:pt x="48" y="1"/>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120"/>
            <p:cNvSpPr>
              <a:spLocks noEditPoints="1"/>
            </p:cNvSpPr>
            <p:nvPr/>
          </p:nvSpPr>
          <p:spPr bwMode="auto">
            <a:xfrm>
              <a:off x="5553075" y="4192588"/>
              <a:ext cx="157163" cy="268288"/>
            </a:xfrm>
            <a:custGeom>
              <a:avLst/>
              <a:gdLst>
                <a:gd name="T0" fmla="*/ 95 w 99"/>
                <a:gd name="T1" fmla="*/ 166 h 169"/>
                <a:gd name="T2" fmla="*/ 83 w 99"/>
                <a:gd name="T3" fmla="*/ 166 h 169"/>
                <a:gd name="T4" fmla="*/ 76 w 99"/>
                <a:gd name="T5" fmla="*/ 167 h 169"/>
                <a:gd name="T6" fmla="*/ 93 w 99"/>
                <a:gd name="T7" fmla="*/ 166 h 169"/>
                <a:gd name="T8" fmla="*/ 89 w 99"/>
                <a:gd name="T9" fmla="*/ 164 h 169"/>
                <a:gd name="T10" fmla="*/ 93 w 99"/>
                <a:gd name="T11" fmla="*/ 3 h 169"/>
                <a:gd name="T12" fmla="*/ 92 w 99"/>
                <a:gd name="T13" fmla="*/ 23 h 169"/>
                <a:gd name="T14" fmla="*/ 92 w 99"/>
                <a:gd name="T15" fmla="*/ 46 h 169"/>
                <a:gd name="T16" fmla="*/ 92 w 99"/>
                <a:gd name="T17" fmla="*/ 59 h 169"/>
                <a:gd name="T18" fmla="*/ 92 w 99"/>
                <a:gd name="T19" fmla="*/ 92 h 169"/>
                <a:gd name="T20" fmla="*/ 91 w 99"/>
                <a:gd name="T21" fmla="*/ 109 h 169"/>
                <a:gd name="T22" fmla="*/ 94 w 99"/>
                <a:gd name="T23" fmla="*/ 130 h 169"/>
                <a:gd name="T24" fmla="*/ 96 w 99"/>
                <a:gd name="T25" fmla="*/ 150 h 169"/>
                <a:gd name="T26" fmla="*/ 99 w 99"/>
                <a:gd name="T27" fmla="*/ 160 h 169"/>
                <a:gd name="T28" fmla="*/ 93 w 99"/>
                <a:gd name="T29" fmla="*/ 161 h 169"/>
                <a:gd name="T30" fmla="*/ 89 w 99"/>
                <a:gd name="T31" fmla="*/ 161 h 169"/>
                <a:gd name="T32" fmla="*/ 83 w 99"/>
                <a:gd name="T33" fmla="*/ 160 h 169"/>
                <a:gd name="T34" fmla="*/ 73 w 99"/>
                <a:gd name="T35" fmla="*/ 163 h 169"/>
                <a:gd name="T36" fmla="*/ 71 w 99"/>
                <a:gd name="T37" fmla="*/ 162 h 169"/>
                <a:gd name="T38" fmla="*/ 70 w 99"/>
                <a:gd name="T39" fmla="*/ 164 h 169"/>
                <a:gd name="T40" fmla="*/ 67 w 99"/>
                <a:gd name="T41" fmla="*/ 169 h 169"/>
                <a:gd name="T42" fmla="*/ 62 w 99"/>
                <a:gd name="T43" fmla="*/ 168 h 169"/>
                <a:gd name="T44" fmla="*/ 57 w 99"/>
                <a:gd name="T45" fmla="*/ 159 h 169"/>
                <a:gd name="T46" fmla="*/ 55 w 99"/>
                <a:gd name="T47" fmla="*/ 147 h 169"/>
                <a:gd name="T48" fmla="*/ 55 w 99"/>
                <a:gd name="T49" fmla="*/ 141 h 169"/>
                <a:gd name="T50" fmla="*/ 49 w 99"/>
                <a:gd name="T51" fmla="*/ 141 h 169"/>
                <a:gd name="T52" fmla="*/ 39 w 99"/>
                <a:gd name="T53" fmla="*/ 142 h 169"/>
                <a:gd name="T54" fmla="*/ 29 w 99"/>
                <a:gd name="T55" fmla="*/ 142 h 169"/>
                <a:gd name="T56" fmla="*/ 13 w 99"/>
                <a:gd name="T57" fmla="*/ 143 h 169"/>
                <a:gd name="T58" fmla="*/ 2 w 99"/>
                <a:gd name="T59" fmla="*/ 143 h 169"/>
                <a:gd name="T60" fmla="*/ 1 w 99"/>
                <a:gd name="T61" fmla="*/ 136 h 169"/>
                <a:gd name="T62" fmla="*/ 2 w 99"/>
                <a:gd name="T63" fmla="*/ 132 h 169"/>
                <a:gd name="T64" fmla="*/ 2 w 99"/>
                <a:gd name="T65" fmla="*/ 127 h 169"/>
                <a:gd name="T66" fmla="*/ 3 w 99"/>
                <a:gd name="T67" fmla="*/ 123 h 169"/>
                <a:gd name="T68" fmla="*/ 6 w 99"/>
                <a:gd name="T69" fmla="*/ 119 h 169"/>
                <a:gd name="T70" fmla="*/ 10 w 99"/>
                <a:gd name="T71" fmla="*/ 113 h 169"/>
                <a:gd name="T72" fmla="*/ 11 w 99"/>
                <a:gd name="T73" fmla="*/ 104 h 169"/>
                <a:gd name="T74" fmla="*/ 15 w 99"/>
                <a:gd name="T75" fmla="*/ 100 h 169"/>
                <a:gd name="T76" fmla="*/ 15 w 99"/>
                <a:gd name="T77" fmla="*/ 97 h 169"/>
                <a:gd name="T78" fmla="*/ 12 w 99"/>
                <a:gd name="T79" fmla="*/ 92 h 169"/>
                <a:gd name="T80" fmla="*/ 11 w 99"/>
                <a:gd name="T81" fmla="*/ 87 h 169"/>
                <a:gd name="T82" fmla="*/ 10 w 99"/>
                <a:gd name="T83" fmla="*/ 83 h 169"/>
                <a:gd name="T84" fmla="*/ 12 w 99"/>
                <a:gd name="T85" fmla="*/ 79 h 169"/>
                <a:gd name="T86" fmla="*/ 11 w 99"/>
                <a:gd name="T87" fmla="*/ 77 h 169"/>
                <a:gd name="T88" fmla="*/ 10 w 99"/>
                <a:gd name="T89" fmla="*/ 74 h 169"/>
                <a:gd name="T90" fmla="*/ 9 w 99"/>
                <a:gd name="T91" fmla="*/ 60 h 169"/>
                <a:gd name="T92" fmla="*/ 7 w 99"/>
                <a:gd name="T93" fmla="*/ 56 h 169"/>
                <a:gd name="T94" fmla="*/ 7 w 99"/>
                <a:gd name="T95" fmla="*/ 51 h 169"/>
                <a:gd name="T96" fmla="*/ 9 w 99"/>
                <a:gd name="T97" fmla="*/ 48 h 169"/>
                <a:gd name="T98" fmla="*/ 15 w 99"/>
                <a:gd name="T99" fmla="*/ 39 h 169"/>
                <a:gd name="T100" fmla="*/ 15 w 99"/>
                <a:gd name="T101" fmla="*/ 33 h 169"/>
                <a:gd name="T102" fmla="*/ 22 w 99"/>
                <a:gd name="T103" fmla="*/ 27 h 169"/>
                <a:gd name="T104" fmla="*/ 25 w 99"/>
                <a:gd name="T105" fmla="*/ 17 h 169"/>
                <a:gd name="T106" fmla="*/ 26 w 99"/>
                <a:gd name="T107" fmla="*/ 12 h 169"/>
                <a:gd name="T108" fmla="*/ 32 w 99"/>
                <a:gd name="T109" fmla="*/ 8 h 169"/>
                <a:gd name="T110" fmla="*/ 44 w 99"/>
                <a:gd name="T111" fmla="*/ 3 h 169"/>
                <a:gd name="T112" fmla="*/ 63 w 99"/>
                <a:gd name="T113" fmla="*/ 2 h 169"/>
                <a:gd name="T114" fmla="*/ 85 w 99"/>
                <a:gd name="T11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 h="169">
                  <a:moveTo>
                    <a:pt x="96" y="166"/>
                  </a:moveTo>
                  <a:lnTo>
                    <a:pt x="97" y="166"/>
                  </a:lnTo>
                  <a:lnTo>
                    <a:pt x="99" y="166"/>
                  </a:lnTo>
                  <a:lnTo>
                    <a:pt x="97" y="166"/>
                  </a:lnTo>
                  <a:lnTo>
                    <a:pt x="96" y="166"/>
                  </a:lnTo>
                  <a:lnTo>
                    <a:pt x="95" y="166"/>
                  </a:lnTo>
                  <a:lnTo>
                    <a:pt x="96" y="166"/>
                  </a:lnTo>
                  <a:close/>
                  <a:moveTo>
                    <a:pt x="83" y="166"/>
                  </a:moveTo>
                  <a:lnTo>
                    <a:pt x="82" y="167"/>
                  </a:lnTo>
                  <a:lnTo>
                    <a:pt x="81" y="167"/>
                  </a:lnTo>
                  <a:lnTo>
                    <a:pt x="82" y="167"/>
                  </a:lnTo>
                  <a:lnTo>
                    <a:pt x="83" y="166"/>
                  </a:lnTo>
                  <a:lnTo>
                    <a:pt x="84" y="166"/>
                  </a:lnTo>
                  <a:lnTo>
                    <a:pt x="83" y="166"/>
                  </a:lnTo>
                  <a:close/>
                  <a:moveTo>
                    <a:pt x="79" y="166"/>
                  </a:moveTo>
                  <a:lnTo>
                    <a:pt x="79" y="167"/>
                  </a:lnTo>
                  <a:lnTo>
                    <a:pt x="77" y="167"/>
                  </a:lnTo>
                  <a:lnTo>
                    <a:pt x="76" y="167"/>
                  </a:lnTo>
                  <a:lnTo>
                    <a:pt x="75" y="167"/>
                  </a:lnTo>
                  <a:lnTo>
                    <a:pt x="77" y="166"/>
                  </a:lnTo>
                  <a:lnTo>
                    <a:pt x="79" y="166"/>
                  </a:lnTo>
                  <a:close/>
                  <a:moveTo>
                    <a:pt x="89" y="164"/>
                  </a:moveTo>
                  <a:lnTo>
                    <a:pt x="91" y="164"/>
                  </a:lnTo>
                  <a:lnTo>
                    <a:pt x="93" y="166"/>
                  </a:lnTo>
                  <a:lnTo>
                    <a:pt x="93" y="164"/>
                  </a:lnTo>
                  <a:lnTo>
                    <a:pt x="93" y="166"/>
                  </a:lnTo>
                  <a:lnTo>
                    <a:pt x="91" y="166"/>
                  </a:lnTo>
                  <a:lnTo>
                    <a:pt x="89" y="164"/>
                  </a:lnTo>
                  <a:lnTo>
                    <a:pt x="87" y="164"/>
                  </a:lnTo>
                  <a:lnTo>
                    <a:pt x="89" y="164"/>
                  </a:lnTo>
                  <a:close/>
                  <a:moveTo>
                    <a:pt x="85" y="0"/>
                  </a:moveTo>
                  <a:lnTo>
                    <a:pt x="87" y="0"/>
                  </a:lnTo>
                  <a:lnTo>
                    <a:pt x="89" y="0"/>
                  </a:lnTo>
                  <a:lnTo>
                    <a:pt x="90" y="0"/>
                  </a:lnTo>
                  <a:lnTo>
                    <a:pt x="92" y="3"/>
                  </a:lnTo>
                  <a:lnTo>
                    <a:pt x="93" y="3"/>
                  </a:lnTo>
                  <a:lnTo>
                    <a:pt x="93" y="9"/>
                  </a:lnTo>
                  <a:lnTo>
                    <a:pt x="93" y="13"/>
                  </a:lnTo>
                  <a:lnTo>
                    <a:pt x="93" y="14"/>
                  </a:lnTo>
                  <a:lnTo>
                    <a:pt x="93" y="18"/>
                  </a:lnTo>
                  <a:lnTo>
                    <a:pt x="93" y="21"/>
                  </a:lnTo>
                  <a:lnTo>
                    <a:pt x="92" y="23"/>
                  </a:lnTo>
                  <a:lnTo>
                    <a:pt x="92" y="31"/>
                  </a:lnTo>
                  <a:lnTo>
                    <a:pt x="92" y="32"/>
                  </a:lnTo>
                  <a:lnTo>
                    <a:pt x="92" y="37"/>
                  </a:lnTo>
                  <a:lnTo>
                    <a:pt x="92" y="43"/>
                  </a:lnTo>
                  <a:lnTo>
                    <a:pt x="92" y="44"/>
                  </a:lnTo>
                  <a:lnTo>
                    <a:pt x="92" y="46"/>
                  </a:lnTo>
                  <a:lnTo>
                    <a:pt x="92" y="48"/>
                  </a:lnTo>
                  <a:lnTo>
                    <a:pt x="92" y="49"/>
                  </a:lnTo>
                  <a:lnTo>
                    <a:pt x="92" y="50"/>
                  </a:lnTo>
                  <a:lnTo>
                    <a:pt x="92" y="51"/>
                  </a:lnTo>
                  <a:lnTo>
                    <a:pt x="92" y="54"/>
                  </a:lnTo>
                  <a:lnTo>
                    <a:pt x="92" y="59"/>
                  </a:lnTo>
                  <a:lnTo>
                    <a:pt x="92" y="69"/>
                  </a:lnTo>
                  <a:lnTo>
                    <a:pt x="92" y="71"/>
                  </a:lnTo>
                  <a:lnTo>
                    <a:pt x="92" y="81"/>
                  </a:lnTo>
                  <a:lnTo>
                    <a:pt x="92" y="83"/>
                  </a:lnTo>
                  <a:lnTo>
                    <a:pt x="92" y="88"/>
                  </a:lnTo>
                  <a:lnTo>
                    <a:pt x="92" y="92"/>
                  </a:lnTo>
                  <a:lnTo>
                    <a:pt x="92" y="96"/>
                  </a:lnTo>
                  <a:lnTo>
                    <a:pt x="91" y="98"/>
                  </a:lnTo>
                  <a:lnTo>
                    <a:pt x="91" y="102"/>
                  </a:lnTo>
                  <a:lnTo>
                    <a:pt x="91" y="106"/>
                  </a:lnTo>
                  <a:lnTo>
                    <a:pt x="91" y="107"/>
                  </a:lnTo>
                  <a:lnTo>
                    <a:pt x="91" y="109"/>
                  </a:lnTo>
                  <a:lnTo>
                    <a:pt x="92" y="113"/>
                  </a:lnTo>
                  <a:lnTo>
                    <a:pt x="92" y="117"/>
                  </a:lnTo>
                  <a:lnTo>
                    <a:pt x="93" y="123"/>
                  </a:lnTo>
                  <a:lnTo>
                    <a:pt x="93" y="126"/>
                  </a:lnTo>
                  <a:lnTo>
                    <a:pt x="94" y="126"/>
                  </a:lnTo>
                  <a:lnTo>
                    <a:pt x="94" y="130"/>
                  </a:lnTo>
                  <a:lnTo>
                    <a:pt x="95" y="134"/>
                  </a:lnTo>
                  <a:lnTo>
                    <a:pt x="95" y="138"/>
                  </a:lnTo>
                  <a:lnTo>
                    <a:pt x="96" y="147"/>
                  </a:lnTo>
                  <a:lnTo>
                    <a:pt x="96" y="148"/>
                  </a:lnTo>
                  <a:lnTo>
                    <a:pt x="96" y="149"/>
                  </a:lnTo>
                  <a:lnTo>
                    <a:pt x="96" y="150"/>
                  </a:lnTo>
                  <a:lnTo>
                    <a:pt x="96" y="151"/>
                  </a:lnTo>
                  <a:lnTo>
                    <a:pt x="97" y="153"/>
                  </a:lnTo>
                  <a:lnTo>
                    <a:pt x="97" y="154"/>
                  </a:lnTo>
                  <a:lnTo>
                    <a:pt x="99" y="160"/>
                  </a:lnTo>
                  <a:lnTo>
                    <a:pt x="97" y="160"/>
                  </a:lnTo>
                  <a:lnTo>
                    <a:pt x="99" y="160"/>
                  </a:lnTo>
                  <a:lnTo>
                    <a:pt x="97" y="160"/>
                  </a:lnTo>
                  <a:lnTo>
                    <a:pt x="96" y="160"/>
                  </a:lnTo>
                  <a:lnTo>
                    <a:pt x="96" y="161"/>
                  </a:lnTo>
                  <a:lnTo>
                    <a:pt x="95" y="161"/>
                  </a:lnTo>
                  <a:lnTo>
                    <a:pt x="94" y="161"/>
                  </a:lnTo>
                  <a:lnTo>
                    <a:pt x="93" y="161"/>
                  </a:lnTo>
                  <a:lnTo>
                    <a:pt x="92" y="160"/>
                  </a:lnTo>
                  <a:lnTo>
                    <a:pt x="92" y="161"/>
                  </a:lnTo>
                  <a:lnTo>
                    <a:pt x="91" y="160"/>
                  </a:lnTo>
                  <a:lnTo>
                    <a:pt x="90" y="160"/>
                  </a:lnTo>
                  <a:lnTo>
                    <a:pt x="90" y="161"/>
                  </a:lnTo>
                  <a:lnTo>
                    <a:pt x="89" y="161"/>
                  </a:lnTo>
                  <a:lnTo>
                    <a:pt x="87" y="161"/>
                  </a:lnTo>
                  <a:lnTo>
                    <a:pt x="86" y="161"/>
                  </a:lnTo>
                  <a:lnTo>
                    <a:pt x="85" y="160"/>
                  </a:lnTo>
                  <a:lnTo>
                    <a:pt x="84" y="159"/>
                  </a:lnTo>
                  <a:lnTo>
                    <a:pt x="84" y="160"/>
                  </a:lnTo>
                  <a:lnTo>
                    <a:pt x="83" y="160"/>
                  </a:lnTo>
                  <a:lnTo>
                    <a:pt x="82" y="160"/>
                  </a:lnTo>
                  <a:lnTo>
                    <a:pt x="81" y="160"/>
                  </a:lnTo>
                  <a:lnTo>
                    <a:pt x="80" y="161"/>
                  </a:lnTo>
                  <a:lnTo>
                    <a:pt x="77" y="161"/>
                  </a:lnTo>
                  <a:lnTo>
                    <a:pt x="74" y="163"/>
                  </a:lnTo>
                  <a:lnTo>
                    <a:pt x="73" y="163"/>
                  </a:lnTo>
                  <a:lnTo>
                    <a:pt x="72" y="164"/>
                  </a:lnTo>
                  <a:lnTo>
                    <a:pt x="71" y="164"/>
                  </a:lnTo>
                  <a:lnTo>
                    <a:pt x="71" y="163"/>
                  </a:lnTo>
                  <a:lnTo>
                    <a:pt x="72" y="163"/>
                  </a:lnTo>
                  <a:lnTo>
                    <a:pt x="72" y="162"/>
                  </a:lnTo>
                  <a:lnTo>
                    <a:pt x="71" y="162"/>
                  </a:lnTo>
                  <a:lnTo>
                    <a:pt x="71" y="161"/>
                  </a:lnTo>
                  <a:lnTo>
                    <a:pt x="70" y="162"/>
                  </a:lnTo>
                  <a:lnTo>
                    <a:pt x="69" y="162"/>
                  </a:lnTo>
                  <a:lnTo>
                    <a:pt x="70" y="163"/>
                  </a:lnTo>
                  <a:lnTo>
                    <a:pt x="71" y="163"/>
                  </a:lnTo>
                  <a:lnTo>
                    <a:pt x="70" y="164"/>
                  </a:lnTo>
                  <a:lnTo>
                    <a:pt x="69" y="164"/>
                  </a:lnTo>
                  <a:lnTo>
                    <a:pt x="69" y="166"/>
                  </a:lnTo>
                  <a:lnTo>
                    <a:pt x="67" y="166"/>
                  </a:lnTo>
                  <a:lnTo>
                    <a:pt x="67" y="167"/>
                  </a:lnTo>
                  <a:lnTo>
                    <a:pt x="66" y="168"/>
                  </a:lnTo>
                  <a:lnTo>
                    <a:pt x="67" y="169"/>
                  </a:lnTo>
                  <a:lnTo>
                    <a:pt x="66" y="169"/>
                  </a:lnTo>
                  <a:lnTo>
                    <a:pt x="66" y="168"/>
                  </a:lnTo>
                  <a:lnTo>
                    <a:pt x="65" y="169"/>
                  </a:lnTo>
                  <a:lnTo>
                    <a:pt x="64" y="169"/>
                  </a:lnTo>
                  <a:lnTo>
                    <a:pt x="63" y="169"/>
                  </a:lnTo>
                  <a:lnTo>
                    <a:pt x="62" y="168"/>
                  </a:lnTo>
                  <a:lnTo>
                    <a:pt x="61" y="166"/>
                  </a:lnTo>
                  <a:lnTo>
                    <a:pt x="61" y="164"/>
                  </a:lnTo>
                  <a:lnTo>
                    <a:pt x="61" y="163"/>
                  </a:lnTo>
                  <a:lnTo>
                    <a:pt x="60" y="160"/>
                  </a:lnTo>
                  <a:lnTo>
                    <a:pt x="59" y="160"/>
                  </a:lnTo>
                  <a:lnTo>
                    <a:pt x="57" y="159"/>
                  </a:lnTo>
                  <a:lnTo>
                    <a:pt x="56" y="158"/>
                  </a:lnTo>
                  <a:lnTo>
                    <a:pt x="55" y="156"/>
                  </a:lnTo>
                  <a:lnTo>
                    <a:pt x="54" y="154"/>
                  </a:lnTo>
                  <a:lnTo>
                    <a:pt x="54" y="152"/>
                  </a:lnTo>
                  <a:lnTo>
                    <a:pt x="54" y="150"/>
                  </a:lnTo>
                  <a:lnTo>
                    <a:pt x="55" y="147"/>
                  </a:lnTo>
                  <a:lnTo>
                    <a:pt x="55" y="144"/>
                  </a:lnTo>
                  <a:lnTo>
                    <a:pt x="56" y="144"/>
                  </a:lnTo>
                  <a:lnTo>
                    <a:pt x="56" y="143"/>
                  </a:lnTo>
                  <a:lnTo>
                    <a:pt x="56" y="142"/>
                  </a:lnTo>
                  <a:lnTo>
                    <a:pt x="56" y="141"/>
                  </a:lnTo>
                  <a:lnTo>
                    <a:pt x="55" y="141"/>
                  </a:lnTo>
                  <a:lnTo>
                    <a:pt x="54" y="141"/>
                  </a:lnTo>
                  <a:lnTo>
                    <a:pt x="53" y="141"/>
                  </a:lnTo>
                  <a:lnTo>
                    <a:pt x="52" y="141"/>
                  </a:lnTo>
                  <a:lnTo>
                    <a:pt x="51" y="141"/>
                  </a:lnTo>
                  <a:lnTo>
                    <a:pt x="50" y="141"/>
                  </a:lnTo>
                  <a:lnTo>
                    <a:pt x="49" y="141"/>
                  </a:lnTo>
                  <a:lnTo>
                    <a:pt x="47" y="141"/>
                  </a:lnTo>
                  <a:lnTo>
                    <a:pt x="46" y="141"/>
                  </a:lnTo>
                  <a:lnTo>
                    <a:pt x="44" y="142"/>
                  </a:lnTo>
                  <a:lnTo>
                    <a:pt x="43" y="142"/>
                  </a:lnTo>
                  <a:lnTo>
                    <a:pt x="41" y="142"/>
                  </a:lnTo>
                  <a:lnTo>
                    <a:pt x="39" y="142"/>
                  </a:lnTo>
                  <a:lnTo>
                    <a:pt x="37" y="142"/>
                  </a:lnTo>
                  <a:lnTo>
                    <a:pt x="35" y="142"/>
                  </a:lnTo>
                  <a:lnTo>
                    <a:pt x="34" y="142"/>
                  </a:lnTo>
                  <a:lnTo>
                    <a:pt x="32" y="142"/>
                  </a:lnTo>
                  <a:lnTo>
                    <a:pt x="31" y="142"/>
                  </a:lnTo>
                  <a:lnTo>
                    <a:pt x="29" y="142"/>
                  </a:lnTo>
                  <a:lnTo>
                    <a:pt x="26" y="143"/>
                  </a:lnTo>
                  <a:lnTo>
                    <a:pt x="25" y="143"/>
                  </a:lnTo>
                  <a:lnTo>
                    <a:pt x="24" y="143"/>
                  </a:lnTo>
                  <a:lnTo>
                    <a:pt x="16" y="143"/>
                  </a:lnTo>
                  <a:lnTo>
                    <a:pt x="15" y="143"/>
                  </a:lnTo>
                  <a:lnTo>
                    <a:pt x="13" y="143"/>
                  </a:lnTo>
                  <a:lnTo>
                    <a:pt x="12" y="143"/>
                  </a:lnTo>
                  <a:lnTo>
                    <a:pt x="6" y="144"/>
                  </a:lnTo>
                  <a:lnTo>
                    <a:pt x="2" y="144"/>
                  </a:lnTo>
                  <a:lnTo>
                    <a:pt x="0" y="144"/>
                  </a:lnTo>
                  <a:lnTo>
                    <a:pt x="1" y="143"/>
                  </a:lnTo>
                  <a:lnTo>
                    <a:pt x="2" y="143"/>
                  </a:lnTo>
                  <a:lnTo>
                    <a:pt x="2" y="142"/>
                  </a:lnTo>
                  <a:lnTo>
                    <a:pt x="1" y="141"/>
                  </a:lnTo>
                  <a:lnTo>
                    <a:pt x="0" y="139"/>
                  </a:lnTo>
                  <a:lnTo>
                    <a:pt x="1" y="138"/>
                  </a:lnTo>
                  <a:lnTo>
                    <a:pt x="1" y="137"/>
                  </a:lnTo>
                  <a:lnTo>
                    <a:pt x="1" y="136"/>
                  </a:lnTo>
                  <a:lnTo>
                    <a:pt x="2" y="136"/>
                  </a:lnTo>
                  <a:lnTo>
                    <a:pt x="2" y="134"/>
                  </a:lnTo>
                  <a:lnTo>
                    <a:pt x="3" y="134"/>
                  </a:lnTo>
                  <a:lnTo>
                    <a:pt x="3" y="133"/>
                  </a:lnTo>
                  <a:lnTo>
                    <a:pt x="2" y="133"/>
                  </a:lnTo>
                  <a:lnTo>
                    <a:pt x="2" y="132"/>
                  </a:lnTo>
                  <a:lnTo>
                    <a:pt x="2" y="131"/>
                  </a:lnTo>
                  <a:lnTo>
                    <a:pt x="3" y="131"/>
                  </a:lnTo>
                  <a:lnTo>
                    <a:pt x="3" y="130"/>
                  </a:lnTo>
                  <a:lnTo>
                    <a:pt x="3" y="129"/>
                  </a:lnTo>
                  <a:lnTo>
                    <a:pt x="2" y="129"/>
                  </a:lnTo>
                  <a:lnTo>
                    <a:pt x="2" y="127"/>
                  </a:lnTo>
                  <a:lnTo>
                    <a:pt x="2" y="126"/>
                  </a:lnTo>
                  <a:lnTo>
                    <a:pt x="3" y="126"/>
                  </a:lnTo>
                  <a:lnTo>
                    <a:pt x="4" y="126"/>
                  </a:lnTo>
                  <a:lnTo>
                    <a:pt x="5" y="124"/>
                  </a:lnTo>
                  <a:lnTo>
                    <a:pt x="4" y="124"/>
                  </a:lnTo>
                  <a:lnTo>
                    <a:pt x="3" y="123"/>
                  </a:lnTo>
                  <a:lnTo>
                    <a:pt x="3" y="122"/>
                  </a:lnTo>
                  <a:lnTo>
                    <a:pt x="4" y="122"/>
                  </a:lnTo>
                  <a:lnTo>
                    <a:pt x="5" y="122"/>
                  </a:lnTo>
                  <a:lnTo>
                    <a:pt x="5" y="121"/>
                  </a:lnTo>
                  <a:lnTo>
                    <a:pt x="5" y="120"/>
                  </a:lnTo>
                  <a:lnTo>
                    <a:pt x="6" y="119"/>
                  </a:lnTo>
                  <a:lnTo>
                    <a:pt x="6" y="118"/>
                  </a:lnTo>
                  <a:lnTo>
                    <a:pt x="6" y="117"/>
                  </a:lnTo>
                  <a:lnTo>
                    <a:pt x="6" y="114"/>
                  </a:lnTo>
                  <a:lnTo>
                    <a:pt x="7" y="114"/>
                  </a:lnTo>
                  <a:lnTo>
                    <a:pt x="9" y="114"/>
                  </a:lnTo>
                  <a:lnTo>
                    <a:pt x="10" y="113"/>
                  </a:lnTo>
                  <a:lnTo>
                    <a:pt x="13" y="110"/>
                  </a:lnTo>
                  <a:lnTo>
                    <a:pt x="15" y="106"/>
                  </a:lnTo>
                  <a:lnTo>
                    <a:pt x="15" y="104"/>
                  </a:lnTo>
                  <a:lnTo>
                    <a:pt x="14" y="104"/>
                  </a:lnTo>
                  <a:lnTo>
                    <a:pt x="12" y="104"/>
                  </a:lnTo>
                  <a:lnTo>
                    <a:pt x="11" y="104"/>
                  </a:lnTo>
                  <a:lnTo>
                    <a:pt x="11" y="103"/>
                  </a:lnTo>
                  <a:lnTo>
                    <a:pt x="11" y="102"/>
                  </a:lnTo>
                  <a:lnTo>
                    <a:pt x="12" y="102"/>
                  </a:lnTo>
                  <a:lnTo>
                    <a:pt x="12" y="101"/>
                  </a:lnTo>
                  <a:lnTo>
                    <a:pt x="13" y="101"/>
                  </a:lnTo>
                  <a:lnTo>
                    <a:pt x="15" y="100"/>
                  </a:lnTo>
                  <a:lnTo>
                    <a:pt x="15" y="101"/>
                  </a:lnTo>
                  <a:lnTo>
                    <a:pt x="16" y="101"/>
                  </a:lnTo>
                  <a:lnTo>
                    <a:pt x="19" y="98"/>
                  </a:lnTo>
                  <a:lnTo>
                    <a:pt x="19" y="97"/>
                  </a:lnTo>
                  <a:lnTo>
                    <a:pt x="16" y="97"/>
                  </a:lnTo>
                  <a:lnTo>
                    <a:pt x="15" y="97"/>
                  </a:lnTo>
                  <a:lnTo>
                    <a:pt x="15" y="96"/>
                  </a:lnTo>
                  <a:lnTo>
                    <a:pt x="16" y="94"/>
                  </a:lnTo>
                  <a:lnTo>
                    <a:pt x="15" y="93"/>
                  </a:lnTo>
                  <a:lnTo>
                    <a:pt x="14" y="93"/>
                  </a:lnTo>
                  <a:lnTo>
                    <a:pt x="13" y="93"/>
                  </a:lnTo>
                  <a:lnTo>
                    <a:pt x="12" y="92"/>
                  </a:lnTo>
                  <a:lnTo>
                    <a:pt x="13" y="90"/>
                  </a:lnTo>
                  <a:lnTo>
                    <a:pt x="13" y="89"/>
                  </a:lnTo>
                  <a:lnTo>
                    <a:pt x="12" y="89"/>
                  </a:lnTo>
                  <a:lnTo>
                    <a:pt x="11" y="89"/>
                  </a:lnTo>
                  <a:lnTo>
                    <a:pt x="11" y="88"/>
                  </a:lnTo>
                  <a:lnTo>
                    <a:pt x="11" y="87"/>
                  </a:lnTo>
                  <a:lnTo>
                    <a:pt x="12" y="86"/>
                  </a:lnTo>
                  <a:lnTo>
                    <a:pt x="13" y="84"/>
                  </a:lnTo>
                  <a:lnTo>
                    <a:pt x="13" y="83"/>
                  </a:lnTo>
                  <a:lnTo>
                    <a:pt x="12" y="83"/>
                  </a:lnTo>
                  <a:lnTo>
                    <a:pt x="11" y="83"/>
                  </a:lnTo>
                  <a:lnTo>
                    <a:pt x="10" y="83"/>
                  </a:lnTo>
                  <a:lnTo>
                    <a:pt x="10" y="82"/>
                  </a:lnTo>
                  <a:lnTo>
                    <a:pt x="10" y="81"/>
                  </a:lnTo>
                  <a:lnTo>
                    <a:pt x="11" y="81"/>
                  </a:lnTo>
                  <a:lnTo>
                    <a:pt x="11" y="80"/>
                  </a:lnTo>
                  <a:lnTo>
                    <a:pt x="12" y="80"/>
                  </a:lnTo>
                  <a:lnTo>
                    <a:pt x="12" y="79"/>
                  </a:lnTo>
                  <a:lnTo>
                    <a:pt x="13" y="78"/>
                  </a:lnTo>
                  <a:lnTo>
                    <a:pt x="13" y="77"/>
                  </a:lnTo>
                  <a:lnTo>
                    <a:pt x="12" y="76"/>
                  </a:lnTo>
                  <a:lnTo>
                    <a:pt x="12" y="74"/>
                  </a:lnTo>
                  <a:lnTo>
                    <a:pt x="11" y="76"/>
                  </a:lnTo>
                  <a:lnTo>
                    <a:pt x="11" y="77"/>
                  </a:lnTo>
                  <a:lnTo>
                    <a:pt x="11" y="78"/>
                  </a:lnTo>
                  <a:lnTo>
                    <a:pt x="10" y="78"/>
                  </a:lnTo>
                  <a:lnTo>
                    <a:pt x="9" y="78"/>
                  </a:lnTo>
                  <a:lnTo>
                    <a:pt x="9" y="77"/>
                  </a:lnTo>
                  <a:lnTo>
                    <a:pt x="9" y="76"/>
                  </a:lnTo>
                  <a:lnTo>
                    <a:pt x="10" y="74"/>
                  </a:lnTo>
                  <a:lnTo>
                    <a:pt x="11" y="73"/>
                  </a:lnTo>
                  <a:lnTo>
                    <a:pt x="12" y="70"/>
                  </a:lnTo>
                  <a:lnTo>
                    <a:pt x="12" y="67"/>
                  </a:lnTo>
                  <a:lnTo>
                    <a:pt x="11" y="66"/>
                  </a:lnTo>
                  <a:lnTo>
                    <a:pt x="10" y="64"/>
                  </a:lnTo>
                  <a:lnTo>
                    <a:pt x="9" y="60"/>
                  </a:lnTo>
                  <a:lnTo>
                    <a:pt x="10" y="60"/>
                  </a:lnTo>
                  <a:lnTo>
                    <a:pt x="11" y="59"/>
                  </a:lnTo>
                  <a:lnTo>
                    <a:pt x="10" y="58"/>
                  </a:lnTo>
                  <a:lnTo>
                    <a:pt x="7" y="57"/>
                  </a:lnTo>
                  <a:lnTo>
                    <a:pt x="6" y="56"/>
                  </a:lnTo>
                  <a:lnTo>
                    <a:pt x="7" y="56"/>
                  </a:lnTo>
                  <a:lnTo>
                    <a:pt x="9" y="54"/>
                  </a:lnTo>
                  <a:lnTo>
                    <a:pt x="10" y="54"/>
                  </a:lnTo>
                  <a:lnTo>
                    <a:pt x="10" y="53"/>
                  </a:lnTo>
                  <a:lnTo>
                    <a:pt x="9" y="53"/>
                  </a:lnTo>
                  <a:lnTo>
                    <a:pt x="7" y="52"/>
                  </a:lnTo>
                  <a:lnTo>
                    <a:pt x="7" y="51"/>
                  </a:lnTo>
                  <a:lnTo>
                    <a:pt x="9" y="51"/>
                  </a:lnTo>
                  <a:lnTo>
                    <a:pt x="10" y="51"/>
                  </a:lnTo>
                  <a:lnTo>
                    <a:pt x="10" y="50"/>
                  </a:lnTo>
                  <a:lnTo>
                    <a:pt x="10" y="49"/>
                  </a:lnTo>
                  <a:lnTo>
                    <a:pt x="9" y="49"/>
                  </a:lnTo>
                  <a:lnTo>
                    <a:pt x="9" y="48"/>
                  </a:lnTo>
                  <a:lnTo>
                    <a:pt x="11" y="46"/>
                  </a:lnTo>
                  <a:lnTo>
                    <a:pt x="12" y="43"/>
                  </a:lnTo>
                  <a:lnTo>
                    <a:pt x="10" y="41"/>
                  </a:lnTo>
                  <a:lnTo>
                    <a:pt x="12" y="40"/>
                  </a:lnTo>
                  <a:lnTo>
                    <a:pt x="14" y="40"/>
                  </a:lnTo>
                  <a:lnTo>
                    <a:pt x="15" y="39"/>
                  </a:lnTo>
                  <a:lnTo>
                    <a:pt x="16" y="38"/>
                  </a:lnTo>
                  <a:lnTo>
                    <a:pt x="15" y="37"/>
                  </a:lnTo>
                  <a:lnTo>
                    <a:pt x="14" y="36"/>
                  </a:lnTo>
                  <a:lnTo>
                    <a:pt x="14" y="34"/>
                  </a:lnTo>
                  <a:lnTo>
                    <a:pt x="15" y="34"/>
                  </a:lnTo>
                  <a:lnTo>
                    <a:pt x="15" y="33"/>
                  </a:lnTo>
                  <a:lnTo>
                    <a:pt x="14" y="32"/>
                  </a:lnTo>
                  <a:lnTo>
                    <a:pt x="15" y="32"/>
                  </a:lnTo>
                  <a:lnTo>
                    <a:pt x="16" y="32"/>
                  </a:lnTo>
                  <a:lnTo>
                    <a:pt x="16" y="31"/>
                  </a:lnTo>
                  <a:lnTo>
                    <a:pt x="19" y="27"/>
                  </a:lnTo>
                  <a:lnTo>
                    <a:pt x="22" y="27"/>
                  </a:lnTo>
                  <a:lnTo>
                    <a:pt x="23" y="26"/>
                  </a:lnTo>
                  <a:lnTo>
                    <a:pt x="24" y="24"/>
                  </a:lnTo>
                  <a:lnTo>
                    <a:pt x="24" y="21"/>
                  </a:lnTo>
                  <a:lnTo>
                    <a:pt x="23" y="17"/>
                  </a:lnTo>
                  <a:lnTo>
                    <a:pt x="24" y="17"/>
                  </a:lnTo>
                  <a:lnTo>
                    <a:pt x="25" y="17"/>
                  </a:lnTo>
                  <a:lnTo>
                    <a:pt x="25" y="16"/>
                  </a:lnTo>
                  <a:lnTo>
                    <a:pt x="24" y="14"/>
                  </a:lnTo>
                  <a:lnTo>
                    <a:pt x="24" y="13"/>
                  </a:lnTo>
                  <a:lnTo>
                    <a:pt x="24" y="12"/>
                  </a:lnTo>
                  <a:lnTo>
                    <a:pt x="25" y="12"/>
                  </a:lnTo>
                  <a:lnTo>
                    <a:pt x="26" y="12"/>
                  </a:lnTo>
                  <a:lnTo>
                    <a:pt x="25" y="10"/>
                  </a:lnTo>
                  <a:lnTo>
                    <a:pt x="26" y="10"/>
                  </a:lnTo>
                  <a:lnTo>
                    <a:pt x="27" y="10"/>
                  </a:lnTo>
                  <a:lnTo>
                    <a:pt x="31" y="10"/>
                  </a:lnTo>
                  <a:lnTo>
                    <a:pt x="31" y="9"/>
                  </a:lnTo>
                  <a:lnTo>
                    <a:pt x="32" y="8"/>
                  </a:lnTo>
                  <a:lnTo>
                    <a:pt x="32" y="7"/>
                  </a:lnTo>
                  <a:lnTo>
                    <a:pt x="32" y="6"/>
                  </a:lnTo>
                  <a:lnTo>
                    <a:pt x="30" y="4"/>
                  </a:lnTo>
                  <a:lnTo>
                    <a:pt x="42" y="3"/>
                  </a:lnTo>
                  <a:lnTo>
                    <a:pt x="43" y="3"/>
                  </a:lnTo>
                  <a:lnTo>
                    <a:pt x="44" y="3"/>
                  </a:lnTo>
                  <a:lnTo>
                    <a:pt x="46" y="3"/>
                  </a:lnTo>
                  <a:lnTo>
                    <a:pt x="49" y="3"/>
                  </a:lnTo>
                  <a:lnTo>
                    <a:pt x="53" y="3"/>
                  </a:lnTo>
                  <a:lnTo>
                    <a:pt x="57" y="2"/>
                  </a:lnTo>
                  <a:lnTo>
                    <a:pt x="62" y="2"/>
                  </a:lnTo>
                  <a:lnTo>
                    <a:pt x="63" y="2"/>
                  </a:lnTo>
                  <a:lnTo>
                    <a:pt x="66" y="2"/>
                  </a:lnTo>
                  <a:lnTo>
                    <a:pt x="72" y="1"/>
                  </a:lnTo>
                  <a:lnTo>
                    <a:pt x="73" y="1"/>
                  </a:lnTo>
                  <a:lnTo>
                    <a:pt x="82" y="0"/>
                  </a:lnTo>
                  <a:lnTo>
                    <a:pt x="84" y="0"/>
                  </a:lnTo>
                  <a:lnTo>
                    <a:pt x="85" y="0"/>
                  </a:lnTo>
                  <a:close/>
                </a:path>
              </a:pathLst>
            </a:custGeom>
            <a:solidFill>
              <a:srgbClr val="CC000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121"/>
            <p:cNvSpPr>
              <a:spLocks/>
            </p:cNvSpPr>
            <p:nvPr/>
          </p:nvSpPr>
          <p:spPr bwMode="auto">
            <a:xfrm>
              <a:off x="5354638" y="3897313"/>
              <a:ext cx="292100" cy="247650"/>
            </a:xfrm>
            <a:custGeom>
              <a:avLst/>
              <a:gdLst>
                <a:gd name="T0" fmla="*/ 111 w 184"/>
                <a:gd name="T1" fmla="*/ 7 h 156"/>
                <a:gd name="T2" fmla="*/ 112 w 184"/>
                <a:gd name="T3" fmla="*/ 14 h 156"/>
                <a:gd name="T4" fmla="*/ 117 w 184"/>
                <a:gd name="T5" fmla="*/ 28 h 156"/>
                <a:gd name="T6" fmla="*/ 126 w 184"/>
                <a:gd name="T7" fmla="*/ 39 h 156"/>
                <a:gd name="T8" fmla="*/ 135 w 184"/>
                <a:gd name="T9" fmla="*/ 46 h 156"/>
                <a:gd name="T10" fmla="*/ 139 w 184"/>
                <a:gd name="T11" fmla="*/ 58 h 156"/>
                <a:gd name="T12" fmla="*/ 147 w 184"/>
                <a:gd name="T13" fmla="*/ 56 h 156"/>
                <a:gd name="T14" fmla="*/ 150 w 184"/>
                <a:gd name="T15" fmla="*/ 62 h 156"/>
                <a:gd name="T16" fmla="*/ 149 w 184"/>
                <a:gd name="T17" fmla="*/ 68 h 156"/>
                <a:gd name="T18" fmla="*/ 146 w 184"/>
                <a:gd name="T19" fmla="*/ 77 h 156"/>
                <a:gd name="T20" fmla="*/ 151 w 184"/>
                <a:gd name="T21" fmla="*/ 85 h 156"/>
                <a:gd name="T22" fmla="*/ 160 w 184"/>
                <a:gd name="T23" fmla="*/ 92 h 156"/>
                <a:gd name="T24" fmla="*/ 171 w 184"/>
                <a:gd name="T25" fmla="*/ 99 h 156"/>
                <a:gd name="T26" fmla="*/ 174 w 184"/>
                <a:gd name="T27" fmla="*/ 105 h 156"/>
                <a:gd name="T28" fmla="*/ 171 w 184"/>
                <a:gd name="T29" fmla="*/ 110 h 156"/>
                <a:gd name="T30" fmla="*/ 179 w 184"/>
                <a:gd name="T31" fmla="*/ 120 h 156"/>
                <a:gd name="T32" fmla="*/ 184 w 184"/>
                <a:gd name="T33" fmla="*/ 127 h 156"/>
                <a:gd name="T34" fmla="*/ 182 w 184"/>
                <a:gd name="T35" fmla="*/ 133 h 156"/>
                <a:gd name="T36" fmla="*/ 178 w 184"/>
                <a:gd name="T37" fmla="*/ 133 h 156"/>
                <a:gd name="T38" fmla="*/ 175 w 184"/>
                <a:gd name="T39" fmla="*/ 138 h 156"/>
                <a:gd name="T40" fmla="*/ 172 w 184"/>
                <a:gd name="T41" fmla="*/ 137 h 156"/>
                <a:gd name="T42" fmla="*/ 171 w 184"/>
                <a:gd name="T43" fmla="*/ 144 h 156"/>
                <a:gd name="T44" fmla="*/ 171 w 184"/>
                <a:gd name="T45" fmla="*/ 148 h 156"/>
                <a:gd name="T46" fmla="*/ 168 w 184"/>
                <a:gd name="T47" fmla="*/ 155 h 156"/>
                <a:gd name="T48" fmla="*/ 152 w 184"/>
                <a:gd name="T49" fmla="*/ 156 h 156"/>
                <a:gd name="T50" fmla="*/ 159 w 184"/>
                <a:gd name="T51" fmla="*/ 146 h 156"/>
                <a:gd name="T52" fmla="*/ 155 w 184"/>
                <a:gd name="T53" fmla="*/ 139 h 156"/>
                <a:gd name="T54" fmla="*/ 141 w 184"/>
                <a:gd name="T55" fmla="*/ 139 h 156"/>
                <a:gd name="T56" fmla="*/ 130 w 184"/>
                <a:gd name="T57" fmla="*/ 140 h 156"/>
                <a:gd name="T58" fmla="*/ 115 w 184"/>
                <a:gd name="T59" fmla="*/ 142 h 156"/>
                <a:gd name="T60" fmla="*/ 105 w 184"/>
                <a:gd name="T61" fmla="*/ 142 h 156"/>
                <a:gd name="T62" fmla="*/ 90 w 184"/>
                <a:gd name="T63" fmla="*/ 143 h 156"/>
                <a:gd name="T64" fmla="*/ 69 w 184"/>
                <a:gd name="T65" fmla="*/ 143 h 156"/>
                <a:gd name="T66" fmla="*/ 54 w 184"/>
                <a:gd name="T67" fmla="*/ 144 h 156"/>
                <a:gd name="T68" fmla="*/ 35 w 184"/>
                <a:gd name="T69" fmla="*/ 144 h 156"/>
                <a:gd name="T70" fmla="*/ 32 w 184"/>
                <a:gd name="T71" fmla="*/ 135 h 156"/>
                <a:gd name="T72" fmla="*/ 32 w 184"/>
                <a:gd name="T73" fmla="*/ 125 h 156"/>
                <a:gd name="T74" fmla="*/ 32 w 184"/>
                <a:gd name="T75" fmla="*/ 116 h 156"/>
                <a:gd name="T76" fmla="*/ 32 w 184"/>
                <a:gd name="T77" fmla="*/ 107 h 156"/>
                <a:gd name="T78" fmla="*/ 31 w 184"/>
                <a:gd name="T79" fmla="*/ 98 h 156"/>
                <a:gd name="T80" fmla="*/ 31 w 184"/>
                <a:gd name="T81" fmla="*/ 90 h 156"/>
                <a:gd name="T82" fmla="*/ 31 w 184"/>
                <a:gd name="T83" fmla="*/ 80 h 156"/>
                <a:gd name="T84" fmla="*/ 31 w 184"/>
                <a:gd name="T85" fmla="*/ 70 h 156"/>
                <a:gd name="T86" fmla="*/ 31 w 184"/>
                <a:gd name="T87" fmla="*/ 60 h 156"/>
                <a:gd name="T88" fmla="*/ 28 w 184"/>
                <a:gd name="T89" fmla="*/ 53 h 156"/>
                <a:gd name="T90" fmla="*/ 21 w 184"/>
                <a:gd name="T91" fmla="*/ 44 h 156"/>
                <a:gd name="T92" fmla="*/ 24 w 184"/>
                <a:gd name="T93" fmla="*/ 32 h 156"/>
                <a:gd name="T94" fmla="*/ 19 w 184"/>
                <a:gd name="T95" fmla="*/ 28 h 156"/>
                <a:gd name="T96" fmla="*/ 7 w 184"/>
                <a:gd name="T97" fmla="*/ 16 h 156"/>
                <a:gd name="T98" fmla="*/ 2 w 184"/>
                <a:gd name="T99" fmla="*/ 6 h 156"/>
                <a:gd name="T100" fmla="*/ 4 w 184"/>
                <a:gd name="T101" fmla="*/ 4 h 156"/>
                <a:gd name="T102" fmla="*/ 11 w 184"/>
                <a:gd name="T103" fmla="*/ 4 h 156"/>
                <a:gd name="T104" fmla="*/ 24 w 184"/>
                <a:gd name="T105" fmla="*/ 4 h 156"/>
                <a:gd name="T106" fmla="*/ 32 w 184"/>
                <a:gd name="T107" fmla="*/ 4 h 156"/>
                <a:gd name="T108" fmla="*/ 44 w 184"/>
                <a:gd name="T109" fmla="*/ 4 h 156"/>
                <a:gd name="T110" fmla="*/ 51 w 184"/>
                <a:gd name="T111" fmla="*/ 4 h 156"/>
                <a:gd name="T112" fmla="*/ 59 w 184"/>
                <a:gd name="T113" fmla="*/ 4 h 156"/>
                <a:gd name="T114" fmla="*/ 70 w 184"/>
                <a:gd name="T115" fmla="*/ 3 h 156"/>
                <a:gd name="T116" fmla="*/ 82 w 184"/>
                <a:gd name="T117" fmla="*/ 3 h 156"/>
                <a:gd name="T118" fmla="*/ 94 w 184"/>
                <a:gd name="T119" fmla="*/ 2 h 156"/>
                <a:gd name="T120" fmla="*/ 104 w 184"/>
                <a:gd name="T1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156">
                  <a:moveTo>
                    <a:pt x="106" y="0"/>
                  </a:moveTo>
                  <a:lnTo>
                    <a:pt x="107" y="2"/>
                  </a:lnTo>
                  <a:lnTo>
                    <a:pt x="108" y="3"/>
                  </a:lnTo>
                  <a:lnTo>
                    <a:pt x="109" y="3"/>
                  </a:lnTo>
                  <a:lnTo>
                    <a:pt x="108" y="4"/>
                  </a:lnTo>
                  <a:lnTo>
                    <a:pt x="109" y="4"/>
                  </a:lnTo>
                  <a:lnTo>
                    <a:pt x="111" y="7"/>
                  </a:lnTo>
                  <a:lnTo>
                    <a:pt x="112" y="7"/>
                  </a:lnTo>
                  <a:lnTo>
                    <a:pt x="112" y="8"/>
                  </a:lnTo>
                  <a:lnTo>
                    <a:pt x="114" y="8"/>
                  </a:lnTo>
                  <a:lnTo>
                    <a:pt x="114" y="9"/>
                  </a:lnTo>
                  <a:lnTo>
                    <a:pt x="112" y="12"/>
                  </a:lnTo>
                  <a:lnTo>
                    <a:pt x="112" y="13"/>
                  </a:lnTo>
                  <a:lnTo>
                    <a:pt x="112" y="14"/>
                  </a:lnTo>
                  <a:lnTo>
                    <a:pt x="112" y="15"/>
                  </a:lnTo>
                  <a:lnTo>
                    <a:pt x="112" y="17"/>
                  </a:lnTo>
                  <a:lnTo>
                    <a:pt x="112" y="19"/>
                  </a:lnTo>
                  <a:lnTo>
                    <a:pt x="114" y="22"/>
                  </a:lnTo>
                  <a:lnTo>
                    <a:pt x="114" y="23"/>
                  </a:lnTo>
                  <a:lnTo>
                    <a:pt x="115" y="26"/>
                  </a:lnTo>
                  <a:lnTo>
                    <a:pt x="117" y="28"/>
                  </a:lnTo>
                  <a:lnTo>
                    <a:pt x="117" y="29"/>
                  </a:lnTo>
                  <a:lnTo>
                    <a:pt x="117" y="30"/>
                  </a:lnTo>
                  <a:lnTo>
                    <a:pt x="118" y="32"/>
                  </a:lnTo>
                  <a:lnTo>
                    <a:pt x="120" y="34"/>
                  </a:lnTo>
                  <a:lnTo>
                    <a:pt x="121" y="35"/>
                  </a:lnTo>
                  <a:lnTo>
                    <a:pt x="122" y="36"/>
                  </a:lnTo>
                  <a:lnTo>
                    <a:pt x="126" y="39"/>
                  </a:lnTo>
                  <a:lnTo>
                    <a:pt x="127" y="40"/>
                  </a:lnTo>
                  <a:lnTo>
                    <a:pt x="128" y="42"/>
                  </a:lnTo>
                  <a:lnTo>
                    <a:pt x="130" y="42"/>
                  </a:lnTo>
                  <a:lnTo>
                    <a:pt x="131" y="43"/>
                  </a:lnTo>
                  <a:lnTo>
                    <a:pt x="132" y="44"/>
                  </a:lnTo>
                  <a:lnTo>
                    <a:pt x="135" y="45"/>
                  </a:lnTo>
                  <a:lnTo>
                    <a:pt x="135" y="46"/>
                  </a:lnTo>
                  <a:lnTo>
                    <a:pt x="136" y="50"/>
                  </a:lnTo>
                  <a:lnTo>
                    <a:pt x="136" y="52"/>
                  </a:lnTo>
                  <a:lnTo>
                    <a:pt x="136" y="53"/>
                  </a:lnTo>
                  <a:lnTo>
                    <a:pt x="137" y="56"/>
                  </a:lnTo>
                  <a:lnTo>
                    <a:pt x="137" y="57"/>
                  </a:lnTo>
                  <a:lnTo>
                    <a:pt x="138" y="58"/>
                  </a:lnTo>
                  <a:lnTo>
                    <a:pt x="139" y="58"/>
                  </a:lnTo>
                  <a:lnTo>
                    <a:pt x="140" y="58"/>
                  </a:lnTo>
                  <a:lnTo>
                    <a:pt x="141" y="57"/>
                  </a:lnTo>
                  <a:lnTo>
                    <a:pt x="141" y="56"/>
                  </a:lnTo>
                  <a:lnTo>
                    <a:pt x="142" y="55"/>
                  </a:lnTo>
                  <a:lnTo>
                    <a:pt x="144" y="55"/>
                  </a:lnTo>
                  <a:lnTo>
                    <a:pt x="145" y="55"/>
                  </a:lnTo>
                  <a:lnTo>
                    <a:pt x="147" y="56"/>
                  </a:lnTo>
                  <a:lnTo>
                    <a:pt x="148" y="56"/>
                  </a:lnTo>
                  <a:lnTo>
                    <a:pt x="149" y="56"/>
                  </a:lnTo>
                  <a:lnTo>
                    <a:pt x="149" y="57"/>
                  </a:lnTo>
                  <a:lnTo>
                    <a:pt x="151" y="58"/>
                  </a:lnTo>
                  <a:lnTo>
                    <a:pt x="151" y="59"/>
                  </a:lnTo>
                  <a:lnTo>
                    <a:pt x="151" y="60"/>
                  </a:lnTo>
                  <a:lnTo>
                    <a:pt x="150" y="62"/>
                  </a:lnTo>
                  <a:lnTo>
                    <a:pt x="149" y="63"/>
                  </a:lnTo>
                  <a:lnTo>
                    <a:pt x="149" y="64"/>
                  </a:lnTo>
                  <a:lnTo>
                    <a:pt x="150" y="64"/>
                  </a:lnTo>
                  <a:lnTo>
                    <a:pt x="150" y="65"/>
                  </a:lnTo>
                  <a:lnTo>
                    <a:pt x="150" y="66"/>
                  </a:lnTo>
                  <a:lnTo>
                    <a:pt x="150" y="67"/>
                  </a:lnTo>
                  <a:lnTo>
                    <a:pt x="149" y="68"/>
                  </a:lnTo>
                  <a:lnTo>
                    <a:pt x="149" y="69"/>
                  </a:lnTo>
                  <a:lnTo>
                    <a:pt x="148" y="69"/>
                  </a:lnTo>
                  <a:lnTo>
                    <a:pt x="148" y="72"/>
                  </a:lnTo>
                  <a:lnTo>
                    <a:pt x="148" y="73"/>
                  </a:lnTo>
                  <a:lnTo>
                    <a:pt x="147" y="75"/>
                  </a:lnTo>
                  <a:lnTo>
                    <a:pt x="146" y="76"/>
                  </a:lnTo>
                  <a:lnTo>
                    <a:pt x="146" y="77"/>
                  </a:lnTo>
                  <a:lnTo>
                    <a:pt x="146" y="78"/>
                  </a:lnTo>
                  <a:lnTo>
                    <a:pt x="147" y="79"/>
                  </a:lnTo>
                  <a:lnTo>
                    <a:pt x="147" y="80"/>
                  </a:lnTo>
                  <a:lnTo>
                    <a:pt x="147" y="82"/>
                  </a:lnTo>
                  <a:lnTo>
                    <a:pt x="149" y="84"/>
                  </a:lnTo>
                  <a:lnTo>
                    <a:pt x="150" y="84"/>
                  </a:lnTo>
                  <a:lnTo>
                    <a:pt x="151" y="85"/>
                  </a:lnTo>
                  <a:lnTo>
                    <a:pt x="154" y="86"/>
                  </a:lnTo>
                  <a:lnTo>
                    <a:pt x="155" y="87"/>
                  </a:lnTo>
                  <a:lnTo>
                    <a:pt x="157" y="88"/>
                  </a:lnTo>
                  <a:lnTo>
                    <a:pt x="158" y="89"/>
                  </a:lnTo>
                  <a:lnTo>
                    <a:pt x="158" y="92"/>
                  </a:lnTo>
                  <a:lnTo>
                    <a:pt x="159" y="92"/>
                  </a:lnTo>
                  <a:lnTo>
                    <a:pt x="160" y="92"/>
                  </a:lnTo>
                  <a:lnTo>
                    <a:pt x="160" y="90"/>
                  </a:lnTo>
                  <a:lnTo>
                    <a:pt x="161" y="90"/>
                  </a:lnTo>
                  <a:lnTo>
                    <a:pt x="165" y="92"/>
                  </a:lnTo>
                  <a:lnTo>
                    <a:pt x="166" y="93"/>
                  </a:lnTo>
                  <a:lnTo>
                    <a:pt x="166" y="94"/>
                  </a:lnTo>
                  <a:lnTo>
                    <a:pt x="170" y="97"/>
                  </a:lnTo>
                  <a:lnTo>
                    <a:pt x="171" y="99"/>
                  </a:lnTo>
                  <a:lnTo>
                    <a:pt x="171" y="100"/>
                  </a:lnTo>
                  <a:lnTo>
                    <a:pt x="170" y="100"/>
                  </a:lnTo>
                  <a:lnTo>
                    <a:pt x="171" y="100"/>
                  </a:lnTo>
                  <a:lnTo>
                    <a:pt x="171" y="102"/>
                  </a:lnTo>
                  <a:lnTo>
                    <a:pt x="171" y="104"/>
                  </a:lnTo>
                  <a:lnTo>
                    <a:pt x="172" y="104"/>
                  </a:lnTo>
                  <a:lnTo>
                    <a:pt x="174" y="105"/>
                  </a:lnTo>
                  <a:lnTo>
                    <a:pt x="174" y="106"/>
                  </a:lnTo>
                  <a:lnTo>
                    <a:pt x="174" y="107"/>
                  </a:lnTo>
                  <a:lnTo>
                    <a:pt x="174" y="108"/>
                  </a:lnTo>
                  <a:lnTo>
                    <a:pt x="172" y="108"/>
                  </a:lnTo>
                  <a:lnTo>
                    <a:pt x="172" y="109"/>
                  </a:lnTo>
                  <a:lnTo>
                    <a:pt x="171" y="109"/>
                  </a:lnTo>
                  <a:lnTo>
                    <a:pt x="171" y="110"/>
                  </a:lnTo>
                  <a:lnTo>
                    <a:pt x="172" y="112"/>
                  </a:lnTo>
                  <a:lnTo>
                    <a:pt x="174" y="113"/>
                  </a:lnTo>
                  <a:lnTo>
                    <a:pt x="175" y="116"/>
                  </a:lnTo>
                  <a:lnTo>
                    <a:pt x="176" y="118"/>
                  </a:lnTo>
                  <a:lnTo>
                    <a:pt x="178" y="119"/>
                  </a:lnTo>
                  <a:lnTo>
                    <a:pt x="178" y="120"/>
                  </a:lnTo>
                  <a:lnTo>
                    <a:pt x="179" y="120"/>
                  </a:lnTo>
                  <a:lnTo>
                    <a:pt x="180" y="120"/>
                  </a:lnTo>
                  <a:lnTo>
                    <a:pt x="181" y="120"/>
                  </a:lnTo>
                  <a:lnTo>
                    <a:pt x="182" y="120"/>
                  </a:lnTo>
                  <a:lnTo>
                    <a:pt x="184" y="122"/>
                  </a:lnTo>
                  <a:lnTo>
                    <a:pt x="182" y="125"/>
                  </a:lnTo>
                  <a:lnTo>
                    <a:pt x="182" y="126"/>
                  </a:lnTo>
                  <a:lnTo>
                    <a:pt x="184" y="127"/>
                  </a:lnTo>
                  <a:lnTo>
                    <a:pt x="184" y="128"/>
                  </a:lnTo>
                  <a:lnTo>
                    <a:pt x="182" y="128"/>
                  </a:lnTo>
                  <a:lnTo>
                    <a:pt x="181" y="128"/>
                  </a:lnTo>
                  <a:lnTo>
                    <a:pt x="181" y="129"/>
                  </a:lnTo>
                  <a:lnTo>
                    <a:pt x="182" y="130"/>
                  </a:lnTo>
                  <a:lnTo>
                    <a:pt x="182" y="132"/>
                  </a:lnTo>
                  <a:lnTo>
                    <a:pt x="182" y="133"/>
                  </a:lnTo>
                  <a:lnTo>
                    <a:pt x="182" y="134"/>
                  </a:lnTo>
                  <a:lnTo>
                    <a:pt x="181" y="134"/>
                  </a:lnTo>
                  <a:lnTo>
                    <a:pt x="181" y="135"/>
                  </a:lnTo>
                  <a:lnTo>
                    <a:pt x="180" y="135"/>
                  </a:lnTo>
                  <a:lnTo>
                    <a:pt x="179" y="134"/>
                  </a:lnTo>
                  <a:lnTo>
                    <a:pt x="179" y="133"/>
                  </a:lnTo>
                  <a:lnTo>
                    <a:pt x="178" y="133"/>
                  </a:lnTo>
                  <a:lnTo>
                    <a:pt x="177" y="133"/>
                  </a:lnTo>
                  <a:lnTo>
                    <a:pt x="177" y="135"/>
                  </a:lnTo>
                  <a:lnTo>
                    <a:pt x="177" y="136"/>
                  </a:lnTo>
                  <a:lnTo>
                    <a:pt x="177" y="137"/>
                  </a:lnTo>
                  <a:lnTo>
                    <a:pt x="176" y="138"/>
                  </a:lnTo>
                  <a:lnTo>
                    <a:pt x="175" y="139"/>
                  </a:lnTo>
                  <a:lnTo>
                    <a:pt x="175" y="138"/>
                  </a:lnTo>
                  <a:lnTo>
                    <a:pt x="175" y="137"/>
                  </a:lnTo>
                  <a:lnTo>
                    <a:pt x="175" y="136"/>
                  </a:lnTo>
                  <a:lnTo>
                    <a:pt x="175" y="135"/>
                  </a:lnTo>
                  <a:lnTo>
                    <a:pt x="174" y="135"/>
                  </a:lnTo>
                  <a:lnTo>
                    <a:pt x="172" y="135"/>
                  </a:lnTo>
                  <a:lnTo>
                    <a:pt x="172" y="136"/>
                  </a:lnTo>
                  <a:lnTo>
                    <a:pt x="172" y="137"/>
                  </a:lnTo>
                  <a:lnTo>
                    <a:pt x="174" y="137"/>
                  </a:lnTo>
                  <a:lnTo>
                    <a:pt x="174" y="138"/>
                  </a:lnTo>
                  <a:lnTo>
                    <a:pt x="175" y="142"/>
                  </a:lnTo>
                  <a:lnTo>
                    <a:pt x="174" y="143"/>
                  </a:lnTo>
                  <a:lnTo>
                    <a:pt x="172" y="143"/>
                  </a:lnTo>
                  <a:lnTo>
                    <a:pt x="171" y="143"/>
                  </a:lnTo>
                  <a:lnTo>
                    <a:pt x="171" y="144"/>
                  </a:lnTo>
                  <a:lnTo>
                    <a:pt x="172" y="145"/>
                  </a:lnTo>
                  <a:lnTo>
                    <a:pt x="174" y="145"/>
                  </a:lnTo>
                  <a:lnTo>
                    <a:pt x="174" y="146"/>
                  </a:lnTo>
                  <a:lnTo>
                    <a:pt x="172" y="146"/>
                  </a:lnTo>
                  <a:lnTo>
                    <a:pt x="170" y="146"/>
                  </a:lnTo>
                  <a:lnTo>
                    <a:pt x="169" y="146"/>
                  </a:lnTo>
                  <a:lnTo>
                    <a:pt x="171" y="148"/>
                  </a:lnTo>
                  <a:lnTo>
                    <a:pt x="172" y="149"/>
                  </a:lnTo>
                  <a:lnTo>
                    <a:pt x="172" y="150"/>
                  </a:lnTo>
                  <a:lnTo>
                    <a:pt x="171" y="152"/>
                  </a:lnTo>
                  <a:lnTo>
                    <a:pt x="170" y="153"/>
                  </a:lnTo>
                  <a:lnTo>
                    <a:pt x="170" y="154"/>
                  </a:lnTo>
                  <a:lnTo>
                    <a:pt x="169" y="155"/>
                  </a:lnTo>
                  <a:lnTo>
                    <a:pt x="168" y="155"/>
                  </a:lnTo>
                  <a:lnTo>
                    <a:pt x="165" y="155"/>
                  </a:lnTo>
                  <a:lnTo>
                    <a:pt x="162" y="155"/>
                  </a:lnTo>
                  <a:lnTo>
                    <a:pt x="162" y="156"/>
                  </a:lnTo>
                  <a:lnTo>
                    <a:pt x="158" y="156"/>
                  </a:lnTo>
                  <a:lnTo>
                    <a:pt x="157" y="156"/>
                  </a:lnTo>
                  <a:lnTo>
                    <a:pt x="154" y="156"/>
                  </a:lnTo>
                  <a:lnTo>
                    <a:pt x="152" y="156"/>
                  </a:lnTo>
                  <a:lnTo>
                    <a:pt x="151" y="156"/>
                  </a:lnTo>
                  <a:lnTo>
                    <a:pt x="152" y="153"/>
                  </a:lnTo>
                  <a:lnTo>
                    <a:pt x="155" y="149"/>
                  </a:lnTo>
                  <a:lnTo>
                    <a:pt x="156" y="149"/>
                  </a:lnTo>
                  <a:lnTo>
                    <a:pt x="158" y="147"/>
                  </a:lnTo>
                  <a:lnTo>
                    <a:pt x="158" y="146"/>
                  </a:lnTo>
                  <a:lnTo>
                    <a:pt x="159" y="146"/>
                  </a:lnTo>
                  <a:lnTo>
                    <a:pt x="159" y="145"/>
                  </a:lnTo>
                  <a:lnTo>
                    <a:pt x="159" y="143"/>
                  </a:lnTo>
                  <a:lnTo>
                    <a:pt x="158" y="143"/>
                  </a:lnTo>
                  <a:lnTo>
                    <a:pt x="157" y="140"/>
                  </a:lnTo>
                  <a:lnTo>
                    <a:pt x="156" y="139"/>
                  </a:lnTo>
                  <a:lnTo>
                    <a:pt x="156" y="138"/>
                  </a:lnTo>
                  <a:lnTo>
                    <a:pt x="155" y="139"/>
                  </a:lnTo>
                  <a:lnTo>
                    <a:pt x="154" y="139"/>
                  </a:lnTo>
                  <a:lnTo>
                    <a:pt x="151" y="139"/>
                  </a:lnTo>
                  <a:lnTo>
                    <a:pt x="147" y="139"/>
                  </a:lnTo>
                  <a:lnTo>
                    <a:pt x="145" y="139"/>
                  </a:lnTo>
                  <a:lnTo>
                    <a:pt x="144" y="139"/>
                  </a:lnTo>
                  <a:lnTo>
                    <a:pt x="142" y="139"/>
                  </a:lnTo>
                  <a:lnTo>
                    <a:pt x="141" y="139"/>
                  </a:lnTo>
                  <a:lnTo>
                    <a:pt x="140" y="139"/>
                  </a:lnTo>
                  <a:lnTo>
                    <a:pt x="139" y="139"/>
                  </a:lnTo>
                  <a:lnTo>
                    <a:pt x="137" y="140"/>
                  </a:lnTo>
                  <a:lnTo>
                    <a:pt x="136" y="140"/>
                  </a:lnTo>
                  <a:lnTo>
                    <a:pt x="134" y="140"/>
                  </a:lnTo>
                  <a:lnTo>
                    <a:pt x="132" y="140"/>
                  </a:lnTo>
                  <a:lnTo>
                    <a:pt x="130" y="140"/>
                  </a:lnTo>
                  <a:lnTo>
                    <a:pt x="129" y="140"/>
                  </a:lnTo>
                  <a:lnTo>
                    <a:pt x="127" y="140"/>
                  </a:lnTo>
                  <a:lnTo>
                    <a:pt x="121" y="140"/>
                  </a:lnTo>
                  <a:lnTo>
                    <a:pt x="120" y="140"/>
                  </a:lnTo>
                  <a:lnTo>
                    <a:pt x="118" y="140"/>
                  </a:lnTo>
                  <a:lnTo>
                    <a:pt x="116" y="142"/>
                  </a:lnTo>
                  <a:lnTo>
                    <a:pt x="115" y="142"/>
                  </a:lnTo>
                  <a:lnTo>
                    <a:pt x="114" y="142"/>
                  </a:lnTo>
                  <a:lnTo>
                    <a:pt x="112" y="142"/>
                  </a:lnTo>
                  <a:lnTo>
                    <a:pt x="111" y="142"/>
                  </a:lnTo>
                  <a:lnTo>
                    <a:pt x="110" y="142"/>
                  </a:lnTo>
                  <a:lnTo>
                    <a:pt x="109" y="142"/>
                  </a:lnTo>
                  <a:lnTo>
                    <a:pt x="106" y="142"/>
                  </a:lnTo>
                  <a:lnTo>
                    <a:pt x="105" y="142"/>
                  </a:lnTo>
                  <a:lnTo>
                    <a:pt x="104" y="142"/>
                  </a:lnTo>
                  <a:lnTo>
                    <a:pt x="102" y="142"/>
                  </a:lnTo>
                  <a:lnTo>
                    <a:pt x="101" y="142"/>
                  </a:lnTo>
                  <a:lnTo>
                    <a:pt x="99" y="142"/>
                  </a:lnTo>
                  <a:lnTo>
                    <a:pt x="97" y="142"/>
                  </a:lnTo>
                  <a:lnTo>
                    <a:pt x="96" y="142"/>
                  </a:lnTo>
                  <a:lnTo>
                    <a:pt x="90" y="143"/>
                  </a:lnTo>
                  <a:lnTo>
                    <a:pt x="84" y="143"/>
                  </a:lnTo>
                  <a:lnTo>
                    <a:pt x="81" y="143"/>
                  </a:lnTo>
                  <a:lnTo>
                    <a:pt x="80" y="143"/>
                  </a:lnTo>
                  <a:lnTo>
                    <a:pt x="77" y="143"/>
                  </a:lnTo>
                  <a:lnTo>
                    <a:pt x="76" y="143"/>
                  </a:lnTo>
                  <a:lnTo>
                    <a:pt x="75" y="143"/>
                  </a:lnTo>
                  <a:lnTo>
                    <a:pt x="69" y="143"/>
                  </a:lnTo>
                  <a:lnTo>
                    <a:pt x="67" y="143"/>
                  </a:lnTo>
                  <a:lnTo>
                    <a:pt x="66" y="143"/>
                  </a:lnTo>
                  <a:lnTo>
                    <a:pt x="64" y="143"/>
                  </a:lnTo>
                  <a:lnTo>
                    <a:pt x="61" y="143"/>
                  </a:lnTo>
                  <a:lnTo>
                    <a:pt x="58" y="144"/>
                  </a:lnTo>
                  <a:lnTo>
                    <a:pt x="57" y="144"/>
                  </a:lnTo>
                  <a:lnTo>
                    <a:pt x="54" y="144"/>
                  </a:lnTo>
                  <a:lnTo>
                    <a:pt x="52" y="144"/>
                  </a:lnTo>
                  <a:lnTo>
                    <a:pt x="51" y="144"/>
                  </a:lnTo>
                  <a:lnTo>
                    <a:pt x="50" y="144"/>
                  </a:lnTo>
                  <a:lnTo>
                    <a:pt x="48" y="144"/>
                  </a:lnTo>
                  <a:lnTo>
                    <a:pt x="47" y="144"/>
                  </a:lnTo>
                  <a:lnTo>
                    <a:pt x="36" y="144"/>
                  </a:lnTo>
                  <a:lnTo>
                    <a:pt x="35" y="144"/>
                  </a:lnTo>
                  <a:lnTo>
                    <a:pt x="32" y="144"/>
                  </a:lnTo>
                  <a:lnTo>
                    <a:pt x="32" y="143"/>
                  </a:lnTo>
                  <a:lnTo>
                    <a:pt x="32" y="142"/>
                  </a:lnTo>
                  <a:lnTo>
                    <a:pt x="32" y="140"/>
                  </a:lnTo>
                  <a:lnTo>
                    <a:pt x="32" y="138"/>
                  </a:lnTo>
                  <a:lnTo>
                    <a:pt x="32" y="137"/>
                  </a:lnTo>
                  <a:lnTo>
                    <a:pt x="32" y="135"/>
                  </a:lnTo>
                  <a:lnTo>
                    <a:pt x="32" y="132"/>
                  </a:lnTo>
                  <a:lnTo>
                    <a:pt x="32" y="130"/>
                  </a:lnTo>
                  <a:lnTo>
                    <a:pt x="32" y="129"/>
                  </a:lnTo>
                  <a:lnTo>
                    <a:pt x="32" y="128"/>
                  </a:lnTo>
                  <a:lnTo>
                    <a:pt x="32" y="127"/>
                  </a:lnTo>
                  <a:lnTo>
                    <a:pt x="32" y="126"/>
                  </a:lnTo>
                  <a:lnTo>
                    <a:pt x="32" y="125"/>
                  </a:lnTo>
                  <a:lnTo>
                    <a:pt x="32" y="124"/>
                  </a:lnTo>
                  <a:lnTo>
                    <a:pt x="32" y="123"/>
                  </a:lnTo>
                  <a:lnTo>
                    <a:pt x="32" y="122"/>
                  </a:lnTo>
                  <a:lnTo>
                    <a:pt x="32" y="120"/>
                  </a:lnTo>
                  <a:lnTo>
                    <a:pt x="32" y="119"/>
                  </a:lnTo>
                  <a:lnTo>
                    <a:pt x="32" y="118"/>
                  </a:lnTo>
                  <a:lnTo>
                    <a:pt x="32" y="116"/>
                  </a:lnTo>
                  <a:lnTo>
                    <a:pt x="32" y="115"/>
                  </a:lnTo>
                  <a:lnTo>
                    <a:pt x="32" y="114"/>
                  </a:lnTo>
                  <a:lnTo>
                    <a:pt x="32" y="113"/>
                  </a:lnTo>
                  <a:lnTo>
                    <a:pt x="32" y="112"/>
                  </a:lnTo>
                  <a:lnTo>
                    <a:pt x="32" y="110"/>
                  </a:lnTo>
                  <a:lnTo>
                    <a:pt x="32" y="108"/>
                  </a:lnTo>
                  <a:lnTo>
                    <a:pt x="32" y="107"/>
                  </a:lnTo>
                  <a:lnTo>
                    <a:pt x="32" y="106"/>
                  </a:lnTo>
                  <a:lnTo>
                    <a:pt x="32" y="105"/>
                  </a:lnTo>
                  <a:lnTo>
                    <a:pt x="32" y="104"/>
                  </a:lnTo>
                  <a:lnTo>
                    <a:pt x="31" y="104"/>
                  </a:lnTo>
                  <a:lnTo>
                    <a:pt x="31" y="103"/>
                  </a:lnTo>
                  <a:lnTo>
                    <a:pt x="31" y="102"/>
                  </a:lnTo>
                  <a:lnTo>
                    <a:pt x="31" y="98"/>
                  </a:lnTo>
                  <a:lnTo>
                    <a:pt x="31" y="97"/>
                  </a:lnTo>
                  <a:lnTo>
                    <a:pt x="31" y="96"/>
                  </a:lnTo>
                  <a:lnTo>
                    <a:pt x="31" y="95"/>
                  </a:lnTo>
                  <a:lnTo>
                    <a:pt x="31" y="94"/>
                  </a:lnTo>
                  <a:lnTo>
                    <a:pt x="31" y="93"/>
                  </a:lnTo>
                  <a:lnTo>
                    <a:pt x="31" y="92"/>
                  </a:lnTo>
                  <a:lnTo>
                    <a:pt x="31" y="90"/>
                  </a:lnTo>
                  <a:lnTo>
                    <a:pt x="31" y="87"/>
                  </a:lnTo>
                  <a:lnTo>
                    <a:pt x="31" y="86"/>
                  </a:lnTo>
                  <a:lnTo>
                    <a:pt x="31" y="85"/>
                  </a:lnTo>
                  <a:lnTo>
                    <a:pt x="31" y="84"/>
                  </a:lnTo>
                  <a:lnTo>
                    <a:pt x="31" y="83"/>
                  </a:lnTo>
                  <a:lnTo>
                    <a:pt x="31" y="82"/>
                  </a:lnTo>
                  <a:lnTo>
                    <a:pt x="31" y="80"/>
                  </a:lnTo>
                  <a:lnTo>
                    <a:pt x="31" y="79"/>
                  </a:lnTo>
                  <a:lnTo>
                    <a:pt x="31" y="78"/>
                  </a:lnTo>
                  <a:lnTo>
                    <a:pt x="31" y="76"/>
                  </a:lnTo>
                  <a:lnTo>
                    <a:pt x="31" y="74"/>
                  </a:lnTo>
                  <a:lnTo>
                    <a:pt x="31" y="73"/>
                  </a:lnTo>
                  <a:lnTo>
                    <a:pt x="31" y="72"/>
                  </a:lnTo>
                  <a:lnTo>
                    <a:pt x="31" y="70"/>
                  </a:lnTo>
                  <a:lnTo>
                    <a:pt x="31" y="67"/>
                  </a:lnTo>
                  <a:lnTo>
                    <a:pt x="31" y="66"/>
                  </a:lnTo>
                  <a:lnTo>
                    <a:pt x="31" y="65"/>
                  </a:lnTo>
                  <a:lnTo>
                    <a:pt x="31" y="64"/>
                  </a:lnTo>
                  <a:lnTo>
                    <a:pt x="31" y="63"/>
                  </a:lnTo>
                  <a:lnTo>
                    <a:pt x="31" y="62"/>
                  </a:lnTo>
                  <a:lnTo>
                    <a:pt x="31" y="60"/>
                  </a:lnTo>
                  <a:lnTo>
                    <a:pt x="31" y="57"/>
                  </a:lnTo>
                  <a:lnTo>
                    <a:pt x="31" y="56"/>
                  </a:lnTo>
                  <a:lnTo>
                    <a:pt x="31" y="55"/>
                  </a:lnTo>
                  <a:lnTo>
                    <a:pt x="31" y="54"/>
                  </a:lnTo>
                  <a:lnTo>
                    <a:pt x="31" y="53"/>
                  </a:lnTo>
                  <a:lnTo>
                    <a:pt x="29" y="53"/>
                  </a:lnTo>
                  <a:lnTo>
                    <a:pt x="28" y="53"/>
                  </a:lnTo>
                  <a:lnTo>
                    <a:pt x="27" y="52"/>
                  </a:lnTo>
                  <a:lnTo>
                    <a:pt x="26" y="50"/>
                  </a:lnTo>
                  <a:lnTo>
                    <a:pt x="24" y="48"/>
                  </a:lnTo>
                  <a:lnTo>
                    <a:pt x="24" y="47"/>
                  </a:lnTo>
                  <a:lnTo>
                    <a:pt x="24" y="46"/>
                  </a:lnTo>
                  <a:lnTo>
                    <a:pt x="22" y="45"/>
                  </a:lnTo>
                  <a:lnTo>
                    <a:pt x="21" y="44"/>
                  </a:lnTo>
                  <a:lnTo>
                    <a:pt x="18" y="40"/>
                  </a:lnTo>
                  <a:lnTo>
                    <a:pt x="18" y="39"/>
                  </a:lnTo>
                  <a:lnTo>
                    <a:pt x="18" y="38"/>
                  </a:lnTo>
                  <a:lnTo>
                    <a:pt x="19" y="37"/>
                  </a:lnTo>
                  <a:lnTo>
                    <a:pt x="20" y="35"/>
                  </a:lnTo>
                  <a:lnTo>
                    <a:pt x="22" y="34"/>
                  </a:lnTo>
                  <a:lnTo>
                    <a:pt x="24" y="32"/>
                  </a:lnTo>
                  <a:lnTo>
                    <a:pt x="24" y="30"/>
                  </a:lnTo>
                  <a:lnTo>
                    <a:pt x="22" y="28"/>
                  </a:lnTo>
                  <a:lnTo>
                    <a:pt x="22" y="27"/>
                  </a:lnTo>
                  <a:lnTo>
                    <a:pt x="21" y="27"/>
                  </a:lnTo>
                  <a:lnTo>
                    <a:pt x="20" y="27"/>
                  </a:lnTo>
                  <a:lnTo>
                    <a:pt x="20" y="28"/>
                  </a:lnTo>
                  <a:lnTo>
                    <a:pt x="19" y="28"/>
                  </a:lnTo>
                  <a:lnTo>
                    <a:pt x="18" y="29"/>
                  </a:lnTo>
                  <a:lnTo>
                    <a:pt x="18" y="28"/>
                  </a:lnTo>
                  <a:lnTo>
                    <a:pt x="17" y="28"/>
                  </a:lnTo>
                  <a:lnTo>
                    <a:pt x="16" y="27"/>
                  </a:lnTo>
                  <a:lnTo>
                    <a:pt x="12" y="25"/>
                  </a:lnTo>
                  <a:lnTo>
                    <a:pt x="12" y="24"/>
                  </a:lnTo>
                  <a:lnTo>
                    <a:pt x="7" y="16"/>
                  </a:lnTo>
                  <a:lnTo>
                    <a:pt x="6" y="15"/>
                  </a:lnTo>
                  <a:lnTo>
                    <a:pt x="6" y="14"/>
                  </a:lnTo>
                  <a:lnTo>
                    <a:pt x="4" y="13"/>
                  </a:lnTo>
                  <a:lnTo>
                    <a:pt x="2" y="8"/>
                  </a:lnTo>
                  <a:lnTo>
                    <a:pt x="2" y="7"/>
                  </a:lnTo>
                  <a:lnTo>
                    <a:pt x="4" y="6"/>
                  </a:lnTo>
                  <a:lnTo>
                    <a:pt x="2" y="6"/>
                  </a:lnTo>
                  <a:lnTo>
                    <a:pt x="1" y="6"/>
                  </a:lnTo>
                  <a:lnTo>
                    <a:pt x="0" y="6"/>
                  </a:lnTo>
                  <a:lnTo>
                    <a:pt x="0" y="5"/>
                  </a:lnTo>
                  <a:lnTo>
                    <a:pt x="0" y="4"/>
                  </a:lnTo>
                  <a:lnTo>
                    <a:pt x="1" y="4"/>
                  </a:lnTo>
                  <a:lnTo>
                    <a:pt x="2" y="4"/>
                  </a:lnTo>
                  <a:lnTo>
                    <a:pt x="4" y="4"/>
                  </a:lnTo>
                  <a:lnTo>
                    <a:pt x="5" y="4"/>
                  </a:lnTo>
                  <a:lnTo>
                    <a:pt x="6" y="4"/>
                  </a:lnTo>
                  <a:lnTo>
                    <a:pt x="7" y="4"/>
                  </a:lnTo>
                  <a:lnTo>
                    <a:pt x="8" y="4"/>
                  </a:lnTo>
                  <a:lnTo>
                    <a:pt x="9" y="4"/>
                  </a:lnTo>
                  <a:lnTo>
                    <a:pt x="10" y="4"/>
                  </a:lnTo>
                  <a:lnTo>
                    <a:pt x="11" y="4"/>
                  </a:lnTo>
                  <a:lnTo>
                    <a:pt x="15" y="4"/>
                  </a:lnTo>
                  <a:lnTo>
                    <a:pt x="16" y="4"/>
                  </a:lnTo>
                  <a:lnTo>
                    <a:pt x="17" y="4"/>
                  </a:lnTo>
                  <a:lnTo>
                    <a:pt x="18" y="4"/>
                  </a:lnTo>
                  <a:lnTo>
                    <a:pt x="21" y="4"/>
                  </a:lnTo>
                  <a:lnTo>
                    <a:pt x="22" y="4"/>
                  </a:lnTo>
                  <a:lnTo>
                    <a:pt x="24" y="4"/>
                  </a:lnTo>
                  <a:lnTo>
                    <a:pt x="25" y="4"/>
                  </a:lnTo>
                  <a:lnTo>
                    <a:pt x="26" y="5"/>
                  </a:lnTo>
                  <a:lnTo>
                    <a:pt x="28" y="5"/>
                  </a:lnTo>
                  <a:lnTo>
                    <a:pt x="29" y="5"/>
                  </a:lnTo>
                  <a:lnTo>
                    <a:pt x="30" y="5"/>
                  </a:lnTo>
                  <a:lnTo>
                    <a:pt x="31" y="5"/>
                  </a:lnTo>
                  <a:lnTo>
                    <a:pt x="32" y="4"/>
                  </a:lnTo>
                  <a:lnTo>
                    <a:pt x="34" y="4"/>
                  </a:lnTo>
                  <a:lnTo>
                    <a:pt x="35" y="4"/>
                  </a:lnTo>
                  <a:lnTo>
                    <a:pt x="37" y="4"/>
                  </a:lnTo>
                  <a:lnTo>
                    <a:pt x="38" y="4"/>
                  </a:lnTo>
                  <a:lnTo>
                    <a:pt x="39" y="4"/>
                  </a:lnTo>
                  <a:lnTo>
                    <a:pt x="40" y="4"/>
                  </a:lnTo>
                  <a:lnTo>
                    <a:pt x="44" y="4"/>
                  </a:lnTo>
                  <a:lnTo>
                    <a:pt x="45" y="4"/>
                  </a:lnTo>
                  <a:lnTo>
                    <a:pt x="46" y="4"/>
                  </a:lnTo>
                  <a:lnTo>
                    <a:pt x="47" y="4"/>
                  </a:lnTo>
                  <a:lnTo>
                    <a:pt x="48" y="4"/>
                  </a:lnTo>
                  <a:lnTo>
                    <a:pt x="49" y="4"/>
                  </a:lnTo>
                  <a:lnTo>
                    <a:pt x="50" y="4"/>
                  </a:lnTo>
                  <a:lnTo>
                    <a:pt x="51" y="4"/>
                  </a:lnTo>
                  <a:lnTo>
                    <a:pt x="52" y="4"/>
                  </a:lnTo>
                  <a:lnTo>
                    <a:pt x="54" y="4"/>
                  </a:lnTo>
                  <a:lnTo>
                    <a:pt x="55" y="4"/>
                  </a:lnTo>
                  <a:lnTo>
                    <a:pt x="56" y="4"/>
                  </a:lnTo>
                  <a:lnTo>
                    <a:pt x="57" y="4"/>
                  </a:lnTo>
                  <a:lnTo>
                    <a:pt x="58" y="4"/>
                  </a:lnTo>
                  <a:lnTo>
                    <a:pt x="59" y="4"/>
                  </a:lnTo>
                  <a:lnTo>
                    <a:pt x="60" y="4"/>
                  </a:lnTo>
                  <a:lnTo>
                    <a:pt x="61" y="4"/>
                  </a:lnTo>
                  <a:lnTo>
                    <a:pt x="62" y="4"/>
                  </a:lnTo>
                  <a:lnTo>
                    <a:pt x="64" y="4"/>
                  </a:lnTo>
                  <a:lnTo>
                    <a:pt x="65" y="4"/>
                  </a:lnTo>
                  <a:lnTo>
                    <a:pt x="66" y="3"/>
                  </a:lnTo>
                  <a:lnTo>
                    <a:pt x="70" y="3"/>
                  </a:lnTo>
                  <a:lnTo>
                    <a:pt x="74" y="3"/>
                  </a:lnTo>
                  <a:lnTo>
                    <a:pt x="75" y="3"/>
                  </a:lnTo>
                  <a:lnTo>
                    <a:pt x="76" y="3"/>
                  </a:lnTo>
                  <a:lnTo>
                    <a:pt x="77" y="3"/>
                  </a:lnTo>
                  <a:lnTo>
                    <a:pt x="79" y="3"/>
                  </a:lnTo>
                  <a:lnTo>
                    <a:pt x="80" y="3"/>
                  </a:lnTo>
                  <a:lnTo>
                    <a:pt x="82" y="3"/>
                  </a:lnTo>
                  <a:lnTo>
                    <a:pt x="84" y="3"/>
                  </a:lnTo>
                  <a:lnTo>
                    <a:pt x="86" y="2"/>
                  </a:lnTo>
                  <a:lnTo>
                    <a:pt x="87" y="2"/>
                  </a:lnTo>
                  <a:lnTo>
                    <a:pt x="89" y="2"/>
                  </a:lnTo>
                  <a:lnTo>
                    <a:pt x="90" y="2"/>
                  </a:lnTo>
                  <a:lnTo>
                    <a:pt x="92" y="2"/>
                  </a:lnTo>
                  <a:lnTo>
                    <a:pt x="94" y="2"/>
                  </a:lnTo>
                  <a:lnTo>
                    <a:pt x="96" y="2"/>
                  </a:lnTo>
                  <a:lnTo>
                    <a:pt x="97" y="2"/>
                  </a:lnTo>
                  <a:lnTo>
                    <a:pt x="98" y="2"/>
                  </a:lnTo>
                  <a:lnTo>
                    <a:pt x="99" y="2"/>
                  </a:lnTo>
                  <a:lnTo>
                    <a:pt x="100" y="0"/>
                  </a:lnTo>
                  <a:lnTo>
                    <a:pt x="102" y="0"/>
                  </a:lnTo>
                  <a:lnTo>
                    <a:pt x="104" y="0"/>
                  </a:lnTo>
                  <a:lnTo>
                    <a:pt x="106" y="0"/>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122"/>
            <p:cNvSpPr>
              <a:spLocks/>
            </p:cNvSpPr>
            <p:nvPr/>
          </p:nvSpPr>
          <p:spPr bwMode="auto">
            <a:xfrm>
              <a:off x="4614863" y="3362325"/>
              <a:ext cx="439738" cy="287338"/>
            </a:xfrm>
            <a:custGeom>
              <a:avLst/>
              <a:gdLst>
                <a:gd name="T0" fmla="*/ 73 w 277"/>
                <a:gd name="T1" fmla="*/ 14 h 181"/>
                <a:gd name="T2" fmla="*/ 101 w 277"/>
                <a:gd name="T3" fmla="*/ 20 h 181"/>
                <a:gd name="T4" fmla="*/ 137 w 277"/>
                <a:gd name="T5" fmla="*/ 25 h 181"/>
                <a:gd name="T6" fmla="*/ 164 w 277"/>
                <a:gd name="T7" fmla="*/ 30 h 181"/>
                <a:gd name="T8" fmla="*/ 218 w 277"/>
                <a:gd name="T9" fmla="*/ 37 h 181"/>
                <a:gd name="T10" fmla="*/ 227 w 277"/>
                <a:gd name="T11" fmla="*/ 39 h 181"/>
                <a:gd name="T12" fmla="*/ 242 w 277"/>
                <a:gd name="T13" fmla="*/ 40 h 181"/>
                <a:gd name="T14" fmla="*/ 250 w 277"/>
                <a:gd name="T15" fmla="*/ 41 h 181"/>
                <a:gd name="T16" fmla="*/ 277 w 277"/>
                <a:gd name="T17" fmla="*/ 45 h 181"/>
                <a:gd name="T18" fmla="*/ 277 w 277"/>
                <a:gd name="T19" fmla="*/ 46 h 181"/>
                <a:gd name="T20" fmla="*/ 276 w 277"/>
                <a:gd name="T21" fmla="*/ 49 h 181"/>
                <a:gd name="T22" fmla="*/ 276 w 277"/>
                <a:gd name="T23" fmla="*/ 55 h 181"/>
                <a:gd name="T24" fmla="*/ 276 w 277"/>
                <a:gd name="T25" fmla="*/ 57 h 181"/>
                <a:gd name="T26" fmla="*/ 275 w 277"/>
                <a:gd name="T27" fmla="*/ 61 h 181"/>
                <a:gd name="T28" fmla="*/ 275 w 277"/>
                <a:gd name="T29" fmla="*/ 64 h 181"/>
                <a:gd name="T30" fmla="*/ 275 w 277"/>
                <a:gd name="T31" fmla="*/ 70 h 181"/>
                <a:gd name="T32" fmla="*/ 274 w 277"/>
                <a:gd name="T33" fmla="*/ 79 h 181"/>
                <a:gd name="T34" fmla="*/ 274 w 277"/>
                <a:gd name="T35" fmla="*/ 85 h 181"/>
                <a:gd name="T36" fmla="*/ 272 w 277"/>
                <a:gd name="T37" fmla="*/ 101 h 181"/>
                <a:gd name="T38" fmla="*/ 271 w 277"/>
                <a:gd name="T39" fmla="*/ 110 h 181"/>
                <a:gd name="T40" fmla="*/ 271 w 277"/>
                <a:gd name="T41" fmla="*/ 114 h 181"/>
                <a:gd name="T42" fmla="*/ 270 w 277"/>
                <a:gd name="T43" fmla="*/ 124 h 181"/>
                <a:gd name="T44" fmla="*/ 267 w 277"/>
                <a:gd name="T45" fmla="*/ 151 h 181"/>
                <a:gd name="T46" fmla="*/ 266 w 277"/>
                <a:gd name="T47" fmla="*/ 164 h 181"/>
                <a:gd name="T48" fmla="*/ 264 w 277"/>
                <a:gd name="T49" fmla="*/ 181 h 181"/>
                <a:gd name="T50" fmla="*/ 241 w 277"/>
                <a:gd name="T51" fmla="*/ 179 h 181"/>
                <a:gd name="T52" fmla="*/ 211 w 277"/>
                <a:gd name="T53" fmla="*/ 175 h 181"/>
                <a:gd name="T54" fmla="*/ 166 w 277"/>
                <a:gd name="T55" fmla="*/ 170 h 181"/>
                <a:gd name="T56" fmla="*/ 138 w 277"/>
                <a:gd name="T57" fmla="*/ 165 h 181"/>
                <a:gd name="T58" fmla="*/ 107 w 277"/>
                <a:gd name="T59" fmla="*/ 161 h 181"/>
                <a:gd name="T60" fmla="*/ 93 w 277"/>
                <a:gd name="T61" fmla="*/ 170 h 181"/>
                <a:gd name="T62" fmla="*/ 87 w 277"/>
                <a:gd name="T63" fmla="*/ 166 h 181"/>
                <a:gd name="T64" fmla="*/ 80 w 277"/>
                <a:gd name="T65" fmla="*/ 171 h 181"/>
                <a:gd name="T66" fmla="*/ 71 w 277"/>
                <a:gd name="T67" fmla="*/ 170 h 181"/>
                <a:gd name="T68" fmla="*/ 63 w 277"/>
                <a:gd name="T69" fmla="*/ 167 h 181"/>
                <a:gd name="T70" fmla="*/ 60 w 277"/>
                <a:gd name="T71" fmla="*/ 171 h 181"/>
                <a:gd name="T72" fmla="*/ 50 w 277"/>
                <a:gd name="T73" fmla="*/ 170 h 181"/>
                <a:gd name="T74" fmla="*/ 45 w 277"/>
                <a:gd name="T75" fmla="*/ 169 h 181"/>
                <a:gd name="T76" fmla="*/ 44 w 277"/>
                <a:gd name="T77" fmla="*/ 156 h 181"/>
                <a:gd name="T78" fmla="*/ 36 w 277"/>
                <a:gd name="T79" fmla="*/ 151 h 181"/>
                <a:gd name="T80" fmla="*/ 38 w 277"/>
                <a:gd name="T81" fmla="*/ 146 h 181"/>
                <a:gd name="T82" fmla="*/ 36 w 277"/>
                <a:gd name="T83" fmla="*/ 141 h 181"/>
                <a:gd name="T84" fmla="*/ 34 w 277"/>
                <a:gd name="T85" fmla="*/ 129 h 181"/>
                <a:gd name="T86" fmla="*/ 32 w 277"/>
                <a:gd name="T87" fmla="*/ 122 h 181"/>
                <a:gd name="T88" fmla="*/ 25 w 277"/>
                <a:gd name="T89" fmla="*/ 125 h 181"/>
                <a:gd name="T90" fmla="*/ 16 w 277"/>
                <a:gd name="T91" fmla="*/ 123 h 181"/>
                <a:gd name="T92" fmla="*/ 16 w 277"/>
                <a:gd name="T93" fmla="*/ 121 h 181"/>
                <a:gd name="T94" fmla="*/ 17 w 277"/>
                <a:gd name="T95" fmla="*/ 116 h 181"/>
                <a:gd name="T96" fmla="*/ 22 w 277"/>
                <a:gd name="T97" fmla="*/ 110 h 181"/>
                <a:gd name="T98" fmla="*/ 22 w 277"/>
                <a:gd name="T99" fmla="*/ 105 h 181"/>
                <a:gd name="T100" fmla="*/ 28 w 277"/>
                <a:gd name="T101" fmla="*/ 89 h 181"/>
                <a:gd name="T102" fmla="*/ 26 w 277"/>
                <a:gd name="T103" fmla="*/ 87 h 181"/>
                <a:gd name="T104" fmla="*/ 22 w 277"/>
                <a:gd name="T105" fmla="*/ 85 h 181"/>
                <a:gd name="T106" fmla="*/ 20 w 277"/>
                <a:gd name="T107" fmla="*/ 83 h 181"/>
                <a:gd name="T108" fmla="*/ 16 w 277"/>
                <a:gd name="T109" fmla="*/ 76 h 181"/>
                <a:gd name="T110" fmla="*/ 11 w 277"/>
                <a:gd name="T111" fmla="*/ 64 h 181"/>
                <a:gd name="T112" fmla="*/ 5 w 277"/>
                <a:gd name="T113" fmla="*/ 57 h 181"/>
                <a:gd name="T114" fmla="*/ 3 w 277"/>
                <a:gd name="T115" fmla="*/ 51 h 181"/>
                <a:gd name="T116" fmla="*/ 1 w 277"/>
                <a:gd name="T117" fmla="*/ 35 h 181"/>
                <a:gd name="T118" fmla="*/ 4 w 277"/>
                <a:gd name="T119" fmla="*/ 16 h 181"/>
                <a:gd name="T120" fmla="*/ 43 w 277"/>
                <a:gd name="T121" fmla="*/ 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7" h="181">
                  <a:moveTo>
                    <a:pt x="43" y="7"/>
                  </a:moveTo>
                  <a:lnTo>
                    <a:pt x="52" y="10"/>
                  </a:lnTo>
                  <a:lnTo>
                    <a:pt x="60" y="12"/>
                  </a:lnTo>
                  <a:lnTo>
                    <a:pt x="73" y="14"/>
                  </a:lnTo>
                  <a:lnTo>
                    <a:pt x="73" y="14"/>
                  </a:lnTo>
                  <a:lnTo>
                    <a:pt x="73" y="14"/>
                  </a:lnTo>
                  <a:lnTo>
                    <a:pt x="73" y="14"/>
                  </a:lnTo>
                  <a:lnTo>
                    <a:pt x="73" y="14"/>
                  </a:lnTo>
                  <a:lnTo>
                    <a:pt x="73" y="14"/>
                  </a:lnTo>
                  <a:lnTo>
                    <a:pt x="73" y="14"/>
                  </a:lnTo>
                  <a:lnTo>
                    <a:pt x="74" y="14"/>
                  </a:lnTo>
                  <a:lnTo>
                    <a:pt x="74" y="14"/>
                  </a:lnTo>
                  <a:lnTo>
                    <a:pt x="75" y="14"/>
                  </a:lnTo>
                  <a:lnTo>
                    <a:pt x="75" y="14"/>
                  </a:lnTo>
                  <a:lnTo>
                    <a:pt x="94" y="17"/>
                  </a:lnTo>
                  <a:lnTo>
                    <a:pt x="101" y="20"/>
                  </a:lnTo>
                  <a:lnTo>
                    <a:pt x="101" y="20"/>
                  </a:lnTo>
                  <a:lnTo>
                    <a:pt x="103" y="20"/>
                  </a:lnTo>
                  <a:lnTo>
                    <a:pt x="103" y="20"/>
                  </a:lnTo>
                  <a:lnTo>
                    <a:pt x="114" y="22"/>
                  </a:lnTo>
                  <a:lnTo>
                    <a:pt x="123" y="23"/>
                  </a:lnTo>
                  <a:lnTo>
                    <a:pt x="123" y="23"/>
                  </a:lnTo>
                  <a:lnTo>
                    <a:pt x="126" y="24"/>
                  </a:lnTo>
                  <a:lnTo>
                    <a:pt x="137" y="25"/>
                  </a:lnTo>
                  <a:lnTo>
                    <a:pt x="137" y="25"/>
                  </a:lnTo>
                  <a:lnTo>
                    <a:pt x="138" y="26"/>
                  </a:lnTo>
                  <a:lnTo>
                    <a:pt x="143" y="26"/>
                  </a:lnTo>
                  <a:lnTo>
                    <a:pt x="154" y="29"/>
                  </a:lnTo>
                  <a:lnTo>
                    <a:pt x="156" y="29"/>
                  </a:lnTo>
                  <a:lnTo>
                    <a:pt x="156" y="29"/>
                  </a:lnTo>
                  <a:lnTo>
                    <a:pt x="164" y="30"/>
                  </a:lnTo>
                  <a:lnTo>
                    <a:pt x="164" y="30"/>
                  </a:lnTo>
                  <a:lnTo>
                    <a:pt x="165" y="30"/>
                  </a:lnTo>
                  <a:lnTo>
                    <a:pt x="165" y="30"/>
                  </a:lnTo>
                  <a:lnTo>
                    <a:pt x="175" y="32"/>
                  </a:lnTo>
                  <a:lnTo>
                    <a:pt x="176" y="32"/>
                  </a:lnTo>
                  <a:lnTo>
                    <a:pt x="183" y="33"/>
                  </a:lnTo>
                  <a:lnTo>
                    <a:pt x="206" y="35"/>
                  </a:lnTo>
                  <a:lnTo>
                    <a:pt x="218" y="37"/>
                  </a:lnTo>
                  <a:lnTo>
                    <a:pt x="218" y="37"/>
                  </a:lnTo>
                  <a:lnTo>
                    <a:pt x="221" y="37"/>
                  </a:lnTo>
                  <a:lnTo>
                    <a:pt x="222" y="37"/>
                  </a:lnTo>
                  <a:lnTo>
                    <a:pt x="224" y="39"/>
                  </a:lnTo>
                  <a:lnTo>
                    <a:pt x="225" y="39"/>
                  </a:lnTo>
                  <a:lnTo>
                    <a:pt x="226" y="39"/>
                  </a:lnTo>
                  <a:lnTo>
                    <a:pt x="227" y="39"/>
                  </a:lnTo>
                  <a:lnTo>
                    <a:pt x="227" y="39"/>
                  </a:lnTo>
                  <a:lnTo>
                    <a:pt x="227" y="39"/>
                  </a:lnTo>
                  <a:lnTo>
                    <a:pt x="231" y="39"/>
                  </a:lnTo>
                  <a:lnTo>
                    <a:pt x="232" y="39"/>
                  </a:lnTo>
                  <a:lnTo>
                    <a:pt x="234" y="39"/>
                  </a:lnTo>
                  <a:lnTo>
                    <a:pt x="236" y="40"/>
                  </a:lnTo>
                  <a:lnTo>
                    <a:pt x="238" y="40"/>
                  </a:lnTo>
                  <a:lnTo>
                    <a:pt x="241" y="40"/>
                  </a:lnTo>
                  <a:lnTo>
                    <a:pt x="242" y="40"/>
                  </a:lnTo>
                  <a:lnTo>
                    <a:pt x="242" y="40"/>
                  </a:lnTo>
                  <a:lnTo>
                    <a:pt x="243" y="40"/>
                  </a:lnTo>
                  <a:lnTo>
                    <a:pt x="244" y="41"/>
                  </a:lnTo>
                  <a:lnTo>
                    <a:pt x="246" y="41"/>
                  </a:lnTo>
                  <a:lnTo>
                    <a:pt x="246" y="41"/>
                  </a:lnTo>
                  <a:lnTo>
                    <a:pt x="246" y="41"/>
                  </a:lnTo>
                  <a:lnTo>
                    <a:pt x="247" y="41"/>
                  </a:lnTo>
                  <a:lnTo>
                    <a:pt x="247" y="41"/>
                  </a:lnTo>
                  <a:lnTo>
                    <a:pt x="250" y="41"/>
                  </a:lnTo>
                  <a:lnTo>
                    <a:pt x="250" y="41"/>
                  </a:lnTo>
                  <a:lnTo>
                    <a:pt x="254" y="42"/>
                  </a:lnTo>
                  <a:lnTo>
                    <a:pt x="264" y="42"/>
                  </a:lnTo>
                  <a:lnTo>
                    <a:pt x="266" y="43"/>
                  </a:lnTo>
                  <a:lnTo>
                    <a:pt x="277" y="44"/>
                  </a:lnTo>
                  <a:lnTo>
                    <a:pt x="277" y="44"/>
                  </a:lnTo>
                  <a:lnTo>
                    <a:pt x="277" y="45"/>
                  </a:lnTo>
                  <a:lnTo>
                    <a:pt x="277" y="45"/>
                  </a:lnTo>
                  <a:lnTo>
                    <a:pt x="277" y="45"/>
                  </a:lnTo>
                  <a:lnTo>
                    <a:pt x="277" y="45"/>
                  </a:lnTo>
                  <a:lnTo>
                    <a:pt x="277" y="45"/>
                  </a:lnTo>
                  <a:lnTo>
                    <a:pt x="277" y="45"/>
                  </a:lnTo>
                  <a:lnTo>
                    <a:pt x="277" y="45"/>
                  </a:lnTo>
                  <a:lnTo>
                    <a:pt x="277" y="45"/>
                  </a:lnTo>
                  <a:lnTo>
                    <a:pt x="277" y="46"/>
                  </a:lnTo>
                  <a:lnTo>
                    <a:pt x="277" y="46"/>
                  </a:lnTo>
                  <a:lnTo>
                    <a:pt x="277" y="46"/>
                  </a:lnTo>
                  <a:lnTo>
                    <a:pt x="277" y="47"/>
                  </a:lnTo>
                  <a:lnTo>
                    <a:pt x="276" y="47"/>
                  </a:lnTo>
                  <a:lnTo>
                    <a:pt x="276" y="47"/>
                  </a:lnTo>
                  <a:lnTo>
                    <a:pt x="276" y="47"/>
                  </a:lnTo>
                  <a:lnTo>
                    <a:pt x="276" y="49"/>
                  </a:lnTo>
                  <a:lnTo>
                    <a:pt x="276" y="49"/>
                  </a:lnTo>
                  <a:lnTo>
                    <a:pt x="276" y="49"/>
                  </a:lnTo>
                  <a:lnTo>
                    <a:pt x="276" y="51"/>
                  </a:lnTo>
                  <a:lnTo>
                    <a:pt x="276" y="51"/>
                  </a:lnTo>
                  <a:lnTo>
                    <a:pt x="276" y="52"/>
                  </a:lnTo>
                  <a:lnTo>
                    <a:pt x="276" y="52"/>
                  </a:lnTo>
                  <a:lnTo>
                    <a:pt x="276" y="55"/>
                  </a:lnTo>
                  <a:lnTo>
                    <a:pt x="276" y="55"/>
                  </a:lnTo>
                  <a:lnTo>
                    <a:pt x="276" y="55"/>
                  </a:lnTo>
                  <a:lnTo>
                    <a:pt x="276" y="55"/>
                  </a:lnTo>
                  <a:lnTo>
                    <a:pt x="276" y="55"/>
                  </a:lnTo>
                  <a:lnTo>
                    <a:pt x="276" y="55"/>
                  </a:lnTo>
                  <a:lnTo>
                    <a:pt x="276" y="56"/>
                  </a:lnTo>
                  <a:lnTo>
                    <a:pt x="276" y="56"/>
                  </a:lnTo>
                  <a:lnTo>
                    <a:pt x="276" y="56"/>
                  </a:lnTo>
                  <a:lnTo>
                    <a:pt x="276" y="56"/>
                  </a:lnTo>
                  <a:lnTo>
                    <a:pt x="276" y="56"/>
                  </a:lnTo>
                  <a:lnTo>
                    <a:pt x="276" y="57"/>
                  </a:lnTo>
                  <a:lnTo>
                    <a:pt x="276" y="57"/>
                  </a:lnTo>
                  <a:lnTo>
                    <a:pt x="276" y="59"/>
                  </a:lnTo>
                  <a:lnTo>
                    <a:pt x="276" y="60"/>
                  </a:lnTo>
                  <a:lnTo>
                    <a:pt x="276" y="60"/>
                  </a:lnTo>
                  <a:lnTo>
                    <a:pt x="276" y="60"/>
                  </a:lnTo>
                  <a:lnTo>
                    <a:pt x="276" y="60"/>
                  </a:lnTo>
                  <a:lnTo>
                    <a:pt x="275" y="60"/>
                  </a:lnTo>
                  <a:lnTo>
                    <a:pt x="275" y="61"/>
                  </a:lnTo>
                  <a:lnTo>
                    <a:pt x="275" y="62"/>
                  </a:lnTo>
                  <a:lnTo>
                    <a:pt x="275" y="62"/>
                  </a:lnTo>
                  <a:lnTo>
                    <a:pt x="275" y="63"/>
                  </a:lnTo>
                  <a:lnTo>
                    <a:pt x="275" y="63"/>
                  </a:lnTo>
                  <a:lnTo>
                    <a:pt x="275" y="63"/>
                  </a:lnTo>
                  <a:lnTo>
                    <a:pt x="275" y="63"/>
                  </a:lnTo>
                  <a:lnTo>
                    <a:pt x="275" y="64"/>
                  </a:lnTo>
                  <a:lnTo>
                    <a:pt x="275" y="64"/>
                  </a:lnTo>
                  <a:lnTo>
                    <a:pt x="275" y="64"/>
                  </a:lnTo>
                  <a:lnTo>
                    <a:pt x="275" y="64"/>
                  </a:lnTo>
                  <a:lnTo>
                    <a:pt x="275" y="65"/>
                  </a:lnTo>
                  <a:lnTo>
                    <a:pt x="275" y="65"/>
                  </a:lnTo>
                  <a:lnTo>
                    <a:pt x="275" y="66"/>
                  </a:lnTo>
                  <a:lnTo>
                    <a:pt x="275" y="70"/>
                  </a:lnTo>
                  <a:lnTo>
                    <a:pt x="275" y="70"/>
                  </a:lnTo>
                  <a:lnTo>
                    <a:pt x="275" y="70"/>
                  </a:lnTo>
                  <a:lnTo>
                    <a:pt x="275" y="70"/>
                  </a:lnTo>
                  <a:lnTo>
                    <a:pt x="275" y="70"/>
                  </a:lnTo>
                  <a:lnTo>
                    <a:pt x="275" y="72"/>
                  </a:lnTo>
                  <a:lnTo>
                    <a:pt x="275" y="72"/>
                  </a:lnTo>
                  <a:lnTo>
                    <a:pt x="275" y="72"/>
                  </a:lnTo>
                  <a:lnTo>
                    <a:pt x="275" y="72"/>
                  </a:lnTo>
                  <a:lnTo>
                    <a:pt x="274" y="79"/>
                  </a:lnTo>
                  <a:lnTo>
                    <a:pt x="274" y="79"/>
                  </a:lnTo>
                  <a:lnTo>
                    <a:pt x="274" y="79"/>
                  </a:lnTo>
                  <a:lnTo>
                    <a:pt x="274" y="80"/>
                  </a:lnTo>
                  <a:lnTo>
                    <a:pt x="274" y="80"/>
                  </a:lnTo>
                  <a:lnTo>
                    <a:pt x="274" y="82"/>
                  </a:lnTo>
                  <a:lnTo>
                    <a:pt x="274" y="83"/>
                  </a:lnTo>
                  <a:lnTo>
                    <a:pt x="274" y="83"/>
                  </a:lnTo>
                  <a:lnTo>
                    <a:pt x="274" y="84"/>
                  </a:lnTo>
                  <a:lnTo>
                    <a:pt x="274" y="85"/>
                  </a:lnTo>
                  <a:lnTo>
                    <a:pt x="274" y="85"/>
                  </a:lnTo>
                  <a:lnTo>
                    <a:pt x="273" y="86"/>
                  </a:lnTo>
                  <a:lnTo>
                    <a:pt x="273" y="86"/>
                  </a:lnTo>
                  <a:lnTo>
                    <a:pt x="273" y="96"/>
                  </a:lnTo>
                  <a:lnTo>
                    <a:pt x="272" y="97"/>
                  </a:lnTo>
                  <a:lnTo>
                    <a:pt x="272" y="99"/>
                  </a:lnTo>
                  <a:lnTo>
                    <a:pt x="272" y="101"/>
                  </a:lnTo>
                  <a:lnTo>
                    <a:pt x="272" y="101"/>
                  </a:lnTo>
                  <a:lnTo>
                    <a:pt x="272" y="101"/>
                  </a:lnTo>
                  <a:lnTo>
                    <a:pt x="272" y="103"/>
                  </a:lnTo>
                  <a:lnTo>
                    <a:pt x="272" y="103"/>
                  </a:lnTo>
                  <a:lnTo>
                    <a:pt x="272" y="103"/>
                  </a:lnTo>
                  <a:lnTo>
                    <a:pt x="272" y="103"/>
                  </a:lnTo>
                  <a:lnTo>
                    <a:pt x="272" y="103"/>
                  </a:lnTo>
                  <a:lnTo>
                    <a:pt x="272" y="103"/>
                  </a:lnTo>
                  <a:lnTo>
                    <a:pt x="271" y="110"/>
                  </a:lnTo>
                  <a:lnTo>
                    <a:pt x="271" y="110"/>
                  </a:lnTo>
                  <a:lnTo>
                    <a:pt x="271" y="110"/>
                  </a:lnTo>
                  <a:lnTo>
                    <a:pt x="271" y="110"/>
                  </a:lnTo>
                  <a:lnTo>
                    <a:pt x="271" y="111"/>
                  </a:lnTo>
                  <a:lnTo>
                    <a:pt x="271" y="111"/>
                  </a:lnTo>
                  <a:lnTo>
                    <a:pt x="271" y="111"/>
                  </a:lnTo>
                  <a:lnTo>
                    <a:pt x="271" y="111"/>
                  </a:lnTo>
                  <a:lnTo>
                    <a:pt x="271" y="114"/>
                  </a:lnTo>
                  <a:lnTo>
                    <a:pt x="271" y="114"/>
                  </a:lnTo>
                  <a:lnTo>
                    <a:pt x="271" y="114"/>
                  </a:lnTo>
                  <a:lnTo>
                    <a:pt x="270" y="122"/>
                  </a:lnTo>
                  <a:lnTo>
                    <a:pt x="270" y="122"/>
                  </a:lnTo>
                  <a:lnTo>
                    <a:pt x="270" y="122"/>
                  </a:lnTo>
                  <a:lnTo>
                    <a:pt x="270" y="122"/>
                  </a:lnTo>
                  <a:lnTo>
                    <a:pt x="270" y="122"/>
                  </a:lnTo>
                  <a:lnTo>
                    <a:pt x="270" y="124"/>
                  </a:lnTo>
                  <a:lnTo>
                    <a:pt x="270" y="124"/>
                  </a:lnTo>
                  <a:lnTo>
                    <a:pt x="270" y="129"/>
                  </a:lnTo>
                  <a:lnTo>
                    <a:pt x="268" y="135"/>
                  </a:lnTo>
                  <a:lnTo>
                    <a:pt x="268" y="135"/>
                  </a:lnTo>
                  <a:lnTo>
                    <a:pt x="268" y="137"/>
                  </a:lnTo>
                  <a:lnTo>
                    <a:pt x="267" y="146"/>
                  </a:lnTo>
                  <a:lnTo>
                    <a:pt x="267" y="149"/>
                  </a:lnTo>
                  <a:lnTo>
                    <a:pt x="267" y="151"/>
                  </a:lnTo>
                  <a:lnTo>
                    <a:pt x="267" y="151"/>
                  </a:lnTo>
                  <a:lnTo>
                    <a:pt x="267" y="151"/>
                  </a:lnTo>
                  <a:lnTo>
                    <a:pt x="267" y="151"/>
                  </a:lnTo>
                  <a:lnTo>
                    <a:pt x="266" y="162"/>
                  </a:lnTo>
                  <a:lnTo>
                    <a:pt x="266" y="162"/>
                  </a:lnTo>
                  <a:lnTo>
                    <a:pt x="266" y="162"/>
                  </a:lnTo>
                  <a:lnTo>
                    <a:pt x="266" y="164"/>
                  </a:lnTo>
                  <a:lnTo>
                    <a:pt x="266" y="164"/>
                  </a:lnTo>
                  <a:lnTo>
                    <a:pt x="266" y="164"/>
                  </a:lnTo>
                  <a:lnTo>
                    <a:pt x="266" y="167"/>
                  </a:lnTo>
                  <a:lnTo>
                    <a:pt x="266" y="169"/>
                  </a:lnTo>
                  <a:lnTo>
                    <a:pt x="266" y="169"/>
                  </a:lnTo>
                  <a:lnTo>
                    <a:pt x="266" y="170"/>
                  </a:lnTo>
                  <a:lnTo>
                    <a:pt x="265" y="174"/>
                  </a:lnTo>
                  <a:lnTo>
                    <a:pt x="265" y="181"/>
                  </a:lnTo>
                  <a:lnTo>
                    <a:pt x="264" y="181"/>
                  </a:lnTo>
                  <a:lnTo>
                    <a:pt x="254" y="180"/>
                  </a:lnTo>
                  <a:lnTo>
                    <a:pt x="254" y="180"/>
                  </a:lnTo>
                  <a:lnTo>
                    <a:pt x="250" y="180"/>
                  </a:lnTo>
                  <a:lnTo>
                    <a:pt x="250" y="180"/>
                  </a:lnTo>
                  <a:lnTo>
                    <a:pt x="247" y="180"/>
                  </a:lnTo>
                  <a:lnTo>
                    <a:pt x="247" y="180"/>
                  </a:lnTo>
                  <a:lnTo>
                    <a:pt x="241" y="179"/>
                  </a:lnTo>
                  <a:lnTo>
                    <a:pt x="241" y="179"/>
                  </a:lnTo>
                  <a:lnTo>
                    <a:pt x="241" y="179"/>
                  </a:lnTo>
                  <a:lnTo>
                    <a:pt x="241" y="179"/>
                  </a:lnTo>
                  <a:lnTo>
                    <a:pt x="240" y="179"/>
                  </a:lnTo>
                  <a:lnTo>
                    <a:pt x="221" y="176"/>
                  </a:lnTo>
                  <a:lnTo>
                    <a:pt x="220" y="176"/>
                  </a:lnTo>
                  <a:lnTo>
                    <a:pt x="218" y="176"/>
                  </a:lnTo>
                  <a:lnTo>
                    <a:pt x="216" y="176"/>
                  </a:lnTo>
                  <a:lnTo>
                    <a:pt x="211" y="175"/>
                  </a:lnTo>
                  <a:lnTo>
                    <a:pt x="195" y="173"/>
                  </a:lnTo>
                  <a:lnTo>
                    <a:pt x="195" y="173"/>
                  </a:lnTo>
                  <a:lnTo>
                    <a:pt x="191" y="173"/>
                  </a:lnTo>
                  <a:lnTo>
                    <a:pt x="190" y="173"/>
                  </a:lnTo>
                  <a:lnTo>
                    <a:pt x="178" y="171"/>
                  </a:lnTo>
                  <a:lnTo>
                    <a:pt x="178" y="171"/>
                  </a:lnTo>
                  <a:lnTo>
                    <a:pt x="171" y="170"/>
                  </a:lnTo>
                  <a:lnTo>
                    <a:pt x="166" y="170"/>
                  </a:lnTo>
                  <a:lnTo>
                    <a:pt x="163" y="169"/>
                  </a:lnTo>
                  <a:lnTo>
                    <a:pt x="155" y="167"/>
                  </a:lnTo>
                  <a:lnTo>
                    <a:pt x="155" y="167"/>
                  </a:lnTo>
                  <a:lnTo>
                    <a:pt x="154" y="167"/>
                  </a:lnTo>
                  <a:lnTo>
                    <a:pt x="143" y="166"/>
                  </a:lnTo>
                  <a:lnTo>
                    <a:pt x="143" y="166"/>
                  </a:lnTo>
                  <a:lnTo>
                    <a:pt x="142" y="165"/>
                  </a:lnTo>
                  <a:lnTo>
                    <a:pt x="138" y="165"/>
                  </a:lnTo>
                  <a:lnTo>
                    <a:pt x="138" y="165"/>
                  </a:lnTo>
                  <a:lnTo>
                    <a:pt x="125" y="163"/>
                  </a:lnTo>
                  <a:lnTo>
                    <a:pt x="120" y="162"/>
                  </a:lnTo>
                  <a:lnTo>
                    <a:pt x="120" y="162"/>
                  </a:lnTo>
                  <a:lnTo>
                    <a:pt x="118" y="162"/>
                  </a:lnTo>
                  <a:lnTo>
                    <a:pt x="115" y="162"/>
                  </a:lnTo>
                  <a:lnTo>
                    <a:pt x="107" y="161"/>
                  </a:lnTo>
                  <a:lnTo>
                    <a:pt x="107" y="161"/>
                  </a:lnTo>
                  <a:lnTo>
                    <a:pt x="104" y="160"/>
                  </a:lnTo>
                  <a:lnTo>
                    <a:pt x="103" y="160"/>
                  </a:lnTo>
                  <a:lnTo>
                    <a:pt x="100" y="159"/>
                  </a:lnTo>
                  <a:lnTo>
                    <a:pt x="95" y="159"/>
                  </a:lnTo>
                  <a:lnTo>
                    <a:pt x="95" y="161"/>
                  </a:lnTo>
                  <a:lnTo>
                    <a:pt x="95" y="161"/>
                  </a:lnTo>
                  <a:lnTo>
                    <a:pt x="94" y="163"/>
                  </a:lnTo>
                  <a:lnTo>
                    <a:pt x="93" y="170"/>
                  </a:lnTo>
                  <a:lnTo>
                    <a:pt x="93" y="171"/>
                  </a:lnTo>
                  <a:lnTo>
                    <a:pt x="93" y="176"/>
                  </a:lnTo>
                  <a:lnTo>
                    <a:pt x="91" y="175"/>
                  </a:lnTo>
                  <a:lnTo>
                    <a:pt x="91" y="175"/>
                  </a:lnTo>
                  <a:lnTo>
                    <a:pt x="91" y="175"/>
                  </a:lnTo>
                  <a:lnTo>
                    <a:pt x="91" y="174"/>
                  </a:lnTo>
                  <a:lnTo>
                    <a:pt x="90" y="171"/>
                  </a:lnTo>
                  <a:lnTo>
                    <a:pt x="87" y="166"/>
                  </a:lnTo>
                  <a:lnTo>
                    <a:pt x="86" y="165"/>
                  </a:lnTo>
                  <a:lnTo>
                    <a:pt x="86" y="165"/>
                  </a:lnTo>
                  <a:lnTo>
                    <a:pt x="83" y="166"/>
                  </a:lnTo>
                  <a:lnTo>
                    <a:pt x="83" y="166"/>
                  </a:lnTo>
                  <a:lnTo>
                    <a:pt x="82" y="169"/>
                  </a:lnTo>
                  <a:lnTo>
                    <a:pt x="82" y="170"/>
                  </a:lnTo>
                  <a:lnTo>
                    <a:pt x="80" y="171"/>
                  </a:lnTo>
                  <a:lnTo>
                    <a:pt x="80" y="171"/>
                  </a:lnTo>
                  <a:lnTo>
                    <a:pt x="78" y="171"/>
                  </a:lnTo>
                  <a:lnTo>
                    <a:pt x="77" y="171"/>
                  </a:lnTo>
                  <a:lnTo>
                    <a:pt x="76" y="171"/>
                  </a:lnTo>
                  <a:lnTo>
                    <a:pt x="74" y="172"/>
                  </a:lnTo>
                  <a:lnTo>
                    <a:pt x="74" y="171"/>
                  </a:lnTo>
                  <a:lnTo>
                    <a:pt x="73" y="171"/>
                  </a:lnTo>
                  <a:lnTo>
                    <a:pt x="73" y="170"/>
                  </a:lnTo>
                  <a:lnTo>
                    <a:pt x="71" y="170"/>
                  </a:lnTo>
                  <a:lnTo>
                    <a:pt x="67" y="170"/>
                  </a:lnTo>
                  <a:lnTo>
                    <a:pt x="65" y="169"/>
                  </a:lnTo>
                  <a:lnTo>
                    <a:pt x="64" y="169"/>
                  </a:lnTo>
                  <a:lnTo>
                    <a:pt x="64" y="169"/>
                  </a:lnTo>
                  <a:lnTo>
                    <a:pt x="64" y="169"/>
                  </a:lnTo>
                  <a:lnTo>
                    <a:pt x="64" y="167"/>
                  </a:lnTo>
                  <a:lnTo>
                    <a:pt x="64" y="167"/>
                  </a:lnTo>
                  <a:lnTo>
                    <a:pt x="63" y="167"/>
                  </a:lnTo>
                  <a:lnTo>
                    <a:pt x="63" y="167"/>
                  </a:lnTo>
                  <a:lnTo>
                    <a:pt x="62" y="169"/>
                  </a:lnTo>
                  <a:lnTo>
                    <a:pt x="62" y="169"/>
                  </a:lnTo>
                  <a:lnTo>
                    <a:pt x="61" y="170"/>
                  </a:lnTo>
                  <a:lnTo>
                    <a:pt x="61" y="170"/>
                  </a:lnTo>
                  <a:lnTo>
                    <a:pt x="61" y="171"/>
                  </a:lnTo>
                  <a:lnTo>
                    <a:pt x="60" y="171"/>
                  </a:lnTo>
                  <a:lnTo>
                    <a:pt x="60" y="171"/>
                  </a:lnTo>
                  <a:lnTo>
                    <a:pt x="58" y="170"/>
                  </a:lnTo>
                  <a:lnTo>
                    <a:pt x="56" y="170"/>
                  </a:lnTo>
                  <a:lnTo>
                    <a:pt x="53" y="167"/>
                  </a:lnTo>
                  <a:lnTo>
                    <a:pt x="52" y="167"/>
                  </a:lnTo>
                  <a:lnTo>
                    <a:pt x="51" y="169"/>
                  </a:lnTo>
                  <a:lnTo>
                    <a:pt x="50" y="169"/>
                  </a:lnTo>
                  <a:lnTo>
                    <a:pt x="50" y="170"/>
                  </a:lnTo>
                  <a:lnTo>
                    <a:pt x="50" y="170"/>
                  </a:lnTo>
                  <a:lnTo>
                    <a:pt x="50" y="171"/>
                  </a:lnTo>
                  <a:lnTo>
                    <a:pt x="48" y="171"/>
                  </a:lnTo>
                  <a:lnTo>
                    <a:pt x="48" y="171"/>
                  </a:lnTo>
                  <a:lnTo>
                    <a:pt x="48" y="171"/>
                  </a:lnTo>
                  <a:lnTo>
                    <a:pt x="48" y="172"/>
                  </a:lnTo>
                  <a:lnTo>
                    <a:pt x="47" y="171"/>
                  </a:lnTo>
                  <a:lnTo>
                    <a:pt x="45" y="169"/>
                  </a:lnTo>
                  <a:lnTo>
                    <a:pt x="45" y="169"/>
                  </a:lnTo>
                  <a:lnTo>
                    <a:pt x="45" y="166"/>
                  </a:lnTo>
                  <a:lnTo>
                    <a:pt x="45" y="162"/>
                  </a:lnTo>
                  <a:lnTo>
                    <a:pt x="45" y="162"/>
                  </a:lnTo>
                  <a:lnTo>
                    <a:pt x="45" y="162"/>
                  </a:lnTo>
                  <a:lnTo>
                    <a:pt x="45" y="162"/>
                  </a:lnTo>
                  <a:lnTo>
                    <a:pt x="44" y="159"/>
                  </a:lnTo>
                  <a:lnTo>
                    <a:pt x="44" y="157"/>
                  </a:lnTo>
                  <a:lnTo>
                    <a:pt x="44" y="156"/>
                  </a:lnTo>
                  <a:lnTo>
                    <a:pt x="43" y="155"/>
                  </a:lnTo>
                  <a:lnTo>
                    <a:pt x="42" y="154"/>
                  </a:lnTo>
                  <a:lnTo>
                    <a:pt x="41" y="154"/>
                  </a:lnTo>
                  <a:lnTo>
                    <a:pt x="40" y="155"/>
                  </a:lnTo>
                  <a:lnTo>
                    <a:pt x="40" y="155"/>
                  </a:lnTo>
                  <a:lnTo>
                    <a:pt x="38" y="155"/>
                  </a:lnTo>
                  <a:lnTo>
                    <a:pt x="37" y="152"/>
                  </a:lnTo>
                  <a:lnTo>
                    <a:pt x="36" y="151"/>
                  </a:lnTo>
                  <a:lnTo>
                    <a:pt x="36" y="150"/>
                  </a:lnTo>
                  <a:lnTo>
                    <a:pt x="36" y="149"/>
                  </a:lnTo>
                  <a:lnTo>
                    <a:pt x="37" y="149"/>
                  </a:lnTo>
                  <a:lnTo>
                    <a:pt x="37" y="150"/>
                  </a:lnTo>
                  <a:lnTo>
                    <a:pt x="37" y="149"/>
                  </a:lnTo>
                  <a:lnTo>
                    <a:pt x="38" y="149"/>
                  </a:lnTo>
                  <a:lnTo>
                    <a:pt x="38" y="147"/>
                  </a:lnTo>
                  <a:lnTo>
                    <a:pt x="38" y="146"/>
                  </a:lnTo>
                  <a:lnTo>
                    <a:pt x="38" y="145"/>
                  </a:lnTo>
                  <a:lnTo>
                    <a:pt x="37" y="145"/>
                  </a:lnTo>
                  <a:lnTo>
                    <a:pt x="37" y="145"/>
                  </a:lnTo>
                  <a:lnTo>
                    <a:pt x="36" y="143"/>
                  </a:lnTo>
                  <a:lnTo>
                    <a:pt x="36" y="142"/>
                  </a:lnTo>
                  <a:lnTo>
                    <a:pt x="36" y="142"/>
                  </a:lnTo>
                  <a:lnTo>
                    <a:pt x="36" y="142"/>
                  </a:lnTo>
                  <a:lnTo>
                    <a:pt x="36" y="141"/>
                  </a:lnTo>
                  <a:lnTo>
                    <a:pt x="35" y="139"/>
                  </a:lnTo>
                  <a:lnTo>
                    <a:pt x="34" y="139"/>
                  </a:lnTo>
                  <a:lnTo>
                    <a:pt x="33" y="135"/>
                  </a:lnTo>
                  <a:lnTo>
                    <a:pt x="33" y="132"/>
                  </a:lnTo>
                  <a:lnTo>
                    <a:pt x="34" y="131"/>
                  </a:lnTo>
                  <a:lnTo>
                    <a:pt x="34" y="130"/>
                  </a:lnTo>
                  <a:lnTo>
                    <a:pt x="34" y="129"/>
                  </a:lnTo>
                  <a:lnTo>
                    <a:pt x="34" y="129"/>
                  </a:lnTo>
                  <a:lnTo>
                    <a:pt x="33" y="127"/>
                  </a:lnTo>
                  <a:lnTo>
                    <a:pt x="33" y="127"/>
                  </a:lnTo>
                  <a:lnTo>
                    <a:pt x="34" y="126"/>
                  </a:lnTo>
                  <a:lnTo>
                    <a:pt x="34" y="126"/>
                  </a:lnTo>
                  <a:lnTo>
                    <a:pt x="34" y="125"/>
                  </a:lnTo>
                  <a:lnTo>
                    <a:pt x="33" y="125"/>
                  </a:lnTo>
                  <a:lnTo>
                    <a:pt x="32" y="124"/>
                  </a:lnTo>
                  <a:lnTo>
                    <a:pt x="32" y="122"/>
                  </a:lnTo>
                  <a:lnTo>
                    <a:pt x="31" y="122"/>
                  </a:lnTo>
                  <a:lnTo>
                    <a:pt x="31" y="122"/>
                  </a:lnTo>
                  <a:lnTo>
                    <a:pt x="31" y="121"/>
                  </a:lnTo>
                  <a:lnTo>
                    <a:pt x="30" y="121"/>
                  </a:lnTo>
                  <a:lnTo>
                    <a:pt x="30" y="122"/>
                  </a:lnTo>
                  <a:lnTo>
                    <a:pt x="30" y="122"/>
                  </a:lnTo>
                  <a:lnTo>
                    <a:pt x="28" y="123"/>
                  </a:lnTo>
                  <a:lnTo>
                    <a:pt x="25" y="125"/>
                  </a:lnTo>
                  <a:lnTo>
                    <a:pt x="24" y="125"/>
                  </a:lnTo>
                  <a:lnTo>
                    <a:pt x="23" y="125"/>
                  </a:lnTo>
                  <a:lnTo>
                    <a:pt x="21" y="127"/>
                  </a:lnTo>
                  <a:lnTo>
                    <a:pt x="20" y="127"/>
                  </a:lnTo>
                  <a:lnTo>
                    <a:pt x="20" y="126"/>
                  </a:lnTo>
                  <a:lnTo>
                    <a:pt x="18" y="124"/>
                  </a:lnTo>
                  <a:lnTo>
                    <a:pt x="17" y="123"/>
                  </a:lnTo>
                  <a:lnTo>
                    <a:pt x="16" y="123"/>
                  </a:lnTo>
                  <a:lnTo>
                    <a:pt x="16" y="123"/>
                  </a:lnTo>
                  <a:lnTo>
                    <a:pt x="15" y="123"/>
                  </a:lnTo>
                  <a:lnTo>
                    <a:pt x="15" y="123"/>
                  </a:lnTo>
                  <a:lnTo>
                    <a:pt x="16" y="121"/>
                  </a:lnTo>
                  <a:lnTo>
                    <a:pt x="16" y="121"/>
                  </a:lnTo>
                  <a:lnTo>
                    <a:pt x="16" y="121"/>
                  </a:lnTo>
                  <a:lnTo>
                    <a:pt x="16" y="121"/>
                  </a:lnTo>
                  <a:lnTo>
                    <a:pt x="16" y="121"/>
                  </a:lnTo>
                  <a:lnTo>
                    <a:pt x="17" y="121"/>
                  </a:lnTo>
                  <a:lnTo>
                    <a:pt x="17" y="120"/>
                  </a:lnTo>
                  <a:lnTo>
                    <a:pt x="18" y="119"/>
                  </a:lnTo>
                  <a:lnTo>
                    <a:pt x="18" y="119"/>
                  </a:lnTo>
                  <a:lnTo>
                    <a:pt x="18" y="117"/>
                  </a:lnTo>
                  <a:lnTo>
                    <a:pt x="17" y="117"/>
                  </a:lnTo>
                  <a:lnTo>
                    <a:pt x="17" y="117"/>
                  </a:lnTo>
                  <a:lnTo>
                    <a:pt x="17" y="116"/>
                  </a:lnTo>
                  <a:lnTo>
                    <a:pt x="18" y="114"/>
                  </a:lnTo>
                  <a:lnTo>
                    <a:pt x="18" y="114"/>
                  </a:lnTo>
                  <a:lnTo>
                    <a:pt x="20" y="114"/>
                  </a:lnTo>
                  <a:lnTo>
                    <a:pt x="21" y="114"/>
                  </a:lnTo>
                  <a:lnTo>
                    <a:pt x="22" y="113"/>
                  </a:lnTo>
                  <a:lnTo>
                    <a:pt x="22" y="111"/>
                  </a:lnTo>
                  <a:lnTo>
                    <a:pt x="22" y="110"/>
                  </a:lnTo>
                  <a:lnTo>
                    <a:pt x="22" y="110"/>
                  </a:lnTo>
                  <a:lnTo>
                    <a:pt x="21" y="109"/>
                  </a:lnTo>
                  <a:lnTo>
                    <a:pt x="21" y="109"/>
                  </a:lnTo>
                  <a:lnTo>
                    <a:pt x="21" y="107"/>
                  </a:lnTo>
                  <a:lnTo>
                    <a:pt x="21" y="107"/>
                  </a:lnTo>
                  <a:lnTo>
                    <a:pt x="21" y="107"/>
                  </a:lnTo>
                  <a:lnTo>
                    <a:pt x="21" y="106"/>
                  </a:lnTo>
                  <a:lnTo>
                    <a:pt x="22" y="106"/>
                  </a:lnTo>
                  <a:lnTo>
                    <a:pt x="22" y="105"/>
                  </a:lnTo>
                  <a:lnTo>
                    <a:pt x="22" y="105"/>
                  </a:lnTo>
                  <a:lnTo>
                    <a:pt x="22" y="104"/>
                  </a:lnTo>
                  <a:lnTo>
                    <a:pt x="22" y="103"/>
                  </a:lnTo>
                  <a:lnTo>
                    <a:pt x="24" y="100"/>
                  </a:lnTo>
                  <a:lnTo>
                    <a:pt x="26" y="94"/>
                  </a:lnTo>
                  <a:lnTo>
                    <a:pt x="26" y="93"/>
                  </a:lnTo>
                  <a:lnTo>
                    <a:pt x="27" y="92"/>
                  </a:lnTo>
                  <a:lnTo>
                    <a:pt x="28" y="89"/>
                  </a:lnTo>
                  <a:lnTo>
                    <a:pt x="28" y="89"/>
                  </a:lnTo>
                  <a:lnTo>
                    <a:pt x="28" y="87"/>
                  </a:lnTo>
                  <a:lnTo>
                    <a:pt x="28" y="87"/>
                  </a:lnTo>
                  <a:lnTo>
                    <a:pt x="28" y="87"/>
                  </a:lnTo>
                  <a:lnTo>
                    <a:pt x="28" y="87"/>
                  </a:lnTo>
                  <a:lnTo>
                    <a:pt x="26" y="87"/>
                  </a:lnTo>
                  <a:lnTo>
                    <a:pt x="26" y="87"/>
                  </a:lnTo>
                  <a:lnTo>
                    <a:pt x="26" y="87"/>
                  </a:lnTo>
                  <a:lnTo>
                    <a:pt x="25" y="87"/>
                  </a:lnTo>
                  <a:lnTo>
                    <a:pt x="23" y="87"/>
                  </a:lnTo>
                  <a:lnTo>
                    <a:pt x="23" y="87"/>
                  </a:lnTo>
                  <a:lnTo>
                    <a:pt x="22" y="86"/>
                  </a:lnTo>
                  <a:lnTo>
                    <a:pt x="22" y="86"/>
                  </a:lnTo>
                  <a:lnTo>
                    <a:pt x="22" y="85"/>
                  </a:lnTo>
                  <a:lnTo>
                    <a:pt x="22" y="85"/>
                  </a:lnTo>
                  <a:lnTo>
                    <a:pt x="22" y="85"/>
                  </a:lnTo>
                  <a:lnTo>
                    <a:pt x="22" y="84"/>
                  </a:lnTo>
                  <a:lnTo>
                    <a:pt x="22" y="84"/>
                  </a:lnTo>
                  <a:lnTo>
                    <a:pt x="22" y="84"/>
                  </a:lnTo>
                  <a:lnTo>
                    <a:pt x="22" y="84"/>
                  </a:lnTo>
                  <a:lnTo>
                    <a:pt x="22" y="84"/>
                  </a:lnTo>
                  <a:lnTo>
                    <a:pt x="21" y="83"/>
                  </a:lnTo>
                  <a:lnTo>
                    <a:pt x="21" y="84"/>
                  </a:lnTo>
                  <a:lnTo>
                    <a:pt x="20" y="83"/>
                  </a:lnTo>
                  <a:lnTo>
                    <a:pt x="20" y="83"/>
                  </a:lnTo>
                  <a:lnTo>
                    <a:pt x="18" y="81"/>
                  </a:lnTo>
                  <a:lnTo>
                    <a:pt x="17" y="80"/>
                  </a:lnTo>
                  <a:lnTo>
                    <a:pt x="17" y="80"/>
                  </a:lnTo>
                  <a:lnTo>
                    <a:pt x="16" y="79"/>
                  </a:lnTo>
                  <a:lnTo>
                    <a:pt x="16" y="79"/>
                  </a:lnTo>
                  <a:lnTo>
                    <a:pt x="16" y="77"/>
                  </a:lnTo>
                  <a:lnTo>
                    <a:pt x="16" y="76"/>
                  </a:lnTo>
                  <a:lnTo>
                    <a:pt x="16" y="75"/>
                  </a:lnTo>
                  <a:lnTo>
                    <a:pt x="14" y="72"/>
                  </a:lnTo>
                  <a:lnTo>
                    <a:pt x="14" y="71"/>
                  </a:lnTo>
                  <a:lnTo>
                    <a:pt x="13" y="67"/>
                  </a:lnTo>
                  <a:lnTo>
                    <a:pt x="13" y="66"/>
                  </a:lnTo>
                  <a:lnTo>
                    <a:pt x="11" y="65"/>
                  </a:lnTo>
                  <a:lnTo>
                    <a:pt x="11" y="64"/>
                  </a:lnTo>
                  <a:lnTo>
                    <a:pt x="11" y="64"/>
                  </a:lnTo>
                  <a:lnTo>
                    <a:pt x="11" y="62"/>
                  </a:lnTo>
                  <a:lnTo>
                    <a:pt x="10" y="62"/>
                  </a:lnTo>
                  <a:lnTo>
                    <a:pt x="8" y="61"/>
                  </a:lnTo>
                  <a:lnTo>
                    <a:pt x="7" y="61"/>
                  </a:lnTo>
                  <a:lnTo>
                    <a:pt x="6" y="60"/>
                  </a:lnTo>
                  <a:lnTo>
                    <a:pt x="6" y="59"/>
                  </a:lnTo>
                  <a:lnTo>
                    <a:pt x="6" y="57"/>
                  </a:lnTo>
                  <a:lnTo>
                    <a:pt x="5" y="57"/>
                  </a:lnTo>
                  <a:lnTo>
                    <a:pt x="4" y="55"/>
                  </a:lnTo>
                  <a:lnTo>
                    <a:pt x="3" y="55"/>
                  </a:lnTo>
                  <a:lnTo>
                    <a:pt x="3" y="54"/>
                  </a:lnTo>
                  <a:lnTo>
                    <a:pt x="3" y="54"/>
                  </a:lnTo>
                  <a:lnTo>
                    <a:pt x="3" y="53"/>
                  </a:lnTo>
                  <a:lnTo>
                    <a:pt x="3" y="52"/>
                  </a:lnTo>
                  <a:lnTo>
                    <a:pt x="3" y="51"/>
                  </a:lnTo>
                  <a:lnTo>
                    <a:pt x="3" y="51"/>
                  </a:lnTo>
                  <a:lnTo>
                    <a:pt x="3" y="50"/>
                  </a:lnTo>
                  <a:lnTo>
                    <a:pt x="4" y="50"/>
                  </a:lnTo>
                  <a:lnTo>
                    <a:pt x="4" y="49"/>
                  </a:lnTo>
                  <a:lnTo>
                    <a:pt x="5" y="47"/>
                  </a:lnTo>
                  <a:lnTo>
                    <a:pt x="5" y="45"/>
                  </a:lnTo>
                  <a:lnTo>
                    <a:pt x="5" y="45"/>
                  </a:lnTo>
                  <a:lnTo>
                    <a:pt x="2" y="39"/>
                  </a:lnTo>
                  <a:lnTo>
                    <a:pt x="1" y="35"/>
                  </a:lnTo>
                  <a:lnTo>
                    <a:pt x="0" y="34"/>
                  </a:lnTo>
                  <a:lnTo>
                    <a:pt x="0" y="34"/>
                  </a:lnTo>
                  <a:lnTo>
                    <a:pt x="1" y="31"/>
                  </a:lnTo>
                  <a:lnTo>
                    <a:pt x="1" y="31"/>
                  </a:lnTo>
                  <a:lnTo>
                    <a:pt x="1" y="31"/>
                  </a:lnTo>
                  <a:lnTo>
                    <a:pt x="1" y="31"/>
                  </a:lnTo>
                  <a:lnTo>
                    <a:pt x="2" y="26"/>
                  </a:lnTo>
                  <a:lnTo>
                    <a:pt x="4" y="16"/>
                  </a:lnTo>
                  <a:lnTo>
                    <a:pt x="7" y="1"/>
                  </a:lnTo>
                  <a:lnTo>
                    <a:pt x="7" y="1"/>
                  </a:lnTo>
                  <a:lnTo>
                    <a:pt x="7" y="0"/>
                  </a:lnTo>
                  <a:lnTo>
                    <a:pt x="25" y="4"/>
                  </a:lnTo>
                  <a:lnTo>
                    <a:pt x="37" y="6"/>
                  </a:lnTo>
                  <a:lnTo>
                    <a:pt x="38" y="6"/>
                  </a:lnTo>
                  <a:lnTo>
                    <a:pt x="38" y="6"/>
                  </a:lnTo>
                  <a:lnTo>
                    <a:pt x="43" y="7"/>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4" name="Freeform 123"/>
            <p:cNvSpPr>
              <a:spLocks/>
            </p:cNvSpPr>
            <p:nvPr/>
          </p:nvSpPr>
          <p:spPr bwMode="auto">
            <a:xfrm>
              <a:off x="5014913" y="3757613"/>
              <a:ext cx="358775" cy="177800"/>
            </a:xfrm>
            <a:custGeom>
              <a:avLst/>
              <a:gdLst>
                <a:gd name="T0" fmla="*/ 29 w 226"/>
                <a:gd name="T1" fmla="*/ 2 h 112"/>
                <a:gd name="T2" fmla="*/ 61 w 226"/>
                <a:gd name="T3" fmla="*/ 4 h 112"/>
                <a:gd name="T4" fmla="*/ 95 w 226"/>
                <a:gd name="T5" fmla="*/ 6 h 112"/>
                <a:gd name="T6" fmla="*/ 108 w 226"/>
                <a:gd name="T7" fmla="*/ 7 h 112"/>
                <a:gd name="T8" fmla="*/ 114 w 226"/>
                <a:gd name="T9" fmla="*/ 7 h 112"/>
                <a:gd name="T10" fmla="*/ 123 w 226"/>
                <a:gd name="T11" fmla="*/ 8 h 112"/>
                <a:gd name="T12" fmla="*/ 130 w 226"/>
                <a:gd name="T13" fmla="*/ 8 h 112"/>
                <a:gd name="T14" fmla="*/ 138 w 226"/>
                <a:gd name="T15" fmla="*/ 8 h 112"/>
                <a:gd name="T16" fmla="*/ 145 w 226"/>
                <a:gd name="T17" fmla="*/ 8 h 112"/>
                <a:gd name="T18" fmla="*/ 156 w 226"/>
                <a:gd name="T19" fmla="*/ 16 h 112"/>
                <a:gd name="T20" fmla="*/ 161 w 226"/>
                <a:gd name="T21" fmla="*/ 14 h 112"/>
                <a:gd name="T22" fmla="*/ 171 w 226"/>
                <a:gd name="T23" fmla="*/ 14 h 112"/>
                <a:gd name="T24" fmla="*/ 180 w 226"/>
                <a:gd name="T25" fmla="*/ 16 h 112"/>
                <a:gd name="T26" fmla="*/ 190 w 226"/>
                <a:gd name="T27" fmla="*/ 21 h 112"/>
                <a:gd name="T28" fmla="*/ 195 w 226"/>
                <a:gd name="T29" fmla="*/ 27 h 112"/>
                <a:gd name="T30" fmla="*/ 198 w 226"/>
                <a:gd name="T31" fmla="*/ 32 h 112"/>
                <a:gd name="T32" fmla="*/ 200 w 226"/>
                <a:gd name="T33" fmla="*/ 37 h 112"/>
                <a:gd name="T34" fmla="*/ 203 w 226"/>
                <a:gd name="T35" fmla="*/ 43 h 112"/>
                <a:gd name="T36" fmla="*/ 206 w 226"/>
                <a:gd name="T37" fmla="*/ 51 h 112"/>
                <a:gd name="T38" fmla="*/ 205 w 226"/>
                <a:gd name="T39" fmla="*/ 60 h 112"/>
                <a:gd name="T40" fmla="*/ 209 w 226"/>
                <a:gd name="T41" fmla="*/ 61 h 112"/>
                <a:gd name="T42" fmla="*/ 211 w 226"/>
                <a:gd name="T43" fmla="*/ 68 h 112"/>
                <a:gd name="T44" fmla="*/ 212 w 226"/>
                <a:gd name="T45" fmla="*/ 76 h 112"/>
                <a:gd name="T46" fmla="*/ 211 w 226"/>
                <a:gd name="T47" fmla="*/ 86 h 112"/>
                <a:gd name="T48" fmla="*/ 214 w 226"/>
                <a:gd name="T49" fmla="*/ 92 h 112"/>
                <a:gd name="T50" fmla="*/ 216 w 226"/>
                <a:gd name="T51" fmla="*/ 95 h 112"/>
                <a:gd name="T52" fmla="*/ 226 w 226"/>
                <a:gd name="T53" fmla="*/ 112 h 112"/>
                <a:gd name="T54" fmla="*/ 208 w 226"/>
                <a:gd name="T55" fmla="*/ 112 h 112"/>
                <a:gd name="T56" fmla="*/ 196 w 226"/>
                <a:gd name="T57" fmla="*/ 112 h 112"/>
                <a:gd name="T58" fmla="*/ 185 w 226"/>
                <a:gd name="T59" fmla="*/ 112 h 112"/>
                <a:gd name="T60" fmla="*/ 176 w 226"/>
                <a:gd name="T61" fmla="*/ 112 h 112"/>
                <a:gd name="T62" fmla="*/ 169 w 226"/>
                <a:gd name="T63" fmla="*/ 112 h 112"/>
                <a:gd name="T64" fmla="*/ 156 w 226"/>
                <a:gd name="T65" fmla="*/ 112 h 112"/>
                <a:gd name="T66" fmla="*/ 149 w 226"/>
                <a:gd name="T67" fmla="*/ 112 h 112"/>
                <a:gd name="T68" fmla="*/ 138 w 226"/>
                <a:gd name="T69" fmla="*/ 111 h 112"/>
                <a:gd name="T70" fmla="*/ 130 w 226"/>
                <a:gd name="T71" fmla="*/ 111 h 112"/>
                <a:gd name="T72" fmla="*/ 123 w 226"/>
                <a:gd name="T73" fmla="*/ 111 h 112"/>
                <a:gd name="T74" fmla="*/ 110 w 226"/>
                <a:gd name="T75" fmla="*/ 110 h 112"/>
                <a:gd name="T76" fmla="*/ 99 w 226"/>
                <a:gd name="T77" fmla="*/ 110 h 112"/>
                <a:gd name="T78" fmla="*/ 89 w 226"/>
                <a:gd name="T79" fmla="*/ 108 h 112"/>
                <a:gd name="T80" fmla="*/ 79 w 226"/>
                <a:gd name="T81" fmla="*/ 108 h 112"/>
                <a:gd name="T82" fmla="*/ 70 w 226"/>
                <a:gd name="T83" fmla="*/ 108 h 112"/>
                <a:gd name="T84" fmla="*/ 60 w 226"/>
                <a:gd name="T85" fmla="*/ 107 h 112"/>
                <a:gd name="T86" fmla="*/ 50 w 226"/>
                <a:gd name="T87" fmla="*/ 101 h 112"/>
                <a:gd name="T88" fmla="*/ 51 w 226"/>
                <a:gd name="T89" fmla="*/ 83 h 112"/>
                <a:gd name="T90" fmla="*/ 45 w 226"/>
                <a:gd name="T91" fmla="*/ 72 h 112"/>
                <a:gd name="T92" fmla="*/ 36 w 226"/>
                <a:gd name="T93" fmla="*/ 72 h 112"/>
                <a:gd name="T94" fmla="*/ 28 w 226"/>
                <a:gd name="T95" fmla="*/ 71 h 112"/>
                <a:gd name="T96" fmla="*/ 12 w 226"/>
                <a:gd name="T97" fmla="*/ 70 h 112"/>
                <a:gd name="T98" fmla="*/ 0 w 226"/>
                <a:gd name="T99" fmla="*/ 65 h 112"/>
                <a:gd name="T100" fmla="*/ 1 w 226"/>
                <a:gd name="T101" fmla="*/ 51 h 112"/>
                <a:gd name="T102" fmla="*/ 2 w 226"/>
                <a:gd name="T103" fmla="*/ 44 h 112"/>
                <a:gd name="T104" fmla="*/ 3 w 226"/>
                <a:gd name="T105" fmla="*/ 32 h 112"/>
                <a:gd name="T106" fmla="*/ 5 w 226"/>
                <a:gd name="T107" fmla="*/ 1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 h="112">
                  <a:moveTo>
                    <a:pt x="12" y="1"/>
                  </a:moveTo>
                  <a:lnTo>
                    <a:pt x="18" y="1"/>
                  </a:lnTo>
                  <a:lnTo>
                    <a:pt x="20" y="2"/>
                  </a:lnTo>
                  <a:lnTo>
                    <a:pt x="22" y="2"/>
                  </a:lnTo>
                  <a:lnTo>
                    <a:pt x="24" y="2"/>
                  </a:lnTo>
                  <a:lnTo>
                    <a:pt x="29" y="2"/>
                  </a:lnTo>
                  <a:lnTo>
                    <a:pt x="32" y="3"/>
                  </a:lnTo>
                  <a:lnTo>
                    <a:pt x="38" y="3"/>
                  </a:lnTo>
                  <a:lnTo>
                    <a:pt x="45" y="3"/>
                  </a:lnTo>
                  <a:lnTo>
                    <a:pt x="46" y="4"/>
                  </a:lnTo>
                  <a:lnTo>
                    <a:pt x="55" y="4"/>
                  </a:lnTo>
                  <a:lnTo>
                    <a:pt x="61" y="4"/>
                  </a:lnTo>
                  <a:lnTo>
                    <a:pt x="66" y="5"/>
                  </a:lnTo>
                  <a:lnTo>
                    <a:pt x="76" y="5"/>
                  </a:lnTo>
                  <a:lnTo>
                    <a:pt x="83" y="6"/>
                  </a:lnTo>
                  <a:lnTo>
                    <a:pt x="85" y="6"/>
                  </a:lnTo>
                  <a:lnTo>
                    <a:pt x="94" y="6"/>
                  </a:lnTo>
                  <a:lnTo>
                    <a:pt x="95" y="6"/>
                  </a:lnTo>
                  <a:lnTo>
                    <a:pt x="99" y="7"/>
                  </a:lnTo>
                  <a:lnTo>
                    <a:pt x="101" y="7"/>
                  </a:lnTo>
                  <a:lnTo>
                    <a:pt x="103" y="7"/>
                  </a:lnTo>
                  <a:lnTo>
                    <a:pt x="104" y="7"/>
                  </a:lnTo>
                  <a:lnTo>
                    <a:pt x="106" y="7"/>
                  </a:lnTo>
                  <a:lnTo>
                    <a:pt x="108" y="7"/>
                  </a:lnTo>
                  <a:lnTo>
                    <a:pt x="109" y="7"/>
                  </a:lnTo>
                  <a:lnTo>
                    <a:pt x="110" y="7"/>
                  </a:lnTo>
                  <a:lnTo>
                    <a:pt x="111" y="7"/>
                  </a:lnTo>
                  <a:lnTo>
                    <a:pt x="112" y="7"/>
                  </a:lnTo>
                  <a:lnTo>
                    <a:pt x="113" y="7"/>
                  </a:lnTo>
                  <a:lnTo>
                    <a:pt x="114" y="7"/>
                  </a:lnTo>
                  <a:lnTo>
                    <a:pt x="115" y="7"/>
                  </a:lnTo>
                  <a:lnTo>
                    <a:pt x="119" y="7"/>
                  </a:lnTo>
                  <a:lnTo>
                    <a:pt x="120" y="7"/>
                  </a:lnTo>
                  <a:lnTo>
                    <a:pt x="121" y="7"/>
                  </a:lnTo>
                  <a:lnTo>
                    <a:pt x="123" y="7"/>
                  </a:lnTo>
                  <a:lnTo>
                    <a:pt x="123" y="8"/>
                  </a:lnTo>
                  <a:lnTo>
                    <a:pt x="124" y="8"/>
                  </a:lnTo>
                  <a:lnTo>
                    <a:pt x="125" y="8"/>
                  </a:lnTo>
                  <a:lnTo>
                    <a:pt x="126" y="8"/>
                  </a:lnTo>
                  <a:lnTo>
                    <a:pt x="128" y="8"/>
                  </a:lnTo>
                  <a:lnTo>
                    <a:pt x="129" y="8"/>
                  </a:lnTo>
                  <a:lnTo>
                    <a:pt x="130" y="8"/>
                  </a:lnTo>
                  <a:lnTo>
                    <a:pt x="131" y="8"/>
                  </a:lnTo>
                  <a:lnTo>
                    <a:pt x="132" y="8"/>
                  </a:lnTo>
                  <a:lnTo>
                    <a:pt x="133" y="8"/>
                  </a:lnTo>
                  <a:lnTo>
                    <a:pt x="134" y="8"/>
                  </a:lnTo>
                  <a:lnTo>
                    <a:pt x="135" y="8"/>
                  </a:lnTo>
                  <a:lnTo>
                    <a:pt x="138" y="8"/>
                  </a:lnTo>
                  <a:lnTo>
                    <a:pt x="139" y="8"/>
                  </a:lnTo>
                  <a:lnTo>
                    <a:pt x="140" y="8"/>
                  </a:lnTo>
                  <a:lnTo>
                    <a:pt x="141" y="8"/>
                  </a:lnTo>
                  <a:lnTo>
                    <a:pt x="143" y="8"/>
                  </a:lnTo>
                  <a:lnTo>
                    <a:pt x="144" y="8"/>
                  </a:lnTo>
                  <a:lnTo>
                    <a:pt x="145" y="8"/>
                  </a:lnTo>
                  <a:lnTo>
                    <a:pt x="145" y="10"/>
                  </a:lnTo>
                  <a:lnTo>
                    <a:pt x="146" y="11"/>
                  </a:lnTo>
                  <a:lnTo>
                    <a:pt x="150" y="13"/>
                  </a:lnTo>
                  <a:lnTo>
                    <a:pt x="153" y="14"/>
                  </a:lnTo>
                  <a:lnTo>
                    <a:pt x="154" y="15"/>
                  </a:lnTo>
                  <a:lnTo>
                    <a:pt x="156" y="16"/>
                  </a:lnTo>
                  <a:lnTo>
                    <a:pt x="156" y="17"/>
                  </a:lnTo>
                  <a:lnTo>
                    <a:pt x="158" y="17"/>
                  </a:lnTo>
                  <a:lnTo>
                    <a:pt x="159" y="17"/>
                  </a:lnTo>
                  <a:lnTo>
                    <a:pt x="160" y="16"/>
                  </a:lnTo>
                  <a:lnTo>
                    <a:pt x="161" y="15"/>
                  </a:lnTo>
                  <a:lnTo>
                    <a:pt x="161" y="14"/>
                  </a:lnTo>
                  <a:lnTo>
                    <a:pt x="162" y="14"/>
                  </a:lnTo>
                  <a:lnTo>
                    <a:pt x="163" y="14"/>
                  </a:lnTo>
                  <a:lnTo>
                    <a:pt x="165" y="14"/>
                  </a:lnTo>
                  <a:lnTo>
                    <a:pt x="168" y="14"/>
                  </a:lnTo>
                  <a:lnTo>
                    <a:pt x="170" y="14"/>
                  </a:lnTo>
                  <a:lnTo>
                    <a:pt x="171" y="14"/>
                  </a:lnTo>
                  <a:lnTo>
                    <a:pt x="172" y="14"/>
                  </a:lnTo>
                  <a:lnTo>
                    <a:pt x="174" y="14"/>
                  </a:lnTo>
                  <a:lnTo>
                    <a:pt x="176" y="14"/>
                  </a:lnTo>
                  <a:lnTo>
                    <a:pt x="178" y="15"/>
                  </a:lnTo>
                  <a:lnTo>
                    <a:pt x="179" y="16"/>
                  </a:lnTo>
                  <a:lnTo>
                    <a:pt x="180" y="16"/>
                  </a:lnTo>
                  <a:lnTo>
                    <a:pt x="182" y="17"/>
                  </a:lnTo>
                  <a:lnTo>
                    <a:pt x="183" y="17"/>
                  </a:lnTo>
                  <a:lnTo>
                    <a:pt x="184" y="18"/>
                  </a:lnTo>
                  <a:lnTo>
                    <a:pt x="185" y="18"/>
                  </a:lnTo>
                  <a:lnTo>
                    <a:pt x="188" y="20"/>
                  </a:lnTo>
                  <a:lnTo>
                    <a:pt x="190" y="21"/>
                  </a:lnTo>
                  <a:lnTo>
                    <a:pt x="190" y="22"/>
                  </a:lnTo>
                  <a:lnTo>
                    <a:pt x="191" y="22"/>
                  </a:lnTo>
                  <a:lnTo>
                    <a:pt x="190" y="23"/>
                  </a:lnTo>
                  <a:lnTo>
                    <a:pt x="192" y="26"/>
                  </a:lnTo>
                  <a:lnTo>
                    <a:pt x="193" y="26"/>
                  </a:lnTo>
                  <a:lnTo>
                    <a:pt x="195" y="27"/>
                  </a:lnTo>
                  <a:lnTo>
                    <a:pt x="196" y="27"/>
                  </a:lnTo>
                  <a:lnTo>
                    <a:pt x="198" y="27"/>
                  </a:lnTo>
                  <a:lnTo>
                    <a:pt x="199" y="27"/>
                  </a:lnTo>
                  <a:lnTo>
                    <a:pt x="199" y="28"/>
                  </a:lnTo>
                  <a:lnTo>
                    <a:pt x="198" y="30"/>
                  </a:lnTo>
                  <a:lnTo>
                    <a:pt x="198" y="32"/>
                  </a:lnTo>
                  <a:lnTo>
                    <a:pt x="199" y="33"/>
                  </a:lnTo>
                  <a:lnTo>
                    <a:pt x="200" y="34"/>
                  </a:lnTo>
                  <a:lnTo>
                    <a:pt x="200" y="35"/>
                  </a:lnTo>
                  <a:lnTo>
                    <a:pt x="200" y="36"/>
                  </a:lnTo>
                  <a:lnTo>
                    <a:pt x="199" y="36"/>
                  </a:lnTo>
                  <a:lnTo>
                    <a:pt x="200" y="37"/>
                  </a:lnTo>
                  <a:lnTo>
                    <a:pt x="200" y="38"/>
                  </a:lnTo>
                  <a:lnTo>
                    <a:pt x="201" y="40"/>
                  </a:lnTo>
                  <a:lnTo>
                    <a:pt x="201" y="41"/>
                  </a:lnTo>
                  <a:lnTo>
                    <a:pt x="201" y="42"/>
                  </a:lnTo>
                  <a:lnTo>
                    <a:pt x="202" y="42"/>
                  </a:lnTo>
                  <a:lnTo>
                    <a:pt x="203" y="43"/>
                  </a:lnTo>
                  <a:lnTo>
                    <a:pt x="205" y="45"/>
                  </a:lnTo>
                  <a:lnTo>
                    <a:pt x="204" y="46"/>
                  </a:lnTo>
                  <a:lnTo>
                    <a:pt x="204" y="47"/>
                  </a:lnTo>
                  <a:lnTo>
                    <a:pt x="204" y="48"/>
                  </a:lnTo>
                  <a:lnTo>
                    <a:pt x="205" y="50"/>
                  </a:lnTo>
                  <a:lnTo>
                    <a:pt x="206" y="51"/>
                  </a:lnTo>
                  <a:lnTo>
                    <a:pt x="206" y="54"/>
                  </a:lnTo>
                  <a:lnTo>
                    <a:pt x="205" y="54"/>
                  </a:lnTo>
                  <a:lnTo>
                    <a:pt x="205" y="55"/>
                  </a:lnTo>
                  <a:lnTo>
                    <a:pt x="205" y="56"/>
                  </a:lnTo>
                  <a:lnTo>
                    <a:pt x="205" y="57"/>
                  </a:lnTo>
                  <a:lnTo>
                    <a:pt x="205" y="60"/>
                  </a:lnTo>
                  <a:lnTo>
                    <a:pt x="206" y="60"/>
                  </a:lnTo>
                  <a:lnTo>
                    <a:pt x="206" y="61"/>
                  </a:lnTo>
                  <a:lnTo>
                    <a:pt x="208" y="61"/>
                  </a:lnTo>
                  <a:lnTo>
                    <a:pt x="208" y="60"/>
                  </a:lnTo>
                  <a:lnTo>
                    <a:pt x="209" y="60"/>
                  </a:lnTo>
                  <a:lnTo>
                    <a:pt x="209" y="61"/>
                  </a:lnTo>
                  <a:lnTo>
                    <a:pt x="210" y="63"/>
                  </a:lnTo>
                  <a:lnTo>
                    <a:pt x="210" y="64"/>
                  </a:lnTo>
                  <a:lnTo>
                    <a:pt x="210" y="66"/>
                  </a:lnTo>
                  <a:lnTo>
                    <a:pt x="210" y="67"/>
                  </a:lnTo>
                  <a:lnTo>
                    <a:pt x="211" y="67"/>
                  </a:lnTo>
                  <a:lnTo>
                    <a:pt x="211" y="68"/>
                  </a:lnTo>
                  <a:lnTo>
                    <a:pt x="210" y="71"/>
                  </a:lnTo>
                  <a:lnTo>
                    <a:pt x="210" y="72"/>
                  </a:lnTo>
                  <a:lnTo>
                    <a:pt x="211" y="72"/>
                  </a:lnTo>
                  <a:lnTo>
                    <a:pt x="212" y="72"/>
                  </a:lnTo>
                  <a:lnTo>
                    <a:pt x="212" y="73"/>
                  </a:lnTo>
                  <a:lnTo>
                    <a:pt x="212" y="76"/>
                  </a:lnTo>
                  <a:lnTo>
                    <a:pt x="212" y="78"/>
                  </a:lnTo>
                  <a:lnTo>
                    <a:pt x="213" y="78"/>
                  </a:lnTo>
                  <a:lnTo>
                    <a:pt x="213" y="82"/>
                  </a:lnTo>
                  <a:lnTo>
                    <a:pt x="212" y="85"/>
                  </a:lnTo>
                  <a:lnTo>
                    <a:pt x="212" y="86"/>
                  </a:lnTo>
                  <a:lnTo>
                    <a:pt x="211" y="86"/>
                  </a:lnTo>
                  <a:lnTo>
                    <a:pt x="211" y="87"/>
                  </a:lnTo>
                  <a:lnTo>
                    <a:pt x="212" y="88"/>
                  </a:lnTo>
                  <a:lnTo>
                    <a:pt x="213" y="90"/>
                  </a:lnTo>
                  <a:lnTo>
                    <a:pt x="214" y="90"/>
                  </a:lnTo>
                  <a:lnTo>
                    <a:pt x="215" y="92"/>
                  </a:lnTo>
                  <a:lnTo>
                    <a:pt x="214" y="92"/>
                  </a:lnTo>
                  <a:lnTo>
                    <a:pt x="214" y="93"/>
                  </a:lnTo>
                  <a:lnTo>
                    <a:pt x="214" y="94"/>
                  </a:lnTo>
                  <a:lnTo>
                    <a:pt x="215" y="94"/>
                  </a:lnTo>
                  <a:lnTo>
                    <a:pt x="216" y="94"/>
                  </a:lnTo>
                  <a:lnTo>
                    <a:pt x="218" y="94"/>
                  </a:lnTo>
                  <a:lnTo>
                    <a:pt x="216" y="95"/>
                  </a:lnTo>
                  <a:lnTo>
                    <a:pt x="216" y="96"/>
                  </a:lnTo>
                  <a:lnTo>
                    <a:pt x="218" y="101"/>
                  </a:lnTo>
                  <a:lnTo>
                    <a:pt x="220" y="102"/>
                  </a:lnTo>
                  <a:lnTo>
                    <a:pt x="220" y="103"/>
                  </a:lnTo>
                  <a:lnTo>
                    <a:pt x="221" y="104"/>
                  </a:lnTo>
                  <a:lnTo>
                    <a:pt x="226" y="112"/>
                  </a:lnTo>
                  <a:lnTo>
                    <a:pt x="225" y="112"/>
                  </a:lnTo>
                  <a:lnTo>
                    <a:pt x="224" y="112"/>
                  </a:lnTo>
                  <a:lnTo>
                    <a:pt x="214" y="112"/>
                  </a:lnTo>
                  <a:lnTo>
                    <a:pt x="211" y="112"/>
                  </a:lnTo>
                  <a:lnTo>
                    <a:pt x="210" y="112"/>
                  </a:lnTo>
                  <a:lnTo>
                    <a:pt x="208" y="112"/>
                  </a:lnTo>
                  <a:lnTo>
                    <a:pt x="206" y="112"/>
                  </a:lnTo>
                  <a:lnTo>
                    <a:pt x="205" y="112"/>
                  </a:lnTo>
                  <a:lnTo>
                    <a:pt x="204" y="112"/>
                  </a:lnTo>
                  <a:lnTo>
                    <a:pt x="202" y="112"/>
                  </a:lnTo>
                  <a:lnTo>
                    <a:pt x="200" y="112"/>
                  </a:lnTo>
                  <a:lnTo>
                    <a:pt x="196" y="112"/>
                  </a:lnTo>
                  <a:lnTo>
                    <a:pt x="195" y="112"/>
                  </a:lnTo>
                  <a:lnTo>
                    <a:pt x="194" y="112"/>
                  </a:lnTo>
                  <a:lnTo>
                    <a:pt x="193" y="112"/>
                  </a:lnTo>
                  <a:lnTo>
                    <a:pt x="192" y="112"/>
                  </a:lnTo>
                  <a:lnTo>
                    <a:pt x="188" y="112"/>
                  </a:lnTo>
                  <a:lnTo>
                    <a:pt x="185" y="112"/>
                  </a:lnTo>
                  <a:lnTo>
                    <a:pt x="184" y="112"/>
                  </a:lnTo>
                  <a:lnTo>
                    <a:pt x="182" y="112"/>
                  </a:lnTo>
                  <a:lnTo>
                    <a:pt x="181" y="112"/>
                  </a:lnTo>
                  <a:lnTo>
                    <a:pt x="179" y="112"/>
                  </a:lnTo>
                  <a:lnTo>
                    <a:pt x="178" y="112"/>
                  </a:lnTo>
                  <a:lnTo>
                    <a:pt x="176" y="112"/>
                  </a:lnTo>
                  <a:lnTo>
                    <a:pt x="175" y="112"/>
                  </a:lnTo>
                  <a:lnTo>
                    <a:pt x="173" y="112"/>
                  </a:lnTo>
                  <a:lnTo>
                    <a:pt x="172" y="112"/>
                  </a:lnTo>
                  <a:lnTo>
                    <a:pt x="171" y="112"/>
                  </a:lnTo>
                  <a:lnTo>
                    <a:pt x="170" y="112"/>
                  </a:lnTo>
                  <a:lnTo>
                    <a:pt x="169" y="112"/>
                  </a:lnTo>
                  <a:lnTo>
                    <a:pt x="162" y="112"/>
                  </a:lnTo>
                  <a:lnTo>
                    <a:pt x="161" y="112"/>
                  </a:lnTo>
                  <a:lnTo>
                    <a:pt x="160" y="112"/>
                  </a:lnTo>
                  <a:lnTo>
                    <a:pt x="159" y="112"/>
                  </a:lnTo>
                  <a:lnTo>
                    <a:pt x="158" y="112"/>
                  </a:lnTo>
                  <a:lnTo>
                    <a:pt x="156" y="112"/>
                  </a:lnTo>
                  <a:lnTo>
                    <a:pt x="155" y="112"/>
                  </a:lnTo>
                  <a:lnTo>
                    <a:pt x="154" y="112"/>
                  </a:lnTo>
                  <a:lnTo>
                    <a:pt x="153" y="112"/>
                  </a:lnTo>
                  <a:lnTo>
                    <a:pt x="152" y="112"/>
                  </a:lnTo>
                  <a:lnTo>
                    <a:pt x="151" y="112"/>
                  </a:lnTo>
                  <a:lnTo>
                    <a:pt x="149" y="112"/>
                  </a:lnTo>
                  <a:lnTo>
                    <a:pt x="143" y="111"/>
                  </a:lnTo>
                  <a:lnTo>
                    <a:pt x="142" y="111"/>
                  </a:lnTo>
                  <a:lnTo>
                    <a:pt x="141" y="111"/>
                  </a:lnTo>
                  <a:lnTo>
                    <a:pt x="140" y="111"/>
                  </a:lnTo>
                  <a:lnTo>
                    <a:pt x="139" y="111"/>
                  </a:lnTo>
                  <a:lnTo>
                    <a:pt x="138" y="111"/>
                  </a:lnTo>
                  <a:lnTo>
                    <a:pt x="136" y="111"/>
                  </a:lnTo>
                  <a:lnTo>
                    <a:pt x="135" y="111"/>
                  </a:lnTo>
                  <a:lnTo>
                    <a:pt x="134" y="111"/>
                  </a:lnTo>
                  <a:lnTo>
                    <a:pt x="133" y="111"/>
                  </a:lnTo>
                  <a:lnTo>
                    <a:pt x="131" y="111"/>
                  </a:lnTo>
                  <a:lnTo>
                    <a:pt x="130" y="111"/>
                  </a:lnTo>
                  <a:lnTo>
                    <a:pt x="129" y="111"/>
                  </a:lnTo>
                  <a:lnTo>
                    <a:pt x="128" y="111"/>
                  </a:lnTo>
                  <a:lnTo>
                    <a:pt x="126" y="111"/>
                  </a:lnTo>
                  <a:lnTo>
                    <a:pt x="125" y="111"/>
                  </a:lnTo>
                  <a:lnTo>
                    <a:pt x="124" y="111"/>
                  </a:lnTo>
                  <a:lnTo>
                    <a:pt x="123" y="111"/>
                  </a:lnTo>
                  <a:lnTo>
                    <a:pt x="122" y="111"/>
                  </a:lnTo>
                  <a:lnTo>
                    <a:pt x="119" y="111"/>
                  </a:lnTo>
                  <a:lnTo>
                    <a:pt x="116" y="111"/>
                  </a:lnTo>
                  <a:lnTo>
                    <a:pt x="113" y="111"/>
                  </a:lnTo>
                  <a:lnTo>
                    <a:pt x="111" y="110"/>
                  </a:lnTo>
                  <a:lnTo>
                    <a:pt x="110" y="110"/>
                  </a:lnTo>
                  <a:lnTo>
                    <a:pt x="109" y="110"/>
                  </a:lnTo>
                  <a:lnTo>
                    <a:pt x="108" y="110"/>
                  </a:lnTo>
                  <a:lnTo>
                    <a:pt x="105" y="110"/>
                  </a:lnTo>
                  <a:lnTo>
                    <a:pt x="104" y="110"/>
                  </a:lnTo>
                  <a:lnTo>
                    <a:pt x="103" y="110"/>
                  </a:lnTo>
                  <a:lnTo>
                    <a:pt x="99" y="110"/>
                  </a:lnTo>
                  <a:lnTo>
                    <a:pt x="98" y="110"/>
                  </a:lnTo>
                  <a:lnTo>
                    <a:pt x="96" y="110"/>
                  </a:lnTo>
                  <a:lnTo>
                    <a:pt x="93" y="110"/>
                  </a:lnTo>
                  <a:lnTo>
                    <a:pt x="91" y="110"/>
                  </a:lnTo>
                  <a:lnTo>
                    <a:pt x="90" y="110"/>
                  </a:lnTo>
                  <a:lnTo>
                    <a:pt x="89" y="108"/>
                  </a:lnTo>
                  <a:lnTo>
                    <a:pt x="88" y="108"/>
                  </a:lnTo>
                  <a:lnTo>
                    <a:pt x="86" y="108"/>
                  </a:lnTo>
                  <a:lnTo>
                    <a:pt x="85" y="108"/>
                  </a:lnTo>
                  <a:lnTo>
                    <a:pt x="84" y="108"/>
                  </a:lnTo>
                  <a:lnTo>
                    <a:pt x="83" y="108"/>
                  </a:lnTo>
                  <a:lnTo>
                    <a:pt x="79" y="108"/>
                  </a:lnTo>
                  <a:lnTo>
                    <a:pt x="76" y="108"/>
                  </a:lnTo>
                  <a:lnTo>
                    <a:pt x="75" y="108"/>
                  </a:lnTo>
                  <a:lnTo>
                    <a:pt x="73" y="108"/>
                  </a:lnTo>
                  <a:lnTo>
                    <a:pt x="72" y="108"/>
                  </a:lnTo>
                  <a:lnTo>
                    <a:pt x="71" y="108"/>
                  </a:lnTo>
                  <a:lnTo>
                    <a:pt x="70" y="108"/>
                  </a:lnTo>
                  <a:lnTo>
                    <a:pt x="69" y="107"/>
                  </a:lnTo>
                  <a:lnTo>
                    <a:pt x="68" y="107"/>
                  </a:lnTo>
                  <a:lnTo>
                    <a:pt x="66" y="107"/>
                  </a:lnTo>
                  <a:lnTo>
                    <a:pt x="65" y="107"/>
                  </a:lnTo>
                  <a:lnTo>
                    <a:pt x="62" y="107"/>
                  </a:lnTo>
                  <a:lnTo>
                    <a:pt x="60" y="107"/>
                  </a:lnTo>
                  <a:lnTo>
                    <a:pt x="55" y="107"/>
                  </a:lnTo>
                  <a:lnTo>
                    <a:pt x="54" y="107"/>
                  </a:lnTo>
                  <a:lnTo>
                    <a:pt x="53" y="107"/>
                  </a:lnTo>
                  <a:lnTo>
                    <a:pt x="49" y="106"/>
                  </a:lnTo>
                  <a:lnTo>
                    <a:pt x="50" y="102"/>
                  </a:lnTo>
                  <a:lnTo>
                    <a:pt x="50" y="101"/>
                  </a:lnTo>
                  <a:lnTo>
                    <a:pt x="50" y="98"/>
                  </a:lnTo>
                  <a:lnTo>
                    <a:pt x="50" y="95"/>
                  </a:lnTo>
                  <a:lnTo>
                    <a:pt x="50" y="93"/>
                  </a:lnTo>
                  <a:lnTo>
                    <a:pt x="50" y="92"/>
                  </a:lnTo>
                  <a:lnTo>
                    <a:pt x="50" y="88"/>
                  </a:lnTo>
                  <a:lnTo>
                    <a:pt x="51" y="83"/>
                  </a:lnTo>
                  <a:lnTo>
                    <a:pt x="51" y="81"/>
                  </a:lnTo>
                  <a:lnTo>
                    <a:pt x="51" y="73"/>
                  </a:lnTo>
                  <a:lnTo>
                    <a:pt x="50" y="72"/>
                  </a:lnTo>
                  <a:lnTo>
                    <a:pt x="48" y="72"/>
                  </a:lnTo>
                  <a:lnTo>
                    <a:pt x="46" y="72"/>
                  </a:lnTo>
                  <a:lnTo>
                    <a:pt x="45" y="72"/>
                  </a:lnTo>
                  <a:lnTo>
                    <a:pt x="43" y="72"/>
                  </a:lnTo>
                  <a:lnTo>
                    <a:pt x="41" y="72"/>
                  </a:lnTo>
                  <a:lnTo>
                    <a:pt x="40" y="72"/>
                  </a:lnTo>
                  <a:lnTo>
                    <a:pt x="39" y="72"/>
                  </a:lnTo>
                  <a:lnTo>
                    <a:pt x="38" y="72"/>
                  </a:lnTo>
                  <a:lnTo>
                    <a:pt x="36" y="72"/>
                  </a:lnTo>
                  <a:lnTo>
                    <a:pt x="35" y="72"/>
                  </a:lnTo>
                  <a:lnTo>
                    <a:pt x="33" y="71"/>
                  </a:lnTo>
                  <a:lnTo>
                    <a:pt x="31" y="71"/>
                  </a:lnTo>
                  <a:lnTo>
                    <a:pt x="30" y="71"/>
                  </a:lnTo>
                  <a:lnTo>
                    <a:pt x="29" y="71"/>
                  </a:lnTo>
                  <a:lnTo>
                    <a:pt x="28" y="71"/>
                  </a:lnTo>
                  <a:lnTo>
                    <a:pt x="26" y="71"/>
                  </a:lnTo>
                  <a:lnTo>
                    <a:pt x="25" y="71"/>
                  </a:lnTo>
                  <a:lnTo>
                    <a:pt x="18" y="70"/>
                  </a:lnTo>
                  <a:lnTo>
                    <a:pt x="16" y="70"/>
                  </a:lnTo>
                  <a:lnTo>
                    <a:pt x="14" y="70"/>
                  </a:lnTo>
                  <a:lnTo>
                    <a:pt x="12" y="70"/>
                  </a:lnTo>
                  <a:lnTo>
                    <a:pt x="4" y="68"/>
                  </a:lnTo>
                  <a:lnTo>
                    <a:pt x="2" y="68"/>
                  </a:lnTo>
                  <a:lnTo>
                    <a:pt x="1" y="68"/>
                  </a:lnTo>
                  <a:lnTo>
                    <a:pt x="0" y="68"/>
                  </a:lnTo>
                  <a:lnTo>
                    <a:pt x="0" y="67"/>
                  </a:lnTo>
                  <a:lnTo>
                    <a:pt x="0" y="65"/>
                  </a:lnTo>
                  <a:lnTo>
                    <a:pt x="0" y="64"/>
                  </a:lnTo>
                  <a:lnTo>
                    <a:pt x="1" y="58"/>
                  </a:lnTo>
                  <a:lnTo>
                    <a:pt x="1" y="57"/>
                  </a:lnTo>
                  <a:lnTo>
                    <a:pt x="1" y="55"/>
                  </a:lnTo>
                  <a:lnTo>
                    <a:pt x="1" y="54"/>
                  </a:lnTo>
                  <a:lnTo>
                    <a:pt x="1" y="51"/>
                  </a:lnTo>
                  <a:lnTo>
                    <a:pt x="1" y="50"/>
                  </a:lnTo>
                  <a:lnTo>
                    <a:pt x="2" y="50"/>
                  </a:lnTo>
                  <a:lnTo>
                    <a:pt x="2" y="48"/>
                  </a:lnTo>
                  <a:lnTo>
                    <a:pt x="2" y="47"/>
                  </a:lnTo>
                  <a:lnTo>
                    <a:pt x="2" y="46"/>
                  </a:lnTo>
                  <a:lnTo>
                    <a:pt x="2" y="44"/>
                  </a:lnTo>
                  <a:lnTo>
                    <a:pt x="2" y="43"/>
                  </a:lnTo>
                  <a:lnTo>
                    <a:pt x="2" y="38"/>
                  </a:lnTo>
                  <a:lnTo>
                    <a:pt x="3" y="37"/>
                  </a:lnTo>
                  <a:lnTo>
                    <a:pt x="3" y="35"/>
                  </a:lnTo>
                  <a:lnTo>
                    <a:pt x="3" y="34"/>
                  </a:lnTo>
                  <a:lnTo>
                    <a:pt x="3" y="32"/>
                  </a:lnTo>
                  <a:lnTo>
                    <a:pt x="3" y="31"/>
                  </a:lnTo>
                  <a:lnTo>
                    <a:pt x="3" y="30"/>
                  </a:lnTo>
                  <a:lnTo>
                    <a:pt x="3" y="28"/>
                  </a:lnTo>
                  <a:lnTo>
                    <a:pt x="3" y="26"/>
                  </a:lnTo>
                  <a:lnTo>
                    <a:pt x="4" y="25"/>
                  </a:lnTo>
                  <a:lnTo>
                    <a:pt x="5" y="13"/>
                  </a:lnTo>
                  <a:lnTo>
                    <a:pt x="5" y="12"/>
                  </a:lnTo>
                  <a:lnTo>
                    <a:pt x="5" y="8"/>
                  </a:lnTo>
                  <a:lnTo>
                    <a:pt x="6" y="0"/>
                  </a:lnTo>
                  <a:lnTo>
                    <a:pt x="12" y="1"/>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124"/>
            <p:cNvSpPr>
              <a:spLocks/>
            </p:cNvSpPr>
            <p:nvPr/>
          </p:nvSpPr>
          <p:spPr bwMode="auto">
            <a:xfrm>
              <a:off x="4340225" y="3694113"/>
              <a:ext cx="279400" cy="423863"/>
            </a:xfrm>
            <a:custGeom>
              <a:avLst/>
              <a:gdLst>
                <a:gd name="T0" fmla="*/ 116 w 176"/>
                <a:gd name="T1" fmla="*/ 23 h 267"/>
                <a:gd name="T2" fmla="*/ 126 w 176"/>
                <a:gd name="T3" fmla="*/ 25 h 267"/>
                <a:gd name="T4" fmla="*/ 126 w 176"/>
                <a:gd name="T5" fmla="*/ 25 h 267"/>
                <a:gd name="T6" fmla="*/ 150 w 176"/>
                <a:gd name="T7" fmla="*/ 31 h 267"/>
                <a:gd name="T8" fmla="*/ 161 w 176"/>
                <a:gd name="T9" fmla="*/ 34 h 267"/>
                <a:gd name="T10" fmla="*/ 174 w 176"/>
                <a:gd name="T11" fmla="*/ 36 h 267"/>
                <a:gd name="T12" fmla="*/ 176 w 176"/>
                <a:gd name="T13" fmla="*/ 36 h 267"/>
                <a:gd name="T14" fmla="*/ 175 w 176"/>
                <a:gd name="T15" fmla="*/ 42 h 267"/>
                <a:gd name="T16" fmla="*/ 167 w 176"/>
                <a:gd name="T17" fmla="*/ 77 h 267"/>
                <a:gd name="T18" fmla="*/ 165 w 176"/>
                <a:gd name="T19" fmla="*/ 86 h 267"/>
                <a:gd name="T20" fmla="*/ 153 w 176"/>
                <a:gd name="T21" fmla="*/ 147 h 267"/>
                <a:gd name="T22" fmla="*/ 150 w 176"/>
                <a:gd name="T23" fmla="*/ 156 h 267"/>
                <a:gd name="T24" fmla="*/ 146 w 176"/>
                <a:gd name="T25" fmla="*/ 176 h 267"/>
                <a:gd name="T26" fmla="*/ 146 w 176"/>
                <a:gd name="T27" fmla="*/ 178 h 267"/>
                <a:gd name="T28" fmla="*/ 144 w 176"/>
                <a:gd name="T29" fmla="*/ 187 h 267"/>
                <a:gd name="T30" fmla="*/ 143 w 176"/>
                <a:gd name="T31" fmla="*/ 194 h 267"/>
                <a:gd name="T32" fmla="*/ 141 w 176"/>
                <a:gd name="T33" fmla="*/ 201 h 267"/>
                <a:gd name="T34" fmla="*/ 139 w 176"/>
                <a:gd name="T35" fmla="*/ 211 h 267"/>
                <a:gd name="T36" fmla="*/ 136 w 176"/>
                <a:gd name="T37" fmla="*/ 227 h 267"/>
                <a:gd name="T38" fmla="*/ 135 w 176"/>
                <a:gd name="T39" fmla="*/ 231 h 267"/>
                <a:gd name="T40" fmla="*/ 130 w 176"/>
                <a:gd name="T41" fmla="*/ 236 h 267"/>
                <a:gd name="T42" fmla="*/ 128 w 176"/>
                <a:gd name="T43" fmla="*/ 236 h 267"/>
                <a:gd name="T44" fmla="*/ 127 w 176"/>
                <a:gd name="T45" fmla="*/ 234 h 267"/>
                <a:gd name="T46" fmla="*/ 126 w 176"/>
                <a:gd name="T47" fmla="*/ 231 h 267"/>
                <a:gd name="T48" fmla="*/ 118 w 176"/>
                <a:gd name="T49" fmla="*/ 230 h 267"/>
                <a:gd name="T50" fmla="*/ 115 w 176"/>
                <a:gd name="T51" fmla="*/ 234 h 267"/>
                <a:gd name="T52" fmla="*/ 115 w 176"/>
                <a:gd name="T53" fmla="*/ 238 h 267"/>
                <a:gd name="T54" fmla="*/ 114 w 176"/>
                <a:gd name="T55" fmla="*/ 246 h 267"/>
                <a:gd name="T56" fmla="*/ 113 w 176"/>
                <a:gd name="T57" fmla="*/ 250 h 267"/>
                <a:gd name="T58" fmla="*/ 113 w 176"/>
                <a:gd name="T59" fmla="*/ 253 h 267"/>
                <a:gd name="T60" fmla="*/ 114 w 176"/>
                <a:gd name="T61" fmla="*/ 257 h 267"/>
                <a:gd name="T62" fmla="*/ 113 w 176"/>
                <a:gd name="T63" fmla="*/ 264 h 267"/>
                <a:gd name="T64" fmla="*/ 110 w 176"/>
                <a:gd name="T65" fmla="*/ 266 h 267"/>
                <a:gd name="T66" fmla="*/ 106 w 176"/>
                <a:gd name="T67" fmla="*/ 262 h 267"/>
                <a:gd name="T68" fmla="*/ 99 w 176"/>
                <a:gd name="T69" fmla="*/ 251 h 267"/>
                <a:gd name="T70" fmla="*/ 96 w 176"/>
                <a:gd name="T71" fmla="*/ 246 h 267"/>
                <a:gd name="T72" fmla="*/ 94 w 176"/>
                <a:gd name="T73" fmla="*/ 243 h 267"/>
                <a:gd name="T74" fmla="*/ 88 w 176"/>
                <a:gd name="T75" fmla="*/ 234 h 267"/>
                <a:gd name="T76" fmla="*/ 84 w 176"/>
                <a:gd name="T77" fmla="*/ 226 h 267"/>
                <a:gd name="T78" fmla="*/ 70 w 176"/>
                <a:gd name="T79" fmla="*/ 207 h 267"/>
                <a:gd name="T80" fmla="*/ 43 w 176"/>
                <a:gd name="T81" fmla="*/ 165 h 267"/>
                <a:gd name="T82" fmla="*/ 25 w 176"/>
                <a:gd name="T83" fmla="*/ 136 h 267"/>
                <a:gd name="T84" fmla="*/ 10 w 176"/>
                <a:gd name="T85" fmla="*/ 115 h 267"/>
                <a:gd name="T86" fmla="*/ 8 w 176"/>
                <a:gd name="T87" fmla="*/ 111 h 267"/>
                <a:gd name="T88" fmla="*/ 0 w 176"/>
                <a:gd name="T89" fmla="*/ 98 h 267"/>
                <a:gd name="T90" fmla="*/ 3 w 176"/>
                <a:gd name="T91" fmla="*/ 92 h 267"/>
                <a:gd name="T92" fmla="*/ 3 w 176"/>
                <a:gd name="T93" fmla="*/ 88 h 267"/>
                <a:gd name="T94" fmla="*/ 7 w 176"/>
                <a:gd name="T95" fmla="*/ 75 h 267"/>
                <a:gd name="T96" fmla="*/ 10 w 176"/>
                <a:gd name="T97" fmla="*/ 63 h 267"/>
                <a:gd name="T98" fmla="*/ 11 w 176"/>
                <a:gd name="T99" fmla="*/ 57 h 267"/>
                <a:gd name="T100" fmla="*/ 14 w 176"/>
                <a:gd name="T101" fmla="*/ 50 h 267"/>
                <a:gd name="T102" fmla="*/ 20 w 176"/>
                <a:gd name="T103" fmla="*/ 27 h 267"/>
                <a:gd name="T104" fmla="*/ 44 w 176"/>
                <a:gd name="T105" fmla="*/ 4 h 267"/>
                <a:gd name="T106" fmla="*/ 73 w 176"/>
                <a:gd name="T107" fmla="*/ 12 h 267"/>
                <a:gd name="T108" fmla="*/ 113 w 176"/>
                <a:gd name="T109" fmla="*/ 2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267">
                  <a:moveTo>
                    <a:pt x="115" y="23"/>
                  </a:moveTo>
                  <a:lnTo>
                    <a:pt x="115" y="23"/>
                  </a:lnTo>
                  <a:lnTo>
                    <a:pt x="115" y="23"/>
                  </a:lnTo>
                  <a:lnTo>
                    <a:pt x="116" y="23"/>
                  </a:lnTo>
                  <a:lnTo>
                    <a:pt x="123" y="24"/>
                  </a:lnTo>
                  <a:lnTo>
                    <a:pt x="123" y="24"/>
                  </a:lnTo>
                  <a:lnTo>
                    <a:pt x="126" y="25"/>
                  </a:lnTo>
                  <a:lnTo>
                    <a:pt x="126" y="25"/>
                  </a:lnTo>
                  <a:lnTo>
                    <a:pt x="126" y="25"/>
                  </a:lnTo>
                  <a:lnTo>
                    <a:pt x="126" y="25"/>
                  </a:lnTo>
                  <a:lnTo>
                    <a:pt x="126" y="25"/>
                  </a:lnTo>
                  <a:lnTo>
                    <a:pt x="126" y="25"/>
                  </a:lnTo>
                  <a:lnTo>
                    <a:pt x="127" y="25"/>
                  </a:lnTo>
                  <a:lnTo>
                    <a:pt x="127" y="25"/>
                  </a:lnTo>
                  <a:lnTo>
                    <a:pt x="127" y="25"/>
                  </a:lnTo>
                  <a:lnTo>
                    <a:pt x="150" y="31"/>
                  </a:lnTo>
                  <a:lnTo>
                    <a:pt x="151" y="31"/>
                  </a:lnTo>
                  <a:lnTo>
                    <a:pt x="154" y="32"/>
                  </a:lnTo>
                  <a:lnTo>
                    <a:pt x="158" y="33"/>
                  </a:lnTo>
                  <a:lnTo>
                    <a:pt x="161" y="34"/>
                  </a:lnTo>
                  <a:lnTo>
                    <a:pt x="165" y="34"/>
                  </a:lnTo>
                  <a:lnTo>
                    <a:pt x="165" y="34"/>
                  </a:lnTo>
                  <a:lnTo>
                    <a:pt x="169" y="35"/>
                  </a:lnTo>
                  <a:lnTo>
                    <a:pt x="174" y="36"/>
                  </a:lnTo>
                  <a:lnTo>
                    <a:pt x="174" y="36"/>
                  </a:lnTo>
                  <a:lnTo>
                    <a:pt x="175" y="36"/>
                  </a:lnTo>
                  <a:lnTo>
                    <a:pt x="175" y="36"/>
                  </a:lnTo>
                  <a:lnTo>
                    <a:pt x="176" y="36"/>
                  </a:lnTo>
                  <a:lnTo>
                    <a:pt x="176" y="36"/>
                  </a:lnTo>
                  <a:lnTo>
                    <a:pt x="176" y="36"/>
                  </a:lnTo>
                  <a:lnTo>
                    <a:pt x="175" y="42"/>
                  </a:lnTo>
                  <a:lnTo>
                    <a:pt x="175" y="42"/>
                  </a:lnTo>
                  <a:lnTo>
                    <a:pt x="174" y="45"/>
                  </a:lnTo>
                  <a:lnTo>
                    <a:pt x="169" y="70"/>
                  </a:lnTo>
                  <a:lnTo>
                    <a:pt x="167" y="77"/>
                  </a:lnTo>
                  <a:lnTo>
                    <a:pt x="167" y="77"/>
                  </a:lnTo>
                  <a:lnTo>
                    <a:pt x="167" y="78"/>
                  </a:lnTo>
                  <a:lnTo>
                    <a:pt x="165" y="86"/>
                  </a:lnTo>
                  <a:lnTo>
                    <a:pt x="165" y="86"/>
                  </a:lnTo>
                  <a:lnTo>
                    <a:pt x="165" y="86"/>
                  </a:lnTo>
                  <a:lnTo>
                    <a:pt x="163" y="100"/>
                  </a:lnTo>
                  <a:lnTo>
                    <a:pt x="161" y="106"/>
                  </a:lnTo>
                  <a:lnTo>
                    <a:pt x="158" y="118"/>
                  </a:lnTo>
                  <a:lnTo>
                    <a:pt x="153" y="147"/>
                  </a:lnTo>
                  <a:lnTo>
                    <a:pt x="151" y="151"/>
                  </a:lnTo>
                  <a:lnTo>
                    <a:pt x="151" y="152"/>
                  </a:lnTo>
                  <a:lnTo>
                    <a:pt x="151" y="152"/>
                  </a:lnTo>
                  <a:lnTo>
                    <a:pt x="150" y="156"/>
                  </a:lnTo>
                  <a:lnTo>
                    <a:pt x="150" y="156"/>
                  </a:lnTo>
                  <a:lnTo>
                    <a:pt x="148" y="165"/>
                  </a:lnTo>
                  <a:lnTo>
                    <a:pt x="147" y="171"/>
                  </a:lnTo>
                  <a:lnTo>
                    <a:pt x="146" y="176"/>
                  </a:lnTo>
                  <a:lnTo>
                    <a:pt x="146" y="178"/>
                  </a:lnTo>
                  <a:lnTo>
                    <a:pt x="146" y="178"/>
                  </a:lnTo>
                  <a:lnTo>
                    <a:pt x="146" y="178"/>
                  </a:lnTo>
                  <a:lnTo>
                    <a:pt x="146" y="178"/>
                  </a:lnTo>
                  <a:lnTo>
                    <a:pt x="145" y="183"/>
                  </a:lnTo>
                  <a:lnTo>
                    <a:pt x="144" y="186"/>
                  </a:lnTo>
                  <a:lnTo>
                    <a:pt x="144" y="186"/>
                  </a:lnTo>
                  <a:lnTo>
                    <a:pt x="144" y="187"/>
                  </a:lnTo>
                  <a:lnTo>
                    <a:pt x="144" y="187"/>
                  </a:lnTo>
                  <a:lnTo>
                    <a:pt x="143" y="192"/>
                  </a:lnTo>
                  <a:lnTo>
                    <a:pt x="143" y="192"/>
                  </a:lnTo>
                  <a:lnTo>
                    <a:pt x="143" y="194"/>
                  </a:lnTo>
                  <a:lnTo>
                    <a:pt x="143" y="194"/>
                  </a:lnTo>
                  <a:lnTo>
                    <a:pt x="143" y="194"/>
                  </a:lnTo>
                  <a:lnTo>
                    <a:pt x="143" y="194"/>
                  </a:lnTo>
                  <a:lnTo>
                    <a:pt x="141" y="201"/>
                  </a:lnTo>
                  <a:lnTo>
                    <a:pt x="141" y="201"/>
                  </a:lnTo>
                  <a:lnTo>
                    <a:pt x="140" y="204"/>
                  </a:lnTo>
                  <a:lnTo>
                    <a:pt x="139" y="208"/>
                  </a:lnTo>
                  <a:lnTo>
                    <a:pt x="139" y="211"/>
                  </a:lnTo>
                  <a:lnTo>
                    <a:pt x="138" y="215"/>
                  </a:lnTo>
                  <a:lnTo>
                    <a:pt x="137" y="222"/>
                  </a:lnTo>
                  <a:lnTo>
                    <a:pt x="136" y="225"/>
                  </a:lnTo>
                  <a:lnTo>
                    <a:pt x="136" y="227"/>
                  </a:lnTo>
                  <a:lnTo>
                    <a:pt x="135" y="228"/>
                  </a:lnTo>
                  <a:lnTo>
                    <a:pt x="135" y="231"/>
                  </a:lnTo>
                  <a:lnTo>
                    <a:pt x="135" y="231"/>
                  </a:lnTo>
                  <a:lnTo>
                    <a:pt x="135" y="231"/>
                  </a:lnTo>
                  <a:lnTo>
                    <a:pt x="133" y="234"/>
                  </a:lnTo>
                  <a:lnTo>
                    <a:pt x="131" y="234"/>
                  </a:lnTo>
                  <a:lnTo>
                    <a:pt x="131" y="235"/>
                  </a:lnTo>
                  <a:lnTo>
                    <a:pt x="130" y="236"/>
                  </a:lnTo>
                  <a:lnTo>
                    <a:pt x="130" y="236"/>
                  </a:lnTo>
                  <a:lnTo>
                    <a:pt x="129" y="236"/>
                  </a:lnTo>
                  <a:lnTo>
                    <a:pt x="128" y="236"/>
                  </a:lnTo>
                  <a:lnTo>
                    <a:pt x="128" y="236"/>
                  </a:lnTo>
                  <a:lnTo>
                    <a:pt x="128" y="235"/>
                  </a:lnTo>
                  <a:lnTo>
                    <a:pt x="128" y="235"/>
                  </a:lnTo>
                  <a:lnTo>
                    <a:pt x="127" y="234"/>
                  </a:lnTo>
                  <a:lnTo>
                    <a:pt x="127" y="234"/>
                  </a:lnTo>
                  <a:lnTo>
                    <a:pt x="127" y="233"/>
                  </a:lnTo>
                  <a:lnTo>
                    <a:pt x="127" y="233"/>
                  </a:lnTo>
                  <a:lnTo>
                    <a:pt x="127" y="232"/>
                  </a:lnTo>
                  <a:lnTo>
                    <a:pt x="126" y="231"/>
                  </a:lnTo>
                  <a:lnTo>
                    <a:pt x="125" y="231"/>
                  </a:lnTo>
                  <a:lnTo>
                    <a:pt x="121" y="230"/>
                  </a:lnTo>
                  <a:lnTo>
                    <a:pt x="120" y="230"/>
                  </a:lnTo>
                  <a:lnTo>
                    <a:pt x="118" y="230"/>
                  </a:lnTo>
                  <a:lnTo>
                    <a:pt x="116" y="230"/>
                  </a:lnTo>
                  <a:lnTo>
                    <a:pt x="115" y="230"/>
                  </a:lnTo>
                  <a:lnTo>
                    <a:pt x="115" y="231"/>
                  </a:lnTo>
                  <a:lnTo>
                    <a:pt x="115" y="234"/>
                  </a:lnTo>
                  <a:lnTo>
                    <a:pt x="115" y="235"/>
                  </a:lnTo>
                  <a:lnTo>
                    <a:pt x="115" y="237"/>
                  </a:lnTo>
                  <a:lnTo>
                    <a:pt x="115" y="238"/>
                  </a:lnTo>
                  <a:lnTo>
                    <a:pt x="115" y="238"/>
                  </a:lnTo>
                  <a:lnTo>
                    <a:pt x="114" y="240"/>
                  </a:lnTo>
                  <a:lnTo>
                    <a:pt x="114" y="244"/>
                  </a:lnTo>
                  <a:lnTo>
                    <a:pt x="114" y="245"/>
                  </a:lnTo>
                  <a:lnTo>
                    <a:pt x="114" y="246"/>
                  </a:lnTo>
                  <a:lnTo>
                    <a:pt x="114" y="246"/>
                  </a:lnTo>
                  <a:lnTo>
                    <a:pt x="114" y="247"/>
                  </a:lnTo>
                  <a:lnTo>
                    <a:pt x="114" y="247"/>
                  </a:lnTo>
                  <a:lnTo>
                    <a:pt x="113" y="250"/>
                  </a:lnTo>
                  <a:lnTo>
                    <a:pt x="113" y="250"/>
                  </a:lnTo>
                  <a:lnTo>
                    <a:pt x="113" y="251"/>
                  </a:lnTo>
                  <a:lnTo>
                    <a:pt x="113" y="251"/>
                  </a:lnTo>
                  <a:lnTo>
                    <a:pt x="113" y="253"/>
                  </a:lnTo>
                  <a:lnTo>
                    <a:pt x="113" y="253"/>
                  </a:lnTo>
                  <a:lnTo>
                    <a:pt x="114" y="254"/>
                  </a:lnTo>
                  <a:lnTo>
                    <a:pt x="114" y="256"/>
                  </a:lnTo>
                  <a:lnTo>
                    <a:pt x="114" y="257"/>
                  </a:lnTo>
                  <a:lnTo>
                    <a:pt x="114" y="262"/>
                  </a:lnTo>
                  <a:lnTo>
                    <a:pt x="113" y="263"/>
                  </a:lnTo>
                  <a:lnTo>
                    <a:pt x="113" y="263"/>
                  </a:lnTo>
                  <a:lnTo>
                    <a:pt x="113" y="264"/>
                  </a:lnTo>
                  <a:lnTo>
                    <a:pt x="113" y="264"/>
                  </a:lnTo>
                  <a:lnTo>
                    <a:pt x="111" y="264"/>
                  </a:lnTo>
                  <a:lnTo>
                    <a:pt x="111" y="264"/>
                  </a:lnTo>
                  <a:lnTo>
                    <a:pt x="110" y="266"/>
                  </a:lnTo>
                  <a:lnTo>
                    <a:pt x="110" y="267"/>
                  </a:lnTo>
                  <a:lnTo>
                    <a:pt x="110" y="267"/>
                  </a:lnTo>
                  <a:lnTo>
                    <a:pt x="106" y="262"/>
                  </a:lnTo>
                  <a:lnTo>
                    <a:pt x="106" y="262"/>
                  </a:lnTo>
                  <a:lnTo>
                    <a:pt x="104" y="257"/>
                  </a:lnTo>
                  <a:lnTo>
                    <a:pt x="104" y="257"/>
                  </a:lnTo>
                  <a:lnTo>
                    <a:pt x="99" y="251"/>
                  </a:lnTo>
                  <a:lnTo>
                    <a:pt x="99" y="251"/>
                  </a:lnTo>
                  <a:lnTo>
                    <a:pt x="99" y="250"/>
                  </a:lnTo>
                  <a:lnTo>
                    <a:pt x="99" y="250"/>
                  </a:lnTo>
                  <a:lnTo>
                    <a:pt x="97" y="248"/>
                  </a:lnTo>
                  <a:lnTo>
                    <a:pt x="96" y="246"/>
                  </a:lnTo>
                  <a:lnTo>
                    <a:pt x="96" y="245"/>
                  </a:lnTo>
                  <a:lnTo>
                    <a:pt x="94" y="243"/>
                  </a:lnTo>
                  <a:lnTo>
                    <a:pt x="94" y="243"/>
                  </a:lnTo>
                  <a:lnTo>
                    <a:pt x="94" y="243"/>
                  </a:lnTo>
                  <a:lnTo>
                    <a:pt x="94" y="242"/>
                  </a:lnTo>
                  <a:lnTo>
                    <a:pt x="94" y="242"/>
                  </a:lnTo>
                  <a:lnTo>
                    <a:pt x="88" y="234"/>
                  </a:lnTo>
                  <a:lnTo>
                    <a:pt x="88" y="234"/>
                  </a:lnTo>
                  <a:lnTo>
                    <a:pt x="88" y="234"/>
                  </a:lnTo>
                  <a:lnTo>
                    <a:pt x="87" y="233"/>
                  </a:lnTo>
                  <a:lnTo>
                    <a:pt x="84" y="227"/>
                  </a:lnTo>
                  <a:lnTo>
                    <a:pt x="84" y="226"/>
                  </a:lnTo>
                  <a:lnTo>
                    <a:pt x="83" y="225"/>
                  </a:lnTo>
                  <a:lnTo>
                    <a:pt x="79" y="220"/>
                  </a:lnTo>
                  <a:lnTo>
                    <a:pt x="79" y="220"/>
                  </a:lnTo>
                  <a:lnTo>
                    <a:pt x="70" y="207"/>
                  </a:lnTo>
                  <a:lnTo>
                    <a:pt x="60" y="191"/>
                  </a:lnTo>
                  <a:lnTo>
                    <a:pt x="57" y="185"/>
                  </a:lnTo>
                  <a:lnTo>
                    <a:pt x="49" y="175"/>
                  </a:lnTo>
                  <a:lnTo>
                    <a:pt x="43" y="165"/>
                  </a:lnTo>
                  <a:lnTo>
                    <a:pt x="39" y="158"/>
                  </a:lnTo>
                  <a:lnTo>
                    <a:pt x="39" y="158"/>
                  </a:lnTo>
                  <a:lnTo>
                    <a:pt x="31" y="146"/>
                  </a:lnTo>
                  <a:lnTo>
                    <a:pt x="25" y="136"/>
                  </a:lnTo>
                  <a:lnTo>
                    <a:pt x="17" y="125"/>
                  </a:lnTo>
                  <a:lnTo>
                    <a:pt x="17" y="124"/>
                  </a:lnTo>
                  <a:lnTo>
                    <a:pt x="14" y="118"/>
                  </a:lnTo>
                  <a:lnTo>
                    <a:pt x="10" y="115"/>
                  </a:lnTo>
                  <a:lnTo>
                    <a:pt x="10" y="115"/>
                  </a:lnTo>
                  <a:lnTo>
                    <a:pt x="10" y="114"/>
                  </a:lnTo>
                  <a:lnTo>
                    <a:pt x="10" y="114"/>
                  </a:lnTo>
                  <a:lnTo>
                    <a:pt x="8" y="111"/>
                  </a:lnTo>
                  <a:lnTo>
                    <a:pt x="8" y="111"/>
                  </a:lnTo>
                  <a:lnTo>
                    <a:pt x="8" y="111"/>
                  </a:lnTo>
                  <a:lnTo>
                    <a:pt x="1" y="102"/>
                  </a:lnTo>
                  <a:lnTo>
                    <a:pt x="0" y="98"/>
                  </a:lnTo>
                  <a:lnTo>
                    <a:pt x="0" y="96"/>
                  </a:lnTo>
                  <a:lnTo>
                    <a:pt x="1" y="95"/>
                  </a:lnTo>
                  <a:lnTo>
                    <a:pt x="1" y="93"/>
                  </a:lnTo>
                  <a:lnTo>
                    <a:pt x="3" y="92"/>
                  </a:lnTo>
                  <a:lnTo>
                    <a:pt x="3" y="91"/>
                  </a:lnTo>
                  <a:lnTo>
                    <a:pt x="3" y="88"/>
                  </a:lnTo>
                  <a:lnTo>
                    <a:pt x="3" y="88"/>
                  </a:lnTo>
                  <a:lnTo>
                    <a:pt x="3" y="88"/>
                  </a:lnTo>
                  <a:lnTo>
                    <a:pt x="3" y="88"/>
                  </a:lnTo>
                  <a:lnTo>
                    <a:pt x="4" y="84"/>
                  </a:lnTo>
                  <a:lnTo>
                    <a:pt x="4" y="84"/>
                  </a:lnTo>
                  <a:lnTo>
                    <a:pt x="7" y="75"/>
                  </a:lnTo>
                  <a:lnTo>
                    <a:pt x="7" y="75"/>
                  </a:lnTo>
                  <a:lnTo>
                    <a:pt x="7" y="73"/>
                  </a:lnTo>
                  <a:lnTo>
                    <a:pt x="7" y="73"/>
                  </a:lnTo>
                  <a:lnTo>
                    <a:pt x="10" y="63"/>
                  </a:lnTo>
                  <a:lnTo>
                    <a:pt x="10" y="63"/>
                  </a:lnTo>
                  <a:lnTo>
                    <a:pt x="10" y="63"/>
                  </a:lnTo>
                  <a:lnTo>
                    <a:pt x="10" y="62"/>
                  </a:lnTo>
                  <a:lnTo>
                    <a:pt x="11" y="57"/>
                  </a:lnTo>
                  <a:lnTo>
                    <a:pt x="11" y="57"/>
                  </a:lnTo>
                  <a:lnTo>
                    <a:pt x="13" y="55"/>
                  </a:lnTo>
                  <a:lnTo>
                    <a:pt x="13" y="55"/>
                  </a:lnTo>
                  <a:lnTo>
                    <a:pt x="14" y="50"/>
                  </a:lnTo>
                  <a:lnTo>
                    <a:pt x="17" y="37"/>
                  </a:lnTo>
                  <a:lnTo>
                    <a:pt x="17" y="37"/>
                  </a:lnTo>
                  <a:lnTo>
                    <a:pt x="18" y="37"/>
                  </a:lnTo>
                  <a:lnTo>
                    <a:pt x="20" y="27"/>
                  </a:lnTo>
                  <a:lnTo>
                    <a:pt x="28" y="0"/>
                  </a:lnTo>
                  <a:lnTo>
                    <a:pt x="28" y="1"/>
                  </a:lnTo>
                  <a:lnTo>
                    <a:pt x="34" y="2"/>
                  </a:lnTo>
                  <a:lnTo>
                    <a:pt x="44" y="4"/>
                  </a:lnTo>
                  <a:lnTo>
                    <a:pt x="45" y="5"/>
                  </a:lnTo>
                  <a:lnTo>
                    <a:pt x="58" y="8"/>
                  </a:lnTo>
                  <a:lnTo>
                    <a:pt x="58" y="8"/>
                  </a:lnTo>
                  <a:lnTo>
                    <a:pt x="73" y="12"/>
                  </a:lnTo>
                  <a:lnTo>
                    <a:pt x="101" y="20"/>
                  </a:lnTo>
                  <a:lnTo>
                    <a:pt x="101" y="20"/>
                  </a:lnTo>
                  <a:lnTo>
                    <a:pt x="111" y="22"/>
                  </a:lnTo>
                  <a:lnTo>
                    <a:pt x="113" y="22"/>
                  </a:lnTo>
                  <a:lnTo>
                    <a:pt x="115" y="23"/>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125"/>
            <p:cNvSpPr>
              <a:spLocks/>
            </p:cNvSpPr>
            <p:nvPr/>
          </p:nvSpPr>
          <p:spPr bwMode="auto">
            <a:xfrm>
              <a:off x="6269038" y="3511550"/>
              <a:ext cx="71438" cy="150813"/>
            </a:xfrm>
            <a:custGeom>
              <a:avLst/>
              <a:gdLst>
                <a:gd name="T0" fmla="*/ 21 w 45"/>
                <a:gd name="T1" fmla="*/ 18 h 95"/>
                <a:gd name="T2" fmla="*/ 25 w 45"/>
                <a:gd name="T3" fmla="*/ 33 h 95"/>
                <a:gd name="T4" fmla="*/ 30 w 45"/>
                <a:gd name="T5" fmla="*/ 45 h 95"/>
                <a:gd name="T6" fmla="*/ 32 w 45"/>
                <a:gd name="T7" fmla="*/ 51 h 95"/>
                <a:gd name="T8" fmla="*/ 32 w 45"/>
                <a:gd name="T9" fmla="*/ 52 h 95"/>
                <a:gd name="T10" fmla="*/ 34 w 45"/>
                <a:gd name="T11" fmla="*/ 57 h 95"/>
                <a:gd name="T12" fmla="*/ 34 w 45"/>
                <a:gd name="T13" fmla="*/ 58 h 95"/>
                <a:gd name="T14" fmla="*/ 34 w 45"/>
                <a:gd name="T15" fmla="*/ 61 h 95"/>
                <a:gd name="T16" fmla="*/ 35 w 45"/>
                <a:gd name="T17" fmla="*/ 63 h 95"/>
                <a:gd name="T18" fmla="*/ 38 w 45"/>
                <a:gd name="T19" fmla="*/ 65 h 95"/>
                <a:gd name="T20" fmla="*/ 40 w 45"/>
                <a:gd name="T21" fmla="*/ 66 h 95"/>
                <a:gd name="T22" fmla="*/ 40 w 45"/>
                <a:gd name="T23" fmla="*/ 66 h 95"/>
                <a:gd name="T24" fmla="*/ 41 w 45"/>
                <a:gd name="T25" fmla="*/ 66 h 95"/>
                <a:gd name="T26" fmla="*/ 41 w 45"/>
                <a:gd name="T27" fmla="*/ 68 h 95"/>
                <a:gd name="T28" fmla="*/ 42 w 45"/>
                <a:gd name="T29" fmla="*/ 70 h 95"/>
                <a:gd name="T30" fmla="*/ 44 w 45"/>
                <a:gd name="T31" fmla="*/ 73 h 95"/>
                <a:gd name="T32" fmla="*/ 44 w 45"/>
                <a:gd name="T33" fmla="*/ 77 h 95"/>
                <a:gd name="T34" fmla="*/ 43 w 45"/>
                <a:gd name="T35" fmla="*/ 79 h 95"/>
                <a:gd name="T36" fmla="*/ 41 w 45"/>
                <a:gd name="T37" fmla="*/ 78 h 95"/>
                <a:gd name="T38" fmla="*/ 39 w 45"/>
                <a:gd name="T39" fmla="*/ 80 h 95"/>
                <a:gd name="T40" fmla="*/ 36 w 45"/>
                <a:gd name="T41" fmla="*/ 82 h 95"/>
                <a:gd name="T42" fmla="*/ 35 w 45"/>
                <a:gd name="T43" fmla="*/ 85 h 95"/>
                <a:gd name="T44" fmla="*/ 34 w 45"/>
                <a:gd name="T45" fmla="*/ 87 h 95"/>
                <a:gd name="T46" fmla="*/ 22 w 45"/>
                <a:gd name="T47" fmla="*/ 90 h 95"/>
                <a:gd name="T48" fmla="*/ 15 w 45"/>
                <a:gd name="T49" fmla="*/ 92 h 95"/>
                <a:gd name="T50" fmla="*/ 5 w 45"/>
                <a:gd name="T51" fmla="*/ 95 h 95"/>
                <a:gd name="T52" fmla="*/ 4 w 45"/>
                <a:gd name="T53" fmla="*/ 92 h 95"/>
                <a:gd name="T54" fmla="*/ 2 w 45"/>
                <a:gd name="T55" fmla="*/ 90 h 95"/>
                <a:gd name="T56" fmla="*/ 3 w 45"/>
                <a:gd name="T57" fmla="*/ 81 h 95"/>
                <a:gd name="T58" fmla="*/ 2 w 45"/>
                <a:gd name="T59" fmla="*/ 78 h 95"/>
                <a:gd name="T60" fmla="*/ 1 w 45"/>
                <a:gd name="T61" fmla="*/ 72 h 95"/>
                <a:gd name="T62" fmla="*/ 1 w 45"/>
                <a:gd name="T63" fmla="*/ 69 h 95"/>
                <a:gd name="T64" fmla="*/ 1 w 45"/>
                <a:gd name="T65" fmla="*/ 63 h 95"/>
                <a:gd name="T66" fmla="*/ 1 w 45"/>
                <a:gd name="T67" fmla="*/ 60 h 95"/>
                <a:gd name="T68" fmla="*/ 2 w 45"/>
                <a:gd name="T69" fmla="*/ 58 h 95"/>
                <a:gd name="T70" fmla="*/ 3 w 45"/>
                <a:gd name="T71" fmla="*/ 52 h 95"/>
                <a:gd name="T72" fmla="*/ 2 w 45"/>
                <a:gd name="T73" fmla="*/ 50 h 95"/>
                <a:gd name="T74" fmla="*/ 2 w 45"/>
                <a:gd name="T75" fmla="*/ 45 h 95"/>
                <a:gd name="T76" fmla="*/ 2 w 45"/>
                <a:gd name="T77" fmla="*/ 43 h 95"/>
                <a:gd name="T78" fmla="*/ 2 w 45"/>
                <a:gd name="T79" fmla="*/ 38 h 95"/>
                <a:gd name="T80" fmla="*/ 5 w 45"/>
                <a:gd name="T81" fmla="*/ 36 h 95"/>
                <a:gd name="T82" fmla="*/ 6 w 45"/>
                <a:gd name="T83" fmla="*/ 33 h 95"/>
                <a:gd name="T84" fmla="*/ 10 w 45"/>
                <a:gd name="T85" fmla="*/ 30 h 95"/>
                <a:gd name="T86" fmla="*/ 8 w 45"/>
                <a:gd name="T87" fmla="*/ 23 h 95"/>
                <a:gd name="T88" fmla="*/ 8 w 45"/>
                <a:gd name="T89" fmla="*/ 19 h 95"/>
                <a:gd name="T90" fmla="*/ 6 w 45"/>
                <a:gd name="T91" fmla="*/ 13 h 95"/>
                <a:gd name="T92" fmla="*/ 8 w 45"/>
                <a:gd name="T93" fmla="*/ 12 h 95"/>
                <a:gd name="T94" fmla="*/ 8 w 45"/>
                <a:gd name="T95" fmla="*/ 12 h 95"/>
                <a:gd name="T96" fmla="*/ 8 w 45"/>
                <a:gd name="T97" fmla="*/ 6 h 95"/>
                <a:gd name="T98" fmla="*/ 9 w 45"/>
                <a:gd name="T99" fmla="*/ 2 h 95"/>
                <a:gd name="T100" fmla="*/ 10 w 45"/>
                <a:gd name="T101" fmla="*/ 2 h 95"/>
                <a:gd name="T102" fmla="*/ 13 w 45"/>
                <a:gd name="T103" fmla="*/ 2 h 95"/>
                <a:gd name="T104" fmla="*/ 13 w 45"/>
                <a:gd name="T105"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 h="95">
                  <a:moveTo>
                    <a:pt x="14" y="0"/>
                  </a:moveTo>
                  <a:lnTo>
                    <a:pt x="15" y="2"/>
                  </a:lnTo>
                  <a:lnTo>
                    <a:pt x="18" y="9"/>
                  </a:lnTo>
                  <a:lnTo>
                    <a:pt x="21" y="18"/>
                  </a:lnTo>
                  <a:lnTo>
                    <a:pt x="22" y="22"/>
                  </a:lnTo>
                  <a:lnTo>
                    <a:pt x="25" y="31"/>
                  </a:lnTo>
                  <a:lnTo>
                    <a:pt x="25" y="32"/>
                  </a:lnTo>
                  <a:lnTo>
                    <a:pt x="25" y="33"/>
                  </a:lnTo>
                  <a:lnTo>
                    <a:pt x="25" y="33"/>
                  </a:lnTo>
                  <a:lnTo>
                    <a:pt x="28" y="39"/>
                  </a:lnTo>
                  <a:lnTo>
                    <a:pt x="28" y="39"/>
                  </a:lnTo>
                  <a:lnTo>
                    <a:pt x="30" y="45"/>
                  </a:lnTo>
                  <a:lnTo>
                    <a:pt x="30" y="46"/>
                  </a:lnTo>
                  <a:lnTo>
                    <a:pt x="31" y="49"/>
                  </a:lnTo>
                  <a:lnTo>
                    <a:pt x="31" y="49"/>
                  </a:lnTo>
                  <a:lnTo>
                    <a:pt x="32" y="51"/>
                  </a:lnTo>
                  <a:lnTo>
                    <a:pt x="32" y="51"/>
                  </a:lnTo>
                  <a:lnTo>
                    <a:pt x="32" y="52"/>
                  </a:lnTo>
                  <a:lnTo>
                    <a:pt x="32" y="52"/>
                  </a:lnTo>
                  <a:lnTo>
                    <a:pt x="32" y="52"/>
                  </a:lnTo>
                  <a:lnTo>
                    <a:pt x="32" y="52"/>
                  </a:lnTo>
                  <a:lnTo>
                    <a:pt x="33" y="56"/>
                  </a:lnTo>
                  <a:lnTo>
                    <a:pt x="34" y="57"/>
                  </a:lnTo>
                  <a:lnTo>
                    <a:pt x="34" y="57"/>
                  </a:lnTo>
                  <a:lnTo>
                    <a:pt x="34" y="57"/>
                  </a:lnTo>
                  <a:lnTo>
                    <a:pt x="34" y="57"/>
                  </a:lnTo>
                  <a:lnTo>
                    <a:pt x="34" y="57"/>
                  </a:lnTo>
                  <a:lnTo>
                    <a:pt x="34" y="58"/>
                  </a:lnTo>
                  <a:lnTo>
                    <a:pt x="34" y="59"/>
                  </a:lnTo>
                  <a:lnTo>
                    <a:pt x="34" y="59"/>
                  </a:lnTo>
                  <a:lnTo>
                    <a:pt x="34" y="59"/>
                  </a:lnTo>
                  <a:lnTo>
                    <a:pt x="34" y="61"/>
                  </a:lnTo>
                  <a:lnTo>
                    <a:pt x="35" y="62"/>
                  </a:lnTo>
                  <a:lnTo>
                    <a:pt x="35" y="62"/>
                  </a:lnTo>
                  <a:lnTo>
                    <a:pt x="35" y="62"/>
                  </a:lnTo>
                  <a:lnTo>
                    <a:pt x="35" y="63"/>
                  </a:lnTo>
                  <a:lnTo>
                    <a:pt x="36" y="63"/>
                  </a:lnTo>
                  <a:lnTo>
                    <a:pt x="36" y="63"/>
                  </a:lnTo>
                  <a:lnTo>
                    <a:pt x="38" y="63"/>
                  </a:lnTo>
                  <a:lnTo>
                    <a:pt x="38" y="65"/>
                  </a:lnTo>
                  <a:lnTo>
                    <a:pt x="38" y="65"/>
                  </a:lnTo>
                  <a:lnTo>
                    <a:pt x="39" y="66"/>
                  </a:lnTo>
                  <a:lnTo>
                    <a:pt x="39" y="66"/>
                  </a:lnTo>
                  <a:lnTo>
                    <a:pt x="40" y="66"/>
                  </a:lnTo>
                  <a:lnTo>
                    <a:pt x="40" y="66"/>
                  </a:lnTo>
                  <a:lnTo>
                    <a:pt x="40" y="66"/>
                  </a:lnTo>
                  <a:lnTo>
                    <a:pt x="40" y="66"/>
                  </a:lnTo>
                  <a:lnTo>
                    <a:pt x="40" y="66"/>
                  </a:lnTo>
                  <a:lnTo>
                    <a:pt x="40" y="66"/>
                  </a:lnTo>
                  <a:lnTo>
                    <a:pt x="40" y="66"/>
                  </a:lnTo>
                  <a:lnTo>
                    <a:pt x="40" y="66"/>
                  </a:lnTo>
                  <a:lnTo>
                    <a:pt x="41" y="66"/>
                  </a:lnTo>
                  <a:lnTo>
                    <a:pt x="41" y="66"/>
                  </a:lnTo>
                  <a:lnTo>
                    <a:pt x="41" y="66"/>
                  </a:lnTo>
                  <a:lnTo>
                    <a:pt x="41" y="68"/>
                  </a:lnTo>
                  <a:lnTo>
                    <a:pt x="41" y="68"/>
                  </a:lnTo>
                  <a:lnTo>
                    <a:pt x="41" y="69"/>
                  </a:lnTo>
                  <a:lnTo>
                    <a:pt x="41" y="69"/>
                  </a:lnTo>
                  <a:lnTo>
                    <a:pt x="41" y="70"/>
                  </a:lnTo>
                  <a:lnTo>
                    <a:pt x="42" y="70"/>
                  </a:lnTo>
                  <a:lnTo>
                    <a:pt x="43" y="70"/>
                  </a:lnTo>
                  <a:lnTo>
                    <a:pt x="45" y="71"/>
                  </a:lnTo>
                  <a:lnTo>
                    <a:pt x="44" y="72"/>
                  </a:lnTo>
                  <a:lnTo>
                    <a:pt x="44" y="73"/>
                  </a:lnTo>
                  <a:lnTo>
                    <a:pt x="44" y="73"/>
                  </a:lnTo>
                  <a:lnTo>
                    <a:pt x="44" y="73"/>
                  </a:lnTo>
                  <a:lnTo>
                    <a:pt x="44" y="76"/>
                  </a:lnTo>
                  <a:lnTo>
                    <a:pt x="44" y="77"/>
                  </a:lnTo>
                  <a:lnTo>
                    <a:pt x="44" y="77"/>
                  </a:lnTo>
                  <a:lnTo>
                    <a:pt x="44" y="78"/>
                  </a:lnTo>
                  <a:lnTo>
                    <a:pt x="44" y="78"/>
                  </a:lnTo>
                  <a:lnTo>
                    <a:pt x="43" y="79"/>
                  </a:lnTo>
                  <a:lnTo>
                    <a:pt x="42" y="78"/>
                  </a:lnTo>
                  <a:lnTo>
                    <a:pt x="42" y="78"/>
                  </a:lnTo>
                  <a:lnTo>
                    <a:pt x="41" y="78"/>
                  </a:lnTo>
                  <a:lnTo>
                    <a:pt x="41" y="78"/>
                  </a:lnTo>
                  <a:lnTo>
                    <a:pt x="41" y="78"/>
                  </a:lnTo>
                  <a:lnTo>
                    <a:pt x="41" y="78"/>
                  </a:lnTo>
                  <a:lnTo>
                    <a:pt x="40" y="79"/>
                  </a:lnTo>
                  <a:lnTo>
                    <a:pt x="39" y="80"/>
                  </a:lnTo>
                  <a:lnTo>
                    <a:pt x="39" y="80"/>
                  </a:lnTo>
                  <a:lnTo>
                    <a:pt x="38" y="81"/>
                  </a:lnTo>
                  <a:lnTo>
                    <a:pt x="36" y="82"/>
                  </a:lnTo>
                  <a:lnTo>
                    <a:pt x="36" y="82"/>
                  </a:lnTo>
                  <a:lnTo>
                    <a:pt x="35" y="83"/>
                  </a:lnTo>
                  <a:lnTo>
                    <a:pt x="36" y="85"/>
                  </a:lnTo>
                  <a:lnTo>
                    <a:pt x="35" y="85"/>
                  </a:lnTo>
                  <a:lnTo>
                    <a:pt x="35" y="85"/>
                  </a:lnTo>
                  <a:lnTo>
                    <a:pt x="35" y="85"/>
                  </a:lnTo>
                  <a:lnTo>
                    <a:pt x="35" y="86"/>
                  </a:lnTo>
                  <a:lnTo>
                    <a:pt x="34" y="86"/>
                  </a:lnTo>
                  <a:lnTo>
                    <a:pt x="34" y="87"/>
                  </a:lnTo>
                  <a:lnTo>
                    <a:pt x="28" y="89"/>
                  </a:lnTo>
                  <a:lnTo>
                    <a:pt x="25" y="89"/>
                  </a:lnTo>
                  <a:lnTo>
                    <a:pt x="25" y="89"/>
                  </a:lnTo>
                  <a:lnTo>
                    <a:pt x="22" y="90"/>
                  </a:lnTo>
                  <a:lnTo>
                    <a:pt x="22" y="90"/>
                  </a:lnTo>
                  <a:lnTo>
                    <a:pt x="20" y="91"/>
                  </a:lnTo>
                  <a:lnTo>
                    <a:pt x="19" y="91"/>
                  </a:lnTo>
                  <a:lnTo>
                    <a:pt x="15" y="92"/>
                  </a:lnTo>
                  <a:lnTo>
                    <a:pt x="14" y="92"/>
                  </a:lnTo>
                  <a:lnTo>
                    <a:pt x="10" y="93"/>
                  </a:lnTo>
                  <a:lnTo>
                    <a:pt x="6" y="93"/>
                  </a:lnTo>
                  <a:lnTo>
                    <a:pt x="5" y="95"/>
                  </a:lnTo>
                  <a:lnTo>
                    <a:pt x="5" y="95"/>
                  </a:lnTo>
                  <a:lnTo>
                    <a:pt x="5" y="93"/>
                  </a:lnTo>
                  <a:lnTo>
                    <a:pt x="4" y="93"/>
                  </a:lnTo>
                  <a:lnTo>
                    <a:pt x="4" y="92"/>
                  </a:lnTo>
                  <a:lnTo>
                    <a:pt x="4" y="92"/>
                  </a:lnTo>
                  <a:lnTo>
                    <a:pt x="3" y="92"/>
                  </a:lnTo>
                  <a:lnTo>
                    <a:pt x="2" y="90"/>
                  </a:lnTo>
                  <a:lnTo>
                    <a:pt x="2" y="90"/>
                  </a:lnTo>
                  <a:lnTo>
                    <a:pt x="2" y="90"/>
                  </a:lnTo>
                  <a:lnTo>
                    <a:pt x="2" y="90"/>
                  </a:lnTo>
                  <a:lnTo>
                    <a:pt x="3" y="85"/>
                  </a:lnTo>
                  <a:lnTo>
                    <a:pt x="3" y="81"/>
                  </a:lnTo>
                  <a:lnTo>
                    <a:pt x="2" y="81"/>
                  </a:lnTo>
                  <a:lnTo>
                    <a:pt x="2" y="80"/>
                  </a:lnTo>
                  <a:lnTo>
                    <a:pt x="2" y="80"/>
                  </a:lnTo>
                  <a:lnTo>
                    <a:pt x="2" y="78"/>
                  </a:lnTo>
                  <a:lnTo>
                    <a:pt x="2" y="77"/>
                  </a:lnTo>
                  <a:lnTo>
                    <a:pt x="2" y="75"/>
                  </a:lnTo>
                  <a:lnTo>
                    <a:pt x="1" y="73"/>
                  </a:lnTo>
                  <a:lnTo>
                    <a:pt x="1" y="72"/>
                  </a:lnTo>
                  <a:lnTo>
                    <a:pt x="1" y="72"/>
                  </a:lnTo>
                  <a:lnTo>
                    <a:pt x="1" y="70"/>
                  </a:lnTo>
                  <a:lnTo>
                    <a:pt x="1" y="70"/>
                  </a:lnTo>
                  <a:lnTo>
                    <a:pt x="1" y="69"/>
                  </a:lnTo>
                  <a:lnTo>
                    <a:pt x="0" y="68"/>
                  </a:lnTo>
                  <a:lnTo>
                    <a:pt x="0" y="68"/>
                  </a:lnTo>
                  <a:lnTo>
                    <a:pt x="1" y="65"/>
                  </a:lnTo>
                  <a:lnTo>
                    <a:pt x="1" y="63"/>
                  </a:lnTo>
                  <a:lnTo>
                    <a:pt x="1" y="63"/>
                  </a:lnTo>
                  <a:lnTo>
                    <a:pt x="0" y="63"/>
                  </a:lnTo>
                  <a:lnTo>
                    <a:pt x="0" y="61"/>
                  </a:lnTo>
                  <a:lnTo>
                    <a:pt x="1" y="60"/>
                  </a:lnTo>
                  <a:lnTo>
                    <a:pt x="1" y="59"/>
                  </a:lnTo>
                  <a:lnTo>
                    <a:pt x="2" y="59"/>
                  </a:lnTo>
                  <a:lnTo>
                    <a:pt x="2" y="58"/>
                  </a:lnTo>
                  <a:lnTo>
                    <a:pt x="2" y="58"/>
                  </a:lnTo>
                  <a:lnTo>
                    <a:pt x="2" y="57"/>
                  </a:lnTo>
                  <a:lnTo>
                    <a:pt x="2" y="56"/>
                  </a:lnTo>
                  <a:lnTo>
                    <a:pt x="2" y="53"/>
                  </a:lnTo>
                  <a:lnTo>
                    <a:pt x="3" y="52"/>
                  </a:lnTo>
                  <a:lnTo>
                    <a:pt x="3" y="51"/>
                  </a:lnTo>
                  <a:lnTo>
                    <a:pt x="3" y="51"/>
                  </a:lnTo>
                  <a:lnTo>
                    <a:pt x="2" y="51"/>
                  </a:lnTo>
                  <a:lnTo>
                    <a:pt x="2" y="50"/>
                  </a:lnTo>
                  <a:lnTo>
                    <a:pt x="2" y="50"/>
                  </a:lnTo>
                  <a:lnTo>
                    <a:pt x="2" y="48"/>
                  </a:lnTo>
                  <a:lnTo>
                    <a:pt x="2" y="46"/>
                  </a:lnTo>
                  <a:lnTo>
                    <a:pt x="2" y="45"/>
                  </a:lnTo>
                  <a:lnTo>
                    <a:pt x="2" y="45"/>
                  </a:lnTo>
                  <a:lnTo>
                    <a:pt x="2" y="45"/>
                  </a:lnTo>
                  <a:lnTo>
                    <a:pt x="2" y="43"/>
                  </a:lnTo>
                  <a:lnTo>
                    <a:pt x="2" y="43"/>
                  </a:lnTo>
                  <a:lnTo>
                    <a:pt x="1" y="40"/>
                  </a:lnTo>
                  <a:lnTo>
                    <a:pt x="1" y="40"/>
                  </a:lnTo>
                  <a:lnTo>
                    <a:pt x="1" y="40"/>
                  </a:lnTo>
                  <a:lnTo>
                    <a:pt x="2" y="38"/>
                  </a:lnTo>
                  <a:lnTo>
                    <a:pt x="2" y="38"/>
                  </a:lnTo>
                  <a:lnTo>
                    <a:pt x="5" y="36"/>
                  </a:lnTo>
                  <a:lnTo>
                    <a:pt x="5" y="36"/>
                  </a:lnTo>
                  <a:lnTo>
                    <a:pt x="5" y="36"/>
                  </a:lnTo>
                  <a:lnTo>
                    <a:pt x="6" y="35"/>
                  </a:lnTo>
                  <a:lnTo>
                    <a:pt x="6" y="33"/>
                  </a:lnTo>
                  <a:lnTo>
                    <a:pt x="6" y="33"/>
                  </a:lnTo>
                  <a:lnTo>
                    <a:pt x="6" y="33"/>
                  </a:lnTo>
                  <a:lnTo>
                    <a:pt x="8" y="35"/>
                  </a:lnTo>
                  <a:lnTo>
                    <a:pt x="8" y="33"/>
                  </a:lnTo>
                  <a:lnTo>
                    <a:pt x="9" y="32"/>
                  </a:lnTo>
                  <a:lnTo>
                    <a:pt x="10" y="30"/>
                  </a:lnTo>
                  <a:lnTo>
                    <a:pt x="10" y="29"/>
                  </a:lnTo>
                  <a:lnTo>
                    <a:pt x="10" y="27"/>
                  </a:lnTo>
                  <a:lnTo>
                    <a:pt x="10" y="26"/>
                  </a:lnTo>
                  <a:lnTo>
                    <a:pt x="8" y="23"/>
                  </a:lnTo>
                  <a:lnTo>
                    <a:pt x="6" y="22"/>
                  </a:lnTo>
                  <a:lnTo>
                    <a:pt x="6" y="22"/>
                  </a:lnTo>
                  <a:lnTo>
                    <a:pt x="6" y="21"/>
                  </a:lnTo>
                  <a:lnTo>
                    <a:pt x="8" y="19"/>
                  </a:lnTo>
                  <a:lnTo>
                    <a:pt x="9" y="16"/>
                  </a:lnTo>
                  <a:lnTo>
                    <a:pt x="9" y="16"/>
                  </a:lnTo>
                  <a:lnTo>
                    <a:pt x="8" y="15"/>
                  </a:lnTo>
                  <a:lnTo>
                    <a:pt x="6" y="13"/>
                  </a:lnTo>
                  <a:lnTo>
                    <a:pt x="6" y="13"/>
                  </a:lnTo>
                  <a:lnTo>
                    <a:pt x="6" y="13"/>
                  </a:lnTo>
                  <a:lnTo>
                    <a:pt x="6" y="12"/>
                  </a:lnTo>
                  <a:lnTo>
                    <a:pt x="8" y="12"/>
                  </a:lnTo>
                  <a:lnTo>
                    <a:pt x="8" y="12"/>
                  </a:lnTo>
                  <a:lnTo>
                    <a:pt x="8" y="12"/>
                  </a:lnTo>
                  <a:lnTo>
                    <a:pt x="8" y="12"/>
                  </a:lnTo>
                  <a:lnTo>
                    <a:pt x="8" y="12"/>
                  </a:lnTo>
                  <a:lnTo>
                    <a:pt x="6" y="10"/>
                  </a:lnTo>
                  <a:lnTo>
                    <a:pt x="6" y="10"/>
                  </a:lnTo>
                  <a:lnTo>
                    <a:pt x="8" y="8"/>
                  </a:lnTo>
                  <a:lnTo>
                    <a:pt x="8" y="6"/>
                  </a:lnTo>
                  <a:lnTo>
                    <a:pt x="8" y="5"/>
                  </a:lnTo>
                  <a:lnTo>
                    <a:pt x="6" y="5"/>
                  </a:lnTo>
                  <a:lnTo>
                    <a:pt x="8" y="3"/>
                  </a:lnTo>
                  <a:lnTo>
                    <a:pt x="9" y="2"/>
                  </a:lnTo>
                  <a:lnTo>
                    <a:pt x="9" y="1"/>
                  </a:lnTo>
                  <a:lnTo>
                    <a:pt x="10" y="1"/>
                  </a:lnTo>
                  <a:lnTo>
                    <a:pt x="10" y="1"/>
                  </a:lnTo>
                  <a:lnTo>
                    <a:pt x="10" y="2"/>
                  </a:lnTo>
                  <a:lnTo>
                    <a:pt x="10" y="2"/>
                  </a:lnTo>
                  <a:lnTo>
                    <a:pt x="11" y="2"/>
                  </a:lnTo>
                  <a:lnTo>
                    <a:pt x="12" y="2"/>
                  </a:lnTo>
                  <a:lnTo>
                    <a:pt x="13" y="2"/>
                  </a:lnTo>
                  <a:lnTo>
                    <a:pt x="13" y="2"/>
                  </a:lnTo>
                  <a:lnTo>
                    <a:pt x="13" y="1"/>
                  </a:lnTo>
                  <a:lnTo>
                    <a:pt x="13" y="1"/>
                  </a:lnTo>
                  <a:lnTo>
                    <a:pt x="13" y="1"/>
                  </a:lnTo>
                  <a:lnTo>
                    <a:pt x="13" y="0"/>
                  </a:lnTo>
                  <a:lnTo>
                    <a:pt x="14" y="0"/>
                  </a:lnTo>
                  <a:lnTo>
                    <a:pt x="14" y="0"/>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126"/>
            <p:cNvSpPr>
              <a:spLocks/>
            </p:cNvSpPr>
            <p:nvPr/>
          </p:nvSpPr>
          <p:spPr bwMode="auto">
            <a:xfrm>
              <a:off x="6196013" y="3754438"/>
              <a:ext cx="58738" cy="133350"/>
            </a:xfrm>
            <a:custGeom>
              <a:avLst/>
              <a:gdLst>
                <a:gd name="T0" fmla="*/ 30 w 37"/>
                <a:gd name="T1" fmla="*/ 19 h 84"/>
                <a:gd name="T2" fmla="*/ 28 w 37"/>
                <a:gd name="T3" fmla="*/ 22 h 84"/>
                <a:gd name="T4" fmla="*/ 27 w 37"/>
                <a:gd name="T5" fmla="*/ 23 h 84"/>
                <a:gd name="T6" fmla="*/ 26 w 37"/>
                <a:gd name="T7" fmla="*/ 25 h 84"/>
                <a:gd name="T8" fmla="*/ 27 w 37"/>
                <a:gd name="T9" fmla="*/ 28 h 84"/>
                <a:gd name="T10" fmla="*/ 28 w 37"/>
                <a:gd name="T11" fmla="*/ 28 h 84"/>
                <a:gd name="T12" fmla="*/ 29 w 37"/>
                <a:gd name="T13" fmla="*/ 28 h 84"/>
                <a:gd name="T14" fmla="*/ 29 w 37"/>
                <a:gd name="T15" fmla="*/ 28 h 84"/>
                <a:gd name="T16" fmla="*/ 29 w 37"/>
                <a:gd name="T17" fmla="*/ 28 h 84"/>
                <a:gd name="T18" fmla="*/ 30 w 37"/>
                <a:gd name="T19" fmla="*/ 27 h 84"/>
                <a:gd name="T20" fmla="*/ 30 w 37"/>
                <a:gd name="T21" fmla="*/ 27 h 84"/>
                <a:gd name="T22" fmla="*/ 34 w 37"/>
                <a:gd name="T23" fmla="*/ 28 h 84"/>
                <a:gd name="T24" fmla="*/ 32 w 37"/>
                <a:gd name="T25" fmla="*/ 26 h 84"/>
                <a:gd name="T26" fmla="*/ 35 w 37"/>
                <a:gd name="T27" fmla="*/ 29 h 84"/>
                <a:gd name="T28" fmla="*/ 36 w 37"/>
                <a:gd name="T29" fmla="*/ 37 h 84"/>
                <a:gd name="T30" fmla="*/ 36 w 37"/>
                <a:gd name="T31" fmla="*/ 42 h 84"/>
                <a:gd name="T32" fmla="*/ 37 w 37"/>
                <a:gd name="T33" fmla="*/ 50 h 84"/>
                <a:gd name="T34" fmla="*/ 35 w 37"/>
                <a:gd name="T35" fmla="*/ 58 h 84"/>
                <a:gd name="T36" fmla="*/ 34 w 37"/>
                <a:gd name="T37" fmla="*/ 60 h 84"/>
                <a:gd name="T38" fmla="*/ 32 w 37"/>
                <a:gd name="T39" fmla="*/ 65 h 84"/>
                <a:gd name="T40" fmla="*/ 29 w 37"/>
                <a:gd name="T41" fmla="*/ 68 h 84"/>
                <a:gd name="T42" fmla="*/ 28 w 37"/>
                <a:gd name="T43" fmla="*/ 70 h 84"/>
                <a:gd name="T44" fmla="*/ 26 w 37"/>
                <a:gd name="T45" fmla="*/ 76 h 84"/>
                <a:gd name="T46" fmla="*/ 26 w 37"/>
                <a:gd name="T47" fmla="*/ 79 h 84"/>
                <a:gd name="T48" fmla="*/ 24 w 37"/>
                <a:gd name="T49" fmla="*/ 83 h 84"/>
                <a:gd name="T50" fmla="*/ 21 w 37"/>
                <a:gd name="T51" fmla="*/ 84 h 84"/>
                <a:gd name="T52" fmla="*/ 21 w 37"/>
                <a:gd name="T53" fmla="*/ 77 h 84"/>
                <a:gd name="T54" fmla="*/ 20 w 37"/>
                <a:gd name="T55" fmla="*/ 75 h 84"/>
                <a:gd name="T56" fmla="*/ 18 w 37"/>
                <a:gd name="T57" fmla="*/ 75 h 84"/>
                <a:gd name="T58" fmla="*/ 17 w 37"/>
                <a:gd name="T59" fmla="*/ 75 h 84"/>
                <a:gd name="T60" fmla="*/ 15 w 37"/>
                <a:gd name="T61" fmla="*/ 75 h 84"/>
                <a:gd name="T62" fmla="*/ 14 w 37"/>
                <a:gd name="T63" fmla="*/ 75 h 84"/>
                <a:gd name="T64" fmla="*/ 11 w 37"/>
                <a:gd name="T65" fmla="*/ 74 h 84"/>
                <a:gd name="T66" fmla="*/ 10 w 37"/>
                <a:gd name="T67" fmla="*/ 74 h 84"/>
                <a:gd name="T68" fmla="*/ 8 w 37"/>
                <a:gd name="T69" fmla="*/ 72 h 84"/>
                <a:gd name="T70" fmla="*/ 7 w 37"/>
                <a:gd name="T71" fmla="*/ 72 h 84"/>
                <a:gd name="T72" fmla="*/ 4 w 37"/>
                <a:gd name="T73" fmla="*/ 69 h 84"/>
                <a:gd name="T74" fmla="*/ 2 w 37"/>
                <a:gd name="T75" fmla="*/ 68 h 84"/>
                <a:gd name="T76" fmla="*/ 2 w 37"/>
                <a:gd name="T77" fmla="*/ 65 h 84"/>
                <a:gd name="T78" fmla="*/ 1 w 37"/>
                <a:gd name="T79" fmla="*/ 65 h 84"/>
                <a:gd name="T80" fmla="*/ 1 w 37"/>
                <a:gd name="T81" fmla="*/ 63 h 84"/>
                <a:gd name="T82" fmla="*/ 1 w 37"/>
                <a:gd name="T83" fmla="*/ 59 h 84"/>
                <a:gd name="T84" fmla="*/ 2 w 37"/>
                <a:gd name="T85" fmla="*/ 57 h 84"/>
                <a:gd name="T86" fmla="*/ 7 w 37"/>
                <a:gd name="T87" fmla="*/ 54 h 84"/>
                <a:gd name="T88" fmla="*/ 10 w 37"/>
                <a:gd name="T89" fmla="*/ 49 h 84"/>
                <a:gd name="T90" fmla="*/ 14 w 37"/>
                <a:gd name="T91" fmla="*/ 45 h 84"/>
                <a:gd name="T92" fmla="*/ 18 w 37"/>
                <a:gd name="T93" fmla="*/ 40 h 84"/>
                <a:gd name="T94" fmla="*/ 8 w 37"/>
                <a:gd name="T95" fmla="*/ 35 h 84"/>
                <a:gd name="T96" fmla="*/ 6 w 37"/>
                <a:gd name="T97" fmla="*/ 30 h 84"/>
                <a:gd name="T98" fmla="*/ 2 w 37"/>
                <a:gd name="T99" fmla="*/ 29 h 84"/>
                <a:gd name="T100" fmla="*/ 1 w 37"/>
                <a:gd name="T101" fmla="*/ 23 h 84"/>
                <a:gd name="T102" fmla="*/ 4 w 37"/>
                <a:gd name="T103" fmla="*/ 19 h 84"/>
                <a:gd name="T104" fmla="*/ 0 w 37"/>
                <a:gd name="T105" fmla="*/ 16 h 84"/>
                <a:gd name="T106" fmla="*/ 1 w 37"/>
                <a:gd name="T107" fmla="*/ 15 h 84"/>
                <a:gd name="T108" fmla="*/ 4 w 37"/>
                <a:gd name="T109" fmla="*/ 12 h 84"/>
                <a:gd name="T110" fmla="*/ 5 w 37"/>
                <a:gd name="T111" fmla="*/ 7 h 84"/>
                <a:gd name="T112" fmla="*/ 6 w 37"/>
                <a:gd name="T113" fmla="*/ 3 h 84"/>
                <a:gd name="T114" fmla="*/ 21 w 37"/>
                <a:gd name="T115" fmla="*/ 5 h 84"/>
                <a:gd name="T116" fmla="*/ 31 w 37"/>
                <a:gd name="T117" fmla="*/ 8 h 84"/>
                <a:gd name="T118" fmla="*/ 31 w 37"/>
                <a:gd name="T119" fmla="*/ 12 h 84"/>
                <a:gd name="T120" fmla="*/ 30 w 37"/>
                <a:gd name="T121"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 h="84">
                  <a:moveTo>
                    <a:pt x="30" y="16"/>
                  </a:moveTo>
                  <a:lnTo>
                    <a:pt x="30" y="16"/>
                  </a:lnTo>
                  <a:lnTo>
                    <a:pt x="30" y="16"/>
                  </a:lnTo>
                  <a:lnTo>
                    <a:pt x="30" y="18"/>
                  </a:lnTo>
                  <a:lnTo>
                    <a:pt x="30" y="18"/>
                  </a:lnTo>
                  <a:lnTo>
                    <a:pt x="30" y="19"/>
                  </a:lnTo>
                  <a:lnTo>
                    <a:pt x="29" y="19"/>
                  </a:lnTo>
                  <a:lnTo>
                    <a:pt x="29" y="19"/>
                  </a:lnTo>
                  <a:lnTo>
                    <a:pt x="29" y="20"/>
                  </a:lnTo>
                  <a:lnTo>
                    <a:pt x="29" y="20"/>
                  </a:lnTo>
                  <a:lnTo>
                    <a:pt x="29" y="20"/>
                  </a:lnTo>
                  <a:lnTo>
                    <a:pt x="28" y="22"/>
                  </a:lnTo>
                  <a:lnTo>
                    <a:pt x="28" y="22"/>
                  </a:lnTo>
                  <a:lnTo>
                    <a:pt x="27" y="22"/>
                  </a:lnTo>
                  <a:lnTo>
                    <a:pt x="27" y="22"/>
                  </a:lnTo>
                  <a:lnTo>
                    <a:pt x="27" y="22"/>
                  </a:lnTo>
                  <a:lnTo>
                    <a:pt x="27" y="22"/>
                  </a:lnTo>
                  <a:lnTo>
                    <a:pt x="27" y="23"/>
                  </a:lnTo>
                  <a:lnTo>
                    <a:pt x="27" y="24"/>
                  </a:lnTo>
                  <a:lnTo>
                    <a:pt x="27" y="24"/>
                  </a:lnTo>
                  <a:lnTo>
                    <a:pt x="27" y="25"/>
                  </a:lnTo>
                  <a:lnTo>
                    <a:pt x="27" y="25"/>
                  </a:lnTo>
                  <a:lnTo>
                    <a:pt x="26" y="25"/>
                  </a:lnTo>
                  <a:lnTo>
                    <a:pt x="26" y="25"/>
                  </a:lnTo>
                  <a:lnTo>
                    <a:pt x="27" y="26"/>
                  </a:lnTo>
                  <a:lnTo>
                    <a:pt x="26" y="27"/>
                  </a:lnTo>
                  <a:lnTo>
                    <a:pt x="26" y="27"/>
                  </a:lnTo>
                  <a:lnTo>
                    <a:pt x="26" y="27"/>
                  </a:lnTo>
                  <a:lnTo>
                    <a:pt x="27" y="27"/>
                  </a:lnTo>
                  <a:lnTo>
                    <a:pt x="27" y="28"/>
                  </a:lnTo>
                  <a:lnTo>
                    <a:pt x="27" y="28"/>
                  </a:lnTo>
                  <a:lnTo>
                    <a:pt x="28" y="28"/>
                  </a:lnTo>
                  <a:lnTo>
                    <a:pt x="28" y="28"/>
                  </a:lnTo>
                  <a:lnTo>
                    <a:pt x="28" y="28"/>
                  </a:lnTo>
                  <a:lnTo>
                    <a:pt x="28" y="28"/>
                  </a:lnTo>
                  <a:lnTo>
                    <a:pt x="28" y="28"/>
                  </a:lnTo>
                  <a:lnTo>
                    <a:pt x="28" y="28"/>
                  </a:lnTo>
                  <a:lnTo>
                    <a:pt x="28" y="28"/>
                  </a:lnTo>
                  <a:lnTo>
                    <a:pt x="28" y="28"/>
                  </a:lnTo>
                  <a:lnTo>
                    <a:pt x="28" y="28"/>
                  </a:lnTo>
                  <a:lnTo>
                    <a:pt x="28" y="28"/>
                  </a:lnTo>
                  <a:lnTo>
                    <a:pt x="29" y="28"/>
                  </a:lnTo>
                  <a:lnTo>
                    <a:pt x="29" y="28"/>
                  </a:lnTo>
                  <a:lnTo>
                    <a:pt x="29" y="27"/>
                  </a:lnTo>
                  <a:lnTo>
                    <a:pt x="29" y="27"/>
                  </a:lnTo>
                  <a:lnTo>
                    <a:pt x="29" y="28"/>
                  </a:lnTo>
                  <a:lnTo>
                    <a:pt x="29" y="28"/>
                  </a:lnTo>
                  <a:lnTo>
                    <a:pt x="29" y="28"/>
                  </a:lnTo>
                  <a:lnTo>
                    <a:pt x="29" y="28"/>
                  </a:lnTo>
                  <a:lnTo>
                    <a:pt x="29" y="28"/>
                  </a:lnTo>
                  <a:lnTo>
                    <a:pt x="29" y="28"/>
                  </a:lnTo>
                  <a:lnTo>
                    <a:pt x="29" y="28"/>
                  </a:lnTo>
                  <a:lnTo>
                    <a:pt x="29" y="28"/>
                  </a:lnTo>
                  <a:lnTo>
                    <a:pt x="29" y="28"/>
                  </a:lnTo>
                  <a:lnTo>
                    <a:pt x="29" y="28"/>
                  </a:lnTo>
                  <a:lnTo>
                    <a:pt x="29" y="28"/>
                  </a:lnTo>
                  <a:lnTo>
                    <a:pt x="29" y="27"/>
                  </a:lnTo>
                  <a:lnTo>
                    <a:pt x="30" y="27"/>
                  </a:lnTo>
                  <a:lnTo>
                    <a:pt x="30" y="27"/>
                  </a:lnTo>
                  <a:lnTo>
                    <a:pt x="30" y="27"/>
                  </a:lnTo>
                  <a:lnTo>
                    <a:pt x="30" y="27"/>
                  </a:lnTo>
                  <a:lnTo>
                    <a:pt x="30" y="27"/>
                  </a:lnTo>
                  <a:lnTo>
                    <a:pt x="30" y="27"/>
                  </a:lnTo>
                  <a:lnTo>
                    <a:pt x="30" y="27"/>
                  </a:lnTo>
                  <a:lnTo>
                    <a:pt x="30" y="27"/>
                  </a:lnTo>
                  <a:lnTo>
                    <a:pt x="30" y="27"/>
                  </a:lnTo>
                  <a:lnTo>
                    <a:pt x="30" y="27"/>
                  </a:lnTo>
                  <a:lnTo>
                    <a:pt x="31" y="27"/>
                  </a:lnTo>
                  <a:lnTo>
                    <a:pt x="31" y="27"/>
                  </a:lnTo>
                  <a:lnTo>
                    <a:pt x="32" y="28"/>
                  </a:lnTo>
                  <a:lnTo>
                    <a:pt x="32" y="28"/>
                  </a:lnTo>
                  <a:lnTo>
                    <a:pt x="34" y="28"/>
                  </a:lnTo>
                  <a:lnTo>
                    <a:pt x="34" y="28"/>
                  </a:lnTo>
                  <a:lnTo>
                    <a:pt x="34" y="27"/>
                  </a:lnTo>
                  <a:lnTo>
                    <a:pt x="34" y="27"/>
                  </a:lnTo>
                  <a:lnTo>
                    <a:pt x="34" y="26"/>
                  </a:lnTo>
                  <a:lnTo>
                    <a:pt x="32" y="26"/>
                  </a:lnTo>
                  <a:lnTo>
                    <a:pt x="32" y="26"/>
                  </a:lnTo>
                  <a:lnTo>
                    <a:pt x="32" y="26"/>
                  </a:lnTo>
                  <a:lnTo>
                    <a:pt x="32" y="26"/>
                  </a:lnTo>
                  <a:lnTo>
                    <a:pt x="34" y="26"/>
                  </a:lnTo>
                  <a:lnTo>
                    <a:pt x="34" y="27"/>
                  </a:lnTo>
                  <a:lnTo>
                    <a:pt x="35" y="28"/>
                  </a:lnTo>
                  <a:lnTo>
                    <a:pt x="35" y="29"/>
                  </a:lnTo>
                  <a:lnTo>
                    <a:pt x="35" y="29"/>
                  </a:lnTo>
                  <a:lnTo>
                    <a:pt x="36" y="32"/>
                  </a:lnTo>
                  <a:lnTo>
                    <a:pt x="36" y="33"/>
                  </a:lnTo>
                  <a:lnTo>
                    <a:pt x="36" y="34"/>
                  </a:lnTo>
                  <a:lnTo>
                    <a:pt x="36" y="36"/>
                  </a:lnTo>
                  <a:lnTo>
                    <a:pt x="36" y="37"/>
                  </a:lnTo>
                  <a:lnTo>
                    <a:pt x="36" y="38"/>
                  </a:lnTo>
                  <a:lnTo>
                    <a:pt x="36" y="38"/>
                  </a:lnTo>
                  <a:lnTo>
                    <a:pt x="36" y="38"/>
                  </a:lnTo>
                  <a:lnTo>
                    <a:pt x="36" y="38"/>
                  </a:lnTo>
                  <a:lnTo>
                    <a:pt x="36" y="39"/>
                  </a:lnTo>
                  <a:lnTo>
                    <a:pt x="36" y="42"/>
                  </a:lnTo>
                  <a:lnTo>
                    <a:pt x="36" y="43"/>
                  </a:lnTo>
                  <a:lnTo>
                    <a:pt x="36" y="45"/>
                  </a:lnTo>
                  <a:lnTo>
                    <a:pt x="37" y="48"/>
                  </a:lnTo>
                  <a:lnTo>
                    <a:pt x="37" y="49"/>
                  </a:lnTo>
                  <a:lnTo>
                    <a:pt x="37" y="50"/>
                  </a:lnTo>
                  <a:lnTo>
                    <a:pt x="37" y="50"/>
                  </a:lnTo>
                  <a:lnTo>
                    <a:pt x="37" y="50"/>
                  </a:lnTo>
                  <a:lnTo>
                    <a:pt x="37" y="50"/>
                  </a:lnTo>
                  <a:lnTo>
                    <a:pt x="36" y="53"/>
                  </a:lnTo>
                  <a:lnTo>
                    <a:pt x="36" y="55"/>
                  </a:lnTo>
                  <a:lnTo>
                    <a:pt x="35" y="58"/>
                  </a:lnTo>
                  <a:lnTo>
                    <a:pt x="35" y="58"/>
                  </a:lnTo>
                  <a:lnTo>
                    <a:pt x="35" y="59"/>
                  </a:lnTo>
                  <a:lnTo>
                    <a:pt x="34" y="59"/>
                  </a:lnTo>
                  <a:lnTo>
                    <a:pt x="34" y="60"/>
                  </a:lnTo>
                  <a:lnTo>
                    <a:pt x="34" y="60"/>
                  </a:lnTo>
                  <a:lnTo>
                    <a:pt x="34" y="60"/>
                  </a:lnTo>
                  <a:lnTo>
                    <a:pt x="34" y="60"/>
                  </a:lnTo>
                  <a:lnTo>
                    <a:pt x="34" y="60"/>
                  </a:lnTo>
                  <a:lnTo>
                    <a:pt x="34" y="60"/>
                  </a:lnTo>
                  <a:lnTo>
                    <a:pt x="34" y="62"/>
                  </a:lnTo>
                  <a:lnTo>
                    <a:pt x="34" y="63"/>
                  </a:lnTo>
                  <a:lnTo>
                    <a:pt x="32" y="64"/>
                  </a:lnTo>
                  <a:lnTo>
                    <a:pt x="32" y="65"/>
                  </a:lnTo>
                  <a:lnTo>
                    <a:pt x="32" y="65"/>
                  </a:lnTo>
                  <a:lnTo>
                    <a:pt x="32" y="65"/>
                  </a:lnTo>
                  <a:lnTo>
                    <a:pt x="32" y="65"/>
                  </a:lnTo>
                  <a:lnTo>
                    <a:pt x="31" y="66"/>
                  </a:lnTo>
                  <a:lnTo>
                    <a:pt x="29" y="68"/>
                  </a:lnTo>
                  <a:lnTo>
                    <a:pt x="29" y="68"/>
                  </a:lnTo>
                  <a:lnTo>
                    <a:pt x="29" y="68"/>
                  </a:lnTo>
                  <a:lnTo>
                    <a:pt x="29" y="69"/>
                  </a:lnTo>
                  <a:lnTo>
                    <a:pt x="29" y="69"/>
                  </a:lnTo>
                  <a:lnTo>
                    <a:pt x="28" y="69"/>
                  </a:lnTo>
                  <a:lnTo>
                    <a:pt x="28" y="70"/>
                  </a:lnTo>
                  <a:lnTo>
                    <a:pt x="28" y="70"/>
                  </a:lnTo>
                  <a:lnTo>
                    <a:pt x="28" y="72"/>
                  </a:lnTo>
                  <a:lnTo>
                    <a:pt x="27" y="72"/>
                  </a:lnTo>
                  <a:lnTo>
                    <a:pt x="27" y="73"/>
                  </a:lnTo>
                  <a:lnTo>
                    <a:pt x="27" y="73"/>
                  </a:lnTo>
                  <a:lnTo>
                    <a:pt x="26" y="75"/>
                  </a:lnTo>
                  <a:lnTo>
                    <a:pt x="26" y="76"/>
                  </a:lnTo>
                  <a:lnTo>
                    <a:pt x="26" y="76"/>
                  </a:lnTo>
                  <a:lnTo>
                    <a:pt x="27" y="76"/>
                  </a:lnTo>
                  <a:lnTo>
                    <a:pt x="27" y="76"/>
                  </a:lnTo>
                  <a:lnTo>
                    <a:pt x="26" y="77"/>
                  </a:lnTo>
                  <a:lnTo>
                    <a:pt x="26" y="79"/>
                  </a:lnTo>
                  <a:lnTo>
                    <a:pt x="26" y="79"/>
                  </a:lnTo>
                  <a:lnTo>
                    <a:pt x="26" y="80"/>
                  </a:lnTo>
                  <a:lnTo>
                    <a:pt x="25" y="80"/>
                  </a:lnTo>
                  <a:lnTo>
                    <a:pt x="25" y="80"/>
                  </a:lnTo>
                  <a:lnTo>
                    <a:pt x="24" y="82"/>
                  </a:lnTo>
                  <a:lnTo>
                    <a:pt x="24" y="83"/>
                  </a:lnTo>
                  <a:lnTo>
                    <a:pt x="24" y="83"/>
                  </a:lnTo>
                  <a:lnTo>
                    <a:pt x="24" y="83"/>
                  </a:lnTo>
                  <a:lnTo>
                    <a:pt x="24" y="83"/>
                  </a:lnTo>
                  <a:lnTo>
                    <a:pt x="22" y="83"/>
                  </a:lnTo>
                  <a:lnTo>
                    <a:pt x="22" y="83"/>
                  </a:lnTo>
                  <a:lnTo>
                    <a:pt x="22" y="83"/>
                  </a:lnTo>
                  <a:lnTo>
                    <a:pt x="21" y="84"/>
                  </a:lnTo>
                  <a:lnTo>
                    <a:pt x="21" y="83"/>
                  </a:lnTo>
                  <a:lnTo>
                    <a:pt x="21" y="83"/>
                  </a:lnTo>
                  <a:lnTo>
                    <a:pt x="21" y="80"/>
                  </a:lnTo>
                  <a:lnTo>
                    <a:pt x="21" y="80"/>
                  </a:lnTo>
                  <a:lnTo>
                    <a:pt x="21" y="79"/>
                  </a:lnTo>
                  <a:lnTo>
                    <a:pt x="21" y="77"/>
                  </a:lnTo>
                  <a:lnTo>
                    <a:pt x="21" y="77"/>
                  </a:lnTo>
                  <a:lnTo>
                    <a:pt x="21" y="77"/>
                  </a:lnTo>
                  <a:lnTo>
                    <a:pt x="21" y="76"/>
                  </a:lnTo>
                  <a:lnTo>
                    <a:pt x="21" y="75"/>
                  </a:lnTo>
                  <a:lnTo>
                    <a:pt x="21" y="75"/>
                  </a:lnTo>
                  <a:lnTo>
                    <a:pt x="20" y="75"/>
                  </a:lnTo>
                  <a:lnTo>
                    <a:pt x="19" y="75"/>
                  </a:lnTo>
                  <a:lnTo>
                    <a:pt x="19" y="75"/>
                  </a:lnTo>
                  <a:lnTo>
                    <a:pt x="18" y="75"/>
                  </a:lnTo>
                  <a:lnTo>
                    <a:pt x="18" y="75"/>
                  </a:lnTo>
                  <a:lnTo>
                    <a:pt x="18" y="75"/>
                  </a:lnTo>
                  <a:lnTo>
                    <a:pt x="18" y="75"/>
                  </a:lnTo>
                  <a:lnTo>
                    <a:pt x="18" y="75"/>
                  </a:lnTo>
                  <a:lnTo>
                    <a:pt x="18" y="75"/>
                  </a:lnTo>
                  <a:lnTo>
                    <a:pt x="18" y="75"/>
                  </a:lnTo>
                  <a:lnTo>
                    <a:pt x="17" y="74"/>
                  </a:lnTo>
                  <a:lnTo>
                    <a:pt x="17" y="74"/>
                  </a:lnTo>
                  <a:lnTo>
                    <a:pt x="17" y="75"/>
                  </a:lnTo>
                  <a:lnTo>
                    <a:pt x="17" y="75"/>
                  </a:lnTo>
                  <a:lnTo>
                    <a:pt x="17" y="75"/>
                  </a:lnTo>
                  <a:lnTo>
                    <a:pt x="16" y="75"/>
                  </a:lnTo>
                  <a:lnTo>
                    <a:pt x="16" y="75"/>
                  </a:lnTo>
                  <a:lnTo>
                    <a:pt x="16" y="75"/>
                  </a:lnTo>
                  <a:lnTo>
                    <a:pt x="15" y="75"/>
                  </a:lnTo>
                  <a:lnTo>
                    <a:pt x="15" y="76"/>
                  </a:lnTo>
                  <a:lnTo>
                    <a:pt x="15" y="76"/>
                  </a:lnTo>
                  <a:lnTo>
                    <a:pt x="15" y="76"/>
                  </a:lnTo>
                  <a:lnTo>
                    <a:pt x="14" y="76"/>
                  </a:lnTo>
                  <a:lnTo>
                    <a:pt x="14" y="75"/>
                  </a:lnTo>
                  <a:lnTo>
                    <a:pt x="14" y="75"/>
                  </a:lnTo>
                  <a:lnTo>
                    <a:pt x="14" y="74"/>
                  </a:lnTo>
                  <a:lnTo>
                    <a:pt x="12" y="74"/>
                  </a:lnTo>
                  <a:lnTo>
                    <a:pt x="12" y="74"/>
                  </a:lnTo>
                  <a:lnTo>
                    <a:pt x="11" y="74"/>
                  </a:lnTo>
                  <a:lnTo>
                    <a:pt x="11" y="74"/>
                  </a:lnTo>
                  <a:lnTo>
                    <a:pt x="11" y="74"/>
                  </a:lnTo>
                  <a:lnTo>
                    <a:pt x="11" y="74"/>
                  </a:lnTo>
                  <a:lnTo>
                    <a:pt x="11" y="73"/>
                  </a:lnTo>
                  <a:lnTo>
                    <a:pt x="10" y="73"/>
                  </a:lnTo>
                  <a:lnTo>
                    <a:pt x="10" y="73"/>
                  </a:lnTo>
                  <a:lnTo>
                    <a:pt x="10" y="74"/>
                  </a:lnTo>
                  <a:lnTo>
                    <a:pt x="10" y="74"/>
                  </a:lnTo>
                  <a:lnTo>
                    <a:pt x="9" y="73"/>
                  </a:lnTo>
                  <a:lnTo>
                    <a:pt x="9" y="73"/>
                  </a:lnTo>
                  <a:lnTo>
                    <a:pt x="9" y="73"/>
                  </a:lnTo>
                  <a:lnTo>
                    <a:pt x="9" y="72"/>
                  </a:lnTo>
                  <a:lnTo>
                    <a:pt x="8" y="72"/>
                  </a:lnTo>
                  <a:lnTo>
                    <a:pt x="8" y="72"/>
                  </a:lnTo>
                  <a:lnTo>
                    <a:pt x="8" y="72"/>
                  </a:lnTo>
                  <a:lnTo>
                    <a:pt x="8" y="73"/>
                  </a:lnTo>
                  <a:lnTo>
                    <a:pt x="7" y="72"/>
                  </a:lnTo>
                  <a:lnTo>
                    <a:pt x="7" y="72"/>
                  </a:lnTo>
                  <a:lnTo>
                    <a:pt x="7" y="72"/>
                  </a:lnTo>
                  <a:lnTo>
                    <a:pt x="7" y="72"/>
                  </a:lnTo>
                  <a:lnTo>
                    <a:pt x="6" y="72"/>
                  </a:lnTo>
                  <a:lnTo>
                    <a:pt x="6" y="70"/>
                  </a:lnTo>
                  <a:lnTo>
                    <a:pt x="6" y="70"/>
                  </a:lnTo>
                  <a:lnTo>
                    <a:pt x="5" y="70"/>
                  </a:lnTo>
                  <a:lnTo>
                    <a:pt x="5" y="69"/>
                  </a:lnTo>
                  <a:lnTo>
                    <a:pt x="4" y="69"/>
                  </a:lnTo>
                  <a:lnTo>
                    <a:pt x="4" y="69"/>
                  </a:lnTo>
                  <a:lnTo>
                    <a:pt x="4" y="69"/>
                  </a:lnTo>
                  <a:lnTo>
                    <a:pt x="2" y="69"/>
                  </a:lnTo>
                  <a:lnTo>
                    <a:pt x="2" y="69"/>
                  </a:lnTo>
                  <a:lnTo>
                    <a:pt x="2" y="69"/>
                  </a:lnTo>
                  <a:lnTo>
                    <a:pt x="2" y="68"/>
                  </a:lnTo>
                  <a:lnTo>
                    <a:pt x="1" y="68"/>
                  </a:lnTo>
                  <a:lnTo>
                    <a:pt x="2" y="68"/>
                  </a:lnTo>
                  <a:lnTo>
                    <a:pt x="2" y="68"/>
                  </a:lnTo>
                  <a:lnTo>
                    <a:pt x="2" y="66"/>
                  </a:lnTo>
                  <a:lnTo>
                    <a:pt x="2" y="66"/>
                  </a:lnTo>
                  <a:lnTo>
                    <a:pt x="2" y="65"/>
                  </a:lnTo>
                  <a:lnTo>
                    <a:pt x="1" y="65"/>
                  </a:lnTo>
                  <a:lnTo>
                    <a:pt x="1" y="65"/>
                  </a:lnTo>
                  <a:lnTo>
                    <a:pt x="1" y="65"/>
                  </a:lnTo>
                  <a:lnTo>
                    <a:pt x="1" y="65"/>
                  </a:lnTo>
                  <a:lnTo>
                    <a:pt x="1" y="65"/>
                  </a:lnTo>
                  <a:lnTo>
                    <a:pt x="1" y="65"/>
                  </a:lnTo>
                  <a:lnTo>
                    <a:pt x="1" y="65"/>
                  </a:lnTo>
                  <a:lnTo>
                    <a:pt x="1" y="65"/>
                  </a:lnTo>
                  <a:lnTo>
                    <a:pt x="0" y="65"/>
                  </a:lnTo>
                  <a:lnTo>
                    <a:pt x="0" y="64"/>
                  </a:lnTo>
                  <a:lnTo>
                    <a:pt x="1" y="63"/>
                  </a:lnTo>
                  <a:lnTo>
                    <a:pt x="1" y="63"/>
                  </a:lnTo>
                  <a:lnTo>
                    <a:pt x="1" y="62"/>
                  </a:lnTo>
                  <a:lnTo>
                    <a:pt x="1" y="62"/>
                  </a:lnTo>
                  <a:lnTo>
                    <a:pt x="1" y="62"/>
                  </a:lnTo>
                  <a:lnTo>
                    <a:pt x="1" y="59"/>
                  </a:lnTo>
                  <a:lnTo>
                    <a:pt x="1" y="59"/>
                  </a:lnTo>
                  <a:lnTo>
                    <a:pt x="1" y="59"/>
                  </a:lnTo>
                  <a:lnTo>
                    <a:pt x="1" y="59"/>
                  </a:lnTo>
                  <a:lnTo>
                    <a:pt x="1" y="59"/>
                  </a:lnTo>
                  <a:lnTo>
                    <a:pt x="2" y="58"/>
                  </a:lnTo>
                  <a:lnTo>
                    <a:pt x="2" y="58"/>
                  </a:lnTo>
                  <a:lnTo>
                    <a:pt x="2" y="58"/>
                  </a:lnTo>
                  <a:lnTo>
                    <a:pt x="2" y="57"/>
                  </a:lnTo>
                  <a:lnTo>
                    <a:pt x="2" y="57"/>
                  </a:lnTo>
                  <a:lnTo>
                    <a:pt x="4" y="56"/>
                  </a:lnTo>
                  <a:lnTo>
                    <a:pt x="4" y="56"/>
                  </a:lnTo>
                  <a:lnTo>
                    <a:pt x="5" y="55"/>
                  </a:lnTo>
                  <a:lnTo>
                    <a:pt x="6" y="55"/>
                  </a:lnTo>
                  <a:lnTo>
                    <a:pt x="7" y="54"/>
                  </a:lnTo>
                  <a:lnTo>
                    <a:pt x="7" y="54"/>
                  </a:lnTo>
                  <a:lnTo>
                    <a:pt x="7" y="54"/>
                  </a:lnTo>
                  <a:lnTo>
                    <a:pt x="8" y="53"/>
                  </a:lnTo>
                  <a:lnTo>
                    <a:pt x="8" y="52"/>
                  </a:lnTo>
                  <a:lnTo>
                    <a:pt x="9" y="52"/>
                  </a:lnTo>
                  <a:lnTo>
                    <a:pt x="10" y="49"/>
                  </a:lnTo>
                  <a:lnTo>
                    <a:pt x="10" y="49"/>
                  </a:lnTo>
                  <a:lnTo>
                    <a:pt x="10" y="48"/>
                  </a:lnTo>
                  <a:lnTo>
                    <a:pt x="11" y="47"/>
                  </a:lnTo>
                  <a:lnTo>
                    <a:pt x="12" y="46"/>
                  </a:lnTo>
                  <a:lnTo>
                    <a:pt x="12" y="46"/>
                  </a:lnTo>
                  <a:lnTo>
                    <a:pt x="14" y="45"/>
                  </a:lnTo>
                  <a:lnTo>
                    <a:pt x="15" y="44"/>
                  </a:lnTo>
                  <a:lnTo>
                    <a:pt x="17" y="42"/>
                  </a:lnTo>
                  <a:lnTo>
                    <a:pt x="18" y="42"/>
                  </a:lnTo>
                  <a:lnTo>
                    <a:pt x="18" y="42"/>
                  </a:lnTo>
                  <a:lnTo>
                    <a:pt x="18" y="42"/>
                  </a:lnTo>
                  <a:lnTo>
                    <a:pt x="18" y="40"/>
                  </a:lnTo>
                  <a:lnTo>
                    <a:pt x="16" y="39"/>
                  </a:lnTo>
                  <a:lnTo>
                    <a:pt x="16" y="39"/>
                  </a:lnTo>
                  <a:lnTo>
                    <a:pt x="12" y="37"/>
                  </a:lnTo>
                  <a:lnTo>
                    <a:pt x="10" y="36"/>
                  </a:lnTo>
                  <a:lnTo>
                    <a:pt x="8" y="35"/>
                  </a:lnTo>
                  <a:lnTo>
                    <a:pt x="8" y="35"/>
                  </a:lnTo>
                  <a:lnTo>
                    <a:pt x="7" y="35"/>
                  </a:lnTo>
                  <a:lnTo>
                    <a:pt x="7" y="34"/>
                  </a:lnTo>
                  <a:lnTo>
                    <a:pt x="6" y="34"/>
                  </a:lnTo>
                  <a:lnTo>
                    <a:pt x="6" y="32"/>
                  </a:lnTo>
                  <a:lnTo>
                    <a:pt x="6" y="30"/>
                  </a:lnTo>
                  <a:lnTo>
                    <a:pt x="6" y="30"/>
                  </a:lnTo>
                  <a:lnTo>
                    <a:pt x="6" y="30"/>
                  </a:lnTo>
                  <a:lnTo>
                    <a:pt x="5" y="29"/>
                  </a:lnTo>
                  <a:lnTo>
                    <a:pt x="4" y="29"/>
                  </a:lnTo>
                  <a:lnTo>
                    <a:pt x="4" y="29"/>
                  </a:lnTo>
                  <a:lnTo>
                    <a:pt x="4" y="29"/>
                  </a:lnTo>
                  <a:lnTo>
                    <a:pt x="2" y="29"/>
                  </a:lnTo>
                  <a:lnTo>
                    <a:pt x="2" y="29"/>
                  </a:lnTo>
                  <a:lnTo>
                    <a:pt x="1" y="29"/>
                  </a:lnTo>
                  <a:lnTo>
                    <a:pt x="1" y="28"/>
                  </a:lnTo>
                  <a:lnTo>
                    <a:pt x="1" y="26"/>
                  </a:lnTo>
                  <a:lnTo>
                    <a:pt x="0" y="24"/>
                  </a:lnTo>
                  <a:lnTo>
                    <a:pt x="1" y="23"/>
                  </a:lnTo>
                  <a:lnTo>
                    <a:pt x="1" y="23"/>
                  </a:lnTo>
                  <a:lnTo>
                    <a:pt x="1" y="23"/>
                  </a:lnTo>
                  <a:lnTo>
                    <a:pt x="2" y="23"/>
                  </a:lnTo>
                  <a:lnTo>
                    <a:pt x="2" y="23"/>
                  </a:lnTo>
                  <a:lnTo>
                    <a:pt x="4" y="19"/>
                  </a:lnTo>
                  <a:lnTo>
                    <a:pt x="4" y="19"/>
                  </a:lnTo>
                  <a:lnTo>
                    <a:pt x="4" y="19"/>
                  </a:lnTo>
                  <a:lnTo>
                    <a:pt x="1" y="17"/>
                  </a:lnTo>
                  <a:lnTo>
                    <a:pt x="1" y="17"/>
                  </a:lnTo>
                  <a:lnTo>
                    <a:pt x="1" y="17"/>
                  </a:lnTo>
                  <a:lnTo>
                    <a:pt x="0" y="16"/>
                  </a:lnTo>
                  <a:lnTo>
                    <a:pt x="0" y="16"/>
                  </a:lnTo>
                  <a:lnTo>
                    <a:pt x="0" y="16"/>
                  </a:lnTo>
                  <a:lnTo>
                    <a:pt x="0" y="16"/>
                  </a:lnTo>
                  <a:lnTo>
                    <a:pt x="0" y="16"/>
                  </a:lnTo>
                  <a:lnTo>
                    <a:pt x="0" y="15"/>
                  </a:lnTo>
                  <a:lnTo>
                    <a:pt x="1" y="15"/>
                  </a:lnTo>
                  <a:lnTo>
                    <a:pt x="1" y="15"/>
                  </a:lnTo>
                  <a:lnTo>
                    <a:pt x="2" y="14"/>
                  </a:lnTo>
                  <a:lnTo>
                    <a:pt x="2" y="14"/>
                  </a:lnTo>
                  <a:lnTo>
                    <a:pt x="2" y="14"/>
                  </a:lnTo>
                  <a:lnTo>
                    <a:pt x="4" y="12"/>
                  </a:lnTo>
                  <a:lnTo>
                    <a:pt x="4" y="12"/>
                  </a:lnTo>
                  <a:lnTo>
                    <a:pt x="4" y="12"/>
                  </a:lnTo>
                  <a:lnTo>
                    <a:pt x="4" y="12"/>
                  </a:lnTo>
                  <a:lnTo>
                    <a:pt x="4" y="12"/>
                  </a:lnTo>
                  <a:lnTo>
                    <a:pt x="4" y="12"/>
                  </a:lnTo>
                  <a:lnTo>
                    <a:pt x="5" y="9"/>
                  </a:lnTo>
                  <a:lnTo>
                    <a:pt x="5" y="8"/>
                  </a:lnTo>
                  <a:lnTo>
                    <a:pt x="5" y="7"/>
                  </a:lnTo>
                  <a:lnTo>
                    <a:pt x="5" y="6"/>
                  </a:lnTo>
                  <a:lnTo>
                    <a:pt x="5" y="6"/>
                  </a:lnTo>
                  <a:lnTo>
                    <a:pt x="5" y="6"/>
                  </a:lnTo>
                  <a:lnTo>
                    <a:pt x="6" y="5"/>
                  </a:lnTo>
                  <a:lnTo>
                    <a:pt x="6" y="4"/>
                  </a:lnTo>
                  <a:lnTo>
                    <a:pt x="6" y="3"/>
                  </a:lnTo>
                  <a:lnTo>
                    <a:pt x="7" y="2"/>
                  </a:lnTo>
                  <a:lnTo>
                    <a:pt x="8" y="0"/>
                  </a:lnTo>
                  <a:lnTo>
                    <a:pt x="15" y="3"/>
                  </a:lnTo>
                  <a:lnTo>
                    <a:pt x="17" y="4"/>
                  </a:lnTo>
                  <a:lnTo>
                    <a:pt x="18" y="4"/>
                  </a:lnTo>
                  <a:lnTo>
                    <a:pt x="21" y="5"/>
                  </a:lnTo>
                  <a:lnTo>
                    <a:pt x="22" y="5"/>
                  </a:lnTo>
                  <a:lnTo>
                    <a:pt x="26" y="6"/>
                  </a:lnTo>
                  <a:lnTo>
                    <a:pt x="26" y="6"/>
                  </a:lnTo>
                  <a:lnTo>
                    <a:pt x="27" y="7"/>
                  </a:lnTo>
                  <a:lnTo>
                    <a:pt x="27" y="7"/>
                  </a:lnTo>
                  <a:lnTo>
                    <a:pt x="31" y="8"/>
                  </a:lnTo>
                  <a:lnTo>
                    <a:pt x="31" y="8"/>
                  </a:lnTo>
                  <a:lnTo>
                    <a:pt x="31" y="8"/>
                  </a:lnTo>
                  <a:lnTo>
                    <a:pt x="31" y="10"/>
                  </a:lnTo>
                  <a:lnTo>
                    <a:pt x="31" y="10"/>
                  </a:lnTo>
                  <a:lnTo>
                    <a:pt x="31" y="12"/>
                  </a:lnTo>
                  <a:lnTo>
                    <a:pt x="31" y="12"/>
                  </a:lnTo>
                  <a:lnTo>
                    <a:pt x="31" y="12"/>
                  </a:lnTo>
                  <a:lnTo>
                    <a:pt x="31" y="13"/>
                  </a:lnTo>
                  <a:lnTo>
                    <a:pt x="31" y="13"/>
                  </a:lnTo>
                  <a:lnTo>
                    <a:pt x="30" y="15"/>
                  </a:lnTo>
                  <a:lnTo>
                    <a:pt x="30" y="15"/>
                  </a:lnTo>
                  <a:lnTo>
                    <a:pt x="30" y="16"/>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8" name="Freeform 127"/>
            <p:cNvSpPr>
              <a:spLocks/>
            </p:cNvSpPr>
            <p:nvPr/>
          </p:nvSpPr>
          <p:spPr bwMode="auto">
            <a:xfrm>
              <a:off x="4732338" y="4056063"/>
              <a:ext cx="306388" cy="312738"/>
            </a:xfrm>
            <a:custGeom>
              <a:avLst/>
              <a:gdLst>
                <a:gd name="T0" fmla="*/ 193 w 193"/>
                <a:gd name="T1" fmla="*/ 30 h 197"/>
                <a:gd name="T2" fmla="*/ 191 w 193"/>
                <a:gd name="T3" fmla="*/ 37 h 197"/>
                <a:gd name="T4" fmla="*/ 189 w 193"/>
                <a:gd name="T5" fmla="*/ 66 h 197"/>
                <a:gd name="T6" fmla="*/ 188 w 193"/>
                <a:gd name="T7" fmla="*/ 82 h 197"/>
                <a:gd name="T8" fmla="*/ 188 w 193"/>
                <a:gd name="T9" fmla="*/ 83 h 197"/>
                <a:gd name="T10" fmla="*/ 187 w 193"/>
                <a:gd name="T11" fmla="*/ 96 h 197"/>
                <a:gd name="T12" fmla="*/ 186 w 193"/>
                <a:gd name="T13" fmla="*/ 106 h 197"/>
                <a:gd name="T14" fmla="*/ 186 w 193"/>
                <a:gd name="T15" fmla="*/ 108 h 197"/>
                <a:gd name="T16" fmla="*/ 186 w 193"/>
                <a:gd name="T17" fmla="*/ 108 h 197"/>
                <a:gd name="T18" fmla="*/ 186 w 193"/>
                <a:gd name="T19" fmla="*/ 112 h 197"/>
                <a:gd name="T20" fmla="*/ 184 w 193"/>
                <a:gd name="T21" fmla="*/ 119 h 197"/>
                <a:gd name="T22" fmla="*/ 184 w 193"/>
                <a:gd name="T23" fmla="*/ 120 h 197"/>
                <a:gd name="T24" fmla="*/ 184 w 193"/>
                <a:gd name="T25" fmla="*/ 123 h 197"/>
                <a:gd name="T26" fmla="*/ 183 w 193"/>
                <a:gd name="T27" fmla="*/ 128 h 197"/>
                <a:gd name="T28" fmla="*/ 183 w 193"/>
                <a:gd name="T29" fmla="*/ 134 h 197"/>
                <a:gd name="T30" fmla="*/ 182 w 193"/>
                <a:gd name="T31" fmla="*/ 143 h 197"/>
                <a:gd name="T32" fmla="*/ 181 w 193"/>
                <a:gd name="T33" fmla="*/ 155 h 197"/>
                <a:gd name="T34" fmla="*/ 181 w 193"/>
                <a:gd name="T35" fmla="*/ 159 h 197"/>
                <a:gd name="T36" fmla="*/ 181 w 193"/>
                <a:gd name="T37" fmla="*/ 162 h 197"/>
                <a:gd name="T38" fmla="*/ 180 w 193"/>
                <a:gd name="T39" fmla="*/ 164 h 197"/>
                <a:gd name="T40" fmla="*/ 180 w 193"/>
                <a:gd name="T41" fmla="*/ 168 h 197"/>
                <a:gd name="T42" fmla="*/ 180 w 193"/>
                <a:gd name="T43" fmla="*/ 173 h 197"/>
                <a:gd name="T44" fmla="*/ 178 w 193"/>
                <a:gd name="T45" fmla="*/ 190 h 197"/>
                <a:gd name="T46" fmla="*/ 172 w 193"/>
                <a:gd name="T47" fmla="*/ 190 h 197"/>
                <a:gd name="T48" fmla="*/ 150 w 193"/>
                <a:gd name="T49" fmla="*/ 188 h 197"/>
                <a:gd name="T50" fmla="*/ 126 w 193"/>
                <a:gd name="T51" fmla="*/ 186 h 197"/>
                <a:gd name="T52" fmla="*/ 118 w 193"/>
                <a:gd name="T53" fmla="*/ 185 h 197"/>
                <a:gd name="T54" fmla="*/ 110 w 193"/>
                <a:gd name="T55" fmla="*/ 184 h 197"/>
                <a:gd name="T56" fmla="*/ 96 w 193"/>
                <a:gd name="T57" fmla="*/ 183 h 197"/>
                <a:gd name="T58" fmla="*/ 86 w 193"/>
                <a:gd name="T59" fmla="*/ 182 h 197"/>
                <a:gd name="T60" fmla="*/ 76 w 193"/>
                <a:gd name="T61" fmla="*/ 180 h 197"/>
                <a:gd name="T62" fmla="*/ 74 w 193"/>
                <a:gd name="T63" fmla="*/ 180 h 197"/>
                <a:gd name="T64" fmla="*/ 73 w 193"/>
                <a:gd name="T65" fmla="*/ 185 h 197"/>
                <a:gd name="T66" fmla="*/ 74 w 193"/>
                <a:gd name="T67" fmla="*/ 187 h 197"/>
                <a:gd name="T68" fmla="*/ 76 w 193"/>
                <a:gd name="T69" fmla="*/ 187 h 197"/>
                <a:gd name="T70" fmla="*/ 76 w 193"/>
                <a:gd name="T71" fmla="*/ 187 h 197"/>
                <a:gd name="T72" fmla="*/ 76 w 193"/>
                <a:gd name="T73" fmla="*/ 187 h 197"/>
                <a:gd name="T74" fmla="*/ 69 w 193"/>
                <a:gd name="T75" fmla="*/ 187 h 197"/>
                <a:gd name="T76" fmla="*/ 53 w 193"/>
                <a:gd name="T77" fmla="*/ 185 h 197"/>
                <a:gd name="T78" fmla="*/ 26 w 193"/>
                <a:gd name="T79" fmla="*/ 192 h 197"/>
                <a:gd name="T80" fmla="*/ 0 w 193"/>
                <a:gd name="T81" fmla="*/ 187 h 197"/>
                <a:gd name="T82" fmla="*/ 2 w 193"/>
                <a:gd name="T83" fmla="*/ 175 h 197"/>
                <a:gd name="T84" fmla="*/ 6 w 193"/>
                <a:gd name="T85" fmla="*/ 156 h 197"/>
                <a:gd name="T86" fmla="*/ 7 w 193"/>
                <a:gd name="T87" fmla="*/ 144 h 197"/>
                <a:gd name="T88" fmla="*/ 9 w 193"/>
                <a:gd name="T89" fmla="*/ 133 h 197"/>
                <a:gd name="T90" fmla="*/ 10 w 193"/>
                <a:gd name="T91" fmla="*/ 124 h 197"/>
                <a:gd name="T92" fmla="*/ 16 w 193"/>
                <a:gd name="T93" fmla="*/ 84 h 197"/>
                <a:gd name="T94" fmla="*/ 21 w 193"/>
                <a:gd name="T95" fmla="*/ 49 h 197"/>
                <a:gd name="T96" fmla="*/ 23 w 193"/>
                <a:gd name="T97" fmla="*/ 37 h 197"/>
                <a:gd name="T98" fmla="*/ 29 w 193"/>
                <a:gd name="T99" fmla="*/ 2 h 197"/>
                <a:gd name="T100" fmla="*/ 40 w 193"/>
                <a:gd name="T101" fmla="*/ 2 h 197"/>
                <a:gd name="T102" fmla="*/ 49 w 193"/>
                <a:gd name="T103" fmla="*/ 3 h 197"/>
                <a:gd name="T104" fmla="*/ 84 w 193"/>
                <a:gd name="T105" fmla="*/ 8 h 197"/>
                <a:gd name="T106" fmla="*/ 94 w 193"/>
                <a:gd name="T107" fmla="*/ 9 h 197"/>
                <a:gd name="T108" fmla="*/ 106 w 193"/>
                <a:gd name="T109" fmla="*/ 10 h 197"/>
                <a:gd name="T110" fmla="*/ 120 w 193"/>
                <a:gd name="T111" fmla="*/ 13 h 197"/>
                <a:gd name="T112" fmla="*/ 126 w 193"/>
                <a:gd name="T113" fmla="*/ 13 h 197"/>
                <a:gd name="T114" fmla="*/ 133 w 193"/>
                <a:gd name="T115" fmla="*/ 14 h 197"/>
                <a:gd name="T116" fmla="*/ 147 w 193"/>
                <a:gd name="T117" fmla="*/ 15 h 197"/>
                <a:gd name="T118" fmla="*/ 193 w 193"/>
                <a:gd name="T119"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 h="197">
                  <a:moveTo>
                    <a:pt x="193" y="19"/>
                  </a:moveTo>
                  <a:lnTo>
                    <a:pt x="193" y="23"/>
                  </a:lnTo>
                  <a:lnTo>
                    <a:pt x="193" y="23"/>
                  </a:lnTo>
                  <a:lnTo>
                    <a:pt x="193" y="29"/>
                  </a:lnTo>
                  <a:lnTo>
                    <a:pt x="193" y="30"/>
                  </a:lnTo>
                  <a:lnTo>
                    <a:pt x="193" y="33"/>
                  </a:lnTo>
                  <a:lnTo>
                    <a:pt x="192" y="33"/>
                  </a:lnTo>
                  <a:lnTo>
                    <a:pt x="192" y="35"/>
                  </a:lnTo>
                  <a:lnTo>
                    <a:pt x="192" y="36"/>
                  </a:lnTo>
                  <a:lnTo>
                    <a:pt x="191" y="37"/>
                  </a:lnTo>
                  <a:lnTo>
                    <a:pt x="191" y="43"/>
                  </a:lnTo>
                  <a:lnTo>
                    <a:pt x="191" y="43"/>
                  </a:lnTo>
                  <a:lnTo>
                    <a:pt x="190" y="52"/>
                  </a:lnTo>
                  <a:lnTo>
                    <a:pt x="189" y="63"/>
                  </a:lnTo>
                  <a:lnTo>
                    <a:pt x="189" y="66"/>
                  </a:lnTo>
                  <a:lnTo>
                    <a:pt x="188" y="80"/>
                  </a:lnTo>
                  <a:lnTo>
                    <a:pt x="188" y="82"/>
                  </a:lnTo>
                  <a:lnTo>
                    <a:pt x="188" y="82"/>
                  </a:lnTo>
                  <a:lnTo>
                    <a:pt x="188" y="82"/>
                  </a:lnTo>
                  <a:lnTo>
                    <a:pt x="188" y="82"/>
                  </a:lnTo>
                  <a:lnTo>
                    <a:pt x="188" y="82"/>
                  </a:lnTo>
                  <a:lnTo>
                    <a:pt x="188" y="82"/>
                  </a:lnTo>
                  <a:lnTo>
                    <a:pt x="188" y="83"/>
                  </a:lnTo>
                  <a:lnTo>
                    <a:pt x="188" y="83"/>
                  </a:lnTo>
                  <a:lnTo>
                    <a:pt x="188" y="83"/>
                  </a:lnTo>
                  <a:lnTo>
                    <a:pt x="187" y="89"/>
                  </a:lnTo>
                  <a:lnTo>
                    <a:pt x="187" y="90"/>
                  </a:lnTo>
                  <a:lnTo>
                    <a:pt x="187" y="93"/>
                  </a:lnTo>
                  <a:lnTo>
                    <a:pt x="187" y="95"/>
                  </a:lnTo>
                  <a:lnTo>
                    <a:pt x="187" y="96"/>
                  </a:lnTo>
                  <a:lnTo>
                    <a:pt x="187" y="99"/>
                  </a:lnTo>
                  <a:lnTo>
                    <a:pt x="187" y="100"/>
                  </a:lnTo>
                  <a:lnTo>
                    <a:pt x="186" y="106"/>
                  </a:lnTo>
                  <a:lnTo>
                    <a:pt x="186" y="106"/>
                  </a:lnTo>
                  <a:lnTo>
                    <a:pt x="186" y="106"/>
                  </a:lnTo>
                  <a:lnTo>
                    <a:pt x="186" y="106"/>
                  </a:lnTo>
                  <a:lnTo>
                    <a:pt x="186" y="108"/>
                  </a:lnTo>
                  <a:lnTo>
                    <a:pt x="186" y="108"/>
                  </a:lnTo>
                  <a:lnTo>
                    <a:pt x="186" y="108"/>
                  </a:lnTo>
                  <a:lnTo>
                    <a:pt x="186" y="108"/>
                  </a:lnTo>
                  <a:lnTo>
                    <a:pt x="186" y="108"/>
                  </a:lnTo>
                  <a:lnTo>
                    <a:pt x="186" y="108"/>
                  </a:lnTo>
                  <a:lnTo>
                    <a:pt x="186" y="108"/>
                  </a:lnTo>
                  <a:lnTo>
                    <a:pt x="186" y="108"/>
                  </a:lnTo>
                  <a:lnTo>
                    <a:pt x="186" y="108"/>
                  </a:lnTo>
                  <a:lnTo>
                    <a:pt x="186" y="108"/>
                  </a:lnTo>
                  <a:lnTo>
                    <a:pt x="186" y="109"/>
                  </a:lnTo>
                  <a:lnTo>
                    <a:pt x="186" y="109"/>
                  </a:lnTo>
                  <a:lnTo>
                    <a:pt x="186" y="112"/>
                  </a:lnTo>
                  <a:lnTo>
                    <a:pt x="186" y="112"/>
                  </a:lnTo>
                  <a:lnTo>
                    <a:pt x="186" y="112"/>
                  </a:lnTo>
                  <a:lnTo>
                    <a:pt x="186" y="112"/>
                  </a:lnTo>
                  <a:lnTo>
                    <a:pt x="186" y="113"/>
                  </a:lnTo>
                  <a:lnTo>
                    <a:pt x="184" y="119"/>
                  </a:lnTo>
                  <a:lnTo>
                    <a:pt x="184" y="119"/>
                  </a:lnTo>
                  <a:lnTo>
                    <a:pt x="184" y="119"/>
                  </a:lnTo>
                  <a:lnTo>
                    <a:pt x="184" y="120"/>
                  </a:lnTo>
                  <a:lnTo>
                    <a:pt x="184" y="120"/>
                  </a:lnTo>
                  <a:lnTo>
                    <a:pt x="184" y="120"/>
                  </a:lnTo>
                  <a:lnTo>
                    <a:pt x="184" y="120"/>
                  </a:lnTo>
                  <a:lnTo>
                    <a:pt x="184" y="120"/>
                  </a:lnTo>
                  <a:lnTo>
                    <a:pt x="184" y="120"/>
                  </a:lnTo>
                  <a:lnTo>
                    <a:pt x="184" y="122"/>
                  </a:lnTo>
                  <a:lnTo>
                    <a:pt x="184" y="122"/>
                  </a:lnTo>
                  <a:lnTo>
                    <a:pt x="184" y="123"/>
                  </a:lnTo>
                  <a:lnTo>
                    <a:pt x="184" y="124"/>
                  </a:lnTo>
                  <a:lnTo>
                    <a:pt x="184" y="125"/>
                  </a:lnTo>
                  <a:lnTo>
                    <a:pt x="184" y="125"/>
                  </a:lnTo>
                  <a:lnTo>
                    <a:pt x="184" y="127"/>
                  </a:lnTo>
                  <a:lnTo>
                    <a:pt x="183" y="128"/>
                  </a:lnTo>
                  <a:lnTo>
                    <a:pt x="183" y="130"/>
                  </a:lnTo>
                  <a:lnTo>
                    <a:pt x="183" y="132"/>
                  </a:lnTo>
                  <a:lnTo>
                    <a:pt x="183" y="133"/>
                  </a:lnTo>
                  <a:lnTo>
                    <a:pt x="183" y="134"/>
                  </a:lnTo>
                  <a:lnTo>
                    <a:pt x="183" y="134"/>
                  </a:lnTo>
                  <a:lnTo>
                    <a:pt x="183" y="134"/>
                  </a:lnTo>
                  <a:lnTo>
                    <a:pt x="183" y="135"/>
                  </a:lnTo>
                  <a:lnTo>
                    <a:pt x="183" y="137"/>
                  </a:lnTo>
                  <a:lnTo>
                    <a:pt x="182" y="143"/>
                  </a:lnTo>
                  <a:lnTo>
                    <a:pt x="182" y="143"/>
                  </a:lnTo>
                  <a:lnTo>
                    <a:pt x="182" y="145"/>
                  </a:lnTo>
                  <a:lnTo>
                    <a:pt x="182" y="145"/>
                  </a:lnTo>
                  <a:lnTo>
                    <a:pt x="182" y="148"/>
                  </a:lnTo>
                  <a:lnTo>
                    <a:pt x="181" y="155"/>
                  </a:lnTo>
                  <a:lnTo>
                    <a:pt x="181" y="155"/>
                  </a:lnTo>
                  <a:lnTo>
                    <a:pt x="181" y="156"/>
                  </a:lnTo>
                  <a:lnTo>
                    <a:pt x="181" y="156"/>
                  </a:lnTo>
                  <a:lnTo>
                    <a:pt x="181" y="157"/>
                  </a:lnTo>
                  <a:lnTo>
                    <a:pt x="181" y="157"/>
                  </a:lnTo>
                  <a:lnTo>
                    <a:pt x="181" y="159"/>
                  </a:lnTo>
                  <a:lnTo>
                    <a:pt x="181" y="160"/>
                  </a:lnTo>
                  <a:lnTo>
                    <a:pt x="181" y="160"/>
                  </a:lnTo>
                  <a:lnTo>
                    <a:pt x="181" y="162"/>
                  </a:lnTo>
                  <a:lnTo>
                    <a:pt x="181" y="162"/>
                  </a:lnTo>
                  <a:lnTo>
                    <a:pt x="181" y="162"/>
                  </a:lnTo>
                  <a:lnTo>
                    <a:pt x="180" y="162"/>
                  </a:lnTo>
                  <a:lnTo>
                    <a:pt x="180" y="162"/>
                  </a:lnTo>
                  <a:lnTo>
                    <a:pt x="180" y="164"/>
                  </a:lnTo>
                  <a:lnTo>
                    <a:pt x="180" y="164"/>
                  </a:lnTo>
                  <a:lnTo>
                    <a:pt x="180" y="164"/>
                  </a:lnTo>
                  <a:lnTo>
                    <a:pt x="180" y="166"/>
                  </a:lnTo>
                  <a:lnTo>
                    <a:pt x="180" y="166"/>
                  </a:lnTo>
                  <a:lnTo>
                    <a:pt x="180" y="167"/>
                  </a:lnTo>
                  <a:lnTo>
                    <a:pt x="180" y="167"/>
                  </a:lnTo>
                  <a:lnTo>
                    <a:pt x="180" y="168"/>
                  </a:lnTo>
                  <a:lnTo>
                    <a:pt x="180" y="169"/>
                  </a:lnTo>
                  <a:lnTo>
                    <a:pt x="180" y="169"/>
                  </a:lnTo>
                  <a:lnTo>
                    <a:pt x="180" y="170"/>
                  </a:lnTo>
                  <a:lnTo>
                    <a:pt x="180" y="170"/>
                  </a:lnTo>
                  <a:lnTo>
                    <a:pt x="180" y="173"/>
                  </a:lnTo>
                  <a:lnTo>
                    <a:pt x="179" y="186"/>
                  </a:lnTo>
                  <a:lnTo>
                    <a:pt x="179" y="186"/>
                  </a:lnTo>
                  <a:lnTo>
                    <a:pt x="179" y="187"/>
                  </a:lnTo>
                  <a:lnTo>
                    <a:pt x="178" y="190"/>
                  </a:lnTo>
                  <a:lnTo>
                    <a:pt x="178" y="190"/>
                  </a:lnTo>
                  <a:lnTo>
                    <a:pt x="178" y="190"/>
                  </a:lnTo>
                  <a:lnTo>
                    <a:pt x="173" y="190"/>
                  </a:lnTo>
                  <a:lnTo>
                    <a:pt x="172" y="190"/>
                  </a:lnTo>
                  <a:lnTo>
                    <a:pt x="172" y="190"/>
                  </a:lnTo>
                  <a:lnTo>
                    <a:pt x="172" y="190"/>
                  </a:lnTo>
                  <a:lnTo>
                    <a:pt x="172" y="190"/>
                  </a:lnTo>
                  <a:lnTo>
                    <a:pt x="170" y="190"/>
                  </a:lnTo>
                  <a:lnTo>
                    <a:pt x="159" y="189"/>
                  </a:lnTo>
                  <a:lnTo>
                    <a:pt x="151" y="188"/>
                  </a:lnTo>
                  <a:lnTo>
                    <a:pt x="150" y="188"/>
                  </a:lnTo>
                  <a:lnTo>
                    <a:pt x="136" y="187"/>
                  </a:lnTo>
                  <a:lnTo>
                    <a:pt x="136" y="187"/>
                  </a:lnTo>
                  <a:lnTo>
                    <a:pt x="132" y="186"/>
                  </a:lnTo>
                  <a:lnTo>
                    <a:pt x="132" y="186"/>
                  </a:lnTo>
                  <a:lnTo>
                    <a:pt x="126" y="186"/>
                  </a:lnTo>
                  <a:lnTo>
                    <a:pt x="123" y="186"/>
                  </a:lnTo>
                  <a:lnTo>
                    <a:pt x="119" y="185"/>
                  </a:lnTo>
                  <a:lnTo>
                    <a:pt x="119" y="185"/>
                  </a:lnTo>
                  <a:lnTo>
                    <a:pt x="118" y="185"/>
                  </a:lnTo>
                  <a:lnTo>
                    <a:pt x="118" y="185"/>
                  </a:lnTo>
                  <a:lnTo>
                    <a:pt x="118" y="185"/>
                  </a:lnTo>
                  <a:lnTo>
                    <a:pt x="117" y="185"/>
                  </a:lnTo>
                  <a:lnTo>
                    <a:pt x="117" y="185"/>
                  </a:lnTo>
                  <a:lnTo>
                    <a:pt x="117" y="185"/>
                  </a:lnTo>
                  <a:lnTo>
                    <a:pt x="110" y="184"/>
                  </a:lnTo>
                  <a:lnTo>
                    <a:pt x="109" y="184"/>
                  </a:lnTo>
                  <a:lnTo>
                    <a:pt x="109" y="184"/>
                  </a:lnTo>
                  <a:lnTo>
                    <a:pt x="109" y="184"/>
                  </a:lnTo>
                  <a:lnTo>
                    <a:pt x="96" y="183"/>
                  </a:lnTo>
                  <a:lnTo>
                    <a:pt x="96" y="183"/>
                  </a:lnTo>
                  <a:lnTo>
                    <a:pt x="92" y="182"/>
                  </a:lnTo>
                  <a:lnTo>
                    <a:pt x="89" y="182"/>
                  </a:lnTo>
                  <a:lnTo>
                    <a:pt x="87" y="182"/>
                  </a:lnTo>
                  <a:lnTo>
                    <a:pt x="87" y="182"/>
                  </a:lnTo>
                  <a:lnTo>
                    <a:pt x="86" y="182"/>
                  </a:lnTo>
                  <a:lnTo>
                    <a:pt x="83" y="182"/>
                  </a:lnTo>
                  <a:lnTo>
                    <a:pt x="81" y="180"/>
                  </a:lnTo>
                  <a:lnTo>
                    <a:pt x="81" y="180"/>
                  </a:lnTo>
                  <a:lnTo>
                    <a:pt x="80" y="180"/>
                  </a:lnTo>
                  <a:lnTo>
                    <a:pt x="76" y="180"/>
                  </a:lnTo>
                  <a:lnTo>
                    <a:pt x="76" y="180"/>
                  </a:lnTo>
                  <a:lnTo>
                    <a:pt x="74" y="180"/>
                  </a:lnTo>
                  <a:lnTo>
                    <a:pt x="74" y="180"/>
                  </a:lnTo>
                  <a:lnTo>
                    <a:pt x="74" y="180"/>
                  </a:lnTo>
                  <a:lnTo>
                    <a:pt x="74" y="180"/>
                  </a:lnTo>
                  <a:lnTo>
                    <a:pt x="74" y="182"/>
                  </a:lnTo>
                  <a:lnTo>
                    <a:pt x="73" y="182"/>
                  </a:lnTo>
                  <a:lnTo>
                    <a:pt x="73" y="185"/>
                  </a:lnTo>
                  <a:lnTo>
                    <a:pt x="73" y="185"/>
                  </a:lnTo>
                  <a:lnTo>
                    <a:pt x="73" y="185"/>
                  </a:lnTo>
                  <a:lnTo>
                    <a:pt x="73" y="185"/>
                  </a:lnTo>
                  <a:lnTo>
                    <a:pt x="73" y="185"/>
                  </a:lnTo>
                  <a:lnTo>
                    <a:pt x="73" y="185"/>
                  </a:lnTo>
                  <a:lnTo>
                    <a:pt x="74" y="187"/>
                  </a:lnTo>
                  <a:lnTo>
                    <a:pt x="74" y="187"/>
                  </a:lnTo>
                  <a:lnTo>
                    <a:pt x="76" y="187"/>
                  </a:lnTo>
                  <a:lnTo>
                    <a:pt x="76" y="187"/>
                  </a:lnTo>
                  <a:lnTo>
                    <a:pt x="76" y="187"/>
                  </a:lnTo>
                  <a:lnTo>
                    <a:pt x="76" y="187"/>
                  </a:lnTo>
                  <a:lnTo>
                    <a:pt x="76" y="187"/>
                  </a:lnTo>
                  <a:lnTo>
                    <a:pt x="76" y="187"/>
                  </a:lnTo>
                  <a:lnTo>
                    <a:pt x="76" y="187"/>
                  </a:lnTo>
                  <a:lnTo>
                    <a:pt x="76" y="187"/>
                  </a:lnTo>
                  <a:lnTo>
                    <a:pt x="76" y="187"/>
                  </a:lnTo>
                  <a:lnTo>
                    <a:pt x="76" y="187"/>
                  </a:lnTo>
                  <a:lnTo>
                    <a:pt x="76" y="187"/>
                  </a:lnTo>
                  <a:lnTo>
                    <a:pt x="76" y="187"/>
                  </a:lnTo>
                  <a:lnTo>
                    <a:pt x="76" y="187"/>
                  </a:lnTo>
                  <a:lnTo>
                    <a:pt x="76" y="187"/>
                  </a:lnTo>
                  <a:lnTo>
                    <a:pt x="76" y="187"/>
                  </a:lnTo>
                  <a:lnTo>
                    <a:pt x="76" y="187"/>
                  </a:lnTo>
                  <a:lnTo>
                    <a:pt x="76" y="188"/>
                  </a:lnTo>
                  <a:lnTo>
                    <a:pt x="76" y="188"/>
                  </a:lnTo>
                  <a:lnTo>
                    <a:pt x="69" y="187"/>
                  </a:lnTo>
                  <a:lnTo>
                    <a:pt x="69" y="187"/>
                  </a:lnTo>
                  <a:lnTo>
                    <a:pt x="62" y="186"/>
                  </a:lnTo>
                  <a:lnTo>
                    <a:pt x="62" y="186"/>
                  </a:lnTo>
                  <a:lnTo>
                    <a:pt x="62" y="186"/>
                  </a:lnTo>
                  <a:lnTo>
                    <a:pt x="62" y="186"/>
                  </a:lnTo>
                  <a:lnTo>
                    <a:pt x="53" y="185"/>
                  </a:lnTo>
                  <a:lnTo>
                    <a:pt x="50" y="185"/>
                  </a:lnTo>
                  <a:lnTo>
                    <a:pt x="50" y="185"/>
                  </a:lnTo>
                  <a:lnTo>
                    <a:pt x="27" y="182"/>
                  </a:lnTo>
                  <a:lnTo>
                    <a:pt x="26" y="192"/>
                  </a:lnTo>
                  <a:lnTo>
                    <a:pt x="26" y="192"/>
                  </a:lnTo>
                  <a:lnTo>
                    <a:pt x="24" y="197"/>
                  </a:lnTo>
                  <a:lnTo>
                    <a:pt x="6" y="194"/>
                  </a:lnTo>
                  <a:lnTo>
                    <a:pt x="6" y="194"/>
                  </a:lnTo>
                  <a:lnTo>
                    <a:pt x="0" y="193"/>
                  </a:lnTo>
                  <a:lnTo>
                    <a:pt x="0" y="187"/>
                  </a:lnTo>
                  <a:lnTo>
                    <a:pt x="0" y="187"/>
                  </a:lnTo>
                  <a:lnTo>
                    <a:pt x="2" y="177"/>
                  </a:lnTo>
                  <a:lnTo>
                    <a:pt x="2" y="177"/>
                  </a:lnTo>
                  <a:lnTo>
                    <a:pt x="2" y="175"/>
                  </a:lnTo>
                  <a:lnTo>
                    <a:pt x="2" y="175"/>
                  </a:lnTo>
                  <a:lnTo>
                    <a:pt x="3" y="169"/>
                  </a:lnTo>
                  <a:lnTo>
                    <a:pt x="3" y="169"/>
                  </a:lnTo>
                  <a:lnTo>
                    <a:pt x="3" y="167"/>
                  </a:lnTo>
                  <a:lnTo>
                    <a:pt x="3" y="167"/>
                  </a:lnTo>
                  <a:lnTo>
                    <a:pt x="6" y="156"/>
                  </a:lnTo>
                  <a:lnTo>
                    <a:pt x="7" y="147"/>
                  </a:lnTo>
                  <a:lnTo>
                    <a:pt x="7" y="147"/>
                  </a:lnTo>
                  <a:lnTo>
                    <a:pt x="7" y="147"/>
                  </a:lnTo>
                  <a:lnTo>
                    <a:pt x="7" y="147"/>
                  </a:lnTo>
                  <a:lnTo>
                    <a:pt x="7" y="144"/>
                  </a:lnTo>
                  <a:lnTo>
                    <a:pt x="7" y="144"/>
                  </a:lnTo>
                  <a:lnTo>
                    <a:pt x="9" y="134"/>
                  </a:lnTo>
                  <a:lnTo>
                    <a:pt x="9" y="134"/>
                  </a:lnTo>
                  <a:lnTo>
                    <a:pt x="9" y="133"/>
                  </a:lnTo>
                  <a:lnTo>
                    <a:pt x="9" y="133"/>
                  </a:lnTo>
                  <a:lnTo>
                    <a:pt x="9" y="132"/>
                  </a:lnTo>
                  <a:lnTo>
                    <a:pt x="9" y="132"/>
                  </a:lnTo>
                  <a:lnTo>
                    <a:pt x="9" y="129"/>
                  </a:lnTo>
                  <a:lnTo>
                    <a:pt x="10" y="124"/>
                  </a:lnTo>
                  <a:lnTo>
                    <a:pt x="10" y="124"/>
                  </a:lnTo>
                  <a:lnTo>
                    <a:pt x="10" y="124"/>
                  </a:lnTo>
                  <a:lnTo>
                    <a:pt x="10" y="124"/>
                  </a:lnTo>
                  <a:lnTo>
                    <a:pt x="12" y="109"/>
                  </a:lnTo>
                  <a:lnTo>
                    <a:pt x="16" y="84"/>
                  </a:lnTo>
                  <a:lnTo>
                    <a:pt x="16" y="84"/>
                  </a:lnTo>
                  <a:lnTo>
                    <a:pt x="17" y="83"/>
                  </a:lnTo>
                  <a:lnTo>
                    <a:pt x="19" y="69"/>
                  </a:lnTo>
                  <a:lnTo>
                    <a:pt x="19" y="62"/>
                  </a:lnTo>
                  <a:lnTo>
                    <a:pt x="21" y="49"/>
                  </a:lnTo>
                  <a:lnTo>
                    <a:pt x="21" y="49"/>
                  </a:lnTo>
                  <a:lnTo>
                    <a:pt x="22" y="47"/>
                  </a:lnTo>
                  <a:lnTo>
                    <a:pt x="22" y="47"/>
                  </a:lnTo>
                  <a:lnTo>
                    <a:pt x="23" y="38"/>
                  </a:lnTo>
                  <a:lnTo>
                    <a:pt x="23" y="38"/>
                  </a:lnTo>
                  <a:lnTo>
                    <a:pt x="23" y="37"/>
                  </a:lnTo>
                  <a:lnTo>
                    <a:pt x="23" y="37"/>
                  </a:lnTo>
                  <a:lnTo>
                    <a:pt x="23" y="34"/>
                  </a:lnTo>
                  <a:lnTo>
                    <a:pt x="28" y="5"/>
                  </a:lnTo>
                  <a:lnTo>
                    <a:pt x="28" y="5"/>
                  </a:lnTo>
                  <a:lnTo>
                    <a:pt x="29" y="2"/>
                  </a:lnTo>
                  <a:lnTo>
                    <a:pt x="29" y="2"/>
                  </a:lnTo>
                  <a:lnTo>
                    <a:pt x="29" y="0"/>
                  </a:lnTo>
                  <a:lnTo>
                    <a:pt x="31" y="0"/>
                  </a:lnTo>
                  <a:lnTo>
                    <a:pt x="31" y="0"/>
                  </a:lnTo>
                  <a:lnTo>
                    <a:pt x="40" y="2"/>
                  </a:lnTo>
                  <a:lnTo>
                    <a:pt x="40" y="2"/>
                  </a:lnTo>
                  <a:lnTo>
                    <a:pt x="47" y="3"/>
                  </a:lnTo>
                  <a:lnTo>
                    <a:pt x="49" y="3"/>
                  </a:lnTo>
                  <a:lnTo>
                    <a:pt x="49" y="3"/>
                  </a:lnTo>
                  <a:lnTo>
                    <a:pt x="49" y="3"/>
                  </a:lnTo>
                  <a:lnTo>
                    <a:pt x="49" y="3"/>
                  </a:lnTo>
                  <a:lnTo>
                    <a:pt x="71" y="6"/>
                  </a:lnTo>
                  <a:lnTo>
                    <a:pt x="73" y="6"/>
                  </a:lnTo>
                  <a:lnTo>
                    <a:pt x="73" y="6"/>
                  </a:lnTo>
                  <a:lnTo>
                    <a:pt x="84" y="8"/>
                  </a:lnTo>
                  <a:lnTo>
                    <a:pt x="88" y="8"/>
                  </a:lnTo>
                  <a:lnTo>
                    <a:pt x="93" y="9"/>
                  </a:lnTo>
                  <a:lnTo>
                    <a:pt x="93" y="9"/>
                  </a:lnTo>
                  <a:lnTo>
                    <a:pt x="94" y="9"/>
                  </a:lnTo>
                  <a:lnTo>
                    <a:pt x="94" y="9"/>
                  </a:lnTo>
                  <a:lnTo>
                    <a:pt x="94" y="9"/>
                  </a:lnTo>
                  <a:lnTo>
                    <a:pt x="94" y="9"/>
                  </a:lnTo>
                  <a:lnTo>
                    <a:pt x="99" y="9"/>
                  </a:lnTo>
                  <a:lnTo>
                    <a:pt x="106" y="10"/>
                  </a:lnTo>
                  <a:lnTo>
                    <a:pt x="106" y="10"/>
                  </a:lnTo>
                  <a:lnTo>
                    <a:pt x="111" y="12"/>
                  </a:lnTo>
                  <a:lnTo>
                    <a:pt x="112" y="12"/>
                  </a:lnTo>
                  <a:lnTo>
                    <a:pt x="112" y="12"/>
                  </a:lnTo>
                  <a:lnTo>
                    <a:pt x="120" y="13"/>
                  </a:lnTo>
                  <a:lnTo>
                    <a:pt x="120" y="13"/>
                  </a:lnTo>
                  <a:lnTo>
                    <a:pt x="121" y="13"/>
                  </a:lnTo>
                  <a:lnTo>
                    <a:pt x="122" y="13"/>
                  </a:lnTo>
                  <a:lnTo>
                    <a:pt x="124" y="13"/>
                  </a:lnTo>
                  <a:lnTo>
                    <a:pt x="126" y="13"/>
                  </a:lnTo>
                  <a:lnTo>
                    <a:pt x="126" y="13"/>
                  </a:lnTo>
                  <a:lnTo>
                    <a:pt x="127" y="13"/>
                  </a:lnTo>
                  <a:lnTo>
                    <a:pt x="127" y="13"/>
                  </a:lnTo>
                  <a:lnTo>
                    <a:pt x="127" y="13"/>
                  </a:lnTo>
                  <a:lnTo>
                    <a:pt x="128" y="13"/>
                  </a:lnTo>
                  <a:lnTo>
                    <a:pt x="133" y="14"/>
                  </a:lnTo>
                  <a:lnTo>
                    <a:pt x="134" y="14"/>
                  </a:lnTo>
                  <a:lnTo>
                    <a:pt x="136" y="14"/>
                  </a:lnTo>
                  <a:lnTo>
                    <a:pt x="139" y="15"/>
                  </a:lnTo>
                  <a:lnTo>
                    <a:pt x="147" y="15"/>
                  </a:lnTo>
                  <a:lnTo>
                    <a:pt x="147" y="15"/>
                  </a:lnTo>
                  <a:lnTo>
                    <a:pt x="167" y="17"/>
                  </a:lnTo>
                  <a:lnTo>
                    <a:pt x="173" y="17"/>
                  </a:lnTo>
                  <a:lnTo>
                    <a:pt x="173" y="17"/>
                  </a:lnTo>
                  <a:lnTo>
                    <a:pt x="191" y="19"/>
                  </a:lnTo>
                  <a:lnTo>
                    <a:pt x="193" y="19"/>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128"/>
            <p:cNvSpPr>
              <a:spLocks noEditPoints="1"/>
            </p:cNvSpPr>
            <p:nvPr/>
          </p:nvSpPr>
          <p:spPr bwMode="auto">
            <a:xfrm>
              <a:off x="5997575" y="3551238"/>
              <a:ext cx="327025" cy="246063"/>
            </a:xfrm>
            <a:custGeom>
              <a:avLst/>
              <a:gdLst>
                <a:gd name="T0" fmla="*/ 153 w 206"/>
                <a:gd name="T1" fmla="*/ 153 h 155"/>
                <a:gd name="T2" fmla="*/ 152 w 206"/>
                <a:gd name="T3" fmla="*/ 151 h 155"/>
                <a:gd name="T4" fmla="*/ 155 w 206"/>
                <a:gd name="T5" fmla="*/ 147 h 155"/>
                <a:gd name="T6" fmla="*/ 203 w 206"/>
                <a:gd name="T7" fmla="*/ 113 h 155"/>
                <a:gd name="T8" fmla="*/ 113 w 206"/>
                <a:gd name="T9" fmla="*/ 6 h 155"/>
                <a:gd name="T10" fmla="*/ 137 w 206"/>
                <a:gd name="T11" fmla="*/ 7 h 155"/>
                <a:gd name="T12" fmla="*/ 141 w 206"/>
                <a:gd name="T13" fmla="*/ 18 h 155"/>
                <a:gd name="T14" fmla="*/ 142 w 206"/>
                <a:gd name="T15" fmla="*/ 32 h 155"/>
                <a:gd name="T16" fmla="*/ 145 w 206"/>
                <a:gd name="T17" fmla="*/ 42 h 155"/>
                <a:gd name="T18" fmla="*/ 149 w 206"/>
                <a:gd name="T19" fmla="*/ 45 h 155"/>
                <a:gd name="T20" fmla="*/ 154 w 206"/>
                <a:gd name="T21" fmla="*/ 64 h 155"/>
                <a:gd name="T22" fmla="*/ 156 w 206"/>
                <a:gd name="T23" fmla="*/ 97 h 155"/>
                <a:gd name="T24" fmla="*/ 161 w 206"/>
                <a:gd name="T25" fmla="*/ 118 h 155"/>
                <a:gd name="T26" fmla="*/ 162 w 206"/>
                <a:gd name="T27" fmla="*/ 130 h 155"/>
                <a:gd name="T28" fmla="*/ 162 w 206"/>
                <a:gd name="T29" fmla="*/ 136 h 155"/>
                <a:gd name="T30" fmla="*/ 160 w 206"/>
                <a:gd name="T31" fmla="*/ 141 h 155"/>
                <a:gd name="T32" fmla="*/ 164 w 206"/>
                <a:gd name="T33" fmla="*/ 137 h 155"/>
                <a:gd name="T34" fmla="*/ 169 w 206"/>
                <a:gd name="T35" fmla="*/ 134 h 155"/>
                <a:gd name="T36" fmla="*/ 177 w 206"/>
                <a:gd name="T37" fmla="*/ 131 h 155"/>
                <a:gd name="T38" fmla="*/ 185 w 206"/>
                <a:gd name="T39" fmla="*/ 128 h 155"/>
                <a:gd name="T40" fmla="*/ 193 w 206"/>
                <a:gd name="T41" fmla="*/ 123 h 155"/>
                <a:gd name="T42" fmla="*/ 194 w 206"/>
                <a:gd name="T43" fmla="*/ 122 h 155"/>
                <a:gd name="T44" fmla="*/ 201 w 206"/>
                <a:gd name="T45" fmla="*/ 124 h 155"/>
                <a:gd name="T46" fmla="*/ 206 w 206"/>
                <a:gd name="T47" fmla="*/ 120 h 155"/>
                <a:gd name="T48" fmla="*/ 191 w 206"/>
                <a:gd name="T49" fmla="*/ 133 h 155"/>
                <a:gd name="T50" fmla="*/ 176 w 206"/>
                <a:gd name="T51" fmla="*/ 144 h 155"/>
                <a:gd name="T52" fmla="*/ 166 w 206"/>
                <a:gd name="T53" fmla="*/ 147 h 155"/>
                <a:gd name="T54" fmla="*/ 157 w 206"/>
                <a:gd name="T55" fmla="*/ 151 h 155"/>
                <a:gd name="T56" fmla="*/ 155 w 206"/>
                <a:gd name="T57" fmla="*/ 146 h 155"/>
                <a:gd name="T58" fmla="*/ 151 w 206"/>
                <a:gd name="T59" fmla="*/ 134 h 155"/>
                <a:gd name="T60" fmla="*/ 130 w 206"/>
                <a:gd name="T61" fmla="*/ 127 h 155"/>
                <a:gd name="T62" fmla="*/ 121 w 206"/>
                <a:gd name="T63" fmla="*/ 118 h 155"/>
                <a:gd name="T64" fmla="*/ 110 w 206"/>
                <a:gd name="T65" fmla="*/ 112 h 155"/>
                <a:gd name="T66" fmla="*/ 82 w 206"/>
                <a:gd name="T67" fmla="*/ 118 h 155"/>
                <a:gd name="T68" fmla="*/ 52 w 206"/>
                <a:gd name="T69" fmla="*/ 125 h 155"/>
                <a:gd name="T70" fmla="*/ 23 w 206"/>
                <a:gd name="T71" fmla="*/ 131 h 155"/>
                <a:gd name="T72" fmla="*/ 1 w 206"/>
                <a:gd name="T73" fmla="*/ 131 h 155"/>
                <a:gd name="T74" fmla="*/ 5 w 206"/>
                <a:gd name="T75" fmla="*/ 121 h 155"/>
                <a:gd name="T76" fmla="*/ 11 w 206"/>
                <a:gd name="T77" fmla="*/ 115 h 155"/>
                <a:gd name="T78" fmla="*/ 14 w 206"/>
                <a:gd name="T79" fmla="*/ 110 h 155"/>
                <a:gd name="T80" fmla="*/ 19 w 206"/>
                <a:gd name="T81" fmla="*/ 102 h 155"/>
                <a:gd name="T82" fmla="*/ 12 w 206"/>
                <a:gd name="T83" fmla="*/ 96 h 155"/>
                <a:gd name="T84" fmla="*/ 14 w 206"/>
                <a:gd name="T85" fmla="*/ 87 h 155"/>
                <a:gd name="T86" fmla="*/ 24 w 206"/>
                <a:gd name="T87" fmla="*/ 83 h 155"/>
                <a:gd name="T88" fmla="*/ 39 w 206"/>
                <a:gd name="T89" fmla="*/ 81 h 155"/>
                <a:gd name="T90" fmla="*/ 47 w 206"/>
                <a:gd name="T91" fmla="*/ 83 h 155"/>
                <a:gd name="T92" fmla="*/ 55 w 206"/>
                <a:gd name="T93" fmla="*/ 80 h 155"/>
                <a:gd name="T94" fmla="*/ 63 w 206"/>
                <a:gd name="T95" fmla="*/ 77 h 155"/>
                <a:gd name="T96" fmla="*/ 71 w 206"/>
                <a:gd name="T97" fmla="*/ 71 h 155"/>
                <a:gd name="T98" fmla="*/ 76 w 206"/>
                <a:gd name="T99" fmla="*/ 66 h 155"/>
                <a:gd name="T100" fmla="*/ 76 w 206"/>
                <a:gd name="T101" fmla="*/ 58 h 155"/>
                <a:gd name="T102" fmla="*/ 77 w 206"/>
                <a:gd name="T103" fmla="*/ 53 h 155"/>
                <a:gd name="T104" fmla="*/ 72 w 206"/>
                <a:gd name="T105" fmla="*/ 48 h 155"/>
                <a:gd name="T106" fmla="*/ 74 w 206"/>
                <a:gd name="T107" fmla="*/ 42 h 155"/>
                <a:gd name="T108" fmla="*/ 81 w 206"/>
                <a:gd name="T109" fmla="*/ 33 h 155"/>
                <a:gd name="T110" fmla="*/ 91 w 206"/>
                <a:gd name="T111" fmla="*/ 16 h 155"/>
                <a:gd name="T112" fmla="*/ 102 w 206"/>
                <a:gd name="T113" fmla="*/ 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6" h="155">
                  <a:moveTo>
                    <a:pt x="155" y="148"/>
                  </a:moveTo>
                  <a:lnTo>
                    <a:pt x="155" y="150"/>
                  </a:lnTo>
                  <a:lnTo>
                    <a:pt x="155" y="151"/>
                  </a:lnTo>
                  <a:lnTo>
                    <a:pt x="155" y="152"/>
                  </a:lnTo>
                  <a:lnTo>
                    <a:pt x="154" y="152"/>
                  </a:lnTo>
                  <a:lnTo>
                    <a:pt x="154" y="153"/>
                  </a:lnTo>
                  <a:lnTo>
                    <a:pt x="153" y="154"/>
                  </a:lnTo>
                  <a:lnTo>
                    <a:pt x="153" y="153"/>
                  </a:lnTo>
                  <a:lnTo>
                    <a:pt x="153" y="154"/>
                  </a:lnTo>
                  <a:lnTo>
                    <a:pt x="152" y="154"/>
                  </a:lnTo>
                  <a:lnTo>
                    <a:pt x="152" y="155"/>
                  </a:lnTo>
                  <a:lnTo>
                    <a:pt x="152" y="154"/>
                  </a:lnTo>
                  <a:lnTo>
                    <a:pt x="151" y="153"/>
                  </a:lnTo>
                  <a:lnTo>
                    <a:pt x="152" y="153"/>
                  </a:lnTo>
                  <a:lnTo>
                    <a:pt x="152" y="152"/>
                  </a:lnTo>
                  <a:lnTo>
                    <a:pt x="152" y="151"/>
                  </a:lnTo>
                  <a:lnTo>
                    <a:pt x="152" y="150"/>
                  </a:lnTo>
                  <a:lnTo>
                    <a:pt x="153" y="150"/>
                  </a:lnTo>
                  <a:lnTo>
                    <a:pt x="154" y="150"/>
                  </a:lnTo>
                  <a:lnTo>
                    <a:pt x="154" y="148"/>
                  </a:lnTo>
                  <a:lnTo>
                    <a:pt x="155" y="148"/>
                  </a:lnTo>
                  <a:close/>
                  <a:moveTo>
                    <a:pt x="155" y="147"/>
                  </a:moveTo>
                  <a:lnTo>
                    <a:pt x="155" y="146"/>
                  </a:lnTo>
                  <a:lnTo>
                    <a:pt x="155" y="147"/>
                  </a:lnTo>
                  <a:close/>
                  <a:moveTo>
                    <a:pt x="201" y="121"/>
                  </a:moveTo>
                  <a:lnTo>
                    <a:pt x="201" y="122"/>
                  </a:lnTo>
                  <a:lnTo>
                    <a:pt x="201" y="121"/>
                  </a:lnTo>
                  <a:lnTo>
                    <a:pt x="200" y="121"/>
                  </a:lnTo>
                  <a:lnTo>
                    <a:pt x="200" y="120"/>
                  </a:lnTo>
                  <a:lnTo>
                    <a:pt x="201" y="120"/>
                  </a:lnTo>
                  <a:lnTo>
                    <a:pt x="201" y="121"/>
                  </a:lnTo>
                  <a:close/>
                  <a:moveTo>
                    <a:pt x="203" y="113"/>
                  </a:moveTo>
                  <a:lnTo>
                    <a:pt x="202" y="114"/>
                  </a:lnTo>
                  <a:lnTo>
                    <a:pt x="201" y="114"/>
                  </a:lnTo>
                  <a:lnTo>
                    <a:pt x="201" y="115"/>
                  </a:lnTo>
                  <a:lnTo>
                    <a:pt x="201" y="114"/>
                  </a:lnTo>
                  <a:lnTo>
                    <a:pt x="202" y="114"/>
                  </a:lnTo>
                  <a:lnTo>
                    <a:pt x="202" y="113"/>
                  </a:lnTo>
                  <a:lnTo>
                    <a:pt x="203" y="113"/>
                  </a:lnTo>
                  <a:close/>
                  <a:moveTo>
                    <a:pt x="113" y="6"/>
                  </a:moveTo>
                  <a:lnTo>
                    <a:pt x="116" y="5"/>
                  </a:lnTo>
                  <a:lnTo>
                    <a:pt x="119" y="4"/>
                  </a:lnTo>
                  <a:lnTo>
                    <a:pt x="122" y="3"/>
                  </a:lnTo>
                  <a:lnTo>
                    <a:pt x="129" y="1"/>
                  </a:lnTo>
                  <a:lnTo>
                    <a:pt x="135" y="0"/>
                  </a:lnTo>
                  <a:lnTo>
                    <a:pt x="135" y="3"/>
                  </a:lnTo>
                  <a:lnTo>
                    <a:pt x="136" y="5"/>
                  </a:lnTo>
                  <a:lnTo>
                    <a:pt x="137" y="7"/>
                  </a:lnTo>
                  <a:lnTo>
                    <a:pt x="137" y="10"/>
                  </a:lnTo>
                  <a:lnTo>
                    <a:pt x="137" y="13"/>
                  </a:lnTo>
                  <a:lnTo>
                    <a:pt x="137" y="14"/>
                  </a:lnTo>
                  <a:lnTo>
                    <a:pt x="139" y="14"/>
                  </a:lnTo>
                  <a:lnTo>
                    <a:pt x="139" y="15"/>
                  </a:lnTo>
                  <a:lnTo>
                    <a:pt x="140" y="16"/>
                  </a:lnTo>
                  <a:lnTo>
                    <a:pt x="141" y="16"/>
                  </a:lnTo>
                  <a:lnTo>
                    <a:pt x="141" y="18"/>
                  </a:lnTo>
                  <a:lnTo>
                    <a:pt x="141" y="20"/>
                  </a:lnTo>
                  <a:lnTo>
                    <a:pt x="142" y="24"/>
                  </a:lnTo>
                  <a:lnTo>
                    <a:pt x="142" y="25"/>
                  </a:lnTo>
                  <a:lnTo>
                    <a:pt x="141" y="26"/>
                  </a:lnTo>
                  <a:lnTo>
                    <a:pt x="141" y="28"/>
                  </a:lnTo>
                  <a:lnTo>
                    <a:pt x="141" y="31"/>
                  </a:lnTo>
                  <a:lnTo>
                    <a:pt x="141" y="32"/>
                  </a:lnTo>
                  <a:lnTo>
                    <a:pt x="142" y="32"/>
                  </a:lnTo>
                  <a:lnTo>
                    <a:pt x="142" y="33"/>
                  </a:lnTo>
                  <a:lnTo>
                    <a:pt x="143" y="35"/>
                  </a:lnTo>
                  <a:lnTo>
                    <a:pt x="143" y="36"/>
                  </a:lnTo>
                  <a:lnTo>
                    <a:pt x="144" y="38"/>
                  </a:lnTo>
                  <a:lnTo>
                    <a:pt x="144" y="40"/>
                  </a:lnTo>
                  <a:lnTo>
                    <a:pt x="145" y="40"/>
                  </a:lnTo>
                  <a:lnTo>
                    <a:pt x="145" y="41"/>
                  </a:lnTo>
                  <a:lnTo>
                    <a:pt x="145" y="42"/>
                  </a:lnTo>
                  <a:lnTo>
                    <a:pt x="145" y="44"/>
                  </a:lnTo>
                  <a:lnTo>
                    <a:pt x="145" y="45"/>
                  </a:lnTo>
                  <a:lnTo>
                    <a:pt x="145" y="47"/>
                  </a:lnTo>
                  <a:lnTo>
                    <a:pt x="146" y="47"/>
                  </a:lnTo>
                  <a:lnTo>
                    <a:pt x="146" y="46"/>
                  </a:lnTo>
                  <a:lnTo>
                    <a:pt x="146" y="45"/>
                  </a:lnTo>
                  <a:lnTo>
                    <a:pt x="147" y="45"/>
                  </a:lnTo>
                  <a:lnTo>
                    <a:pt x="149" y="45"/>
                  </a:lnTo>
                  <a:lnTo>
                    <a:pt x="150" y="47"/>
                  </a:lnTo>
                  <a:lnTo>
                    <a:pt x="151" y="47"/>
                  </a:lnTo>
                  <a:lnTo>
                    <a:pt x="151" y="48"/>
                  </a:lnTo>
                  <a:lnTo>
                    <a:pt x="152" y="53"/>
                  </a:lnTo>
                  <a:lnTo>
                    <a:pt x="152" y="54"/>
                  </a:lnTo>
                  <a:lnTo>
                    <a:pt x="152" y="55"/>
                  </a:lnTo>
                  <a:lnTo>
                    <a:pt x="153" y="58"/>
                  </a:lnTo>
                  <a:lnTo>
                    <a:pt x="154" y="64"/>
                  </a:lnTo>
                  <a:lnTo>
                    <a:pt x="155" y="67"/>
                  </a:lnTo>
                  <a:lnTo>
                    <a:pt x="155" y="71"/>
                  </a:lnTo>
                  <a:lnTo>
                    <a:pt x="155" y="72"/>
                  </a:lnTo>
                  <a:lnTo>
                    <a:pt x="156" y="74"/>
                  </a:lnTo>
                  <a:lnTo>
                    <a:pt x="156" y="77"/>
                  </a:lnTo>
                  <a:lnTo>
                    <a:pt x="156" y="82"/>
                  </a:lnTo>
                  <a:lnTo>
                    <a:pt x="156" y="87"/>
                  </a:lnTo>
                  <a:lnTo>
                    <a:pt x="156" y="97"/>
                  </a:lnTo>
                  <a:lnTo>
                    <a:pt x="157" y="98"/>
                  </a:lnTo>
                  <a:lnTo>
                    <a:pt x="159" y="106"/>
                  </a:lnTo>
                  <a:lnTo>
                    <a:pt x="160" y="108"/>
                  </a:lnTo>
                  <a:lnTo>
                    <a:pt x="160" y="111"/>
                  </a:lnTo>
                  <a:lnTo>
                    <a:pt x="161" y="113"/>
                  </a:lnTo>
                  <a:lnTo>
                    <a:pt x="161" y="116"/>
                  </a:lnTo>
                  <a:lnTo>
                    <a:pt x="161" y="117"/>
                  </a:lnTo>
                  <a:lnTo>
                    <a:pt x="161" y="118"/>
                  </a:lnTo>
                  <a:lnTo>
                    <a:pt x="162" y="118"/>
                  </a:lnTo>
                  <a:lnTo>
                    <a:pt x="162" y="121"/>
                  </a:lnTo>
                  <a:lnTo>
                    <a:pt x="162" y="122"/>
                  </a:lnTo>
                  <a:lnTo>
                    <a:pt x="162" y="124"/>
                  </a:lnTo>
                  <a:lnTo>
                    <a:pt x="165" y="126"/>
                  </a:lnTo>
                  <a:lnTo>
                    <a:pt x="164" y="126"/>
                  </a:lnTo>
                  <a:lnTo>
                    <a:pt x="162" y="128"/>
                  </a:lnTo>
                  <a:lnTo>
                    <a:pt x="162" y="130"/>
                  </a:lnTo>
                  <a:lnTo>
                    <a:pt x="160" y="132"/>
                  </a:lnTo>
                  <a:lnTo>
                    <a:pt x="161" y="133"/>
                  </a:lnTo>
                  <a:lnTo>
                    <a:pt x="162" y="133"/>
                  </a:lnTo>
                  <a:lnTo>
                    <a:pt x="162" y="134"/>
                  </a:lnTo>
                  <a:lnTo>
                    <a:pt x="162" y="135"/>
                  </a:lnTo>
                  <a:lnTo>
                    <a:pt x="163" y="135"/>
                  </a:lnTo>
                  <a:lnTo>
                    <a:pt x="162" y="135"/>
                  </a:lnTo>
                  <a:lnTo>
                    <a:pt x="162" y="136"/>
                  </a:lnTo>
                  <a:lnTo>
                    <a:pt x="161" y="137"/>
                  </a:lnTo>
                  <a:lnTo>
                    <a:pt x="160" y="138"/>
                  </a:lnTo>
                  <a:lnTo>
                    <a:pt x="160" y="140"/>
                  </a:lnTo>
                  <a:lnTo>
                    <a:pt x="161" y="140"/>
                  </a:lnTo>
                  <a:lnTo>
                    <a:pt x="161" y="141"/>
                  </a:lnTo>
                  <a:lnTo>
                    <a:pt x="161" y="140"/>
                  </a:lnTo>
                  <a:lnTo>
                    <a:pt x="160" y="140"/>
                  </a:lnTo>
                  <a:lnTo>
                    <a:pt x="160" y="141"/>
                  </a:lnTo>
                  <a:lnTo>
                    <a:pt x="161" y="141"/>
                  </a:lnTo>
                  <a:lnTo>
                    <a:pt x="161" y="142"/>
                  </a:lnTo>
                  <a:lnTo>
                    <a:pt x="162" y="141"/>
                  </a:lnTo>
                  <a:lnTo>
                    <a:pt x="161" y="141"/>
                  </a:lnTo>
                  <a:lnTo>
                    <a:pt x="162" y="140"/>
                  </a:lnTo>
                  <a:lnTo>
                    <a:pt x="162" y="138"/>
                  </a:lnTo>
                  <a:lnTo>
                    <a:pt x="163" y="138"/>
                  </a:lnTo>
                  <a:lnTo>
                    <a:pt x="164" y="137"/>
                  </a:lnTo>
                  <a:lnTo>
                    <a:pt x="165" y="136"/>
                  </a:lnTo>
                  <a:lnTo>
                    <a:pt x="166" y="136"/>
                  </a:lnTo>
                  <a:lnTo>
                    <a:pt x="167" y="136"/>
                  </a:lnTo>
                  <a:lnTo>
                    <a:pt x="167" y="135"/>
                  </a:lnTo>
                  <a:lnTo>
                    <a:pt x="169" y="135"/>
                  </a:lnTo>
                  <a:lnTo>
                    <a:pt x="170" y="135"/>
                  </a:lnTo>
                  <a:lnTo>
                    <a:pt x="170" y="134"/>
                  </a:lnTo>
                  <a:lnTo>
                    <a:pt x="169" y="134"/>
                  </a:lnTo>
                  <a:lnTo>
                    <a:pt x="170" y="134"/>
                  </a:lnTo>
                  <a:lnTo>
                    <a:pt x="171" y="134"/>
                  </a:lnTo>
                  <a:lnTo>
                    <a:pt x="172" y="134"/>
                  </a:lnTo>
                  <a:lnTo>
                    <a:pt x="174" y="134"/>
                  </a:lnTo>
                  <a:lnTo>
                    <a:pt x="175" y="133"/>
                  </a:lnTo>
                  <a:lnTo>
                    <a:pt x="175" y="132"/>
                  </a:lnTo>
                  <a:lnTo>
                    <a:pt x="176" y="132"/>
                  </a:lnTo>
                  <a:lnTo>
                    <a:pt x="177" y="131"/>
                  </a:lnTo>
                  <a:lnTo>
                    <a:pt x="177" y="132"/>
                  </a:lnTo>
                  <a:lnTo>
                    <a:pt x="179" y="131"/>
                  </a:lnTo>
                  <a:lnTo>
                    <a:pt x="180" y="131"/>
                  </a:lnTo>
                  <a:lnTo>
                    <a:pt x="181" y="131"/>
                  </a:lnTo>
                  <a:lnTo>
                    <a:pt x="182" y="131"/>
                  </a:lnTo>
                  <a:lnTo>
                    <a:pt x="183" y="130"/>
                  </a:lnTo>
                  <a:lnTo>
                    <a:pt x="185" y="130"/>
                  </a:lnTo>
                  <a:lnTo>
                    <a:pt x="185" y="128"/>
                  </a:lnTo>
                  <a:lnTo>
                    <a:pt x="186" y="128"/>
                  </a:lnTo>
                  <a:lnTo>
                    <a:pt x="187" y="127"/>
                  </a:lnTo>
                  <a:lnTo>
                    <a:pt x="190" y="127"/>
                  </a:lnTo>
                  <a:lnTo>
                    <a:pt x="190" y="126"/>
                  </a:lnTo>
                  <a:lnTo>
                    <a:pt x="191" y="125"/>
                  </a:lnTo>
                  <a:lnTo>
                    <a:pt x="192" y="124"/>
                  </a:lnTo>
                  <a:lnTo>
                    <a:pt x="192" y="123"/>
                  </a:lnTo>
                  <a:lnTo>
                    <a:pt x="193" y="123"/>
                  </a:lnTo>
                  <a:lnTo>
                    <a:pt x="194" y="121"/>
                  </a:lnTo>
                  <a:lnTo>
                    <a:pt x="195" y="120"/>
                  </a:lnTo>
                  <a:lnTo>
                    <a:pt x="196" y="120"/>
                  </a:lnTo>
                  <a:lnTo>
                    <a:pt x="196" y="121"/>
                  </a:lnTo>
                  <a:lnTo>
                    <a:pt x="195" y="122"/>
                  </a:lnTo>
                  <a:lnTo>
                    <a:pt x="195" y="121"/>
                  </a:lnTo>
                  <a:lnTo>
                    <a:pt x="194" y="121"/>
                  </a:lnTo>
                  <a:lnTo>
                    <a:pt x="194" y="122"/>
                  </a:lnTo>
                  <a:lnTo>
                    <a:pt x="195" y="122"/>
                  </a:lnTo>
                  <a:lnTo>
                    <a:pt x="196" y="122"/>
                  </a:lnTo>
                  <a:lnTo>
                    <a:pt x="196" y="123"/>
                  </a:lnTo>
                  <a:lnTo>
                    <a:pt x="197" y="123"/>
                  </a:lnTo>
                  <a:lnTo>
                    <a:pt x="199" y="123"/>
                  </a:lnTo>
                  <a:lnTo>
                    <a:pt x="200" y="122"/>
                  </a:lnTo>
                  <a:lnTo>
                    <a:pt x="200" y="123"/>
                  </a:lnTo>
                  <a:lnTo>
                    <a:pt x="201" y="124"/>
                  </a:lnTo>
                  <a:lnTo>
                    <a:pt x="202" y="124"/>
                  </a:lnTo>
                  <a:lnTo>
                    <a:pt x="202" y="123"/>
                  </a:lnTo>
                  <a:lnTo>
                    <a:pt x="203" y="123"/>
                  </a:lnTo>
                  <a:lnTo>
                    <a:pt x="203" y="122"/>
                  </a:lnTo>
                  <a:lnTo>
                    <a:pt x="204" y="121"/>
                  </a:lnTo>
                  <a:lnTo>
                    <a:pt x="204" y="120"/>
                  </a:lnTo>
                  <a:lnTo>
                    <a:pt x="205" y="120"/>
                  </a:lnTo>
                  <a:lnTo>
                    <a:pt x="206" y="120"/>
                  </a:lnTo>
                  <a:lnTo>
                    <a:pt x="206" y="121"/>
                  </a:lnTo>
                  <a:lnTo>
                    <a:pt x="205" y="121"/>
                  </a:lnTo>
                  <a:lnTo>
                    <a:pt x="205" y="122"/>
                  </a:lnTo>
                  <a:lnTo>
                    <a:pt x="203" y="123"/>
                  </a:lnTo>
                  <a:lnTo>
                    <a:pt x="201" y="125"/>
                  </a:lnTo>
                  <a:lnTo>
                    <a:pt x="195" y="130"/>
                  </a:lnTo>
                  <a:lnTo>
                    <a:pt x="193" y="132"/>
                  </a:lnTo>
                  <a:lnTo>
                    <a:pt x="191" y="133"/>
                  </a:lnTo>
                  <a:lnTo>
                    <a:pt x="187" y="136"/>
                  </a:lnTo>
                  <a:lnTo>
                    <a:pt x="186" y="136"/>
                  </a:lnTo>
                  <a:lnTo>
                    <a:pt x="184" y="137"/>
                  </a:lnTo>
                  <a:lnTo>
                    <a:pt x="183" y="138"/>
                  </a:lnTo>
                  <a:lnTo>
                    <a:pt x="181" y="141"/>
                  </a:lnTo>
                  <a:lnTo>
                    <a:pt x="179" y="143"/>
                  </a:lnTo>
                  <a:lnTo>
                    <a:pt x="176" y="143"/>
                  </a:lnTo>
                  <a:lnTo>
                    <a:pt x="176" y="144"/>
                  </a:lnTo>
                  <a:lnTo>
                    <a:pt x="175" y="144"/>
                  </a:lnTo>
                  <a:lnTo>
                    <a:pt x="174" y="144"/>
                  </a:lnTo>
                  <a:lnTo>
                    <a:pt x="173" y="144"/>
                  </a:lnTo>
                  <a:lnTo>
                    <a:pt x="172" y="145"/>
                  </a:lnTo>
                  <a:lnTo>
                    <a:pt x="171" y="146"/>
                  </a:lnTo>
                  <a:lnTo>
                    <a:pt x="169" y="147"/>
                  </a:lnTo>
                  <a:lnTo>
                    <a:pt x="167" y="147"/>
                  </a:lnTo>
                  <a:lnTo>
                    <a:pt x="166" y="147"/>
                  </a:lnTo>
                  <a:lnTo>
                    <a:pt x="165" y="148"/>
                  </a:lnTo>
                  <a:lnTo>
                    <a:pt x="163" y="148"/>
                  </a:lnTo>
                  <a:lnTo>
                    <a:pt x="162" y="148"/>
                  </a:lnTo>
                  <a:lnTo>
                    <a:pt x="162" y="150"/>
                  </a:lnTo>
                  <a:lnTo>
                    <a:pt x="161" y="151"/>
                  </a:lnTo>
                  <a:lnTo>
                    <a:pt x="160" y="151"/>
                  </a:lnTo>
                  <a:lnTo>
                    <a:pt x="159" y="151"/>
                  </a:lnTo>
                  <a:lnTo>
                    <a:pt x="157" y="151"/>
                  </a:lnTo>
                  <a:lnTo>
                    <a:pt x="157" y="150"/>
                  </a:lnTo>
                  <a:lnTo>
                    <a:pt x="156" y="150"/>
                  </a:lnTo>
                  <a:lnTo>
                    <a:pt x="156" y="148"/>
                  </a:lnTo>
                  <a:lnTo>
                    <a:pt x="156" y="147"/>
                  </a:lnTo>
                  <a:lnTo>
                    <a:pt x="155" y="147"/>
                  </a:lnTo>
                  <a:lnTo>
                    <a:pt x="155" y="146"/>
                  </a:lnTo>
                  <a:lnTo>
                    <a:pt x="156" y="146"/>
                  </a:lnTo>
                  <a:lnTo>
                    <a:pt x="155" y="146"/>
                  </a:lnTo>
                  <a:lnTo>
                    <a:pt x="155" y="144"/>
                  </a:lnTo>
                  <a:lnTo>
                    <a:pt x="155" y="143"/>
                  </a:lnTo>
                  <a:lnTo>
                    <a:pt x="156" y="141"/>
                  </a:lnTo>
                  <a:lnTo>
                    <a:pt x="156" y="140"/>
                  </a:lnTo>
                  <a:lnTo>
                    <a:pt x="156" y="138"/>
                  </a:lnTo>
                  <a:lnTo>
                    <a:pt x="156" y="136"/>
                  </a:lnTo>
                  <a:lnTo>
                    <a:pt x="152" y="135"/>
                  </a:lnTo>
                  <a:lnTo>
                    <a:pt x="151" y="134"/>
                  </a:lnTo>
                  <a:lnTo>
                    <a:pt x="147" y="133"/>
                  </a:lnTo>
                  <a:lnTo>
                    <a:pt x="146" y="133"/>
                  </a:lnTo>
                  <a:lnTo>
                    <a:pt x="143" y="132"/>
                  </a:lnTo>
                  <a:lnTo>
                    <a:pt x="142" y="132"/>
                  </a:lnTo>
                  <a:lnTo>
                    <a:pt x="140" y="131"/>
                  </a:lnTo>
                  <a:lnTo>
                    <a:pt x="133" y="128"/>
                  </a:lnTo>
                  <a:lnTo>
                    <a:pt x="131" y="127"/>
                  </a:lnTo>
                  <a:lnTo>
                    <a:pt x="130" y="127"/>
                  </a:lnTo>
                  <a:lnTo>
                    <a:pt x="129" y="127"/>
                  </a:lnTo>
                  <a:lnTo>
                    <a:pt x="127" y="127"/>
                  </a:lnTo>
                  <a:lnTo>
                    <a:pt x="126" y="126"/>
                  </a:lnTo>
                  <a:lnTo>
                    <a:pt x="125" y="126"/>
                  </a:lnTo>
                  <a:lnTo>
                    <a:pt x="123" y="124"/>
                  </a:lnTo>
                  <a:lnTo>
                    <a:pt x="122" y="123"/>
                  </a:lnTo>
                  <a:lnTo>
                    <a:pt x="122" y="122"/>
                  </a:lnTo>
                  <a:lnTo>
                    <a:pt x="121" y="118"/>
                  </a:lnTo>
                  <a:lnTo>
                    <a:pt x="120" y="116"/>
                  </a:lnTo>
                  <a:lnTo>
                    <a:pt x="119" y="115"/>
                  </a:lnTo>
                  <a:lnTo>
                    <a:pt x="117" y="115"/>
                  </a:lnTo>
                  <a:lnTo>
                    <a:pt x="115" y="115"/>
                  </a:lnTo>
                  <a:lnTo>
                    <a:pt x="114" y="113"/>
                  </a:lnTo>
                  <a:lnTo>
                    <a:pt x="113" y="113"/>
                  </a:lnTo>
                  <a:lnTo>
                    <a:pt x="112" y="112"/>
                  </a:lnTo>
                  <a:lnTo>
                    <a:pt x="110" y="112"/>
                  </a:lnTo>
                  <a:lnTo>
                    <a:pt x="109" y="113"/>
                  </a:lnTo>
                  <a:lnTo>
                    <a:pt x="96" y="115"/>
                  </a:lnTo>
                  <a:lnTo>
                    <a:pt x="93" y="116"/>
                  </a:lnTo>
                  <a:lnTo>
                    <a:pt x="92" y="116"/>
                  </a:lnTo>
                  <a:lnTo>
                    <a:pt x="87" y="117"/>
                  </a:lnTo>
                  <a:lnTo>
                    <a:pt x="86" y="117"/>
                  </a:lnTo>
                  <a:lnTo>
                    <a:pt x="84" y="118"/>
                  </a:lnTo>
                  <a:lnTo>
                    <a:pt x="82" y="118"/>
                  </a:lnTo>
                  <a:lnTo>
                    <a:pt x="75" y="120"/>
                  </a:lnTo>
                  <a:lnTo>
                    <a:pt x="73" y="121"/>
                  </a:lnTo>
                  <a:lnTo>
                    <a:pt x="72" y="121"/>
                  </a:lnTo>
                  <a:lnTo>
                    <a:pt x="71" y="121"/>
                  </a:lnTo>
                  <a:lnTo>
                    <a:pt x="67" y="122"/>
                  </a:lnTo>
                  <a:lnTo>
                    <a:pt x="59" y="124"/>
                  </a:lnTo>
                  <a:lnTo>
                    <a:pt x="55" y="124"/>
                  </a:lnTo>
                  <a:lnTo>
                    <a:pt x="52" y="125"/>
                  </a:lnTo>
                  <a:lnTo>
                    <a:pt x="50" y="125"/>
                  </a:lnTo>
                  <a:lnTo>
                    <a:pt x="45" y="126"/>
                  </a:lnTo>
                  <a:lnTo>
                    <a:pt x="43" y="127"/>
                  </a:lnTo>
                  <a:lnTo>
                    <a:pt x="41" y="127"/>
                  </a:lnTo>
                  <a:lnTo>
                    <a:pt x="37" y="128"/>
                  </a:lnTo>
                  <a:lnTo>
                    <a:pt x="31" y="130"/>
                  </a:lnTo>
                  <a:lnTo>
                    <a:pt x="24" y="131"/>
                  </a:lnTo>
                  <a:lnTo>
                    <a:pt x="23" y="131"/>
                  </a:lnTo>
                  <a:lnTo>
                    <a:pt x="20" y="132"/>
                  </a:lnTo>
                  <a:lnTo>
                    <a:pt x="19" y="132"/>
                  </a:lnTo>
                  <a:lnTo>
                    <a:pt x="7" y="134"/>
                  </a:lnTo>
                  <a:lnTo>
                    <a:pt x="6" y="134"/>
                  </a:lnTo>
                  <a:lnTo>
                    <a:pt x="5" y="134"/>
                  </a:lnTo>
                  <a:lnTo>
                    <a:pt x="5" y="135"/>
                  </a:lnTo>
                  <a:lnTo>
                    <a:pt x="2" y="135"/>
                  </a:lnTo>
                  <a:lnTo>
                    <a:pt x="1" y="131"/>
                  </a:lnTo>
                  <a:lnTo>
                    <a:pt x="1" y="130"/>
                  </a:lnTo>
                  <a:lnTo>
                    <a:pt x="0" y="127"/>
                  </a:lnTo>
                  <a:lnTo>
                    <a:pt x="0" y="126"/>
                  </a:lnTo>
                  <a:lnTo>
                    <a:pt x="1" y="125"/>
                  </a:lnTo>
                  <a:lnTo>
                    <a:pt x="2" y="124"/>
                  </a:lnTo>
                  <a:lnTo>
                    <a:pt x="3" y="123"/>
                  </a:lnTo>
                  <a:lnTo>
                    <a:pt x="4" y="122"/>
                  </a:lnTo>
                  <a:lnTo>
                    <a:pt x="5" y="121"/>
                  </a:lnTo>
                  <a:lnTo>
                    <a:pt x="6" y="121"/>
                  </a:lnTo>
                  <a:lnTo>
                    <a:pt x="6" y="120"/>
                  </a:lnTo>
                  <a:lnTo>
                    <a:pt x="7" y="120"/>
                  </a:lnTo>
                  <a:lnTo>
                    <a:pt x="7" y="118"/>
                  </a:lnTo>
                  <a:lnTo>
                    <a:pt x="9" y="117"/>
                  </a:lnTo>
                  <a:lnTo>
                    <a:pt x="9" y="116"/>
                  </a:lnTo>
                  <a:lnTo>
                    <a:pt x="10" y="116"/>
                  </a:lnTo>
                  <a:lnTo>
                    <a:pt x="11" y="115"/>
                  </a:lnTo>
                  <a:lnTo>
                    <a:pt x="12" y="115"/>
                  </a:lnTo>
                  <a:lnTo>
                    <a:pt x="12" y="114"/>
                  </a:lnTo>
                  <a:lnTo>
                    <a:pt x="13" y="114"/>
                  </a:lnTo>
                  <a:lnTo>
                    <a:pt x="13" y="113"/>
                  </a:lnTo>
                  <a:lnTo>
                    <a:pt x="14" y="112"/>
                  </a:lnTo>
                  <a:lnTo>
                    <a:pt x="14" y="111"/>
                  </a:lnTo>
                  <a:lnTo>
                    <a:pt x="15" y="111"/>
                  </a:lnTo>
                  <a:lnTo>
                    <a:pt x="14" y="110"/>
                  </a:lnTo>
                  <a:lnTo>
                    <a:pt x="15" y="108"/>
                  </a:lnTo>
                  <a:lnTo>
                    <a:pt x="16" y="108"/>
                  </a:lnTo>
                  <a:lnTo>
                    <a:pt x="16" y="107"/>
                  </a:lnTo>
                  <a:lnTo>
                    <a:pt x="17" y="106"/>
                  </a:lnTo>
                  <a:lnTo>
                    <a:pt x="19" y="105"/>
                  </a:lnTo>
                  <a:lnTo>
                    <a:pt x="19" y="104"/>
                  </a:lnTo>
                  <a:lnTo>
                    <a:pt x="19" y="103"/>
                  </a:lnTo>
                  <a:lnTo>
                    <a:pt x="19" y="102"/>
                  </a:lnTo>
                  <a:lnTo>
                    <a:pt x="17" y="102"/>
                  </a:lnTo>
                  <a:lnTo>
                    <a:pt x="17" y="101"/>
                  </a:lnTo>
                  <a:lnTo>
                    <a:pt x="16" y="100"/>
                  </a:lnTo>
                  <a:lnTo>
                    <a:pt x="15" y="98"/>
                  </a:lnTo>
                  <a:lnTo>
                    <a:pt x="14" y="98"/>
                  </a:lnTo>
                  <a:lnTo>
                    <a:pt x="13" y="98"/>
                  </a:lnTo>
                  <a:lnTo>
                    <a:pt x="13" y="96"/>
                  </a:lnTo>
                  <a:lnTo>
                    <a:pt x="12" y="96"/>
                  </a:lnTo>
                  <a:lnTo>
                    <a:pt x="12" y="95"/>
                  </a:lnTo>
                  <a:lnTo>
                    <a:pt x="12" y="94"/>
                  </a:lnTo>
                  <a:lnTo>
                    <a:pt x="12" y="93"/>
                  </a:lnTo>
                  <a:lnTo>
                    <a:pt x="11" y="91"/>
                  </a:lnTo>
                  <a:lnTo>
                    <a:pt x="11" y="90"/>
                  </a:lnTo>
                  <a:lnTo>
                    <a:pt x="12" y="88"/>
                  </a:lnTo>
                  <a:lnTo>
                    <a:pt x="13" y="88"/>
                  </a:lnTo>
                  <a:lnTo>
                    <a:pt x="14" y="87"/>
                  </a:lnTo>
                  <a:lnTo>
                    <a:pt x="15" y="87"/>
                  </a:lnTo>
                  <a:lnTo>
                    <a:pt x="16" y="86"/>
                  </a:lnTo>
                  <a:lnTo>
                    <a:pt x="17" y="86"/>
                  </a:lnTo>
                  <a:lnTo>
                    <a:pt x="17" y="85"/>
                  </a:lnTo>
                  <a:lnTo>
                    <a:pt x="20" y="85"/>
                  </a:lnTo>
                  <a:lnTo>
                    <a:pt x="21" y="84"/>
                  </a:lnTo>
                  <a:lnTo>
                    <a:pt x="23" y="83"/>
                  </a:lnTo>
                  <a:lnTo>
                    <a:pt x="24" y="83"/>
                  </a:lnTo>
                  <a:lnTo>
                    <a:pt x="27" y="82"/>
                  </a:lnTo>
                  <a:lnTo>
                    <a:pt x="30" y="82"/>
                  </a:lnTo>
                  <a:lnTo>
                    <a:pt x="31" y="82"/>
                  </a:lnTo>
                  <a:lnTo>
                    <a:pt x="33" y="81"/>
                  </a:lnTo>
                  <a:lnTo>
                    <a:pt x="35" y="81"/>
                  </a:lnTo>
                  <a:lnTo>
                    <a:pt x="36" y="81"/>
                  </a:lnTo>
                  <a:lnTo>
                    <a:pt x="37" y="81"/>
                  </a:lnTo>
                  <a:lnTo>
                    <a:pt x="39" y="81"/>
                  </a:lnTo>
                  <a:lnTo>
                    <a:pt x="40" y="81"/>
                  </a:lnTo>
                  <a:lnTo>
                    <a:pt x="41" y="81"/>
                  </a:lnTo>
                  <a:lnTo>
                    <a:pt x="42" y="81"/>
                  </a:lnTo>
                  <a:lnTo>
                    <a:pt x="43" y="81"/>
                  </a:lnTo>
                  <a:lnTo>
                    <a:pt x="44" y="81"/>
                  </a:lnTo>
                  <a:lnTo>
                    <a:pt x="45" y="82"/>
                  </a:lnTo>
                  <a:lnTo>
                    <a:pt x="46" y="82"/>
                  </a:lnTo>
                  <a:lnTo>
                    <a:pt x="47" y="83"/>
                  </a:lnTo>
                  <a:lnTo>
                    <a:pt x="49" y="83"/>
                  </a:lnTo>
                  <a:lnTo>
                    <a:pt x="49" y="82"/>
                  </a:lnTo>
                  <a:lnTo>
                    <a:pt x="50" y="82"/>
                  </a:lnTo>
                  <a:lnTo>
                    <a:pt x="51" y="81"/>
                  </a:lnTo>
                  <a:lnTo>
                    <a:pt x="52" y="81"/>
                  </a:lnTo>
                  <a:lnTo>
                    <a:pt x="53" y="80"/>
                  </a:lnTo>
                  <a:lnTo>
                    <a:pt x="54" y="80"/>
                  </a:lnTo>
                  <a:lnTo>
                    <a:pt x="55" y="80"/>
                  </a:lnTo>
                  <a:lnTo>
                    <a:pt x="56" y="80"/>
                  </a:lnTo>
                  <a:lnTo>
                    <a:pt x="57" y="80"/>
                  </a:lnTo>
                  <a:lnTo>
                    <a:pt x="57" y="78"/>
                  </a:lnTo>
                  <a:lnTo>
                    <a:pt x="59" y="78"/>
                  </a:lnTo>
                  <a:lnTo>
                    <a:pt x="60" y="78"/>
                  </a:lnTo>
                  <a:lnTo>
                    <a:pt x="61" y="78"/>
                  </a:lnTo>
                  <a:lnTo>
                    <a:pt x="62" y="78"/>
                  </a:lnTo>
                  <a:lnTo>
                    <a:pt x="63" y="77"/>
                  </a:lnTo>
                  <a:lnTo>
                    <a:pt x="64" y="77"/>
                  </a:lnTo>
                  <a:lnTo>
                    <a:pt x="65" y="76"/>
                  </a:lnTo>
                  <a:lnTo>
                    <a:pt x="66" y="76"/>
                  </a:lnTo>
                  <a:lnTo>
                    <a:pt x="67" y="75"/>
                  </a:lnTo>
                  <a:lnTo>
                    <a:pt x="69" y="74"/>
                  </a:lnTo>
                  <a:lnTo>
                    <a:pt x="69" y="72"/>
                  </a:lnTo>
                  <a:lnTo>
                    <a:pt x="70" y="72"/>
                  </a:lnTo>
                  <a:lnTo>
                    <a:pt x="71" y="71"/>
                  </a:lnTo>
                  <a:lnTo>
                    <a:pt x="71" y="70"/>
                  </a:lnTo>
                  <a:lnTo>
                    <a:pt x="72" y="70"/>
                  </a:lnTo>
                  <a:lnTo>
                    <a:pt x="72" y="68"/>
                  </a:lnTo>
                  <a:lnTo>
                    <a:pt x="73" y="67"/>
                  </a:lnTo>
                  <a:lnTo>
                    <a:pt x="74" y="67"/>
                  </a:lnTo>
                  <a:lnTo>
                    <a:pt x="75" y="66"/>
                  </a:lnTo>
                  <a:lnTo>
                    <a:pt x="75" y="67"/>
                  </a:lnTo>
                  <a:lnTo>
                    <a:pt x="76" y="66"/>
                  </a:lnTo>
                  <a:lnTo>
                    <a:pt x="77" y="66"/>
                  </a:lnTo>
                  <a:lnTo>
                    <a:pt x="79" y="65"/>
                  </a:lnTo>
                  <a:lnTo>
                    <a:pt x="79" y="64"/>
                  </a:lnTo>
                  <a:lnTo>
                    <a:pt x="79" y="63"/>
                  </a:lnTo>
                  <a:lnTo>
                    <a:pt x="77" y="62"/>
                  </a:lnTo>
                  <a:lnTo>
                    <a:pt x="77" y="61"/>
                  </a:lnTo>
                  <a:lnTo>
                    <a:pt x="77" y="60"/>
                  </a:lnTo>
                  <a:lnTo>
                    <a:pt x="76" y="58"/>
                  </a:lnTo>
                  <a:lnTo>
                    <a:pt x="76" y="56"/>
                  </a:lnTo>
                  <a:lnTo>
                    <a:pt x="75" y="56"/>
                  </a:lnTo>
                  <a:lnTo>
                    <a:pt x="75" y="55"/>
                  </a:lnTo>
                  <a:lnTo>
                    <a:pt x="74" y="55"/>
                  </a:lnTo>
                  <a:lnTo>
                    <a:pt x="74" y="54"/>
                  </a:lnTo>
                  <a:lnTo>
                    <a:pt x="75" y="54"/>
                  </a:lnTo>
                  <a:lnTo>
                    <a:pt x="76" y="54"/>
                  </a:lnTo>
                  <a:lnTo>
                    <a:pt x="77" y="53"/>
                  </a:lnTo>
                  <a:lnTo>
                    <a:pt x="77" y="52"/>
                  </a:lnTo>
                  <a:lnTo>
                    <a:pt x="77" y="51"/>
                  </a:lnTo>
                  <a:lnTo>
                    <a:pt x="76" y="51"/>
                  </a:lnTo>
                  <a:lnTo>
                    <a:pt x="75" y="51"/>
                  </a:lnTo>
                  <a:lnTo>
                    <a:pt x="74" y="51"/>
                  </a:lnTo>
                  <a:lnTo>
                    <a:pt x="73" y="51"/>
                  </a:lnTo>
                  <a:lnTo>
                    <a:pt x="73" y="50"/>
                  </a:lnTo>
                  <a:lnTo>
                    <a:pt x="72" y="48"/>
                  </a:lnTo>
                  <a:lnTo>
                    <a:pt x="71" y="48"/>
                  </a:lnTo>
                  <a:lnTo>
                    <a:pt x="71" y="47"/>
                  </a:lnTo>
                  <a:lnTo>
                    <a:pt x="71" y="46"/>
                  </a:lnTo>
                  <a:lnTo>
                    <a:pt x="71" y="44"/>
                  </a:lnTo>
                  <a:lnTo>
                    <a:pt x="72" y="44"/>
                  </a:lnTo>
                  <a:lnTo>
                    <a:pt x="73" y="43"/>
                  </a:lnTo>
                  <a:lnTo>
                    <a:pt x="74" y="43"/>
                  </a:lnTo>
                  <a:lnTo>
                    <a:pt x="74" y="42"/>
                  </a:lnTo>
                  <a:lnTo>
                    <a:pt x="75" y="40"/>
                  </a:lnTo>
                  <a:lnTo>
                    <a:pt x="76" y="37"/>
                  </a:lnTo>
                  <a:lnTo>
                    <a:pt x="77" y="37"/>
                  </a:lnTo>
                  <a:lnTo>
                    <a:pt x="79" y="36"/>
                  </a:lnTo>
                  <a:lnTo>
                    <a:pt x="80" y="36"/>
                  </a:lnTo>
                  <a:lnTo>
                    <a:pt x="80" y="35"/>
                  </a:lnTo>
                  <a:lnTo>
                    <a:pt x="80" y="34"/>
                  </a:lnTo>
                  <a:lnTo>
                    <a:pt x="81" y="33"/>
                  </a:lnTo>
                  <a:lnTo>
                    <a:pt x="81" y="32"/>
                  </a:lnTo>
                  <a:lnTo>
                    <a:pt x="82" y="31"/>
                  </a:lnTo>
                  <a:lnTo>
                    <a:pt x="83" y="28"/>
                  </a:lnTo>
                  <a:lnTo>
                    <a:pt x="86" y="22"/>
                  </a:lnTo>
                  <a:lnTo>
                    <a:pt x="87" y="21"/>
                  </a:lnTo>
                  <a:lnTo>
                    <a:pt x="90" y="18"/>
                  </a:lnTo>
                  <a:lnTo>
                    <a:pt x="90" y="17"/>
                  </a:lnTo>
                  <a:lnTo>
                    <a:pt x="91" y="16"/>
                  </a:lnTo>
                  <a:lnTo>
                    <a:pt x="92" y="15"/>
                  </a:lnTo>
                  <a:lnTo>
                    <a:pt x="93" y="14"/>
                  </a:lnTo>
                  <a:lnTo>
                    <a:pt x="95" y="12"/>
                  </a:lnTo>
                  <a:lnTo>
                    <a:pt x="96" y="11"/>
                  </a:lnTo>
                  <a:lnTo>
                    <a:pt x="96" y="10"/>
                  </a:lnTo>
                  <a:lnTo>
                    <a:pt x="100" y="8"/>
                  </a:lnTo>
                  <a:lnTo>
                    <a:pt x="101" y="8"/>
                  </a:lnTo>
                  <a:lnTo>
                    <a:pt x="102" y="7"/>
                  </a:lnTo>
                  <a:lnTo>
                    <a:pt x="103" y="7"/>
                  </a:lnTo>
                  <a:lnTo>
                    <a:pt x="113" y="6"/>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129"/>
            <p:cNvSpPr>
              <a:spLocks noEditPoints="1"/>
            </p:cNvSpPr>
            <p:nvPr/>
          </p:nvSpPr>
          <p:spPr bwMode="auto">
            <a:xfrm>
              <a:off x="5868988" y="4021138"/>
              <a:ext cx="384175" cy="169863"/>
            </a:xfrm>
            <a:custGeom>
              <a:avLst/>
              <a:gdLst>
                <a:gd name="T0" fmla="*/ 236 w 242"/>
                <a:gd name="T1" fmla="*/ 46 h 107"/>
                <a:gd name="T2" fmla="*/ 232 w 242"/>
                <a:gd name="T3" fmla="*/ 49 h 107"/>
                <a:gd name="T4" fmla="*/ 237 w 242"/>
                <a:gd name="T5" fmla="*/ 44 h 107"/>
                <a:gd name="T6" fmla="*/ 242 w 242"/>
                <a:gd name="T7" fmla="*/ 37 h 107"/>
                <a:gd name="T8" fmla="*/ 240 w 242"/>
                <a:gd name="T9" fmla="*/ 27 h 107"/>
                <a:gd name="T10" fmla="*/ 242 w 242"/>
                <a:gd name="T11" fmla="*/ 31 h 107"/>
                <a:gd name="T12" fmla="*/ 235 w 242"/>
                <a:gd name="T13" fmla="*/ 24 h 107"/>
                <a:gd name="T14" fmla="*/ 233 w 242"/>
                <a:gd name="T15" fmla="*/ 20 h 107"/>
                <a:gd name="T16" fmla="*/ 92 w 242"/>
                <a:gd name="T17" fmla="*/ 27 h 107"/>
                <a:gd name="T18" fmla="*/ 120 w 242"/>
                <a:gd name="T19" fmla="*/ 22 h 107"/>
                <a:gd name="T20" fmla="*/ 141 w 242"/>
                <a:gd name="T21" fmla="*/ 18 h 107"/>
                <a:gd name="T22" fmla="*/ 158 w 242"/>
                <a:gd name="T23" fmla="*/ 15 h 107"/>
                <a:gd name="T24" fmla="*/ 194 w 242"/>
                <a:gd name="T25" fmla="*/ 7 h 107"/>
                <a:gd name="T26" fmla="*/ 221 w 242"/>
                <a:gd name="T27" fmla="*/ 0 h 107"/>
                <a:gd name="T28" fmla="*/ 230 w 242"/>
                <a:gd name="T29" fmla="*/ 12 h 107"/>
                <a:gd name="T30" fmla="*/ 235 w 242"/>
                <a:gd name="T31" fmla="*/ 22 h 107"/>
                <a:gd name="T32" fmla="*/ 230 w 242"/>
                <a:gd name="T33" fmla="*/ 17 h 107"/>
                <a:gd name="T34" fmla="*/ 225 w 242"/>
                <a:gd name="T35" fmla="*/ 9 h 107"/>
                <a:gd name="T36" fmla="*/ 221 w 242"/>
                <a:gd name="T37" fmla="*/ 2 h 107"/>
                <a:gd name="T38" fmla="*/ 223 w 242"/>
                <a:gd name="T39" fmla="*/ 7 h 107"/>
                <a:gd name="T40" fmla="*/ 227 w 242"/>
                <a:gd name="T41" fmla="*/ 15 h 107"/>
                <a:gd name="T42" fmla="*/ 221 w 242"/>
                <a:gd name="T43" fmla="*/ 15 h 107"/>
                <a:gd name="T44" fmla="*/ 212 w 242"/>
                <a:gd name="T45" fmla="*/ 19 h 107"/>
                <a:gd name="T46" fmla="*/ 204 w 242"/>
                <a:gd name="T47" fmla="*/ 24 h 107"/>
                <a:gd name="T48" fmla="*/ 211 w 242"/>
                <a:gd name="T49" fmla="*/ 24 h 107"/>
                <a:gd name="T50" fmla="*/ 222 w 242"/>
                <a:gd name="T51" fmla="*/ 20 h 107"/>
                <a:gd name="T52" fmla="*/ 226 w 242"/>
                <a:gd name="T53" fmla="*/ 19 h 107"/>
                <a:gd name="T54" fmla="*/ 232 w 242"/>
                <a:gd name="T55" fmla="*/ 25 h 107"/>
                <a:gd name="T56" fmla="*/ 233 w 242"/>
                <a:gd name="T57" fmla="*/ 32 h 107"/>
                <a:gd name="T58" fmla="*/ 227 w 242"/>
                <a:gd name="T59" fmla="*/ 38 h 107"/>
                <a:gd name="T60" fmla="*/ 224 w 242"/>
                <a:gd name="T61" fmla="*/ 42 h 107"/>
                <a:gd name="T62" fmla="*/ 216 w 242"/>
                <a:gd name="T63" fmla="*/ 44 h 107"/>
                <a:gd name="T64" fmla="*/ 215 w 242"/>
                <a:gd name="T65" fmla="*/ 46 h 107"/>
                <a:gd name="T66" fmla="*/ 215 w 242"/>
                <a:gd name="T67" fmla="*/ 54 h 107"/>
                <a:gd name="T68" fmla="*/ 217 w 242"/>
                <a:gd name="T69" fmla="*/ 56 h 107"/>
                <a:gd name="T70" fmla="*/ 222 w 242"/>
                <a:gd name="T71" fmla="*/ 55 h 107"/>
                <a:gd name="T72" fmla="*/ 222 w 242"/>
                <a:gd name="T73" fmla="*/ 59 h 107"/>
                <a:gd name="T74" fmla="*/ 224 w 242"/>
                <a:gd name="T75" fmla="*/ 58 h 107"/>
                <a:gd name="T76" fmla="*/ 227 w 242"/>
                <a:gd name="T77" fmla="*/ 55 h 107"/>
                <a:gd name="T78" fmla="*/ 218 w 242"/>
                <a:gd name="T79" fmla="*/ 68 h 107"/>
                <a:gd name="T80" fmla="*/ 206 w 242"/>
                <a:gd name="T81" fmla="*/ 70 h 107"/>
                <a:gd name="T82" fmla="*/ 192 w 242"/>
                <a:gd name="T83" fmla="*/ 82 h 107"/>
                <a:gd name="T84" fmla="*/ 185 w 242"/>
                <a:gd name="T85" fmla="*/ 99 h 107"/>
                <a:gd name="T86" fmla="*/ 178 w 242"/>
                <a:gd name="T87" fmla="*/ 102 h 107"/>
                <a:gd name="T88" fmla="*/ 146 w 242"/>
                <a:gd name="T89" fmla="*/ 92 h 107"/>
                <a:gd name="T90" fmla="*/ 131 w 242"/>
                <a:gd name="T91" fmla="*/ 81 h 107"/>
                <a:gd name="T92" fmla="*/ 113 w 242"/>
                <a:gd name="T93" fmla="*/ 85 h 107"/>
                <a:gd name="T94" fmla="*/ 98 w 242"/>
                <a:gd name="T95" fmla="*/ 81 h 107"/>
                <a:gd name="T96" fmla="*/ 90 w 242"/>
                <a:gd name="T97" fmla="*/ 77 h 107"/>
                <a:gd name="T98" fmla="*/ 64 w 242"/>
                <a:gd name="T99" fmla="*/ 79 h 107"/>
                <a:gd name="T100" fmla="*/ 48 w 242"/>
                <a:gd name="T101" fmla="*/ 82 h 107"/>
                <a:gd name="T102" fmla="*/ 22 w 242"/>
                <a:gd name="T103" fmla="*/ 92 h 107"/>
                <a:gd name="T104" fmla="*/ 0 w 242"/>
                <a:gd name="T105" fmla="*/ 88 h 107"/>
                <a:gd name="T106" fmla="*/ 6 w 242"/>
                <a:gd name="T107" fmla="*/ 82 h 107"/>
                <a:gd name="T108" fmla="*/ 21 w 242"/>
                <a:gd name="T109" fmla="*/ 72 h 107"/>
                <a:gd name="T110" fmla="*/ 34 w 242"/>
                <a:gd name="T111" fmla="*/ 64 h 107"/>
                <a:gd name="T112" fmla="*/ 38 w 242"/>
                <a:gd name="T113" fmla="*/ 55 h 107"/>
                <a:gd name="T114" fmla="*/ 45 w 242"/>
                <a:gd name="T115" fmla="*/ 55 h 107"/>
                <a:gd name="T116" fmla="*/ 54 w 242"/>
                <a:gd name="T117" fmla="*/ 48 h 107"/>
                <a:gd name="T118" fmla="*/ 63 w 242"/>
                <a:gd name="T119" fmla="*/ 39 h 107"/>
                <a:gd name="T120" fmla="*/ 64 w 242"/>
                <a:gd name="T121" fmla="*/ 3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2" h="107">
                  <a:moveTo>
                    <a:pt x="242" y="39"/>
                  </a:moveTo>
                  <a:lnTo>
                    <a:pt x="242" y="42"/>
                  </a:lnTo>
                  <a:lnTo>
                    <a:pt x="241" y="42"/>
                  </a:lnTo>
                  <a:lnTo>
                    <a:pt x="240" y="42"/>
                  </a:lnTo>
                  <a:lnTo>
                    <a:pt x="240" y="44"/>
                  </a:lnTo>
                  <a:lnTo>
                    <a:pt x="238" y="44"/>
                  </a:lnTo>
                  <a:lnTo>
                    <a:pt x="237" y="45"/>
                  </a:lnTo>
                  <a:lnTo>
                    <a:pt x="236" y="45"/>
                  </a:lnTo>
                  <a:lnTo>
                    <a:pt x="236" y="46"/>
                  </a:lnTo>
                  <a:lnTo>
                    <a:pt x="235" y="46"/>
                  </a:lnTo>
                  <a:lnTo>
                    <a:pt x="234" y="47"/>
                  </a:lnTo>
                  <a:lnTo>
                    <a:pt x="233" y="48"/>
                  </a:lnTo>
                  <a:lnTo>
                    <a:pt x="232" y="49"/>
                  </a:lnTo>
                  <a:lnTo>
                    <a:pt x="231" y="50"/>
                  </a:lnTo>
                  <a:lnTo>
                    <a:pt x="231" y="51"/>
                  </a:lnTo>
                  <a:lnTo>
                    <a:pt x="231" y="50"/>
                  </a:lnTo>
                  <a:lnTo>
                    <a:pt x="231" y="49"/>
                  </a:lnTo>
                  <a:lnTo>
                    <a:pt x="232" y="49"/>
                  </a:lnTo>
                  <a:lnTo>
                    <a:pt x="232" y="48"/>
                  </a:lnTo>
                  <a:lnTo>
                    <a:pt x="233" y="48"/>
                  </a:lnTo>
                  <a:lnTo>
                    <a:pt x="233" y="47"/>
                  </a:lnTo>
                  <a:lnTo>
                    <a:pt x="234" y="46"/>
                  </a:lnTo>
                  <a:lnTo>
                    <a:pt x="235" y="46"/>
                  </a:lnTo>
                  <a:lnTo>
                    <a:pt x="235" y="45"/>
                  </a:lnTo>
                  <a:lnTo>
                    <a:pt x="236" y="45"/>
                  </a:lnTo>
                  <a:lnTo>
                    <a:pt x="237" y="45"/>
                  </a:lnTo>
                  <a:lnTo>
                    <a:pt x="237" y="44"/>
                  </a:lnTo>
                  <a:lnTo>
                    <a:pt x="238" y="44"/>
                  </a:lnTo>
                  <a:lnTo>
                    <a:pt x="240" y="42"/>
                  </a:lnTo>
                  <a:lnTo>
                    <a:pt x="240" y="41"/>
                  </a:lnTo>
                  <a:lnTo>
                    <a:pt x="241" y="41"/>
                  </a:lnTo>
                  <a:lnTo>
                    <a:pt x="242" y="41"/>
                  </a:lnTo>
                  <a:lnTo>
                    <a:pt x="242" y="40"/>
                  </a:lnTo>
                  <a:lnTo>
                    <a:pt x="242" y="39"/>
                  </a:lnTo>
                  <a:lnTo>
                    <a:pt x="242" y="38"/>
                  </a:lnTo>
                  <a:lnTo>
                    <a:pt x="242" y="37"/>
                  </a:lnTo>
                  <a:lnTo>
                    <a:pt x="242" y="36"/>
                  </a:lnTo>
                  <a:lnTo>
                    <a:pt x="242" y="35"/>
                  </a:lnTo>
                  <a:lnTo>
                    <a:pt x="242" y="34"/>
                  </a:lnTo>
                  <a:lnTo>
                    <a:pt x="241" y="34"/>
                  </a:lnTo>
                  <a:lnTo>
                    <a:pt x="241" y="32"/>
                  </a:lnTo>
                  <a:lnTo>
                    <a:pt x="241" y="31"/>
                  </a:lnTo>
                  <a:lnTo>
                    <a:pt x="241" y="29"/>
                  </a:lnTo>
                  <a:lnTo>
                    <a:pt x="240" y="28"/>
                  </a:lnTo>
                  <a:lnTo>
                    <a:pt x="240" y="27"/>
                  </a:lnTo>
                  <a:lnTo>
                    <a:pt x="238" y="26"/>
                  </a:lnTo>
                  <a:lnTo>
                    <a:pt x="237" y="24"/>
                  </a:lnTo>
                  <a:lnTo>
                    <a:pt x="238" y="24"/>
                  </a:lnTo>
                  <a:lnTo>
                    <a:pt x="238" y="25"/>
                  </a:lnTo>
                  <a:lnTo>
                    <a:pt x="240" y="26"/>
                  </a:lnTo>
                  <a:lnTo>
                    <a:pt x="240" y="27"/>
                  </a:lnTo>
                  <a:lnTo>
                    <a:pt x="241" y="29"/>
                  </a:lnTo>
                  <a:lnTo>
                    <a:pt x="242" y="30"/>
                  </a:lnTo>
                  <a:lnTo>
                    <a:pt x="242" y="31"/>
                  </a:lnTo>
                  <a:lnTo>
                    <a:pt x="242" y="34"/>
                  </a:lnTo>
                  <a:lnTo>
                    <a:pt x="242" y="37"/>
                  </a:lnTo>
                  <a:lnTo>
                    <a:pt x="242" y="39"/>
                  </a:lnTo>
                  <a:close/>
                  <a:moveTo>
                    <a:pt x="233" y="20"/>
                  </a:moveTo>
                  <a:lnTo>
                    <a:pt x="234" y="20"/>
                  </a:lnTo>
                  <a:lnTo>
                    <a:pt x="234" y="21"/>
                  </a:lnTo>
                  <a:lnTo>
                    <a:pt x="235" y="21"/>
                  </a:lnTo>
                  <a:lnTo>
                    <a:pt x="235" y="22"/>
                  </a:lnTo>
                  <a:lnTo>
                    <a:pt x="235" y="24"/>
                  </a:lnTo>
                  <a:lnTo>
                    <a:pt x="234" y="24"/>
                  </a:lnTo>
                  <a:lnTo>
                    <a:pt x="233" y="24"/>
                  </a:lnTo>
                  <a:lnTo>
                    <a:pt x="234" y="22"/>
                  </a:lnTo>
                  <a:lnTo>
                    <a:pt x="233" y="21"/>
                  </a:lnTo>
                  <a:lnTo>
                    <a:pt x="232" y="21"/>
                  </a:lnTo>
                  <a:lnTo>
                    <a:pt x="232" y="20"/>
                  </a:lnTo>
                  <a:lnTo>
                    <a:pt x="231" y="20"/>
                  </a:lnTo>
                  <a:lnTo>
                    <a:pt x="232" y="20"/>
                  </a:lnTo>
                  <a:lnTo>
                    <a:pt x="233" y="20"/>
                  </a:lnTo>
                  <a:close/>
                  <a:moveTo>
                    <a:pt x="68" y="30"/>
                  </a:moveTo>
                  <a:lnTo>
                    <a:pt x="74" y="29"/>
                  </a:lnTo>
                  <a:lnTo>
                    <a:pt x="75" y="29"/>
                  </a:lnTo>
                  <a:lnTo>
                    <a:pt x="82" y="28"/>
                  </a:lnTo>
                  <a:lnTo>
                    <a:pt x="85" y="28"/>
                  </a:lnTo>
                  <a:lnTo>
                    <a:pt x="86" y="28"/>
                  </a:lnTo>
                  <a:lnTo>
                    <a:pt x="87" y="28"/>
                  </a:lnTo>
                  <a:lnTo>
                    <a:pt x="91" y="27"/>
                  </a:lnTo>
                  <a:lnTo>
                    <a:pt x="92" y="27"/>
                  </a:lnTo>
                  <a:lnTo>
                    <a:pt x="94" y="27"/>
                  </a:lnTo>
                  <a:lnTo>
                    <a:pt x="98" y="26"/>
                  </a:lnTo>
                  <a:lnTo>
                    <a:pt x="104" y="25"/>
                  </a:lnTo>
                  <a:lnTo>
                    <a:pt x="106" y="25"/>
                  </a:lnTo>
                  <a:lnTo>
                    <a:pt x="110" y="25"/>
                  </a:lnTo>
                  <a:lnTo>
                    <a:pt x="112" y="24"/>
                  </a:lnTo>
                  <a:lnTo>
                    <a:pt x="113" y="24"/>
                  </a:lnTo>
                  <a:lnTo>
                    <a:pt x="118" y="22"/>
                  </a:lnTo>
                  <a:lnTo>
                    <a:pt x="120" y="22"/>
                  </a:lnTo>
                  <a:lnTo>
                    <a:pt x="124" y="21"/>
                  </a:lnTo>
                  <a:lnTo>
                    <a:pt x="125" y="21"/>
                  </a:lnTo>
                  <a:lnTo>
                    <a:pt x="126" y="21"/>
                  </a:lnTo>
                  <a:lnTo>
                    <a:pt x="128" y="20"/>
                  </a:lnTo>
                  <a:lnTo>
                    <a:pt x="132" y="20"/>
                  </a:lnTo>
                  <a:lnTo>
                    <a:pt x="134" y="19"/>
                  </a:lnTo>
                  <a:lnTo>
                    <a:pt x="138" y="19"/>
                  </a:lnTo>
                  <a:lnTo>
                    <a:pt x="140" y="19"/>
                  </a:lnTo>
                  <a:lnTo>
                    <a:pt x="141" y="18"/>
                  </a:lnTo>
                  <a:lnTo>
                    <a:pt x="143" y="18"/>
                  </a:lnTo>
                  <a:lnTo>
                    <a:pt x="144" y="18"/>
                  </a:lnTo>
                  <a:lnTo>
                    <a:pt x="145" y="18"/>
                  </a:lnTo>
                  <a:lnTo>
                    <a:pt x="147" y="17"/>
                  </a:lnTo>
                  <a:lnTo>
                    <a:pt x="151" y="17"/>
                  </a:lnTo>
                  <a:lnTo>
                    <a:pt x="152" y="16"/>
                  </a:lnTo>
                  <a:lnTo>
                    <a:pt x="153" y="16"/>
                  </a:lnTo>
                  <a:lnTo>
                    <a:pt x="156" y="15"/>
                  </a:lnTo>
                  <a:lnTo>
                    <a:pt x="158" y="15"/>
                  </a:lnTo>
                  <a:lnTo>
                    <a:pt x="162" y="14"/>
                  </a:lnTo>
                  <a:lnTo>
                    <a:pt x="164" y="14"/>
                  </a:lnTo>
                  <a:lnTo>
                    <a:pt x="167" y="12"/>
                  </a:lnTo>
                  <a:lnTo>
                    <a:pt x="168" y="12"/>
                  </a:lnTo>
                  <a:lnTo>
                    <a:pt x="172" y="12"/>
                  </a:lnTo>
                  <a:lnTo>
                    <a:pt x="184" y="9"/>
                  </a:lnTo>
                  <a:lnTo>
                    <a:pt x="185" y="9"/>
                  </a:lnTo>
                  <a:lnTo>
                    <a:pt x="187" y="8"/>
                  </a:lnTo>
                  <a:lnTo>
                    <a:pt x="194" y="7"/>
                  </a:lnTo>
                  <a:lnTo>
                    <a:pt x="197" y="6"/>
                  </a:lnTo>
                  <a:lnTo>
                    <a:pt x="204" y="5"/>
                  </a:lnTo>
                  <a:lnTo>
                    <a:pt x="206" y="5"/>
                  </a:lnTo>
                  <a:lnTo>
                    <a:pt x="211" y="4"/>
                  </a:lnTo>
                  <a:lnTo>
                    <a:pt x="215" y="2"/>
                  </a:lnTo>
                  <a:lnTo>
                    <a:pt x="218" y="1"/>
                  </a:lnTo>
                  <a:lnTo>
                    <a:pt x="220" y="1"/>
                  </a:lnTo>
                  <a:lnTo>
                    <a:pt x="221" y="1"/>
                  </a:lnTo>
                  <a:lnTo>
                    <a:pt x="221" y="0"/>
                  </a:lnTo>
                  <a:lnTo>
                    <a:pt x="222" y="0"/>
                  </a:lnTo>
                  <a:lnTo>
                    <a:pt x="223" y="0"/>
                  </a:lnTo>
                  <a:lnTo>
                    <a:pt x="223" y="2"/>
                  </a:lnTo>
                  <a:lnTo>
                    <a:pt x="224" y="5"/>
                  </a:lnTo>
                  <a:lnTo>
                    <a:pt x="225" y="7"/>
                  </a:lnTo>
                  <a:lnTo>
                    <a:pt x="226" y="8"/>
                  </a:lnTo>
                  <a:lnTo>
                    <a:pt x="227" y="10"/>
                  </a:lnTo>
                  <a:lnTo>
                    <a:pt x="228" y="11"/>
                  </a:lnTo>
                  <a:lnTo>
                    <a:pt x="230" y="12"/>
                  </a:lnTo>
                  <a:lnTo>
                    <a:pt x="230" y="14"/>
                  </a:lnTo>
                  <a:lnTo>
                    <a:pt x="231" y="15"/>
                  </a:lnTo>
                  <a:lnTo>
                    <a:pt x="233" y="17"/>
                  </a:lnTo>
                  <a:lnTo>
                    <a:pt x="236" y="21"/>
                  </a:lnTo>
                  <a:lnTo>
                    <a:pt x="237" y="22"/>
                  </a:lnTo>
                  <a:lnTo>
                    <a:pt x="237" y="24"/>
                  </a:lnTo>
                  <a:lnTo>
                    <a:pt x="236" y="24"/>
                  </a:lnTo>
                  <a:lnTo>
                    <a:pt x="236" y="22"/>
                  </a:lnTo>
                  <a:lnTo>
                    <a:pt x="235" y="22"/>
                  </a:lnTo>
                  <a:lnTo>
                    <a:pt x="235" y="21"/>
                  </a:lnTo>
                  <a:lnTo>
                    <a:pt x="234" y="21"/>
                  </a:lnTo>
                  <a:lnTo>
                    <a:pt x="234" y="20"/>
                  </a:lnTo>
                  <a:lnTo>
                    <a:pt x="234" y="19"/>
                  </a:lnTo>
                  <a:lnTo>
                    <a:pt x="233" y="18"/>
                  </a:lnTo>
                  <a:lnTo>
                    <a:pt x="232" y="18"/>
                  </a:lnTo>
                  <a:lnTo>
                    <a:pt x="231" y="18"/>
                  </a:lnTo>
                  <a:lnTo>
                    <a:pt x="231" y="17"/>
                  </a:lnTo>
                  <a:lnTo>
                    <a:pt x="230" y="17"/>
                  </a:lnTo>
                  <a:lnTo>
                    <a:pt x="230" y="16"/>
                  </a:lnTo>
                  <a:lnTo>
                    <a:pt x="230" y="14"/>
                  </a:lnTo>
                  <a:lnTo>
                    <a:pt x="228" y="14"/>
                  </a:lnTo>
                  <a:lnTo>
                    <a:pt x="228" y="12"/>
                  </a:lnTo>
                  <a:lnTo>
                    <a:pt x="227" y="11"/>
                  </a:lnTo>
                  <a:lnTo>
                    <a:pt x="227" y="10"/>
                  </a:lnTo>
                  <a:lnTo>
                    <a:pt x="226" y="10"/>
                  </a:lnTo>
                  <a:lnTo>
                    <a:pt x="226" y="9"/>
                  </a:lnTo>
                  <a:lnTo>
                    <a:pt x="225" y="9"/>
                  </a:lnTo>
                  <a:lnTo>
                    <a:pt x="225" y="8"/>
                  </a:lnTo>
                  <a:lnTo>
                    <a:pt x="225" y="7"/>
                  </a:lnTo>
                  <a:lnTo>
                    <a:pt x="225" y="6"/>
                  </a:lnTo>
                  <a:lnTo>
                    <a:pt x="224" y="6"/>
                  </a:lnTo>
                  <a:lnTo>
                    <a:pt x="224" y="5"/>
                  </a:lnTo>
                  <a:lnTo>
                    <a:pt x="223" y="5"/>
                  </a:lnTo>
                  <a:lnTo>
                    <a:pt x="223" y="4"/>
                  </a:lnTo>
                  <a:lnTo>
                    <a:pt x="222" y="2"/>
                  </a:lnTo>
                  <a:lnTo>
                    <a:pt x="221" y="2"/>
                  </a:lnTo>
                  <a:lnTo>
                    <a:pt x="220" y="2"/>
                  </a:lnTo>
                  <a:lnTo>
                    <a:pt x="218" y="2"/>
                  </a:lnTo>
                  <a:lnTo>
                    <a:pt x="218" y="4"/>
                  </a:lnTo>
                  <a:lnTo>
                    <a:pt x="220" y="5"/>
                  </a:lnTo>
                  <a:lnTo>
                    <a:pt x="221" y="5"/>
                  </a:lnTo>
                  <a:lnTo>
                    <a:pt x="221" y="6"/>
                  </a:lnTo>
                  <a:lnTo>
                    <a:pt x="222" y="5"/>
                  </a:lnTo>
                  <a:lnTo>
                    <a:pt x="223" y="6"/>
                  </a:lnTo>
                  <a:lnTo>
                    <a:pt x="223" y="7"/>
                  </a:lnTo>
                  <a:lnTo>
                    <a:pt x="224" y="8"/>
                  </a:lnTo>
                  <a:lnTo>
                    <a:pt x="224" y="9"/>
                  </a:lnTo>
                  <a:lnTo>
                    <a:pt x="225" y="9"/>
                  </a:lnTo>
                  <a:lnTo>
                    <a:pt x="225" y="10"/>
                  </a:lnTo>
                  <a:lnTo>
                    <a:pt x="225" y="11"/>
                  </a:lnTo>
                  <a:lnTo>
                    <a:pt x="226" y="11"/>
                  </a:lnTo>
                  <a:lnTo>
                    <a:pt x="226" y="12"/>
                  </a:lnTo>
                  <a:lnTo>
                    <a:pt x="227" y="14"/>
                  </a:lnTo>
                  <a:lnTo>
                    <a:pt x="227" y="15"/>
                  </a:lnTo>
                  <a:lnTo>
                    <a:pt x="228" y="16"/>
                  </a:lnTo>
                  <a:lnTo>
                    <a:pt x="227" y="16"/>
                  </a:lnTo>
                  <a:lnTo>
                    <a:pt x="226" y="15"/>
                  </a:lnTo>
                  <a:lnTo>
                    <a:pt x="226" y="14"/>
                  </a:lnTo>
                  <a:lnTo>
                    <a:pt x="225" y="14"/>
                  </a:lnTo>
                  <a:lnTo>
                    <a:pt x="224" y="14"/>
                  </a:lnTo>
                  <a:lnTo>
                    <a:pt x="222" y="14"/>
                  </a:lnTo>
                  <a:lnTo>
                    <a:pt x="221" y="14"/>
                  </a:lnTo>
                  <a:lnTo>
                    <a:pt x="221" y="15"/>
                  </a:lnTo>
                  <a:lnTo>
                    <a:pt x="221" y="16"/>
                  </a:lnTo>
                  <a:lnTo>
                    <a:pt x="220" y="16"/>
                  </a:lnTo>
                  <a:lnTo>
                    <a:pt x="217" y="17"/>
                  </a:lnTo>
                  <a:lnTo>
                    <a:pt x="216" y="18"/>
                  </a:lnTo>
                  <a:lnTo>
                    <a:pt x="215" y="18"/>
                  </a:lnTo>
                  <a:lnTo>
                    <a:pt x="214" y="18"/>
                  </a:lnTo>
                  <a:lnTo>
                    <a:pt x="214" y="19"/>
                  </a:lnTo>
                  <a:lnTo>
                    <a:pt x="213" y="19"/>
                  </a:lnTo>
                  <a:lnTo>
                    <a:pt x="212" y="19"/>
                  </a:lnTo>
                  <a:lnTo>
                    <a:pt x="212" y="20"/>
                  </a:lnTo>
                  <a:lnTo>
                    <a:pt x="211" y="21"/>
                  </a:lnTo>
                  <a:lnTo>
                    <a:pt x="210" y="22"/>
                  </a:lnTo>
                  <a:lnTo>
                    <a:pt x="208" y="22"/>
                  </a:lnTo>
                  <a:lnTo>
                    <a:pt x="207" y="22"/>
                  </a:lnTo>
                  <a:lnTo>
                    <a:pt x="206" y="22"/>
                  </a:lnTo>
                  <a:lnTo>
                    <a:pt x="205" y="22"/>
                  </a:lnTo>
                  <a:lnTo>
                    <a:pt x="205" y="24"/>
                  </a:lnTo>
                  <a:lnTo>
                    <a:pt x="204" y="24"/>
                  </a:lnTo>
                  <a:lnTo>
                    <a:pt x="205" y="24"/>
                  </a:lnTo>
                  <a:lnTo>
                    <a:pt x="205" y="25"/>
                  </a:lnTo>
                  <a:lnTo>
                    <a:pt x="204" y="25"/>
                  </a:lnTo>
                  <a:lnTo>
                    <a:pt x="205" y="26"/>
                  </a:lnTo>
                  <a:lnTo>
                    <a:pt x="206" y="26"/>
                  </a:lnTo>
                  <a:lnTo>
                    <a:pt x="207" y="26"/>
                  </a:lnTo>
                  <a:lnTo>
                    <a:pt x="207" y="25"/>
                  </a:lnTo>
                  <a:lnTo>
                    <a:pt x="210" y="25"/>
                  </a:lnTo>
                  <a:lnTo>
                    <a:pt x="211" y="24"/>
                  </a:lnTo>
                  <a:lnTo>
                    <a:pt x="213" y="22"/>
                  </a:lnTo>
                  <a:lnTo>
                    <a:pt x="213" y="24"/>
                  </a:lnTo>
                  <a:lnTo>
                    <a:pt x="214" y="24"/>
                  </a:lnTo>
                  <a:lnTo>
                    <a:pt x="215" y="24"/>
                  </a:lnTo>
                  <a:lnTo>
                    <a:pt x="216" y="22"/>
                  </a:lnTo>
                  <a:lnTo>
                    <a:pt x="217" y="21"/>
                  </a:lnTo>
                  <a:lnTo>
                    <a:pt x="218" y="21"/>
                  </a:lnTo>
                  <a:lnTo>
                    <a:pt x="221" y="20"/>
                  </a:lnTo>
                  <a:lnTo>
                    <a:pt x="222" y="20"/>
                  </a:lnTo>
                  <a:lnTo>
                    <a:pt x="223" y="20"/>
                  </a:lnTo>
                  <a:lnTo>
                    <a:pt x="223" y="21"/>
                  </a:lnTo>
                  <a:lnTo>
                    <a:pt x="224" y="22"/>
                  </a:lnTo>
                  <a:lnTo>
                    <a:pt x="225" y="22"/>
                  </a:lnTo>
                  <a:lnTo>
                    <a:pt x="225" y="21"/>
                  </a:lnTo>
                  <a:lnTo>
                    <a:pt x="226" y="21"/>
                  </a:lnTo>
                  <a:lnTo>
                    <a:pt x="225" y="21"/>
                  </a:lnTo>
                  <a:lnTo>
                    <a:pt x="225" y="20"/>
                  </a:lnTo>
                  <a:lnTo>
                    <a:pt x="226" y="19"/>
                  </a:lnTo>
                  <a:lnTo>
                    <a:pt x="227" y="19"/>
                  </a:lnTo>
                  <a:lnTo>
                    <a:pt x="228" y="20"/>
                  </a:lnTo>
                  <a:lnTo>
                    <a:pt x="230" y="20"/>
                  </a:lnTo>
                  <a:lnTo>
                    <a:pt x="230" y="21"/>
                  </a:lnTo>
                  <a:lnTo>
                    <a:pt x="231" y="21"/>
                  </a:lnTo>
                  <a:lnTo>
                    <a:pt x="231" y="22"/>
                  </a:lnTo>
                  <a:lnTo>
                    <a:pt x="232" y="22"/>
                  </a:lnTo>
                  <a:lnTo>
                    <a:pt x="232" y="24"/>
                  </a:lnTo>
                  <a:lnTo>
                    <a:pt x="232" y="25"/>
                  </a:lnTo>
                  <a:lnTo>
                    <a:pt x="232" y="26"/>
                  </a:lnTo>
                  <a:lnTo>
                    <a:pt x="233" y="27"/>
                  </a:lnTo>
                  <a:lnTo>
                    <a:pt x="233" y="28"/>
                  </a:lnTo>
                  <a:lnTo>
                    <a:pt x="234" y="28"/>
                  </a:lnTo>
                  <a:lnTo>
                    <a:pt x="233" y="29"/>
                  </a:lnTo>
                  <a:lnTo>
                    <a:pt x="233" y="30"/>
                  </a:lnTo>
                  <a:lnTo>
                    <a:pt x="234" y="30"/>
                  </a:lnTo>
                  <a:lnTo>
                    <a:pt x="233" y="31"/>
                  </a:lnTo>
                  <a:lnTo>
                    <a:pt x="233" y="32"/>
                  </a:lnTo>
                  <a:lnTo>
                    <a:pt x="232" y="32"/>
                  </a:lnTo>
                  <a:lnTo>
                    <a:pt x="231" y="32"/>
                  </a:lnTo>
                  <a:lnTo>
                    <a:pt x="230" y="32"/>
                  </a:lnTo>
                  <a:lnTo>
                    <a:pt x="230" y="34"/>
                  </a:lnTo>
                  <a:lnTo>
                    <a:pt x="230" y="35"/>
                  </a:lnTo>
                  <a:lnTo>
                    <a:pt x="228" y="35"/>
                  </a:lnTo>
                  <a:lnTo>
                    <a:pt x="228" y="36"/>
                  </a:lnTo>
                  <a:lnTo>
                    <a:pt x="227" y="37"/>
                  </a:lnTo>
                  <a:lnTo>
                    <a:pt x="227" y="38"/>
                  </a:lnTo>
                  <a:lnTo>
                    <a:pt x="227" y="39"/>
                  </a:lnTo>
                  <a:lnTo>
                    <a:pt x="226" y="39"/>
                  </a:lnTo>
                  <a:lnTo>
                    <a:pt x="226" y="40"/>
                  </a:lnTo>
                  <a:lnTo>
                    <a:pt x="226" y="41"/>
                  </a:lnTo>
                  <a:lnTo>
                    <a:pt x="225" y="42"/>
                  </a:lnTo>
                  <a:lnTo>
                    <a:pt x="224" y="42"/>
                  </a:lnTo>
                  <a:lnTo>
                    <a:pt x="225" y="42"/>
                  </a:lnTo>
                  <a:lnTo>
                    <a:pt x="224" y="44"/>
                  </a:lnTo>
                  <a:lnTo>
                    <a:pt x="224" y="42"/>
                  </a:lnTo>
                  <a:lnTo>
                    <a:pt x="223" y="42"/>
                  </a:lnTo>
                  <a:lnTo>
                    <a:pt x="223" y="44"/>
                  </a:lnTo>
                  <a:lnTo>
                    <a:pt x="222" y="42"/>
                  </a:lnTo>
                  <a:lnTo>
                    <a:pt x="222" y="44"/>
                  </a:lnTo>
                  <a:lnTo>
                    <a:pt x="221" y="44"/>
                  </a:lnTo>
                  <a:lnTo>
                    <a:pt x="220" y="44"/>
                  </a:lnTo>
                  <a:lnTo>
                    <a:pt x="218" y="44"/>
                  </a:lnTo>
                  <a:lnTo>
                    <a:pt x="217" y="44"/>
                  </a:lnTo>
                  <a:lnTo>
                    <a:pt x="216" y="44"/>
                  </a:lnTo>
                  <a:lnTo>
                    <a:pt x="216" y="42"/>
                  </a:lnTo>
                  <a:lnTo>
                    <a:pt x="215" y="44"/>
                  </a:lnTo>
                  <a:lnTo>
                    <a:pt x="214" y="44"/>
                  </a:lnTo>
                  <a:lnTo>
                    <a:pt x="213" y="44"/>
                  </a:lnTo>
                  <a:lnTo>
                    <a:pt x="212" y="44"/>
                  </a:lnTo>
                  <a:lnTo>
                    <a:pt x="211" y="45"/>
                  </a:lnTo>
                  <a:lnTo>
                    <a:pt x="212" y="46"/>
                  </a:lnTo>
                  <a:lnTo>
                    <a:pt x="213" y="46"/>
                  </a:lnTo>
                  <a:lnTo>
                    <a:pt x="215" y="46"/>
                  </a:lnTo>
                  <a:lnTo>
                    <a:pt x="216" y="46"/>
                  </a:lnTo>
                  <a:lnTo>
                    <a:pt x="216" y="47"/>
                  </a:lnTo>
                  <a:lnTo>
                    <a:pt x="216" y="48"/>
                  </a:lnTo>
                  <a:lnTo>
                    <a:pt x="216" y="49"/>
                  </a:lnTo>
                  <a:lnTo>
                    <a:pt x="215" y="49"/>
                  </a:lnTo>
                  <a:lnTo>
                    <a:pt x="215" y="50"/>
                  </a:lnTo>
                  <a:lnTo>
                    <a:pt x="215" y="51"/>
                  </a:lnTo>
                  <a:lnTo>
                    <a:pt x="215" y="52"/>
                  </a:lnTo>
                  <a:lnTo>
                    <a:pt x="215" y="54"/>
                  </a:lnTo>
                  <a:lnTo>
                    <a:pt x="214" y="54"/>
                  </a:lnTo>
                  <a:lnTo>
                    <a:pt x="214" y="55"/>
                  </a:lnTo>
                  <a:lnTo>
                    <a:pt x="213" y="55"/>
                  </a:lnTo>
                  <a:lnTo>
                    <a:pt x="213" y="56"/>
                  </a:lnTo>
                  <a:lnTo>
                    <a:pt x="213" y="57"/>
                  </a:lnTo>
                  <a:lnTo>
                    <a:pt x="214" y="57"/>
                  </a:lnTo>
                  <a:lnTo>
                    <a:pt x="215" y="57"/>
                  </a:lnTo>
                  <a:lnTo>
                    <a:pt x="216" y="57"/>
                  </a:lnTo>
                  <a:lnTo>
                    <a:pt x="217" y="56"/>
                  </a:lnTo>
                  <a:lnTo>
                    <a:pt x="217" y="55"/>
                  </a:lnTo>
                  <a:lnTo>
                    <a:pt x="217" y="54"/>
                  </a:lnTo>
                  <a:lnTo>
                    <a:pt x="218" y="54"/>
                  </a:lnTo>
                  <a:lnTo>
                    <a:pt x="218" y="55"/>
                  </a:lnTo>
                  <a:lnTo>
                    <a:pt x="220" y="56"/>
                  </a:lnTo>
                  <a:lnTo>
                    <a:pt x="221" y="56"/>
                  </a:lnTo>
                  <a:lnTo>
                    <a:pt x="221" y="57"/>
                  </a:lnTo>
                  <a:lnTo>
                    <a:pt x="222" y="56"/>
                  </a:lnTo>
                  <a:lnTo>
                    <a:pt x="222" y="55"/>
                  </a:lnTo>
                  <a:lnTo>
                    <a:pt x="221" y="55"/>
                  </a:lnTo>
                  <a:lnTo>
                    <a:pt x="222" y="55"/>
                  </a:lnTo>
                  <a:lnTo>
                    <a:pt x="223" y="55"/>
                  </a:lnTo>
                  <a:lnTo>
                    <a:pt x="223" y="56"/>
                  </a:lnTo>
                  <a:lnTo>
                    <a:pt x="224" y="56"/>
                  </a:lnTo>
                  <a:lnTo>
                    <a:pt x="224" y="57"/>
                  </a:lnTo>
                  <a:lnTo>
                    <a:pt x="223" y="58"/>
                  </a:lnTo>
                  <a:lnTo>
                    <a:pt x="223" y="59"/>
                  </a:lnTo>
                  <a:lnTo>
                    <a:pt x="222" y="59"/>
                  </a:lnTo>
                  <a:lnTo>
                    <a:pt x="222" y="60"/>
                  </a:lnTo>
                  <a:lnTo>
                    <a:pt x="221" y="60"/>
                  </a:lnTo>
                  <a:lnTo>
                    <a:pt x="221" y="61"/>
                  </a:lnTo>
                  <a:lnTo>
                    <a:pt x="221" y="62"/>
                  </a:lnTo>
                  <a:lnTo>
                    <a:pt x="222" y="62"/>
                  </a:lnTo>
                  <a:lnTo>
                    <a:pt x="222" y="61"/>
                  </a:lnTo>
                  <a:lnTo>
                    <a:pt x="223" y="61"/>
                  </a:lnTo>
                  <a:lnTo>
                    <a:pt x="223" y="60"/>
                  </a:lnTo>
                  <a:lnTo>
                    <a:pt x="224" y="58"/>
                  </a:lnTo>
                  <a:lnTo>
                    <a:pt x="225" y="57"/>
                  </a:lnTo>
                  <a:lnTo>
                    <a:pt x="226" y="56"/>
                  </a:lnTo>
                  <a:lnTo>
                    <a:pt x="226" y="55"/>
                  </a:lnTo>
                  <a:lnTo>
                    <a:pt x="227" y="52"/>
                  </a:lnTo>
                  <a:lnTo>
                    <a:pt x="228" y="52"/>
                  </a:lnTo>
                  <a:lnTo>
                    <a:pt x="228" y="51"/>
                  </a:lnTo>
                  <a:lnTo>
                    <a:pt x="230" y="51"/>
                  </a:lnTo>
                  <a:lnTo>
                    <a:pt x="228" y="52"/>
                  </a:lnTo>
                  <a:lnTo>
                    <a:pt x="227" y="55"/>
                  </a:lnTo>
                  <a:lnTo>
                    <a:pt x="225" y="58"/>
                  </a:lnTo>
                  <a:lnTo>
                    <a:pt x="224" y="60"/>
                  </a:lnTo>
                  <a:lnTo>
                    <a:pt x="222" y="62"/>
                  </a:lnTo>
                  <a:lnTo>
                    <a:pt x="221" y="66"/>
                  </a:lnTo>
                  <a:lnTo>
                    <a:pt x="220" y="68"/>
                  </a:lnTo>
                  <a:lnTo>
                    <a:pt x="220" y="69"/>
                  </a:lnTo>
                  <a:lnTo>
                    <a:pt x="220" y="70"/>
                  </a:lnTo>
                  <a:lnTo>
                    <a:pt x="218" y="69"/>
                  </a:lnTo>
                  <a:lnTo>
                    <a:pt x="218" y="68"/>
                  </a:lnTo>
                  <a:lnTo>
                    <a:pt x="217" y="68"/>
                  </a:lnTo>
                  <a:lnTo>
                    <a:pt x="216" y="68"/>
                  </a:lnTo>
                  <a:lnTo>
                    <a:pt x="215" y="68"/>
                  </a:lnTo>
                  <a:lnTo>
                    <a:pt x="214" y="68"/>
                  </a:lnTo>
                  <a:lnTo>
                    <a:pt x="213" y="68"/>
                  </a:lnTo>
                  <a:lnTo>
                    <a:pt x="212" y="68"/>
                  </a:lnTo>
                  <a:lnTo>
                    <a:pt x="211" y="68"/>
                  </a:lnTo>
                  <a:lnTo>
                    <a:pt x="208" y="69"/>
                  </a:lnTo>
                  <a:lnTo>
                    <a:pt x="206" y="70"/>
                  </a:lnTo>
                  <a:lnTo>
                    <a:pt x="205" y="71"/>
                  </a:lnTo>
                  <a:lnTo>
                    <a:pt x="203" y="72"/>
                  </a:lnTo>
                  <a:lnTo>
                    <a:pt x="202" y="72"/>
                  </a:lnTo>
                  <a:lnTo>
                    <a:pt x="201" y="74"/>
                  </a:lnTo>
                  <a:lnTo>
                    <a:pt x="200" y="75"/>
                  </a:lnTo>
                  <a:lnTo>
                    <a:pt x="198" y="77"/>
                  </a:lnTo>
                  <a:lnTo>
                    <a:pt x="194" y="80"/>
                  </a:lnTo>
                  <a:lnTo>
                    <a:pt x="193" y="81"/>
                  </a:lnTo>
                  <a:lnTo>
                    <a:pt x="192" y="82"/>
                  </a:lnTo>
                  <a:lnTo>
                    <a:pt x="191" y="85"/>
                  </a:lnTo>
                  <a:lnTo>
                    <a:pt x="190" y="86"/>
                  </a:lnTo>
                  <a:lnTo>
                    <a:pt x="188" y="87"/>
                  </a:lnTo>
                  <a:lnTo>
                    <a:pt x="188" y="88"/>
                  </a:lnTo>
                  <a:lnTo>
                    <a:pt x="187" y="89"/>
                  </a:lnTo>
                  <a:lnTo>
                    <a:pt x="186" y="92"/>
                  </a:lnTo>
                  <a:lnTo>
                    <a:pt x="186" y="94"/>
                  </a:lnTo>
                  <a:lnTo>
                    <a:pt x="186" y="96"/>
                  </a:lnTo>
                  <a:lnTo>
                    <a:pt x="185" y="99"/>
                  </a:lnTo>
                  <a:lnTo>
                    <a:pt x="185" y="100"/>
                  </a:lnTo>
                  <a:lnTo>
                    <a:pt x="185" y="101"/>
                  </a:lnTo>
                  <a:lnTo>
                    <a:pt x="185" y="102"/>
                  </a:lnTo>
                  <a:lnTo>
                    <a:pt x="185" y="104"/>
                  </a:lnTo>
                  <a:lnTo>
                    <a:pt x="184" y="104"/>
                  </a:lnTo>
                  <a:lnTo>
                    <a:pt x="183" y="102"/>
                  </a:lnTo>
                  <a:lnTo>
                    <a:pt x="181" y="102"/>
                  </a:lnTo>
                  <a:lnTo>
                    <a:pt x="180" y="102"/>
                  </a:lnTo>
                  <a:lnTo>
                    <a:pt x="178" y="102"/>
                  </a:lnTo>
                  <a:lnTo>
                    <a:pt x="176" y="104"/>
                  </a:lnTo>
                  <a:lnTo>
                    <a:pt x="173" y="105"/>
                  </a:lnTo>
                  <a:lnTo>
                    <a:pt x="170" y="107"/>
                  </a:lnTo>
                  <a:lnTo>
                    <a:pt x="168" y="107"/>
                  </a:lnTo>
                  <a:lnTo>
                    <a:pt x="165" y="105"/>
                  </a:lnTo>
                  <a:lnTo>
                    <a:pt x="163" y="104"/>
                  </a:lnTo>
                  <a:lnTo>
                    <a:pt x="151" y="95"/>
                  </a:lnTo>
                  <a:lnTo>
                    <a:pt x="148" y="94"/>
                  </a:lnTo>
                  <a:lnTo>
                    <a:pt x="146" y="92"/>
                  </a:lnTo>
                  <a:lnTo>
                    <a:pt x="142" y="89"/>
                  </a:lnTo>
                  <a:lnTo>
                    <a:pt x="141" y="88"/>
                  </a:lnTo>
                  <a:lnTo>
                    <a:pt x="138" y="86"/>
                  </a:lnTo>
                  <a:lnTo>
                    <a:pt x="137" y="86"/>
                  </a:lnTo>
                  <a:lnTo>
                    <a:pt x="136" y="85"/>
                  </a:lnTo>
                  <a:lnTo>
                    <a:pt x="135" y="84"/>
                  </a:lnTo>
                  <a:lnTo>
                    <a:pt x="134" y="84"/>
                  </a:lnTo>
                  <a:lnTo>
                    <a:pt x="132" y="82"/>
                  </a:lnTo>
                  <a:lnTo>
                    <a:pt x="131" y="81"/>
                  </a:lnTo>
                  <a:lnTo>
                    <a:pt x="130" y="81"/>
                  </a:lnTo>
                  <a:lnTo>
                    <a:pt x="128" y="81"/>
                  </a:lnTo>
                  <a:lnTo>
                    <a:pt x="127" y="81"/>
                  </a:lnTo>
                  <a:lnTo>
                    <a:pt x="124" y="82"/>
                  </a:lnTo>
                  <a:lnTo>
                    <a:pt x="121" y="82"/>
                  </a:lnTo>
                  <a:lnTo>
                    <a:pt x="120" y="82"/>
                  </a:lnTo>
                  <a:lnTo>
                    <a:pt x="120" y="84"/>
                  </a:lnTo>
                  <a:lnTo>
                    <a:pt x="118" y="84"/>
                  </a:lnTo>
                  <a:lnTo>
                    <a:pt x="113" y="85"/>
                  </a:lnTo>
                  <a:lnTo>
                    <a:pt x="111" y="85"/>
                  </a:lnTo>
                  <a:lnTo>
                    <a:pt x="110" y="85"/>
                  </a:lnTo>
                  <a:lnTo>
                    <a:pt x="108" y="85"/>
                  </a:lnTo>
                  <a:lnTo>
                    <a:pt x="106" y="85"/>
                  </a:lnTo>
                  <a:lnTo>
                    <a:pt x="104" y="86"/>
                  </a:lnTo>
                  <a:lnTo>
                    <a:pt x="103" y="86"/>
                  </a:lnTo>
                  <a:lnTo>
                    <a:pt x="100" y="86"/>
                  </a:lnTo>
                  <a:lnTo>
                    <a:pt x="98" y="82"/>
                  </a:lnTo>
                  <a:lnTo>
                    <a:pt x="98" y="81"/>
                  </a:lnTo>
                  <a:lnTo>
                    <a:pt x="97" y="80"/>
                  </a:lnTo>
                  <a:lnTo>
                    <a:pt x="95" y="78"/>
                  </a:lnTo>
                  <a:lnTo>
                    <a:pt x="94" y="77"/>
                  </a:lnTo>
                  <a:lnTo>
                    <a:pt x="93" y="78"/>
                  </a:lnTo>
                  <a:lnTo>
                    <a:pt x="91" y="80"/>
                  </a:lnTo>
                  <a:lnTo>
                    <a:pt x="91" y="79"/>
                  </a:lnTo>
                  <a:lnTo>
                    <a:pt x="91" y="78"/>
                  </a:lnTo>
                  <a:lnTo>
                    <a:pt x="91" y="77"/>
                  </a:lnTo>
                  <a:lnTo>
                    <a:pt x="90" y="77"/>
                  </a:lnTo>
                  <a:lnTo>
                    <a:pt x="85" y="77"/>
                  </a:lnTo>
                  <a:lnTo>
                    <a:pt x="84" y="77"/>
                  </a:lnTo>
                  <a:lnTo>
                    <a:pt x="83" y="77"/>
                  </a:lnTo>
                  <a:lnTo>
                    <a:pt x="82" y="77"/>
                  </a:lnTo>
                  <a:lnTo>
                    <a:pt x="78" y="78"/>
                  </a:lnTo>
                  <a:lnTo>
                    <a:pt x="77" y="78"/>
                  </a:lnTo>
                  <a:lnTo>
                    <a:pt x="70" y="79"/>
                  </a:lnTo>
                  <a:lnTo>
                    <a:pt x="67" y="79"/>
                  </a:lnTo>
                  <a:lnTo>
                    <a:pt x="64" y="79"/>
                  </a:lnTo>
                  <a:lnTo>
                    <a:pt x="58" y="80"/>
                  </a:lnTo>
                  <a:lnTo>
                    <a:pt x="57" y="80"/>
                  </a:lnTo>
                  <a:lnTo>
                    <a:pt x="56" y="80"/>
                  </a:lnTo>
                  <a:lnTo>
                    <a:pt x="55" y="80"/>
                  </a:lnTo>
                  <a:lnTo>
                    <a:pt x="54" y="80"/>
                  </a:lnTo>
                  <a:lnTo>
                    <a:pt x="53" y="80"/>
                  </a:lnTo>
                  <a:lnTo>
                    <a:pt x="51" y="82"/>
                  </a:lnTo>
                  <a:lnTo>
                    <a:pt x="50" y="82"/>
                  </a:lnTo>
                  <a:lnTo>
                    <a:pt x="48" y="82"/>
                  </a:lnTo>
                  <a:lnTo>
                    <a:pt x="47" y="84"/>
                  </a:lnTo>
                  <a:lnTo>
                    <a:pt x="45" y="85"/>
                  </a:lnTo>
                  <a:lnTo>
                    <a:pt x="43" y="87"/>
                  </a:lnTo>
                  <a:lnTo>
                    <a:pt x="42" y="87"/>
                  </a:lnTo>
                  <a:lnTo>
                    <a:pt x="40" y="88"/>
                  </a:lnTo>
                  <a:lnTo>
                    <a:pt x="36" y="89"/>
                  </a:lnTo>
                  <a:lnTo>
                    <a:pt x="34" y="90"/>
                  </a:lnTo>
                  <a:lnTo>
                    <a:pt x="23" y="92"/>
                  </a:lnTo>
                  <a:lnTo>
                    <a:pt x="22" y="92"/>
                  </a:lnTo>
                  <a:lnTo>
                    <a:pt x="20" y="94"/>
                  </a:lnTo>
                  <a:lnTo>
                    <a:pt x="17" y="94"/>
                  </a:lnTo>
                  <a:lnTo>
                    <a:pt x="11" y="95"/>
                  </a:lnTo>
                  <a:lnTo>
                    <a:pt x="8" y="95"/>
                  </a:lnTo>
                  <a:lnTo>
                    <a:pt x="7" y="95"/>
                  </a:lnTo>
                  <a:lnTo>
                    <a:pt x="5" y="95"/>
                  </a:lnTo>
                  <a:lnTo>
                    <a:pt x="0" y="96"/>
                  </a:lnTo>
                  <a:lnTo>
                    <a:pt x="0" y="92"/>
                  </a:lnTo>
                  <a:lnTo>
                    <a:pt x="0" y="88"/>
                  </a:lnTo>
                  <a:lnTo>
                    <a:pt x="1" y="86"/>
                  </a:lnTo>
                  <a:lnTo>
                    <a:pt x="2" y="86"/>
                  </a:lnTo>
                  <a:lnTo>
                    <a:pt x="2" y="87"/>
                  </a:lnTo>
                  <a:lnTo>
                    <a:pt x="4" y="86"/>
                  </a:lnTo>
                  <a:lnTo>
                    <a:pt x="5" y="86"/>
                  </a:lnTo>
                  <a:lnTo>
                    <a:pt x="6" y="86"/>
                  </a:lnTo>
                  <a:lnTo>
                    <a:pt x="6" y="85"/>
                  </a:lnTo>
                  <a:lnTo>
                    <a:pt x="6" y="84"/>
                  </a:lnTo>
                  <a:lnTo>
                    <a:pt x="6" y="82"/>
                  </a:lnTo>
                  <a:lnTo>
                    <a:pt x="6" y="80"/>
                  </a:lnTo>
                  <a:lnTo>
                    <a:pt x="7" y="78"/>
                  </a:lnTo>
                  <a:lnTo>
                    <a:pt x="8" y="78"/>
                  </a:lnTo>
                  <a:lnTo>
                    <a:pt x="10" y="76"/>
                  </a:lnTo>
                  <a:lnTo>
                    <a:pt x="13" y="75"/>
                  </a:lnTo>
                  <a:lnTo>
                    <a:pt x="15" y="74"/>
                  </a:lnTo>
                  <a:lnTo>
                    <a:pt x="16" y="74"/>
                  </a:lnTo>
                  <a:lnTo>
                    <a:pt x="20" y="74"/>
                  </a:lnTo>
                  <a:lnTo>
                    <a:pt x="21" y="72"/>
                  </a:lnTo>
                  <a:lnTo>
                    <a:pt x="21" y="71"/>
                  </a:lnTo>
                  <a:lnTo>
                    <a:pt x="23" y="70"/>
                  </a:lnTo>
                  <a:lnTo>
                    <a:pt x="25" y="69"/>
                  </a:lnTo>
                  <a:lnTo>
                    <a:pt x="26" y="68"/>
                  </a:lnTo>
                  <a:lnTo>
                    <a:pt x="26" y="67"/>
                  </a:lnTo>
                  <a:lnTo>
                    <a:pt x="28" y="65"/>
                  </a:lnTo>
                  <a:lnTo>
                    <a:pt x="30" y="65"/>
                  </a:lnTo>
                  <a:lnTo>
                    <a:pt x="33" y="64"/>
                  </a:lnTo>
                  <a:lnTo>
                    <a:pt x="34" y="64"/>
                  </a:lnTo>
                  <a:lnTo>
                    <a:pt x="35" y="61"/>
                  </a:lnTo>
                  <a:lnTo>
                    <a:pt x="35" y="60"/>
                  </a:lnTo>
                  <a:lnTo>
                    <a:pt x="34" y="58"/>
                  </a:lnTo>
                  <a:lnTo>
                    <a:pt x="35" y="58"/>
                  </a:lnTo>
                  <a:lnTo>
                    <a:pt x="35" y="57"/>
                  </a:lnTo>
                  <a:lnTo>
                    <a:pt x="36" y="57"/>
                  </a:lnTo>
                  <a:lnTo>
                    <a:pt x="36" y="58"/>
                  </a:lnTo>
                  <a:lnTo>
                    <a:pt x="37" y="56"/>
                  </a:lnTo>
                  <a:lnTo>
                    <a:pt x="38" y="55"/>
                  </a:lnTo>
                  <a:lnTo>
                    <a:pt x="40" y="55"/>
                  </a:lnTo>
                  <a:lnTo>
                    <a:pt x="40" y="54"/>
                  </a:lnTo>
                  <a:lnTo>
                    <a:pt x="41" y="52"/>
                  </a:lnTo>
                  <a:lnTo>
                    <a:pt x="42" y="52"/>
                  </a:lnTo>
                  <a:lnTo>
                    <a:pt x="42" y="54"/>
                  </a:lnTo>
                  <a:lnTo>
                    <a:pt x="42" y="55"/>
                  </a:lnTo>
                  <a:lnTo>
                    <a:pt x="43" y="56"/>
                  </a:lnTo>
                  <a:lnTo>
                    <a:pt x="44" y="56"/>
                  </a:lnTo>
                  <a:lnTo>
                    <a:pt x="45" y="55"/>
                  </a:lnTo>
                  <a:lnTo>
                    <a:pt x="46" y="55"/>
                  </a:lnTo>
                  <a:lnTo>
                    <a:pt x="46" y="54"/>
                  </a:lnTo>
                  <a:lnTo>
                    <a:pt x="47" y="51"/>
                  </a:lnTo>
                  <a:lnTo>
                    <a:pt x="48" y="50"/>
                  </a:lnTo>
                  <a:lnTo>
                    <a:pt x="48" y="49"/>
                  </a:lnTo>
                  <a:lnTo>
                    <a:pt x="50" y="49"/>
                  </a:lnTo>
                  <a:lnTo>
                    <a:pt x="52" y="48"/>
                  </a:lnTo>
                  <a:lnTo>
                    <a:pt x="53" y="48"/>
                  </a:lnTo>
                  <a:lnTo>
                    <a:pt x="54" y="48"/>
                  </a:lnTo>
                  <a:lnTo>
                    <a:pt x="55" y="48"/>
                  </a:lnTo>
                  <a:lnTo>
                    <a:pt x="55" y="49"/>
                  </a:lnTo>
                  <a:lnTo>
                    <a:pt x="56" y="49"/>
                  </a:lnTo>
                  <a:lnTo>
                    <a:pt x="57" y="48"/>
                  </a:lnTo>
                  <a:lnTo>
                    <a:pt x="58" y="44"/>
                  </a:lnTo>
                  <a:lnTo>
                    <a:pt x="60" y="42"/>
                  </a:lnTo>
                  <a:lnTo>
                    <a:pt x="60" y="41"/>
                  </a:lnTo>
                  <a:lnTo>
                    <a:pt x="61" y="40"/>
                  </a:lnTo>
                  <a:lnTo>
                    <a:pt x="63" y="39"/>
                  </a:lnTo>
                  <a:lnTo>
                    <a:pt x="64" y="39"/>
                  </a:lnTo>
                  <a:lnTo>
                    <a:pt x="65" y="39"/>
                  </a:lnTo>
                  <a:lnTo>
                    <a:pt x="65" y="38"/>
                  </a:lnTo>
                  <a:lnTo>
                    <a:pt x="64" y="36"/>
                  </a:lnTo>
                  <a:lnTo>
                    <a:pt x="65" y="35"/>
                  </a:lnTo>
                  <a:lnTo>
                    <a:pt x="65" y="34"/>
                  </a:lnTo>
                  <a:lnTo>
                    <a:pt x="64" y="34"/>
                  </a:lnTo>
                  <a:lnTo>
                    <a:pt x="65" y="34"/>
                  </a:lnTo>
                  <a:lnTo>
                    <a:pt x="64" y="34"/>
                  </a:lnTo>
                  <a:lnTo>
                    <a:pt x="64" y="32"/>
                  </a:lnTo>
                  <a:lnTo>
                    <a:pt x="65" y="30"/>
                  </a:lnTo>
                  <a:lnTo>
                    <a:pt x="66" y="30"/>
                  </a:lnTo>
                  <a:lnTo>
                    <a:pt x="68" y="30"/>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130"/>
            <p:cNvSpPr>
              <a:spLocks noEditPoints="1"/>
            </p:cNvSpPr>
            <p:nvPr/>
          </p:nvSpPr>
          <p:spPr bwMode="auto">
            <a:xfrm>
              <a:off x="5799138" y="3773488"/>
              <a:ext cx="184150" cy="203200"/>
            </a:xfrm>
            <a:custGeom>
              <a:avLst/>
              <a:gdLst>
                <a:gd name="T0" fmla="*/ 51 w 116"/>
                <a:gd name="T1" fmla="*/ 21 h 128"/>
                <a:gd name="T2" fmla="*/ 51 w 116"/>
                <a:gd name="T3" fmla="*/ 20 h 128"/>
                <a:gd name="T4" fmla="*/ 50 w 116"/>
                <a:gd name="T5" fmla="*/ 18 h 128"/>
                <a:gd name="T6" fmla="*/ 109 w 116"/>
                <a:gd name="T7" fmla="*/ 7 h 128"/>
                <a:gd name="T8" fmla="*/ 110 w 116"/>
                <a:gd name="T9" fmla="*/ 17 h 128"/>
                <a:gd name="T10" fmla="*/ 112 w 116"/>
                <a:gd name="T11" fmla="*/ 23 h 128"/>
                <a:gd name="T12" fmla="*/ 112 w 116"/>
                <a:gd name="T13" fmla="*/ 30 h 128"/>
                <a:gd name="T14" fmla="*/ 115 w 116"/>
                <a:gd name="T15" fmla="*/ 36 h 128"/>
                <a:gd name="T16" fmla="*/ 114 w 116"/>
                <a:gd name="T17" fmla="*/ 46 h 128"/>
                <a:gd name="T18" fmla="*/ 115 w 116"/>
                <a:gd name="T19" fmla="*/ 53 h 128"/>
                <a:gd name="T20" fmla="*/ 114 w 116"/>
                <a:gd name="T21" fmla="*/ 62 h 128"/>
                <a:gd name="T22" fmla="*/ 112 w 116"/>
                <a:gd name="T23" fmla="*/ 73 h 128"/>
                <a:gd name="T24" fmla="*/ 108 w 116"/>
                <a:gd name="T25" fmla="*/ 85 h 128"/>
                <a:gd name="T26" fmla="*/ 100 w 116"/>
                <a:gd name="T27" fmla="*/ 91 h 128"/>
                <a:gd name="T28" fmla="*/ 92 w 116"/>
                <a:gd name="T29" fmla="*/ 98 h 128"/>
                <a:gd name="T30" fmla="*/ 94 w 116"/>
                <a:gd name="T31" fmla="*/ 107 h 128"/>
                <a:gd name="T32" fmla="*/ 89 w 116"/>
                <a:gd name="T33" fmla="*/ 108 h 128"/>
                <a:gd name="T34" fmla="*/ 86 w 116"/>
                <a:gd name="T35" fmla="*/ 107 h 128"/>
                <a:gd name="T36" fmla="*/ 82 w 116"/>
                <a:gd name="T37" fmla="*/ 115 h 128"/>
                <a:gd name="T38" fmla="*/ 82 w 116"/>
                <a:gd name="T39" fmla="*/ 121 h 128"/>
                <a:gd name="T40" fmla="*/ 76 w 116"/>
                <a:gd name="T41" fmla="*/ 128 h 128"/>
                <a:gd name="T42" fmla="*/ 70 w 116"/>
                <a:gd name="T43" fmla="*/ 124 h 128"/>
                <a:gd name="T44" fmla="*/ 65 w 116"/>
                <a:gd name="T45" fmla="*/ 120 h 128"/>
                <a:gd name="T46" fmla="*/ 59 w 116"/>
                <a:gd name="T47" fmla="*/ 123 h 128"/>
                <a:gd name="T48" fmla="*/ 48 w 116"/>
                <a:gd name="T49" fmla="*/ 123 h 128"/>
                <a:gd name="T50" fmla="*/ 44 w 116"/>
                <a:gd name="T51" fmla="*/ 126 h 128"/>
                <a:gd name="T52" fmla="*/ 34 w 116"/>
                <a:gd name="T53" fmla="*/ 122 h 128"/>
                <a:gd name="T54" fmla="*/ 28 w 116"/>
                <a:gd name="T55" fmla="*/ 118 h 128"/>
                <a:gd name="T56" fmla="*/ 17 w 116"/>
                <a:gd name="T57" fmla="*/ 114 h 128"/>
                <a:gd name="T58" fmla="*/ 11 w 116"/>
                <a:gd name="T59" fmla="*/ 114 h 128"/>
                <a:gd name="T60" fmla="*/ 10 w 116"/>
                <a:gd name="T61" fmla="*/ 100 h 128"/>
                <a:gd name="T62" fmla="*/ 9 w 116"/>
                <a:gd name="T63" fmla="*/ 90 h 128"/>
                <a:gd name="T64" fmla="*/ 8 w 116"/>
                <a:gd name="T65" fmla="*/ 82 h 128"/>
                <a:gd name="T66" fmla="*/ 7 w 116"/>
                <a:gd name="T67" fmla="*/ 72 h 128"/>
                <a:gd name="T68" fmla="*/ 5 w 116"/>
                <a:gd name="T69" fmla="*/ 60 h 128"/>
                <a:gd name="T70" fmla="*/ 4 w 116"/>
                <a:gd name="T71" fmla="*/ 44 h 128"/>
                <a:gd name="T72" fmla="*/ 1 w 116"/>
                <a:gd name="T73" fmla="*/ 34 h 128"/>
                <a:gd name="T74" fmla="*/ 10 w 116"/>
                <a:gd name="T75" fmla="*/ 24 h 128"/>
                <a:gd name="T76" fmla="*/ 30 w 116"/>
                <a:gd name="T77" fmla="*/ 21 h 128"/>
                <a:gd name="T78" fmla="*/ 37 w 116"/>
                <a:gd name="T79" fmla="*/ 21 h 128"/>
                <a:gd name="T80" fmla="*/ 42 w 116"/>
                <a:gd name="T81" fmla="*/ 23 h 128"/>
                <a:gd name="T82" fmla="*/ 47 w 116"/>
                <a:gd name="T83" fmla="*/ 25 h 128"/>
                <a:gd name="T84" fmla="*/ 51 w 116"/>
                <a:gd name="T85" fmla="*/ 23 h 128"/>
                <a:gd name="T86" fmla="*/ 55 w 116"/>
                <a:gd name="T87" fmla="*/ 23 h 128"/>
                <a:gd name="T88" fmla="*/ 58 w 116"/>
                <a:gd name="T89" fmla="*/ 27 h 128"/>
                <a:gd name="T90" fmla="*/ 64 w 116"/>
                <a:gd name="T91" fmla="*/ 26 h 128"/>
                <a:gd name="T92" fmla="*/ 70 w 116"/>
                <a:gd name="T93" fmla="*/ 23 h 128"/>
                <a:gd name="T94" fmla="*/ 78 w 116"/>
                <a:gd name="T95" fmla="*/ 22 h 128"/>
                <a:gd name="T96" fmla="*/ 82 w 116"/>
                <a:gd name="T97" fmla="*/ 18 h 128"/>
                <a:gd name="T98" fmla="*/ 87 w 116"/>
                <a:gd name="T99" fmla="*/ 14 h 128"/>
                <a:gd name="T100" fmla="*/ 91 w 116"/>
                <a:gd name="T101" fmla="*/ 10 h 128"/>
                <a:gd name="T102" fmla="*/ 97 w 116"/>
                <a:gd name="T103" fmla="*/ 6 h 128"/>
                <a:gd name="T104" fmla="*/ 101 w 116"/>
                <a:gd name="T105" fmla="*/ 3 h 128"/>
                <a:gd name="T106" fmla="*/ 107 w 116"/>
                <a:gd name="T107"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28">
                  <a:moveTo>
                    <a:pt x="55" y="21"/>
                  </a:moveTo>
                  <a:lnTo>
                    <a:pt x="55" y="22"/>
                  </a:lnTo>
                  <a:lnTo>
                    <a:pt x="54" y="22"/>
                  </a:lnTo>
                  <a:lnTo>
                    <a:pt x="54" y="21"/>
                  </a:lnTo>
                  <a:lnTo>
                    <a:pt x="55" y="21"/>
                  </a:lnTo>
                  <a:close/>
                  <a:moveTo>
                    <a:pt x="51" y="21"/>
                  </a:moveTo>
                  <a:lnTo>
                    <a:pt x="50" y="21"/>
                  </a:lnTo>
                  <a:lnTo>
                    <a:pt x="51" y="20"/>
                  </a:lnTo>
                  <a:lnTo>
                    <a:pt x="52" y="20"/>
                  </a:lnTo>
                  <a:lnTo>
                    <a:pt x="51" y="20"/>
                  </a:lnTo>
                  <a:lnTo>
                    <a:pt x="51" y="21"/>
                  </a:lnTo>
                  <a:close/>
                  <a:moveTo>
                    <a:pt x="51" y="20"/>
                  </a:moveTo>
                  <a:lnTo>
                    <a:pt x="51" y="18"/>
                  </a:lnTo>
                  <a:lnTo>
                    <a:pt x="52" y="18"/>
                  </a:lnTo>
                  <a:lnTo>
                    <a:pt x="51" y="18"/>
                  </a:lnTo>
                  <a:lnTo>
                    <a:pt x="51" y="20"/>
                  </a:lnTo>
                  <a:close/>
                  <a:moveTo>
                    <a:pt x="51" y="18"/>
                  </a:moveTo>
                  <a:lnTo>
                    <a:pt x="50" y="18"/>
                  </a:lnTo>
                  <a:lnTo>
                    <a:pt x="51" y="17"/>
                  </a:lnTo>
                  <a:lnTo>
                    <a:pt x="51" y="18"/>
                  </a:lnTo>
                  <a:close/>
                  <a:moveTo>
                    <a:pt x="108" y="1"/>
                  </a:moveTo>
                  <a:lnTo>
                    <a:pt x="108" y="4"/>
                  </a:lnTo>
                  <a:lnTo>
                    <a:pt x="109" y="6"/>
                  </a:lnTo>
                  <a:lnTo>
                    <a:pt x="109" y="7"/>
                  </a:lnTo>
                  <a:lnTo>
                    <a:pt x="109" y="8"/>
                  </a:lnTo>
                  <a:lnTo>
                    <a:pt x="109" y="10"/>
                  </a:lnTo>
                  <a:lnTo>
                    <a:pt x="110" y="14"/>
                  </a:lnTo>
                  <a:lnTo>
                    <a:pt x="110" y="15"/>
                  </a:lnTo>
                  <a:lnTo>
                    <a:pt x="110" y="16"/>
                  </a:lnTo>
                  <a:lnTo>
                    <a:pt x="110" y="17"/>
                  </a:lnTo>
                  <a:lnTo>
                    <a:pt x="111" y="17"/>
                  </a:lnTo>
                  <a:lnTo>
                    <a:pt x="111" y="18"/>
                  </a:lnTo>
                  <a:lnTo>
                    <a:pt x="111" y="20"/>
                  </a:lnTo>
                  <a:lnTo>
                    <a:pt x="111" y="21"/>
                  </a:lnTo>
                  <a:lnTo>
                    <a:pt x="111" y="22"/>
                  </a:lnTo>
                  <a:lnTo>
                    <a:pt x="112" y="23"/>
                  </a:lnTo>
                  <a:lnTo>
                    <a:pt x="112" y="24"/>
                  </a:lnTo>
                  <a:lnTo>
                    <a:pt x="112" y="25"/>
                  </a:lnTo>
                  <a:lnTo>
                    <a:pt x="112" y="26"/>
                  </a:lnTo>
                  <a:lnTo>
                    <a:pt x="112" y="27"/>
                  </a:lnTo>
                  <a:lnTo>
                    <a:pt x="112" y="28"/>
                  </a:lnTo>
                  <a:lnTo>
                    <a:pt x="112" y="30"/>
                  </a:lnTo>
                  <a:lnTo>
                    <a:pt x="114" y="30"/>
                  </a:lnTo>
                  <a:lnTo>
                    <a:pt x="114" y="31"/>
                  </a:lnTo>
                  <a:lnTo>
                    <a:pt x="114" y="32"/>
                  </a:lnTo>
                  <a:lnTo>
                    <a:pt x="114" y="33"/>
                  </a:lnTo>
                  <a:lnTo>
                    <a:pt x="114" y="35"/>
                  </a:lnTo>
                  <a:lnTo>
                    <a:pt x="115" y="36"/>
                  </a:lnTo>
                  <a:lnTo>
                    <a:pt x="115" y="37"/>
                  </a:lnTo>
                  <a:lnTo>
                    <a:pt x="115" y="40"/>
                  </a:lnTo>
                  <a:lnTo>
                    <a:pt x="116" y="45"/>
                  </a:lnTo>
                  <a:lnTo>
                    <a:pt x="115" y="45"/>
                  </a:lnTo>
                  <a:lnTo>
                    <a:pt x="114" y="45"/>
                  </a:lnTo>
                  <a:lnTo>
                    <a:pt x="114" y="46"/>
                  </a:lnTo>
                  <a:lnTo>
                    <a:pt x="112" y="46"/>
                  </a:lnTo>
                  <a:lnTo>
                    <a:pt x="112" y="47"/>
                  </a:lnTo>
                  <a:lnTo>
                    <a:pt x="115" y="50"/>
                  </a:lnTo>
                  <a:lnTo>
                    <a:pt x="115" y="51"/>
                  </a:lnTo>
                  <a:lnTo>
                    <a:pt x="115" y="52"/>
                  </a:lnTo>
                  <a:lnTo>
                    <a:pt x="115" y="53"/>
                  </a:lnTo>
                  <a:lnTo>
                    <a:pt x="115" y="54"/>
                  </a:lnTo>
                  <a:lnTo>
                    <a:pt x="116" y="56"/>
                  </a:lnTo>
                  <a:lnTo>
                    <a:pt x="116" y="57"/>
                  </a:lnTo>
                  <a:lnTo>
                    <a:pt x="115" y="58"/>
                  </a:lnTo>
                  <a:lnTo>
                    <a:pt x="115" y="61"/>
                  </a:lnTo>
                  <a:lnTo>
                    <a:pt x="114" y="62"/>
                  </a:lnTo>
                  <a:lnTo>
                    <a:pt x="114" y="64"/>
                  </a:lnTo>
                  <a:lnTo>
                    <a:pt x="114" y="65"/>
                  </a:lnTo>
                  <a:lnTo>
                    <a:pt x="114" y="66"/>
                  </a:lnTo>
                  <a:lnTo>
                    <a:pt x="114" y="68"/>
                  </a:lnTo>
                  <a:lnTo>
                    <a:pt x="112" y="71"/>
                  </a:lnTo>
                  <a:lnTo>
                    <a:pt x="112" y="73"/>
                  </a:lnTo>
                  <a:lnTo>
                    <a:pt x="114" y="77"/>
                  </a:lnTo>
                  <a:lnTo>
                    <a:pt x="112" y="81"/>
                  </a:lnTo>
                  <a:lnTo>
                    <a:pt x="111" y="82"/>
                  </a:lnTo>
                  <a:lnTo>
                    <a:pt x="109" y="83"/>
                  </a:lnTo>
                  <a:lnTo>
                    <a:pt x="109" y="84"/>
                  </a:lnTo>
                  <a:lnTo>
                    <a:pt x="108" y="85"/>
                  </a:lnTo>
                  <a:lnTo>
                    <a:pt x="107" y="87"/>
                  </a:lnTo>
                  <a:lnTo>
                    <a:pt x="105" y="90"/>
                  </a:lnTo>
                  <a:lnTo>
                    <a:pt x="104" y="91"/>
                  </a:lnTo>
                  <a:lnTo>
                    <a:pt x="101" y="92"/>
                  </a:lnTo>
                  <a:lnTo>
                    <a:pt x="100" y="92"/>
                  </a:lnTo>
                  <a:lnTo>
                    <a:pt x="100" y="91"/>
                  </a:lnTo>
                  <a:lnTo>
                    <a:pt x="99" y="91"/>
                  </a:lnTo>
                  <a:lnTo>
                    <a:pt x="98" y="91"/>
                  </a:lnTo>
                  <a:lnTo>
                    <a:pt x="97" y="93"/>
                  </a:lnTo>
                  <a:lnTo>
                    <a:pt x="96" y="95"/>
                  </a:lnTo>
                  <a:lnTo>
                    <a:pt x="94" y="97"/>
                  </a:lnTo>
                  <a:lnTo>
                    <a:pt x="92" y="98"/>
                  </a:lnTo>
                  <a:lnTo>
                    <a:pt x="92" y="100"/>
                  </a:lnTo>
                  <a:lnTo>
                    <a:pt x="92" y="102"/>
                  </a:lnTo>
                  <a:lnTo>
                    <a:pt x="91" y="103"/>
                  </a:lnTo>
                  <a:lnTo>
                    <a:pt x="91" y="104"/>
                  </a:lnTo>
                  <a:lnTo>
                    <a:pt x="92" y="105"/>
                  </a:lnTo>
                  <a:lnTo>
                    <a:pt x="94" y="107"/>
                  </a:lnTo>
                  <a:lnTo>
                    <a:pt x="94" y="108"/>
                  </a:lnTo>
                  <a:lnTo>
                    <a:pt x="90" y="110"/>
                  </a:lnTo>
                  <a:lnTo>
                    <a:pt x="90" y="111"/>
                  </a:lnTo>
                  <a:lnTo>
                    <a:pt x="89" y="110"/>
                  </a:lnTo>
                  <a:lnTo>
                    <a:pt x="90" y="108"/>
                  </a:lnTo>
                  <a:lnTo>
                    <a:pt x="89" y="108"/>
                  </a:lnTo>
                  <a:lnTo>
                    <a:pt x="89" y="107"/>
                  </a:lnTo>
                  <a:lnTo>
                    <a:pt x="88" y="106"/>
                  </a:lnTo>
                  <a:lnTo>
                    <a:pt x="87" y="105"/>
                  </a:lnTo>
                  <a:lnTo>
                    <a:pt x="86" y="105"/>
                  </a:lnTo>
                  <a:lnTo>
                    <a:pt x="86" y="106"/>
                  </a:lnTo>
                  <a:lnTo>
                    <a:pt x="86" y="107"/>
                  </a:lnTo>
                  <a:lnTo>
                    <a:pt x="85" y="107"/>
                  </a:lnTo>
                  <a:lnTo>
                    <a:pt x="85" y="108"/>
                  </a:lnTo>
                  <a:lnTo>
                    <a:pt x="84" y="112"/>
                  </a:lnTo>
                  <a:lnTo>
                    <a:pt x="82" y="113"/>
                  </a:lnTo>
                  <a:lnTo>
                    <a:pt x="82" y="114"/>
                  </a:lnTo>
                  <a:lnTo>
                    <a:pt x="82" y="115"/>
                  </a:lnTo>
                  <a:lnTo>
                    <a:pt x="84" y="116"/>
                  </a:lnTo>
                  <a:lnTo>
                    <a:pt x="84" y="117"/>
                  </a:lnTo>
                  <a:lnTo>
                    <a:pt x="85" y="120"/>
                  </a:lnTo>
                  <a:lnTo>
                    <a:pt x="85" y="121"/>
                  </a:lnTo>
                  <a:lnTo>
                    <a:pt x="84" y="121"/>
                  </a:lnTo>
                  <a:lnTo>
                    <a:pt x="82" y="121"/>
                  </a:lnTo>
                  <a:lnTo>
                    <a:pt x="81" y="122"/>
                  </a:lnTo>
                  <a:lnTo>
                    <a:pt x="81" y="123"/>
                  </a:lnTo>
                  <a:lnTo>
                    <a:pt x="81" y="126"/>
                  </a:lnTo>
                  <a:lnTo>
                    <a:pt x="80" y="127"/>
                  </a:lnTo>
                  <a:lnTo>
                    <a:pt x="77" y="128"/>
                  </a:lnTo>
                  <a:lnTo>
                    <a:pt x="76" y="128"/>
                  </a:lnTo>
                  <a:lnTo>
                    <a:pt x="75" y="128"/>
                  </a:lnTo>
                  <a:lnTo>
                    <a:pt x="74" y="128"/>
                  </a:lnTo>
                  <a:lnTo>
                    <a:pt x="71" y="126"/>
                  </a:lnTo>
                  <a:lnTo>
                    <a:pt x="71" y="125"/>
                  </a:lnTo>
                  <a:lnTo>
                    <a:pt x="70" y="125"/>
                  </a:lnTo>
                  <a:lnTo>
                    <a:pt x="70" y="124"/>
                  </a:lnTo>
                  <a:lnTo>
                    <a:pt x="69" y="124"/>
                  </a:lnTo>
                  <a:lnTo>
                    <a:pt x="68" y="125"/>
                  </a:lnTo>
                  <a:lnTo>
                    <a:pt x="67" y="124"/>
                  </a:lnTo>
                  <a:lnTo>
                    <a:pt x="66" y="123"/>
                  </a:lnTo>
                  <a:lnTo>
                    <a:pt x="66" y="121"/>
                  </a:lnTo>
                  <a:lnTo>
                    <a:pt x="65" y="120"/>
                  </a:lnTo>
                  <a:lnTo>
                    <a:pt x="65" y="118"/>
                  </a:lnTo>
                  <a:lnTo>
                    <a:pt x="64" y="118"/>
                  </a:lnTo>
                  <a:lnTo>
                    <a:pt x="64" y="120"/>
                  </a:lnTo>
                  <a:lnTo>
                    <a:pt x="62" y="120"/>
                  </a:lnTo>
                  <a:lnTo>
                    <a:pt x="61" y="120"/>
                  </a:lnTo>
                  <a:lnTo>
                    <a:pt x="59" y="123"/>
                  </a:lnTo>
                  <a:lnTo>
                    <a:pt x="58" y="124"/>
                  </a:lnTo>
                  <a:lnTo>
                    <a:pt x="55" y="125"/>
                  </a:lnTo>
                  <a:lnTo>
                    <a:pt x="54" y="125"/>
                  </a:lnTo>
                  <a:lnTo>
                    <a:pt x="54" y="124"/>
                  </a:lnTo>
                  <a:lnTo>
                    <a:pt x="52" y="124"/>
                  </a:lnTo>
                  <a:lnTo>
                    <a:pt x="48" y="123"/>
                  </a:lnTo>
                  <a:lnTo>
                    <a:pt x="47" y="123"/>
                  </a:lnTo>
                  <a:lnTo>
                    <a:pt x="46" y="124"/>
                  </a:lnTo>
                  <a:lnTo>
                    <a:pt x="45" y="124"/>
                  </a:lnTo>
                  <a:lnTo>
                    <a:pt x="45" y="125"/>
                  </a:lnTo>
                  <a:lnTo>
                    <a:pt x="45" y="126"/>
                  </a:lnTo>
                  <a:lnTo>
                    <a:pt x="44" y="126"/>
                  </a:lnTo>
                  <a:lnTo>
                    <a:pt x="44" y="125"/>
                  </a:lnTo>
                  <a:lnTo>
                    <a:pt x="41" y="125"/>
                  </a:lnTo>
                  <a:lnTo>
                    <a:pt x="39" y="122"/>
                  </a:lnTo>
                  <a:lnTo>
                    <a:pt x="38" y="122"/>
                  </a:lnTo>
                  <a:lnTo>
                    <a:pt x="36" y="122"/>
                  </a:lnTo>
                  <a:lnTo>
                    <a:pt x="34" y="122"/>
                  </a:lnTo>
                  <a:lnTo>
                    <a:pt x="34" y="123"/>
                  </a:lnTo>
                  <a:lnTo>
                    <a:pt x="32" y="123"/>
                  </a:lnTo>
                  <a:lnTo>
                    <a:pt x="29" y="122"/>
                  </a:lnTo>
                  <a:lnTo>
                    <a:pt x="28" y="121"/>
                  </a:lnTo>
                  <a:lnTo>
                    <a:pt x="28" y="120"/>
                  </a:lnTo>
                  <a:lnTo>
                    <a:pt x="28" y="118"/>
                  </a:lnTo>
                  <a:lnTo>
                    <a:pt x="26" y="115"/>
                  </a:lnTo>
                  <a:lnTo>
                    <a:pt x="25" y="115"/>
                  </a:lnTo>
                  <a:lnTo>
                    <a:pt x="22" y="113"/>
                  </a:lnTo>
                  <a:lnTo>
                    <a:pt x="20" y="113"/>
                  </a:lnTo>
                  <a:lnTo>
                    <a:pt x="18" y="114"/>
                  </a:lnTo>
                  <a:lnTo>
                    <a:pt x="17" y="114"/>
                  </a:lnTo>
                  <a:lnTo>
                    <a:pt x="16" y="113"/>
                  </a:lnTo>
                  <a:lnTo>
                    <a:pt x="15" y="113"/>
                  </a:lnTo>
                  <a:lnTo>
                    <a:pt x="15" y="112"/>
                  </a:lnTo>
                  <a:lnTo>
                    <a:pt x="14" y="112"/>
                  </a:lnTo>
                  <a:lnTo>
                    <a:pt x="12" y="113"/>
                  </a:lnTo>
                  <a:lnTo>
                    <a:pt x="11" y="114"/>
                  </a:lnTo>
                  <a:lnTo>
                    <a:pt x="11" y="112"/>
                  </a:lnTo>
                  <a:lnTo>
                    <a:pt x="11" y="108"/>
                  </a:lnTo>
                  <a:lnTo>
                    <a:pt x="10" y="107"/>
                  </a:lnTo>
                  <a:lnTo>
                    <a:pt x="10" y="104"/>
                  </a:lnTo>
                  <a:lnTo>
                    <a:pt x="10" y="101"/>
                  </a:lnTo>
                  <a:lnTo>
                    <a:pt x="10" y="100"/>
                  </a:lnTo>
                  <a:lnTo>
                    <a:pt x="10" y="98"/>
                  </a:lnTo>
                  <a:lnTo>
                    <a:pt x="9" y="96"/>
                  </a:lnTo>
                  <a:lnTo>
                    <a:pt x="9" y="94"/>
                  </a:lnTo>
                  <a:lnTo>
                    <a:pt x="9" y="93"/>
                  </a:lnTo>
                  <a:lnTo>
                    <a:pt x="9" y="91"/>
                  </a:lnTo>
                  <a:lnTo>
                    <a:pt x="9" y="90"/>
                  </a:lnTo>
                  <a:lnTo>
                    <a:pt x="9" y="88"/>
                  </a:lnTo>
                  <a:lnTo>
                    <a:pt x="8" y="88"/>
                  </a:lnTo>
                  <a:lnTo>
                    <a:pt x="8" y="87"/>
                  </a:lnTo>
                  <a:lnTo>
                    <a:pt x="8" y="86"/>
                  </a:lnTo>
                  <a:lnTo>
                    <a:pt x="8" y="83"/>
                  </a:lnTo>
                  <a:lnTo>
                    <a:pt x="8" y="82"/>
                  </a:lnTo>
                  <a:lnTo>
                    <a:pt x="8" y="80"/>
                  </a:lnTo>
                  <a:lnTo>
                    <a:pt x="8" y="78"/>
                  </a:lnTo>
                  <a:lnTo>
                    <a:pt x="7" y="77"/>
                  </a:lnTo>
                  <a:lnTo>
                    <a:pt x="7" y="76"/>
                  </a:lnTo>
                  <a:lnTo>
                    <a:pt x="7" y="73"/>
                  </a:lnTo>
                  <a:lnTo>
                    <a:pt x="7" y="72"/>
                  </a:lnTo>
                  <a:lnTo>
                    <a:pt x="6" y="67"/>
                  </a:lnTo>
                  <a:lnTo>
                    <a:pt x="6" y="65"/>
                  </a:lnTo>
                  <a:lnTo>
                    <a:pt x="6" y="64"/>
                  </a:lnTo>
                  <a:lnTo>
                    <a:pt x="6" y="62"/>
                  </a:lnTo>
                  <a:lnTo>
                    <a:pt x="6" y="61"/>
                  </a:lnTo>
                  <a:lnTo>
                    <a:pt x="5" y="60"/>
                  </a:lnTo>
                  <a:lnTo>
                    <a:pt x="5" y="58"/>
                  </a:lnTo>
                  <a:lnTo>
                    <a:pt x="5" y="57"/>
                  </a:lnTo>
                  <a:lnTo>
                    <a:pt x="5" y="52"/>
                  </a:lnTo>
                  <a:lnTo>
                    <a:pt x="4" y="50"/>
                  </a:lnTo>
                  <a:lnTo>
                    <a:pt x="4" y="46"/>
                  </a:lnTo>
                  <a:lnTo>
                    <a:pt x="4" y="44"/>
                  </a:lnTo>
                  <a:lnTo>
                    <a:pt x="4" y="43"/>
                  </a:lnTo>
                  <a:lnTo>
                    <a:pt x="2" y="41"/>
                  </a:lnTo>
                  <a:lnTo>
                    <a:pt x="2" y="37"/>
                  </a:lnTo>
                  <a:lnTo>
                    <a:pt x="2" y="35"/>
                  </a:lnTo>
                  <a:lnTo>
                    <a:pt x="1" y="35"/>
                  </a:lnTo>
                  <a:lnTo>
                    <a:pt x="1" y="34"/>
                  </a:lnTo>
                  <a:lnTo>
                    <a:pt x="1" y="33"/>
                  </a:lnTo>
                  <a:lnTo>
                    <a:pt x="1" y="32"/>
                  </a:lnTo>
                  <a:lnTo>
                    <a:pt x="1" y="28"/>
                  </a:lnTo>
                  <a:lnTo>
                    <a:pt x="1" y="27"/>
                  </a:lnTo>
                  <a:lnTo>
                    <a:pt x="0" y="26"/>
                  </a:lnTo>
                  <a:lnTo>
                    <a:pt x="10" y="24"/>
                  </a:lnTo>
                  <a:lnTo>
                    <a:pt x="11" y="24"/>
                  </a:lnTo>
                  <a:lnTo>
                    <a:pt x="12" y="24"/>
                  </a:lnTo>
                  <a:lnTo>
                    <a:pt x="24" y="22"/>
                  </a:lnTo>
                  <a:lnTo>
                    <a:pt x="27" y="21"/>
                  </a:lnTo>
                  <a:lnTo>
                    <a:pt x="29" y="21"/>
                  </a:lnTo>
                  <a:lnTo>
                    <a:pt x="30" y="21"/>
                  </a:lnTo>
                  <a:lnTo>
                    <a:pt x="31" y="21"/>
                  </a:lnTo>
                  <a:lnTo>
                    <a:pt x="34" y="20"/>
                  </a:lnTo>
                  <a:lnTo>
                    <a:pt x="35" y="20"/>
                  </a:lnTo>
                  <a:lnTo>
                    <a:pt x="35" y="21"/>
                  </a:lnTo>
                  <a:lnTo>
                    <a:pt x="36" y="21"/>
                  </a:lnTo>
                  <a:lnTo>
                    <a:pt x="37" y="21"/>
                  </a:lnTo>
                  <a:lnTo>
                    <a:pt x="38" y="21"/>
                  </a:lnTo>
                  <a:lnTo>
                    <a:pt x="39" y="21"/>
                  </a:lnTo>
                  <a:lnTo>
                    <a:pt x="40" y="22"/>
                  </a:lnTo>
                  <a:lnTo>
                    <a:pt x="41" y="22"/>
                  </a:lnTo>
                  <a:lnTo>
                    <a:pt x="42" y="22"/>
                  </a:lnTo>
                  <a:lnTo>
                    <a:pt x="42" y="23"/>
                  </a:lnTo>
                  <a:lnTo>
                    <a:pt x="44" y="23"/>
                  </a:lnTo>
                  <a:lnTo>
                    <a:pt x="45" y="23"/>
                  </a:lnTo>
                  <a:lnTo>
                    <a:pt x="46" y="23"/>
                  </a:lnTo>
                  <a:lnTo>
                    <a:pt x="46" y="24"/>
                  </a:lnTo>
                  <a:lnTo>
                    <a:pt x="47" y="24"/>
                  </a:lnTo>
                  <a:lnTo>
                    <a:pt x="47" y="25"/>
                  </a:lnTo>
                  <a:lnTo>
                    <a:pt x="48" y="25"/>
                  </a:lnTo>
                  <a:lnTo>
                    <a:pt x="49" y="25"/>
                  </a:lnTo>
                  <a:lnTo>
                    <a:pt x="50" y="25"/>
                  </a:lnTo>
                  <a:lnTo>
                    <a:pt x="50" y="24"/>
                  </a:lnTo>
                  <a:lnTo>
                    <a:pt x="51" y="24"/>
                  </a:lnTo>
                  <a:lnTo>
                    <a:pt x="51" y="23"/>
                  </a:lnTo>
                  <a:lnTo>
                    <a:pt x="50" y="23"/>
                  </a:lnTo>
                  <a:lnTo>
                    <a:pt x="51" y="23"/>
                  </a:lnTo>
                  <a:lnTo>
                    <a:pt x="52" y="24"/>
                  </a:lnTo>
                  <a:lnTo>
                    <a:pt x="54" y="24"/>
                  </a:lnTo>
                  <a:lnTo>
                    <a:pt x="54" y="23"/>
                  </a:lnTo>
                  <a:lnTo>
                    <a:pt x="55" y="23"/>
                  </a:lnTo>
                  <a:lnTo>
                    <a:pt x="55" y="24"/>
                  </a:lnTo>
                  <a:lnTo>
                    <a:pt x="55" y="25"/>
                  </a:lnTo>
                  <a:lnTo>
                    <a:pt x="56" y="25"/>
                  </a:lnTo>
                  <a:lnTo>
                    <a:pt x="57" y="26"/>
                  </a:lnTo>
                  <a:lnTo>
                    <a:pt x="58" y="26"/>
                  </a:lnTo>
                  <a:lnTo>
                    <a:pt x="58" y="27"/>
                  </a:lnTo>
                  <a:lnTo>
                    <a:pt x="59" y="27"/>
                  </a:lnTo>
                  <a:lnTo>
                    <a:pt x="60" y="28"/>
                  </a:lnTo>
                  <a:lnTo>
                    <a:pt x="61" y="28"/>
                  </a:lnTo>
                  <a:lnTo>
                    <a:pt x="61" y="27"/>
                  </a:lnTo>
                  <a:lnTo>
                    <a:pt x="62" y="27"/>
                  </a:lnTo>
                  <a:lnTo>
                    <a:pt x="64" y="26"/>
                  </a:lnTo>
                  <a:lnTo>
                    <a:pt x="65" y="26"/>
                  </a:lnTo>
                  <a:lnTo>
                    <a:pt x="66" y="25"/>
                  </a:lnTo>
                  <a:lnTo>
                    <a:pt x="67" y="25"/>
                  </a:lnTo>
                  <a:lnTo>
                    <a:pt x="68" y="24"/>
                  </a:lnTo>
                  <a:lnTo>
                    <a:pt x="69" y="24"/>
                  </a:lnTo>
                  <a:lnTo>
                    <a:pt x="70" y="23"/>
                  </a:lnTo>
                  <a:lnTo>
                    <a:pt x="72" y="22"/>
                  </a:lnTo>
                  <a:lnTo>
                    <a:pt x="74" y="22"/>
                  </a:lnTo>
                  <a:lnTo>
                    <a:pt x="75" y="22"/>
                  </a:lnTo>
                  <a:lnTo>
                    <a:pt x="76" y="22"/>
                  </a:lnTo>
                  <a:lnTo>
                    <a:pt x="77" y="22"/>
                  </a:lnTo>
                  <a:lnTo>
                    <a:pt x="78" y="22"/>
                  </a:lnTo>
                  <a:lnTo>
                    <a:pt x="78" y="21"/>
                  </a:lnTo>
                  <a:lnTo>
                    <a:pt x="79" y="22"/>
                  </a:lnTo>
                  <a:lnTo>
                    <a:pt x="80" y="21"/>
                  </a:lnTo>
                  <a:lnTo>
                    <a:pt x="81" y="20"/>
                  </a:lnTo>
                  <a:lnTo>
                    <a:pt x="82" y="20"/>
                  </a:lnTo>
                  <a:lnTo>
                    <a:pt x="82" y="18"/>
                  </a:lnTo>
                  <a:lnTo>
                    <a:pt x="84" y="17"/>
                  </a:lnTo>
                  <a:lnTo>
                    <a:pt x="85" y="16"/>
                  </a:lnTo>
                  <a:lnTo>
                    <a:pt x="85" y="15"/>
                  </a:lnTo>
                  <a:lnTo>
                    <a:pt x="86" y="15"/>
                  </a:lnTo>
                  <a:lnTo>
                    <a:pt x="86" y="14"/>
                  </a:lnTo>
                  <a:lnTo>
                    <a:pt x="87" y="14"/>
                  </a:lnTo>
                  <a:lnTo>
                    <a:pt x="87" y="13"/>
                  </a:lnTo>
                  <a:lnTo>
                    <a:pt x="88" y="12"/>
                  </a:lnTo>
                  <a:lnTo>
                    <a:pt x="89" y="11"/>
                  </a:lnTo>
                  <a:lnTo>
                    <a:pt x="90" y="11"/>
                  </a:lnTo>
                  <a:lnTo>
                    <a:pt x="90" y="10"/>
                  </a:lnTo>
                  <a:lnTo>
                    <a:pt x="91" y="10"/>
                  </a:lnTo>
                  <a:lnTo>
                    <a:pt x="92" y="8"/>
                  </a:lnTo>
                  <a:lnTo>
                    <a:pt x="94" y="7"/>
                  </a:lnTo>
                  <a:lnTo>
                    <a:pt x="95" y="7"/>
                  </a:lnTo>
                  <a:lnTo>
                    <a:pt x="95" y="6"/>
                  </a:lnTo>
                  <a:lnTo>
                    <a:pt x="96" y="6"/>
                  </a:lnTo>
                  <a:lnTo>
                    <a:pt x="97" y="6"/>
                  </a:lnTo>
                  <a:lnTo>
                    <a:pt x="97" y="5"/>
                  </a:lnTo>
                  <a:lnTo>
                    <a:pt x="98" y="5"/>
                  </a:lnTo>
                  <a:lnTo>
                    <a:pt x="99" y="5"/>
                  </a:lnTo>
                  <a:lnTo>
                    <a:pt x="100" y="4"/>
                  </a:lnTo>
                  <a:lnTo>
                    <a:pt x="100" y="3"/>
                  </a:lnTo>
                  <a:lnTo>
                    <a:pt x="101" y="3"/>
                  </a:lnTo>
                  <a:lnTo>
                    <a:pt x="102" y="3"/>
                  </a:lnTo>
                  <a:lnTo>
                    <a:pt x="102" y="2"/>
                  </a:lnTo>
                  <a:lnTo>
                    <a:pt x="104" y="2"/>
                  </a:lnTo>
                  <a:lnTo>
                    <a:pt x="105" y="1"/>
                  </a:lnTo>
                  <a:lnTo>
                    <a:pt x="106" y="1"/>
                  </a:lnTo>
                  <a:lnTo>
                    <a:pt x="107" y="1"/>
                  </a:lnTo>
                  <a:lnTo>
                    <a:pt x="107" y="0"/>
                  </a:lnTo>
                  <a:lnTo>
                    <a:pt x="108" y="0"/>
                  </a:lnTo>
                  <a:lnTo>
                    <a:pt x="108" y="1"/>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2" name="Freeform 131"/>
            <p:cNvSpPr>
              <a:spLocks/>
            </p:cNvSpPr>
            <p:nvPr/>
          </p:nvSpPr>
          <p:spPr bwMode="auto">
            <a:xfrm>
              <a:off x="5037138" y="4086225"/>
              <a:ext cx="377825" cy="196850"/>
            </a:xfrm>
            <a:custGeom>
              <a:avLst/>
              <a:gdLst>
                <a:gd name="T0" fmla="*/ 95 w 238"/>
                <a:gd name="T1" fmla="*/ 6 h 124"/>
                <a:gd name="T2" fmla="*/ 111 w 238"/>
                <a:gd name="T3" fmla="*/ 7 h 124"/>
                <a:gd name="T4" fmla="*/ 119 w 238"/>
                <a:gd name="T5" fmla="*/ 7 h 124"/>
                <a:gd name="T6" fmla="*/ 134 w 238"/>
                <a:gd name="T7" fmla="*/ 7 h 124"/>
                <a:gd name="T8" fmla="*/ 148 w 238"/>
                <a:gd name="T9" fmla="*/ 7 h 124"/>
                <a:gd name="T10" fmla="*/ 156 w 238"/>
                <a:gd name="T11" fmla="*/ 8 h 124"/>
                <a:gd name="T12" fmla="*/ 168 w 238"/>
                <a:gd name="T13" fmla="*/ 8 h 124"/>
                <a:gd name="T14" fmla="*/ 175 w 238"/>
                <a:gd name="T15" fmla="*/ 8 h 124"/>
                <a:gd name="T16" fmla="*/ 189 w 238"/>
                <a:gd name="T17" fmla="*/ 8 h 124"/>
                <a:gd name="T18" fmla="*/ 199 w 238"/>
                <a:gd name="T19" fmla="*/ 8 h 124"/>
                <a:gd name="T20" fmla="*/ 206 w 238"/>
                <a:gd name="T21" fmla="*/ 8 h 124"/>
                <a:gd name="T22" fmla="*/ 218 w 238"/>
                <a:gd name="T23" fmla="*/ 8 h 124"/>
                <a:gd name="T24" fmla="*/ 229 w 238"/>
                <a:gd name="T25" fmla="*/ 8 h 124"/>
                <a:gd name="T26" fmla="*/ 232 w 238"/>
                <a:gd name="T27" fmla="*/ 13 h 124"/>
                <a:gd name="T28" fmla="*/ 232 w 238"/>
                <a:gd name="T29" fmla="*/ 24 h 124"/>
                <a:gd name="T30" fmla="*/ 234 w 238"/>
                <a:gd name="T31" fmla="*/ 30 h 124"/>
                <a:gd name="T32" fmla="*/ 235 w 238"/>
                <a:gd name="T33" fmla="*/ 37 h 124"/>
                <a:gd name="T34" fmla="*/ 236 w 238"/>
                <a:gd name="T35" fmla="*/ 44 h 124"/>
                <a:gd name="T36" fmla="*/ 237 w 238"/>
                <a:gd name="T37" fmla="*/ 55 h 124"/>
                <a:gd name="T38" fmla="*/ 238 w 238"/>
                <a:gd name="T39" fmla="*/ 68 h 124"/>
                <a:gd name="T40" fmla="*/ 238 w 238"/>
                <a:gd name="T41" fmla="*/ 79 h 124"/>
                <a:gd name="T42" fmla="*/ 238 w 238"/>
                <a:gd name="T43" fmla="*/ 91 h 124"/>
                <a:gd name="T44" fmla="*/ 238 w 238"/>
                <a:gd name="T45" fmla="*/ 110 h 124"/>
                <a:gd name="T46" fmla="*/ 238 w 238"/>
                <a:gd name="T47" fmla="*/ 119 h 124"/>
                <a:gd name="T48" fmla="*/ 232 w 238"/>
                <a:gd name="T49" fmla="*/ 123 h 124"/>
                <a:gd name="T50" fmla="*/ 221 w 238"/>
                <a:gd name="T51" fmla="*/ 114 h 124"/>
                <a:gd name="T52" fmla="*/ 216 w 238"/>
                <a:gd name="T53" fmla="*/ 115 h 124"/>
                <a:gd name="T54" fmla="*/ 207 w 238"/>
                <a:gd name="T55" fmla="*/ 114 h 124"/>
                <a:gd name="T56" fmla="*/ 190 w 238"/>
                <a:gd name="T57" fmla="*/ 117 h 124"/>
                <a:gd name="T58" fmla="*/ 182 w 238"/>
                <a:gd name="T59" fmla="*/ 119 h 124"/>
                <a:gd name="T60" fmla="*/ 176 w 238"/>
                <a:gd name="T61" fmla="*/ 115 h 124"/>
                <a:gd name="T62" fmla="*/ 169 w 238"/>
                <a:gd name="T63" fmla="*/ 116 h 124"/>
                <a:gd name="T64" fmla="*/ 166 w 238"/>
                <a:gd name="T65" fmla="*/ 115 h 124"/>
                <a:gd name="T66" fmla="*/ 159 w 238"/>
                <a:gd name="T67" fmla="*/ 118 h 124"/>
                <a:gd name="T68" fmla="*/ 159 w 238"/>
                <a:gd name="T69" fmla="*/ 114 h 124"/>
                <a:gd name="T70" fmla="*/ 152 w 238"/>
                <a:gd name="T71" fmla="*/ 115 h 124"/>
                <a:gd name="T72" fmla="*/ 149 w 238"/>
                <a:gd name="T73" fmla="*/ 113 h 124"/>
                <a:gd name="T74" fmla="*/ 142 w 238"/>
                <a:gd name="T75" fmla="*/ 115 h 124"/>
                <a:gd name="T76" fmla="*/ 138 w 238"/>
                <a:gd name="T77" fmla="*/ 110 h 124"/>
                <a:gd name="T78" fmla="*/ 131 w 238"/>
                <a:gd name="T79" fmla="*/ 106 h 124"/>
                <a:gd name="T80" fmla="*/ 126 w 238"/>
                <a:gd name="T81" fmla="*/ 106 h 124"/>
                <a:gd name="T82" fmla="*/ 119 w 238"/>
                <a:gd name="T83" fmla="*/ 105 h 124"/>
                <a:gd name="T84" fmla="*/ 110 w 238"/>
                <a:gd name="T85" fmla="*/ 103 h 124"/>
                <a:gd name="T86" fmla="*/ 102 w 238"/>
                <a:gd name="T87" fmla="*/ 99 h 124"/>
                <a:gd name="T88" fmla="*/ 95 w 238"/>
                <a:gd name="T89" fmla="*/ 95 h 124"/>
                <a:gd name="T90" fmla="*/ 87 w 238"/>
                <a:gd name="T91" fmla="*/ 94 h 124"/>
                <a:gd name="T92" fmla="*/ 82 w 238"/>
                <a:gd name="T93" fmla="*/ 89 h 124"/>
                <a:gd name="T94" fmla="*/ 81 w 238"/>
                <a:gd name="T95" fmla="*/ 68 h 124"/>
                <a:gd name="T96" fmla="*/ 81 w 238"/>
                <a:gd name="T97" fmla="*/ 23 h 124"/>
                <a:gd name="T98" fmla="*/ 69 w 238"/>
                <a:gd name="T99" fmla="*/ 21 h 124"/>
                <a:gd name="T100" fmla="*/ 61 w 238"/>
                <a:gd name="T101" fmla="*/ 21 h 124"/>
                <a:gd name="T102" fmla="*/ 54 w 238"/>
                <a:gd name="T103" fmla="*/ 21 h 124"/>
                <a:gd name="T104" fmla="*/ 35 w 238"/>
                <a:gd name="T105" fmla="*/ 19 h 124"/>
                <a:gd name="T106" fmla="*/ 0 w 238"/>
                <a:gd name="T107" fmla="*/ 16 h 124"/>
                <a:gd name="T108" fmla="*/ 1 w 238"/>
                <a:gd name="T109" fmla="*/ 0 h 124"/>
                <a:gd name="T110" fmla="*/ 25 w 238"/>
                <a:gd name="T111" fmla="*/ 3 h 124"/>
                <a:gd name="T112" fmla="*/ 42 w 238"/>
                <a:gd name="T113" fmla="*/ 4 h 124"/>
                <a:gd name="T114" fmla="*/ 56 w 238"/>
                <a:gd name="T115" fmla="*/ 4 h 124"/>
                <a:gd name="T116" fmla="*/ 62 w 238"/>
                <a:gd name="T117" fmla="*/ 5 h 124"/>
                <a:gd name="T118" fmla="*/ 79 w 238"/>
                <a:gd name="T119" fmla="*/ 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 h="124">
                  <a:moveTo>
                    <a:pt x="81" y="5"/>
                  </a:moveTo>
                  <a:lnTo>
                    <a:pt x="84" y="6"/>
                  </a:lnTo>
                  <a:lnTo>
                    <a:pt x="85" y="6"/>
                  </a:lnTo>
                  <a:lnTo>
                    <a:pt x="90" y="6"/>
                  </a:lnTo>
                  <a:lnTo>
                    <a:pt x="94" y="6"/>
                  </a:lnTo>
                  <a:lnTo>
                    <a:pt x="95" y="6"/>
                  </a:lnTo>
                  <a:lnTo>
                    <a:pt x="97" y="6"/>
                  </a:lnTo>
                  <a:lnTo>
                    <a:pt x="98" y="6"/>
                  </a:lnTo>
                  <a:lnTo>
                    <a:pt x="99" y="6"/>
                  </a:lnTo>
                  <a:lnTo>
                    <a:pt x="105" y="6"/>
                  </a:lnTo>
                  <a:lnTo>
                    <a:pt x="108" y="6"/>
                  </a:lnTo>
                  <a:lnTo>
                    <a:pt x="111" y="7"/>
                  </a:lnTo>
                  <a:lnTo>
                    <a:pt x="112" y="7"/>
                  </a:lnTo>
                  <a:lnTo>
                    <a:pt x="115" y="7"/>
                  </a:lnTo>
                  <a:lnTo>
                    <a:pt x="116" y="7"/>
                  </a:lnTo>
                  <a:lnTo>
                    <a:pt x="117" y="7"/>
                  </a:lnTo>
                  <a:lnTo>
                    <a:pt x="118" y="7"/>
                  </a:lnTo>
                  <a:lnTo>
                    <a:pt x="119" y="7"/>
                  </a:lnTo>
                  <a:lnTo>
                    <a:pt x="125" y="7"/>
                  </a:lnTo>
                  <a:lnTo>
                    <a:pt x="128" y="7"/>
                  </a:lnTo>
                  <a:lnTo>
                    <a:pt x="129" y="7"/>
                  </a:lnTo>
                  <a:lnTo>
                    <a:pt x="130" y="7"/>
                  </a:lnTo>
                  <a:lnTo>
                    <a:pt x="132" y="7"/>
                  </a:lnTo>
                  <a:lnTo>
                    <a:pt x="134" y="7"/>
                  </a:lnTo>
                  <a:lnTo>
                    <a:pt x="135" y="7"/>
                  </a:lnTo>
                  <a:lnTo>
                    <a:pt x="136" y="7"/>
                  </a:lnTo>
                  <a:lnTo>
                    <a:pt x="138" y="7"/>
                  </a:lnTo>
                  <a:lnTo>
                    <a:pt x="145" y="7"/>
                  </a:lnTo>
                  <a:lnTo>
                    <a:pt x="146" y="7"/>
                  </a:lnTo>
                  <a:lnTo>
                    <a:pt x="148" y="7"/>
                  </a:lnTo>
                  <a:lnTo>
                    <a:pt x="149" y="7"/>
                  </a:lnTo>
                  <a:lnTo>
                    <a:pt x="150" y="8"/>
                  </a:lnTo>
                  <a:lnTo>
                    <a:pt x="151" y="8"/>
                  </a:lnTo>
                  <a:lnTo>
                    <a:pt x="152" y="8"/>
                  </a:lnTo>
                  <a:lnTo>
                    <a:pt x="154" y="8"/>
                  </a:lnTo>
                  <a:lnTo>
                    <a:pt x="156" y="8"/>
                  </a:lnTo>
                  <a:lnTo>
                    <a:pt x="157" y="8"/>
                  </a:lnTo>
                  <a:lnTo>
                    <a:pt x="162" y="8"/>
                  </a:lnTo>
                  <a:lnTo>
                    <a:pt x="164" y="8"/>
                  </a:lnTo>
                  <a:lnTo>
                    <a:pt x="166" y="8"/>
                  </a:lnTo>
                  <a:lnTo>
                    <a:pt x="167" y="8"/>
                  </a:lnTo>
                  <a:lnTo>
                    <a:pt x="168" y="8"/>
                  </a:lnTo>
                  <a:lnTo>
                    <a:pt x="169" y="8"/>
                  </a:lnTo>
                  <a:lnTo>
                    <a:pt x="170" y="8"/>
                  </a:lnTo>
                  <a:lnTo>
                    <a:pt x="171" y="8"/>
                  </a:lnTo>
                  <a:lnTo>
                    <a:pt x="172" y="8"/>
                  </a:lnTo>
                  <a:lnTo>
                    <a:pt x="174" y="8"/>
                  </a:lnTo>
                  <a:lnTo>
                    <a:pt x="175" y="8"/>
                  </a:lnTo>
                  <a:lnTo>
                    <a:pt x="180" y="8"/>
                  </a:lnTo>
                  <a:lnTo>
                    <a:pt x="182" y="8"/>
                  </a:lnTo>
                  <a:lnTo>
                    <a:pt x="184" y="8"/>
                  </a:lnTo>
                  <a:lnTo>
                    <a:pt x="187" y="8"/>
                  </a:lnTo>
                  <a:lnTo>
                    <a:pt x="188" y="8"/>
                  </a:lnTo>
                  <a:lnTo>
                    <a:pt x="189" y="8"/>
                  </a:lnTo>
                  <a:lnTo>
                    <a:pt x="190" y="8"/>
                  </a:lnTo>
                  <a:lnTo>
                    <a:pt x="195" y="8"/>
                  </a:lnTo>
                  <a:lnTo>
                    <a:pt x="196" y="8"/>
                  </a:lnTo>
                  <a:lnTo>
                    <a:pt x="197" y="8"/>
                  </a:lnTo>
                  <a:lnTo>
                    <a:pt x="198" y="8"/>
                  </a:lnTo>
                  <a:lnTo>
                    <a:pt x="199" y="8"/>
                  </a:lnTo>
                  <a:lnTo>
                    <a:pt x="200" y="8"/>
                  </a:lnTo>
                  <a:lnTo>
                    <a:pt x="201" y="8"/>
                  </a:lnTo>
                  <a:lnTo>
                    <a:pt x="202" y="8"/>
                  </a:lnTo>
                  <a:lnTo>
                    <a:pt x="204" y="8"/>
                  </a:lnTo>
                  <a:lnTo>
                    <a:pt x="205" y="8"/>
                  </a:lnTo>
                  <a:lnTo>
                    <a:pt x="206" y="8"/>
                  </a:lnTo>
                  <a:lnTo>
                    <a:pt x="207" y="8"/>
                  </a:lnTo>
                  <a:lnTo>
                    <a:pt x="208" y="8"/>
                  </a:lnTo>
                  <a:lnTo>
                    <a:pt x="210" y="8"/>
                  </a:lnTo>
                  <a:lnTo>
                    <a:pt x="212" y="8"/>
                  </a:lnTo>
                  <a:lnTo>
                    <a:pt x="217" y="8"/>
                  </a:lnTo>
                  <a:lnTo>
                    <a:pt x="218" y="8"/>
                  </a:lnTo>
                  <a:lnTo>
                    <a:pt x="220" y="8"/>
                  </a:lnTo>
                  <a:lnTo>
                    <a:pt x="221" y="8"/>
                  </a:lnTo>
                  <a:lnTo>
                    <a:pt x="226" y="8"/>
                  </a:lnTo>
                  <a:lnTo>
                    <a:pt x="227" y="8"/>
                  </a:lnTo>
                  <a:lnTo>
                    <a:pt x="228" y="8"/>
                  </a:lnTo>
                  <a:lnTo>
                    <a:pt x="229" y="8"/>
                  </a:lnTo>
                  <a:lnTo>
                    <a:pt x="230" y="8"/>
                  </a:lnTo>
                  <a:lnTo>
                    <a:pt x="232" y="8"/>
                  </a:lnTo>
                  <a:lnTo>
                    <a:pt x="232" y="9"/>
                  </a:lnTo>
                  <a:lnTo>
                    <a:pt x="232" y="10"/>
                  </a:lnTo>
                  <a:lnTo>
                    <a:pt x="232" y="11"/>
                  </a:lnTo>
                  <a:lnTo>
                    <a:pt x="232" y="13"/>
                  </a:lnTo>
                  <a:lnTo>
                    <a:pt x="232" y="16"/>
                  </a:lnTo>
                  <a:lnTo>
                    <a:pt x="232" y="18"/>
                  </a:lnTo>
                  <a:lnTo>
                    <a:pt x="232" y="19"/>
                  </a:lnTo>
                  <a:lnTo>
                    <a:pt x="232" y="21"/>
                  </a:lnTo>
                  <a:lnTo>
                    <a:pt x="232" y="23"/>
                  </a:lnTo>
                  <a:lnTo>
                    <a:pt x="232" y="24"/>
                  </a:lnTo>
                  <a:lnTo>
                    <a:pt x="232" y="25"/>
                  </a:lnTo>
                  <a:lnTo>
                    <a:pt x="232" y="26"/>
                  </a:lnTo>
                  <a:lnTo>
                    <a:pt x="232" y="27"/>
                  </a:lnTo>
                  <a:lnTo>
                    <a:pt x="232" y="28"/>
                  </a:lnTo>
                  <a:lnTo>
                    <a:pt x="234" y="28"/>
                  </a:lnTo>
                  <a:lnTo>
                    <a:pt x="234" y="30"/>
                  </a:lnTo>
                  <a:lnTo>
                    <a:pt x="234" y="31"/>
                  </a:lnTo>
                  <a:lnTo>
                    <a:pt x="234" y="34"/>
                  </a:lnTo>
                  <a:lnTo>
                    <a:pt x="234" y="35"/>
                  </a:lnTo>
                  <a:lnTo>
                    <a:pt x="234" y="36"/>
                  </a:lnTo>
                  <a:lnTo>
                    <a:pt x="235" y="36"/>
                  </a:lnTo>
                  <a:lnTo>
                    <a:pt x="235" y="37"/>
                  </a:lnTo>
                  <a:lnTo>
                    <a:pt x="235" y="38"/>
                  </a:lnTo>
                  <a:lnTo>
                    <a:pt x="235" y="39"/>
                  </a:lnTo>
                  <a:lnTo>
                    <a:pt x="235" y="41"/>
                  </a:lnTo>
                  <a:lnTo>
                    <a:pt x="235" y="43"/>
                  </a:lnTo>
                  <a:lnTo>
                    <a:pt x="236" y="43"/>
                  </a:lnTo>
                  <a:lnTo>
                    <a:pt x="236" y="44"/>
                  </a:lnTo>
                  <a:lnTo>
                    <a:pt x="236" y="47"/>
                  </a:lnTo>
                  <a:lnTo>
                    <a:pt x="236" y="48"/>
                  </a:lnTo>
                  <a:lnTo>
                    <a:pt x="236" y="49"/>
                  </a:lnTo>
                  <a:lnTo>
                    <a:pt x="237" y="50"/>
                  </a:lnTo>
                  <a:lnTo>
                    <a:pt x="237" y="51"/>
                  </a:lnTo>
                  <a:lnTo>
                    <a:pt x="237" y="55"/>
                  </a:lnTo>
                  <a:lnTo>
                    <a:pt x="237" y="56"/>
                  </a:lnTo>
                  <a:lnTo>
                    <a:pt x="238" y="63"/>
                  </a:lnTo>
                  <a:lnTo>
                    <a:pt x="238" y="64"/>
                  </a:lnTo>
                  <a:lnTo>
                    <a:pt x="238" y="66"/>
                  </a:lnTo>
                  <a:lnTo>
                    <a:pt x="238" y="67"/>
                  </a:lnTo>
                  <a:lnTo>
                    <a:pt x="238" y="68"/>
                  </a:lnTo>
                  <a:lnTo>
                    <a:pt x="238" y="69"/>
                  </a:lnTo>
                  <a:lnTo>
                    <a:pt x="238" y="70"/>
                  </a:lnTo>
                  <a:lnTo>
                    <a:pt x="238" y="71"/>
                  </a:lnTo>
                  <a:lnTo>
                    <a:pt x="238" y="73"/>
                  </a:lnTo>
                  <a:lnTo>
                    <a:pt x="238" y="78"/>
                  </a:lnTo>
                  <a:lnTo>
                    <a:pt x="238" y="79"/>
                  </a:lnTo>
                  <a:lnTo>
                    <a:pt x="238" y="80"/>
                  </a:lnTo>
                  <a:lnTo>
                    <a:pt x="238" y="81"/>
                  </a:lnTo>
                  <a:lnTo>
                    <a:pt x="238" y="86"/>
                  </a:lnTo>
                  <a:lnTo>
                    <a:pt x="238" y="88"/>
                  </a:lnTo>
                  <a:lnTo>
                    <a:pt x="238" y="89"/>
                  </a:lnTo>
                  <a:lnTo>
                    <a:pt x="238" y="91"/>
                  </a:lnTo>
                  <a:lnTo>
                    <a:pt x="238" y="94"/>
                  </a:lnTo>
                  <a:lnTo>
                    <a:pt x="238" y="96"/>
                  </a:lnTo>
                  <a:lnTo>
                    <a:pt x="238" y="97"/>
                  </a:lnTo>
                  <a:lnTo>
                    <a:pt x="238" y="98"/>
                  </a:lnTo>
                  <a:lnTo>
                    <a:pt x="238" y="104"/>
                  </a:lnTo>
                  <a:lnTo>
                    <a:pt x="238" y="110"/>
                  </a:lnTo>
                  <a:lnTo>
                    <a:pt x="238" y="113"/>
                  </a:lnTo>
                  <a:lnTo>
                    <a:pt x="238" y="115"/>
                  </a:lnTo>
                  <a:lnTo>
                    <a:pt x="238" y="116"/>
                  </a:lnTo>
                  <a:lnTo>
                    <a:pt x="238" y="117"/>
                  </a:lnTo>
                  <a:lnTo>
                    <a:pt x="238" y="118"/>
                  </a:lnTo>
                  <a:lnTo>
                    <a:pt x="238" y="119"/>
                  </a:lnTo>
                  <a:lnTo>
                    <a:pt x="238" y="120"/>
                  </a:lnTo>
                  <a:lnTo>
                    <a:pt x="238" y="121"/>
                  </a:lnTo>
                  <a:lnTo>
                    <a:pt x="238" y="123"/>
                  </a:lnTo>
                  <a:lnTo>
                    <a:pt x="238" y="124"/>
                  </a:lnTo>
                  <a:lnTo>
                    <a:pt x="237" y="124"/>
                  </a:lnTo>
                  <a:lnTo>
                    <a:pt x="232" y="123"/>
                  </a:lnTo>
                  <a:lnTo>
                    <a:pt x="230" y="121"/>
                  </a:lnTo>
                  <a:lnTo>
                    <a:pt x="230" y="120"/>
                  </a:lnTo>
                  <a:lnTo>
                    <a:pt x="228" y="120"/>
                  </a:lnTo>
                  <a:lnTo>
                    <a:pt x="227" y="119"/>
                  </a:lnTo>
                  <a:lnTo>
                    <a:pt x="221" y="116"/>
                  </a:lnTo>
                  <a:lnTo>
                    <a:pt x="221" y="114"/>
                  </a:lnTo>
                  <a:lnTo>
                    <a:pt x="219" y="113"/>
                  </a:lnTo>
                  <a:lnTo>
                    <a:pt x="218" y="113"/>
                  </a:lnTo>
                  <a:lnTo>
                    <a:pt x="217" y="113"/>
                  </a:lnTo>
                  <a:lnTo>
                    <a:pt x="216" y="113"/>
                  </a:lnTo>
                  <a:lnTo>
                    <a:pt x="216" y="114"/>
                  </a:lnTo>
                  <a:lnTo>
                    <a:pt x="216" y="115"/>
                  </a:lnTo>
                  <a:lnTo>
                    <a:pt x="215" y="115"/>
                  </a:lnTo>
                  <a:lnTo>
                    <a:pt x="214" y="116"/>
                  </a:lnTo>
                  <a:lnTo>
                    <a:pt x="211" y="116"/>
                  </a:lnTo>
                  <a:lnTo>
                    <a:pt x="210" y="116"/>
                  </a:lnTo>
                  <a:lnTo>
                    <a:pt x="207" y="115"/>
                  </a:lnTo>
                  <a:lnTo>
                    <a:pt x="207" y="114"/>
                  </a:lnTo>
                  <a:lnTo>
                    <a:pt x="206" y="114"/>
                  </a:lnTo>
                  <a:lnTo>
                    <a:pt x="201" y="116"/>
                  </a:lnTo>
                  <a:lnTo>
                    <a:pt x="199" y="117"/>
                  </a:lnTo>
                  <a:lnTo>
                    <a:pt x="196" y="116"/>
                  </a:lnTo>
                  <a:lnTo>
                    <a:pt x="191" y="116"/>
                  </a:lnTo>
                  <a:lnTo>
                    <a:pt x="190" y="117"/>
                  </a:lnTo>
                  <a:lnTo>
                    <a:pt x="189" y="118"/>
                  </a:lnTo>
                  <a:lnTo>
                    <a:pt x="189" y="119"/>
                  </a:lnTo>
                  <a:lnTo>
                    <a:pt x="188" y="119"/>
                  </a:lnTo>
                  <a:lnTo>
                    <a:pt x="186" y="119"/>
                  </a:lnTo>
                  <a:lnTo>
                    <a:pt x="184" y="120"/>
                  </a:lnTo>
                  <a:lnTo>
                    <a:pt x="182" y="119"/>
                  </a:lnTo>
                  <a:lnTo>
                    <a:pt x="181" y="118"/>
                  </a:lnTo>
                  <a:lnTo>
                    <a:pt x="180" y="119"/>
                  </a:lnTo>
                  <a:lnTo>
                    <a:pt x="177" y="117"/>
                  </a:lnTo>
                  <a:lnTo>
                    <a:pt x="177" y="116"/>
                  </a:lnTo>
                  <a:lnTo>
                    <a:pt x="177" y="115"/>
                  </a:lnTo>
                  <a:lnTo>
                    <a:pt x="176" y="115"/>
                  </a:lnTo>
                  <a:lnTo>
                    <a:pt x="175" y="115"/>
                  </a:lnTo>
                  <a:lnTo>
                    <a:pt x="175" y="116"/>
                  </a:lnTo>
                  <a:lnTo>
                    <a:pt x="174" y="116"/>
                  </a:lnTo>
                  <a:lnTo>
                    <a:pt x="174" y="117"/>
                  </a:lnTo>
                  <a:lnTo>
                    <a:pt x="172" y="117"/>
                  </a:lnTo>
                  <a:lnTo>
                    <a:pt x="169" y="116"/>
                  </a:lnTo>
                  <a:lnTo>
                    <a:pt x="168" y="115"/>
                  </a:lnTo>
                  <a:lnTo>
                    <a:pt x="168" y="114"/>
                  </a:lnTo>
                  <a:lnTo>
                    <a:pt x="168" y="113"/>
                  </a:lnTo>
                  <a:lnTo>
                    <a:pt x="167" y="113"/>
                  </a:lnTo>
                  <a:lnTo>
                    <a:pt x="166" y="113"/>
                  </a:lnTo>
                  <a:lnTo>
                    <a:pt x="166" y="115"/>
                  </a:lnTo>
                  <a:lnTo>
                    <a:pt x="166" y="116"/>
                  </a:lnTo>
                  <a:lnTo>
                    <a:pt x="164" y="117"/>
                  </a:lnTo>
                  <a:lnTo>
                    <a:pt x="162" y="120"/>
                  </a:lnTo>
                  <a:lnTo>
                    <a:pt x="161" y="120"/>
                  </a:lnTo>
                  <a:lnTo>
                    <a:pt x="160" y="120"/>
                  </a:lnTo>
                  <a:lnTo>
                    <a:pt x="159" y="118"/>
                  </a:lnTo>
                  <a:lnTo>
                    <a:pt x="159" y="117"/>
                  </a:lnTo>
                  <a:lnTo>
                    <a:pt x="160" y="117"/>
                  </a:lnTo>
                  <a:lnTo>
                    <a:pt x="160" y="116"/>
                  </a:lnTo>
                  <a:lnTo>
                    <a:pt x="160" y="115"/>
                  </a:lnTo>
                  <a:lnTo>
                    <a:pt x="160" y="114"/>
                  </a:lnTo>
                  <a:lnTo>
                    <a:pt x="159" y="114"/>
                  </a:lnTo>
                  <a:lnTo>
                    <a:pt x="157" y="115"/>
                  </a:lnTo>
                  <a:lnTo>
                    <a:pt x="155" y="117"/>
                  </a:lnTo>
                  <a:lnTo>
                    <a:pt x="154" y="117"/>
                  </a:lnTo>
                  <a:lnTo>
                    <a:pt x="152" y="117"/>
                  </a:lnTo>
                  <a:lnTo>
                    <a:pt x="152" y="116"/>
                  </a:lnTo>
                  <a:lnTo>
                    <a:pt x="152" y="115"/>
                  </a:lnTo>
                  <a:lnTo>
                    <a:pt x="152" y="114"/>
                  </a:lnTo>
                  <a:lnTo>
                    <a:pt x="151" y="114"/>
                  </a:lnTo>
                  <a:lnTo>
                    <a:pt x="150" y="114"/>
                  </a:lnTo>
                  <a:lnTo>
                    <a:pt x="149" y="114"/>
                  </a:lnTo>
                  <a:lnTo>
                    <a:pt x="148" y="114"/>
                  </a:lnTo>
                  <a:lnTo>
                    <a:pt x="149" y="113"/>
                  </a:lnTo>
                  <a:lnTo>
                    <a:pt x="148" y="111"/>
                  </a:lnTo>
                  <a:lnTo>
                    <a:pt x="147" y="111"/>
                  </a:lnTo>
                  <a:lnTo>
                    <a:pt x="146" y="110"/>
                  </a:lnTo>
                  <a:lnTo>
                    <a:pt x="146" y="111"/>
                  </a:lnTo>
                  <a:lnTo>
                    <a:pt x="145" y="113"/>
                  </a:lnTo>
                  <a:lnTo>
                    <a:pt x="142" y="115"/>
                  </a:lnTo>
                  <a:lnTo>
                    <a:pt x="141" y="116"/>
                  </a:lnTo>
                  <a:lnTo>
                    <a:pt x="140" y="116"/>
                  </a:lnTo>
                  <a:lnTo>
                    <a:pt x="138" y="115"/>
                  </a:lnTo>
                  <a:lnTo>
                    <a:pt x="137" y="114"/>
                  </a:lnTo>
                  <a:lnTo>
                    <a:pt x="138" y="113"/>
                  </a:lnTo>
                  <a:lnTo>
                    <a:pt x="138" y="110"/>
                  </a:lnTo>
                  <a:lnTo>
                    <a:pt x="137" y="110"/>
                  </a:lnTo>
                  <a:lnTo>
                    <a:pt x="136" y="110"/>
                  </a:lnTo>
                  <a:lnTo>
                    <a:pt x="135" y="110"/>
                  </a:lnTo>
                  <a:lnTo>
                    <a:pt x="134" y="109"/>
                  </a:lnTo>
                  <a:lnTo>
                    <a:pt x="132" y="106"/>
                  </a:lnTo>
                  <a:lnTo>
                    <a:pt x="131" y="106"/>
                  </a:lnTo>
                  <a:lnTo>
                    <a:pt x="129" y="106"/>
                  </a:lnTo>
                  <a:lnTo>
                    <a:pt x="128" y="106"/>
                  </a:lnTo>
                  <a:lnTo>
                    <a:pt x="128" y="105"/>
                  </a:lnTo>
                  <a:lnTo>
                    <a:pt x="127" y="105"/>
                  </a:lnTo>
                  <a:lnTo>
                    <a:pt x="126" y="105"/>
                  </a:lnTo>
                  <a:lnTo>
                    <a:pt x="126" y="106"/>
                  </a:lnTo>
                  <a:lnTo>
                    <a:pt x="125" y="107"/>
                  </a:lnTo>
                  <a:lnTo>
                    <a:pt x="124" y="108"/>
                  </a:lnTo>
                  <a:lnTo>
                    <a:pt x="122" y="107"/>
                  </a:lnTo>
                  <a:lnTo>
                    <a:pt x="121" y="105"/>
                  </a:lnTo>
                  <a:lnTo>
                    <a:pt x="120" y="105"/>
                  </a:lnTo>
                  <a:lnTo>
                    <a:pt x="119" y="105"/>
                  </a:lnTo>
                  <a:lnTo>
                    <a:pt x="118" y="105"/>
                  </a:lnTo>
                  <a:lnTo>
                    <a:pt x="117" y="105"/>
                  </a:lnTo>
                  <a:lnTo>
                    <a:pt x="115" y="105"/>
                  </a:lnTo>
                  <a:lnTo>
                    <a:pt x="112" y="105"/>
                  </a:lnTo>
                  <a:lnTo>
                    <a:pt x="110" y="104"/>
                  </a:lnTo>
                  <a:lnTo>
                    <a:pt x="110" y="103"/>
                  </a:lnTo>
                  <a:lnTo>
                    <a:pt x="109" y="103"/>
                  </a:lnTo>
                  <a:lnTo>
                    <a:pt x="107" y="103"/>
                  </a:lnTo>
                  <a:lnTo>
                    <a:pt x="105" y="103"/>
                  </a:lnTo>
                  <a:lnTo>
                    <a:pt x="104" y="103"/>
                  </a:lnTo>
                  <a:lnTo>
                    <a:pt x="102" y="101"/>
                  </a:lnTo>
                  <a:lnTo>
                    <a:pt x="102" y="99"/>
                  </a:lnTo>
                  <a:lnTo>
                    <a:pt x="102" y="98"/>
                  </a:lnTo>
                  <a:lnTo>
                    <a:pt x="101" y="96"/>
                  </a:lnTo>
                  <a:lnTo>
                    <a:pt x="99" y="94"/>
                  </a:lnTo>
                  <a:lnTo>
                    <a:pt x="97" y="96"/>
                  </a:lnTo>
                  <a:lnTo>
                    <a:pt x="96" y="96"/>
                  </a:lnTo>
                  <a:lnTo>
                    <a:pt x="95" y="95"/>
                  </a:lnTo>
                  <a:lnTo>
                    <a:pt x="94" y="95"/>
                  </a:lnTo>
                  <a:lnTo>
                    <a:pt x="92" y="95"/>
                  </a:lnTo>
                  <a:lnTo>
                    <a:pt x="91" y="96"/>
                  </a:lnTo>
                  <a:lnTo>
                    <a:pt x="90" y="96"/>
                  </a:lnTo>
                  <a:lnTo>
                    <a:pt x="89" y="96"/>
                  </a:lnTo>
                  <a:lnTo>
                    <a:pt x="87" y="94"/>
                  </a:lnTo>
                  <a:lnTo>
                    <a:pt x="86" y="93"/>
                  </a:lnTo>
                  <a:lnTo>
                    <a:pt x="85" y="91"/>
                  </a:lnTo>
                  <a:lnTo>
                    <a:pt x="85" y="90"/>
                  </a:lnTo>
                  <a:lnTo>
                    <a:pt x="84" y="90"/>
                  </a:lnTo>
                  <a:lnTo>
                    <a:pt x="84" y="89"/>
                  </a:lnTo>
                  <a:lnTo>
                    <a:pt x="82" y="89"/>
                  </a:lnTo>
                  <a:lnTo>
                    <a:pt x="82" y="88"/>
                  </a:lnTo>
                  <a:lnTo>
                    <a:pt x="81" y="88"/>
                  </a:lnTo>
                  <a:lnTo>
                    <a:pt x="80" y="89"/>
                  </a:lnTo>
                  <a:lnTo>
                    <a:pt x="80" y="83"/>
                  </a:lnTo>
                  <a:lnTo>
                    <a:pt x="81" y="73"/>
                  </a:lnTo>
                  <a:lnTo>
                    <a:pt x="81" y="68"/>
                  </a:lnTo>
                  <a:lnTo>
                    <a:pt x="81" y="59"/>
                  </a:lnTo>
                  <a:lnTo>
                    <a:pt x="82" y="53"/>
                  </a:lnTo>
                  <a:lnTo>
                    <a:pt x="82" y="44"/>
                  </a:lnTo>
                  <a:lnTo>
                    <a:pt x="82" y="38"/>
                  </a:lnTo>
                  <a:lnTo>
                    <a:pt x="84" y="23"/>
                  </a:lnTo>
                  <a:lnTo>
                    <a:pt x="81" y="23"/>
                  </a:lnTo>
                  <a:lnTo>
                    <a:pt x="78" y="23"/>
                  </a:lnTo>
                  <a:lnTo>
                    <a:pt x="75" y="23"/>
                  </a:lnTo>
                  <a:lnTo>
                    <a:pt x="74" y="23"/>
                  </a:lnTo>
                  <a:lnTo>
                    <a:pt x="72" y="23"/>
                  </a:lnTo>
                  <a:lnTo>
                    <a:pt x="71" y="21"/>
                  </a:lnTo>
                  <a:lnTo>
                    <a:pt x="69" y="21"/>
                  </a:lnTo>
                  <a:lnTo>
                    <a:pt x="68" y="21"/>
                  </a:lnTo>
                  <a:lnTo>
                    <a:pt x="67" y="21"/>
                  </a:lnTo>
                  <a:lnTo>
                    <a:pt x="66" y="21"/>
                  </a:lnTo>
                  <a:lnTo>
                    <a:pt x="64" y="21"/>
                  </a:lnTo>
                  <a:lnTo>
                    <a:pt x="62" y="21"/>
                  </a:lnTo>
                  <a:lnTo>
                    <a:pt x="61" y="21"/>
                  </a:lnTo>
                  <a:lnTo>
                    <a:pt x="60" y="21"/>
                  </a:lnTo>
                  <a:lnTo>
                    <a:pt x="59" y="21"/>
                  </a:lnTo>
                  <a:lnTo>
                    <a:pt x="58" y="21"/>
                  </a:lnTo>
                  <a:lnTo>
                    <a:pt x="57" y="21"/>
                  </a:lnTo>
                  <a:lnTo>
                    <a:pt x="55" y="21"/>
                  </a:lnTo>
                  <a:lnTo>
                    <a:pt x="54" y="21"/>
                  </a:lnTo>
                  <a:lnTo>
                    <a:pt x="39" y="20"/>
                  </a:lnTo>
                  <a:lnTo>
                    <a:pt x="38" y="20"/>
                  </a:lnTo>
                  <a:lnTo>
                    <a:pt x="37" y="20"/>
                  </a:lnTo>
                  <a:lnTo>
                    <a:pt x="36" y="20"/>
                  </a:lnTo>
                  <a:lnTo>
                    <a:pt x="35" y="20"/>
                  </a:lnTo>
                  <a:lnTo>
                    <a:pt x="35" y="19"/>
                  </a:lnTo>
                  <a:lnTo>
                    <a:pt x="34" y="19"/>
                  </a:lnTo>
                  <a:lnTo>
                    <a:pt x="32" y="19"/>
                  </a:lnTo>
                  <a:lnTo>
                    <a:pt x="27" y="19"/>
                  </a:lnTo>
                  <a:lnTo>
                    <a:pt x="24" y="19"/>
                  </a:lnTo>
                  <a:lnTo>
                    <a:pt x="0" y="17"/>
                  </a:lnTo>
                  <a:lnTo>
                    <a:pt x="0" y="16"/>
                  </a:lnTo>
                  <a:lnTo>
                    <a:pt x="0" y="14"/>
                  </a:lnTo>
                  <a:lnTo>
                    <a:pt x="1" y="14"/>
                  </a:lnTo>
                  <a:lnTo>
                    <a:pt x="1" y="11"/>
                  </a:lnTo>
                  <a:lnTo>
                    <a:pt x="1" y="10"/>
                  </a:lnTo>
                  <a:lnTo>
                    <a:pt x="1" y="4"/>
                  </a:lnTo>
                  <a:lnTo>
                    <a:pt x="1" y="0"/>
                  </a:lnTo>
                  <a:lnTo>
                    <a:pt x="2" y="0"/>
                  </a:lnTo>
                  <a:lnTo>
                    <a:pt x="6" y="0"/>
                  </a:lnTo>
                  <a:lnTo>
                    <a:pt x="14" y="1"/>
                  </a:lnTo>
                  <a:lnTo>
                    <a:pt x="19" y="1"/>
                  </a:lnTo>
                  <a:lnTo>
                    <a:pt x="24" y="3"/>
                  </a:lnTo>
                  <a:lnTo>
                    <a:pt x="25" y="3"/>
                  </a:lnTo>
                  <a:lnTo>
                    <a:pt x="28" y="3"/>
                  </a:lnTo>
                  <a:lnTo>
                    <a:pt x="29" y="3"/>
                  </a:lnTo>
                  <a:lnTo>
                    <a:pt x="32" y="3"/>
                  </a:lnTo>
                  <a:lnTo>
                    <a:pt x="40" y="4"/>
                  </a:lnTo>
                  <a:lnTo>
                    <a:pt x="41" y="4"/>
                  </a:lnTo>
                  <a:lnTo>
                    <a:pt x="42" y="4"/>
                  </a:lnTo>
                  <a:lnTo>
                    <a:pt x="44" y="4"/>
                  </a:lnTo>
                  <a:lnTo>
                    <a:pt x="46" y="4"/>
                  </a:lnTo>
                  <a:lnTo>
                    <a:pt x="47" y="4"/>
                  </a:lnTo>
                  <a:lnTo>
                    <a:pt x="51" y="4"/>
                  </a:lnTo>
                  <a:lnTo>
                    <a:pt x="55" y="4"/>
                  </a:lnTo>
                  <a:lnTo>
                    <a:pt x="56" y="4"/>
                  </a:lnTo>
                  <a:lnTo>
                    <a:pt x="57" y="4"/>
                  </a:lnTo>
                  <a:lnTo>
                    <a:pt x="58" y="4"/>
                  </a:lnTo>
                  <a:lnTo>
                    <a:pt x="59" y="4"/>
                  </a:lnTo>
                  <a:lnTo>
                    <a:pt x="60" y="4"/>
                  </a:lnTo>
                  <a:lnTo>
                    <a:pt x="60" y="5"/>
                  </a:lnTo>
                  <a:lnTo>
                    <a:pt x="62" y="5"/>
                  </a:lnTo>
                  <a:lnTo>
                    <a:pt x="64" y="5"/>
                  </a:lnTo>
                  <a:lnTo>
                    <a:pt x="66" y="5"/>
                  </a:lnTo>
                  <a:lnTo>
                    <a:pt x="67" y="5"/>
                  </a:lnTo>
                  <a:lnTo>
                    <a:pt x="68" y="5"/>
                  </a:lnTo>
                  <a:lnTo>
                    <a:pt x="69" y="5"/>
                  </a:lnTo>
                  <a:lnTo>
                    <a:pt x="79" y="5"/>
                  </a:lnTo>
                  <a:lnTo>
                    <a:pt x="81" y="5"/>
                  </a:lnTo>
                  <a:close/>
                </a:path>
              </a:pathLst>
            </a:custGeom>
            <a:solidFill>
              <a:srgbClr val="CC000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132"/>
            <p:cNvSpPr>
              <a:spLocks/>
            </p:cNvSpPr>
            <p:nvPr/>
          </p:nvSpPr>
          <p:spPr bwMode="auto">
            <a:xfrm>
              <a:off x="4217988" y="3427413"/>
              <a:ext cx="352425" cy="298450"/>
            </a:xfrm>
            <a:custGeom>
              <a:avLst/>
              <a:gdLst>
                <a:gd name="T0" fmla="*/ 72 w 222"/>
                <a:gd name="T1" fmla="*/ 8 h 188"/>
                <a:gd name="T2" fmla="*/ 77 w 222"/>
                <a:gd name="T3" fmla="*/ 22 h 188"/>
                <a:gd name="T4" fmla="*/ 75 w 222"/>
                <a:gd name="T5" fmla="*/ 28 h 188"/>
                <a:gd name="T6" fmla="*/ 84 w 222"/>
                <a:gd name="T7" fmla="*/ 34 h 188"/>
                <a:gd name="T8" fmla="*/ 90 w 222"/>
                <a:gd name="T9" fmla="*/ 35 h 188"/>
                <a:gd name="T10" fmla="*/ 102 w 222"/>
                <a:gd name="T11" fmla="*/ 34 h 188"/>
                <a:gd name="T12" fmla="*/ 111 w 222"/>
                <a:gd name="T13" fmla="*/ 39 h 188"/>
                <a:gd name="T14" fmla="*/ 118 w 222"/>
                <a:gd name="T15" fmla="*/ 41 h 188"/>
                <a:gd name="T16" fmla="*/ 127 w 222"/>
                <a:gd name="T17" fmla="*/ 41 h 188"/>
                <a:gd name="T18" fmla="*/ 137 w 222"/>
                <a:gd name="T19" fmla="*/ 42 h 188"/>
                <a:gd name="T20" fmla="*/ 151 w 222"/>
                <a:gd name="T21" fmla="*/ 41 h 188"/>
                <a:gd name="T22" fmla="*/ 158 w 222"/>
                <a:gd name="T23" fmla="*/ 43 h 188"/>
                <a:gd name="T24" fmla="*/ 165 w 222"/>
                <a:gd name="T25" fmla="*/ 43 h 188"/>
                <a:gd name="T26" fmla="*/ 177 w 222"/>
                <a:gd name="T27" fmla="*/ 45 h 188"/>
                <a:gd name="T28" fmla="*/ 190 w 222"/>
                <a:gd name="T29" fmla="*/ 49 h 188"/>
                <a:gd name="T30" fmla="*/ 214 w 222"/>
                <a:gd name="T31" fmla="*/ 55 h 188"/>
                <a:gd name="T32" fmla="*/ 218 w 222"/>
                <a:gd name="T33" fmla="*/ 63 h 188"/>
                <a:gd name="T34" fmla="*/ 221 w 222"/>
                <a:gd name="T35" fmla="*/ 70 h 188"/>
                <a:gd name="T36" fmla="*/ 212 w 222"/>
                <a:gd name="T37" fmla="*/ 82 h 188"/>
                <a:gd name="T38" fmla="*/ 207 w 222"/>
                <a:gd name="T39" fmla="*/ 91 h 188"/>
                <a:gd name="T40" fmla="*/ 200 w 222"/>
                <a:gd name="T41" fmla="*/ 96 h 188"/>
                <a:gd name="T42" fmla="*/ 194 w 222"/>
                <a:gd name="T43" fmla="*/ 109 h 188"/>
                <a:gd name="T44" fmla="*/ 197 w 222"/>
                <a:gd name="T45" fmla="*/ 112 h 188"/>
                <a:gd name="T46" fmla="*/ 197 w 222"/>
                <a:gd name="T47" fmla="*/ 122 h 188"/>
                <a:gd name="T48" fmla="*/ 193 w 222"/>
                <a:gd name="T49" fmla="*/ 131 h 188"/>
                <a:gd name="T50" fmla="*/ 187 w 222"/>
                <a:gd name="T51" fmla="*/ 153 h 188"/>
                <a:gd name="T52" fmla="*/ 121 w 222"/>
                <a:gd name="T53" fmla="*/ 172 h 188"/>
                <a:gd name="T54" fmla="*/ 88 w 222"/>
                <a:gd name="T55" fmla="*/ 163 h 188"/>
                <a:gd name="T56" fmla="*/ 67 w 222"/>
                <a:gd name="T57" fmla="*/ 158 h 188"/>
                <a:gd name="T58" fmla="*/ 50 w 222"/>
                <a:gd name="T59" fmla="*/ 151 h 188"/>
                <a:gd name="T60" fmla="*/ 28 w 222"/>
                <a:gd name="T61" fmla="*/ 144 h 188"/>
                <a:gd name="T62" fmla="*/ 5 w 222"/>
                <a:gd name="T63" fmla="*/ 138 h 188"/>
                <a:gd name="T64" fmla="*/ 0 w 222"/>
                <a:gd name="T65" fmla="*/ 131 h 188"/>
                <a:gd name="T66" fmla="*/ 1 w 222"/>
                <a:gd name="T67" fmla="*/ 125 h 188"/>
                <a:gd name="T68" fmla="*/ 3 w 222"/>
                <a:gd name="T69" fmla="*/ 119 h 188"/>
                <a:gd name="T70" fmla="*/ 4 w 222"/>
                <a:gd name="T71" fmla="*/ 113 h 188"/>
                <a:gd name="T72" fmla="*/ 5 w 222"/>
                <a:gd name="T73" fmla="*/ 104 h 188"/>
                <a:gd name="T74" fmla="*/ 10 w 222"/>
                <a:gd name="T75" fmla="*/ 98 h 188"/>
                <a:gd name="T76" fmla="*/ 13 w 222"/>
                <a:gd name="T77" fmla="*/ 91 h 188"/>
                <a:gd name="T78" fmla="*/ 18 w 222"/>
                <a:gd name="T79" fmla="*/ 85 h 188"/>
                <a:gd name="T80" fmla="*/ 24 w 222"/>
                <a:gd name="T81" fmla="*/ 76 h 188"/>
                <a:gd name="T82" fmla="*/ 28 w 222"/>
                <a:gd name="T83" fmla="*/ 66 h 188"/>
                <a:gd name="T84" fmla="*/ 31 w 222"/>
                <a:gd name="T85" fmla="*/ 60 h 188"/>
                <a:gd name="T86" fmla="*/ 34 w 222"/>
                <a:gd name="T87" fmla="*/ 53 h 188"/>
                <a:gd name="T88" fmla="*/ 35 w 222"/>
                <a:gd name="T89" fmla="*/ 48 h 188"/>
                <a:gd name="T90" fmla="*/ 40 w 222"/>
                <a:gd name="T91" fmla="*/ 41 h 188"/>
                <a:gd name="T92" fmla="*/ 43 w 222"/>
                <a:gd name="T93" fmla="*/ 33 h 188"/>
                <a:gd name="T94" fmla="*/ 45 w 222"/>
                <a:gd name="T95" fmla="*/ 28 h 188"/>
                <a:gd name="T96" fmla="*/ 48 w 222"/>
                <a:gd name="T97" fmla="*/ 18 h 188"/>
                <a:gd name="T98" fmla="*/ 50 w 222"/>
                <a:gd name="T99" fmla="*/ 13 h 188"/>
                <a:gd name="T100" fmla="*/ 53 w 222"/>
                <a:gd name="T101" fmla="*/ 8 h 188"/>
                <a:gd name="T102" fmla="*/ 53 w 222"/>
                <a:gd name="T103" fmla="*/ 0 h 188"/>
                <a:gd name="T104" fmla="*/ 56 w 222"/>
                <a:gd name="T105" fmla="*/ 4 h 188"/>
                <a:gd name="T106" fmla="*/ 62 w 222"/>
                <a:gd name="T107" fmla="*/ 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 h="188">
                  <a:moveTo>
                    <a:pt x="66" y="4"/>
                  </a:moveTo>
                  <a:lnTo>
                    <a:pt x="65" y="6"/>
                  </a:lnTo>
                  <a:lnTo>
                    <a:pt x="66" y="8"/>
                  </a:lnTo>
                  <a:lnTo>
                    <a:pt x="68" y="9"/>
                  </a:lnTo>
                  <a:lnTo>
                    <a:pt x="71" y="8"/>
                  </a:lnTo>
                  <a:lnTo>
                    <a:pt x="72" y="8"/>
                  </a:lnTo>
                  <a:lnTo>
                    <a:pt x="73" y="9"/>
                  </a:lnTo>
                  <a:lnTo>
                    <a:pt x="76" y="13"/>
                  </a:lnTo>
                  <a:lnTo>
                    <a:pt x="76" y="14"/>
                  </a:lnTo>
                  <a:lnTo>
                    <a:pt x="77" y="18"/>
                  </a:lnTo>
                  <a:lnTo>
                    <a:pt x="77" y="21"/>
                  </a:lnTo>
                  <a:lnTo>
                    <a:pt x="77" y="22"/>
                  </a:lnTo>
                  <a:lnTo>
                    <a:pt x="76" y="22"/>
                  </a:lnTo>
                  <a:lnTo>
                    <a:pt x="76" y="23"/>
                  </a:lnTo>
                  <a:lnTo>
                    <a:pt x="76" y="24"/>
                  </a:lnTo>
                  <a:lnTo>
                    <a:pt x="76" y="25"/>
                  </a:lnTo>
                  <a:lnTo>
                    <a:pt x="75" y="26"/>
                  </a:lnTo>
                  <a:lnTo>
                    <a:pt x="75" y="28"/>
                  </a:lnTo>
                  <a:lnTo>
                    <a:pt x="76" y="29"/>
                  </a:lnTo>
                  <a:lnTo>
                    <a:pt x="77" y="30"/>
                  </a:lnTo>
                  <a:lnTo>
                    <a:pt x="77" y="31"/>
                  </a:lnTo>
                  <a:lnTo>
                    <a:pt x="81" y="32"/>
                  </a:lnTo>
                  <a:lnTo>
                    <a:pt x="83" y="33"/>
                  </a:lnTo>
                  <a:lnTo>
                    <a:pt x="84" y="34"/>
                  </a:lnTo>
                  <a:lnTo>
                    <a:pt x="84" y="35"/>
                  </a:lnTo>
                  <a:lnTo>
                    <a:pt x="85" y="35"/>
                  </a:lnTo>
                  <a:lnTo>
                    <a:pt x="86" y="35"/>
                  </a:lnTo>
                  <a:lnTo>
                    <a:pt x="87" y="35"/>
                  </a:lnTo>
                  <a:lnTo>
                    <a:pt x="88" y="35"/>
                  </a:lnTo>
                  <a:lnTo>
                    <a:pt x="90" y="35"/>
                  </a:lnTo>
                  <a:lnTo>
                    <a:pt x="93" y="35"/>
                  </a:lnTo>
                  <a:lnTo>
                    <a:pt x="95" y="34"/>
                  </a:lnTo>
                  <a:lnTo>
                    <a:pt x="96" y="33"/>
                  </a:lnTo>
                  <a:lnTo>
                    <a:pt x="97" y="33"/>
                  </a:lnTo>
                  <a:lnTo>
                    <a:pt x="100" y="34"/>
                  </a:lnTo>
                  <a:lnTo>
                    <a:pt x="102" y="34"/>
                  </a:lnTo>
                  <a:lnTo>
                    <a:pt x="104" y="34"/>
                  </a:lnTo>
                  <a:lnTo>
                    <a:pt x="106" y="36"/>
                  </a:lnTo>
                  <a:lnTo>
                    <a:pt x="107" y="36"/>
                  </a:lnTo>
                  <a:lnTo>
                    <a:pt x="108" y="36"/>
                  </a:lnTo>
                  <a:lnTo>
                    <a:pt x="110" y="36"/>
                  </a:lnTo>
                  <a:lnTo>
                    <a:pt x="111" y="39"/>
                  </a:lnTo>
                  <a:lnTo>
                    <a:pt x="112" y="40"/>
                  </a:lnTo>
                  <a:lnTo>
                    <a:pt x="111" y="40"/>
                  </a:lnTo>
                  <a:lnTo>
                    <a:pt x="114" y="40"/>
                  </a:lnTo>
                  <a:lnTo>
                    <a:pt x="117" y="41"/>
                  </a:lnTo>
                  <a:lnTo>
                    <a:pt x="117" y="42"/>
                  </a:lnTo>
                  <a:lnTo>
                    <a:pt x="118" y="41"/>
                  </a:lnTo>
                  <a:lnTo>
                    <a:pt x="120" y="41"/>
                  </a:lnTo>
                  <a:lnTo>
                    <a:pt x="121" y="41"/>
                  </a:lnTo>
                  <a:lnTo>
                    <a:pt x="124" y="41"/>
                  </a:lnTo>
                  <a:lnTo>
                    <a:pt x="125" y="40"/>
                  </a:lnTo>
                  <a:lnTo>
                    <a:pt x="126" y="41"/>
                  </a:lnTo>
                  <a:lnTo>
                    <a:pt x="127" y="41"/>
                  </a:lnTo>
                  <a:lnTo>
                    <a:pt x="127" y="42"/>
                  </a:lnTo>
                  <a:lnTo>
                    <a:pt x="128" y="43"/>
                  </a:lnTo>
                  <a:lnTo>
                    <a:pt x="131" y="43"/>
                  </a:lnTo>
                  <a:lnTo>
                    <a:pt x="135" y="43"/>
                  </a:lnTo>
                  <a:lnTo>
                    <a:pt x="136" y="43"/>
                  </a:lnTo>
                  <a:lnTo>
                    <a:pt x="137" y="42"/>
                  </a:lnTo>
                  <a:lnTo>
                    <a:pt x="141" y="42"/>
                  </a:lnTo>
                  <a:lnTo>
                    <a:pt x="144" y="42"/>
                  </a:lnTo>
                  <a:lnTo>
                    <a:pt x="145" y="42"/>
                  </a:lnTo>
                  <a:lnTo>
                    <a:pt x="146" y="42"/>
                  </a:lnTo>
                  <a:lnTo>
                    <a:pt x="148" y="43"/>
                  </a:lnTo>
                  <a:lnTo>
                    <a:pt x="151" y="41"/>
                  </a:lnTo>
                  <a:lnTo>
                    <a:pt x="152" y="41"/>
                  </a:lnTo>
                  <a:lnTo>
                    <a:pt x="153" y="42"/>
                  </a:lnTo>
                  <a:lnTo>
                    <a:pt x="155" y="42"/>
                  </a:lnTo>
                  <a:lnTo>
                    <a:pt x="156" y="42"/>
                  </a:lnTo>
                  <a:lnTo>
                    <a:pt x="157" y="42"/>
                  </a:lnTo>
                  <a:lnTo>
                    <a:pt x="158" y="43"/>
                  </a:lnTo>
                  <a:lnTo>
                    <a:pt x="160" y="43"/>
                  </a:lnTo>
                  <a:lnTo>
                    <a:pt x="161" y="43"/>
                  </a:lnTo>
                  <a:lnTo>
                    <a:pt x="162" y="44"/>
                  </a:lnTo>
                  <a:lnTo>
                    <a:pt x="163" y="43"/>
                  </a:lnTo>
                  <a:lnTo>
                    <a:pt x="164" y="43"/>
                  </a:lnTo>
                  <a:lnTo>
                    <a:pt x="165" y="43"/>
                  </a:lnTo>
                  <a:lnTo>
                    <a:pt x="166" y="42"/>
                  </a:lnTo>
                  <a:lnTo>
                    <a:pt x="173" y="44"/>
                  </a:lnTo>
                  <a:lnTo>
                    <a:pt x="174" y="44"/>
                  </a:lnTo>
                  <a:lnTo>
                    <a:pt x="175" y="45"/>
                  </a:lnTo>
                  <a:lnTo>
                    <a:pt x="176" y="45"/>
                  </a:lnTo>
                  <a:lnTo>
                    <a:pt x="177" y="45"/>
                  </a:lnTo>
                  <a:lnTo>
                    <a:pt x="180" y="46"/>
                  </a:lnTo>
                  <a:lnTo>
                    <a:pt x="182" y="46"/>
                  </a:lnTo>
                  <a:lnTo>
                    <a:pt x="183" y="46"/>
                  </a:lnTo>
                  <a:lnTo>
                    <a:pt x="185" y="48"/>
                  </a:lnTo>
                  <a:lnTo>
                    <a:pt x="188" y="49"/>
                  </a:lnTo>
                  <a:lnTo>
                    <a:pt x="190" y="49"/>
                  </a:lnTo>
                  <a:lnTo>
                    <a:pt x="197" y="51"/>
                  </a:lnTo>
                  <a:lnTo>
                    <a:pt x="200" y="51"/>
                  </a:lnTo>
                  <a:lnTo>
                    <a:pt x="201" y="52"/>
                  </a:lnTo>
                  <a:lnTo>
                    <a:pt x="206" y="53"/>
                  </a:lnTo>
                  <a:lnTo>
                    <a:pt x="207" y="53"/>
                  </a:lnTo>
                  <a:lnTo>
                    <a:pt x="214" y="55"/>
                  </a:lnTo>
                  <a:lnTo>
                    <a:pt x="214" y="56"/>
                  </a:lnTo>
                  <a:lnTo>
                    <a:pt x="214" y="58"/>
                  </a:lnTo>
                  <a:lnTo>
                    <a:pt x="214" y="59"/>
                  </a:lnTo>
                  <a:lnTo>
                    <a:pt x="215" y="60"/>
                  </a:lnTo>
                  <a:lnTo>
                    <a:pt x="215" y="61"/>
                  </a:lnTo>
                  <a:lnTo>
                    <a:pt x="218" y="63"/>
                  </a:lnTo>
                  <a:lnTo>
                    <a:pt x="220" y="64"/>
                  </a:lnTo>
                  <a:lnTo>
                    <a:pt x="221" y="65"/>
                  </a:lnTo>
                  <a:lnTo>
                    <a:pt x="221" y="66"/>
                  </a:lnTo>
                  <a:lnTo>
                    <a:pt x="221" y="68"/>
                  </a:lnTo>
                  <a:lnTo>
                    <a:pt x="221" y="69"/>
                  </a:lnTo>
                  <a:lnTo>
                    <a:pt x="221" y="70"/>
                  </a:lnTo>
                  <a:lnTo>
                    <a:pt x="222" y="70"/>
                  </a:lnTo>
                  <a:lnTo>
                    <a:pt x="221" y="71"/>
                  </a:lnTo>
                  <a:lnTo>
                    <a:pt x="218" y="73"/>
                  </a:lnTo>
                  <a:lnTo>
                    <a:pt x="214" y="79"/>
                  </a:lnTo>
                  <a:lnTo>
                    <a:pt x="213" y="81"/>
                  </a:lnTo>
                  <a:lnTo>
                    <a:pt x="212" y="82"/>
                  </a:lnTo>
                  <a:lnTo>
                    <a:pt x="211" y="84"/>
                  </a:lnTo>
                  <a:lnTo>
                    <a:pt x="210" y="86"/>
                  </a:lnTo>
                  <a:lnTo>
                    <a:pt x="207" y="88"/>
                  </a:lnTo>
                  <a:lnTo>
                    <a:pt x="207" y="89"/>
                  </a:lnTo>
                  <a:lnTo>
                    <a:pt x="207" y="90"/>
                  </a:lnTo>
                  <a:lnTo>
                    <a:pt x="207" y="91"/>
                  </a:lnTo>
                  <a:lnTo>
                    <a:pt x="206" y="92"/>
                  </a:lnTo>
                  <a:lnTo>
                    <a:pt x="205" y="93"/>
                  </a:lnTo>
                  <a:lnTo>
                    <a:pt x="204" y="95"/>
                  </a:lnTo>
                  <a:lnTo>
                    <a:pt x="202" y="95"/>
                  </a:lnTo>
                  <a:lnTo>
                    <a:pt x="201" y="95"/>
                  </a:lnTo>
                  <a:lnTo>
                    <a:pt x="200" y="96"/>
                  </a:lnTo>
                  <a:lnTo>
                    <a:pt x="198" y="99"/>
                  </a:lnTo>
                  <a:lnTo>
                    <a:pt x="197" y="100"/>
                  </a:lnTo>
                  <a:lnTo>
                    <a:pt x="196" y="102"/>
                  </a:lnTo>
                  <a:lnTo>
                    <a:pt x="194" y="103"/>
                  </a:lnTo>
                  <a:lnTo>
                    <a:pt x="194" y="104"/>
                  </a:lnTo>
                  <a:lnTo>
                    <a:pt x="194" y="109"/>
                  </a:lnTo>
                  <a:lnTo>
                    <a:pt x="193" y="110"/>
                  </a:lnTo>
                  <a:lnTo>
                    <a:pt x="193" y="111"/>
                  </a:lnTo>
                  <a:lnTo>
                    <a:pt x="194" y="111"/>
                  </a:lnTo>
                  <a:lnTo>
                    <a:pt x="196" y="113"/>
                  </a:lnTo>
                  <a:lnTo>
                    <a:pt x="196" y="112"/>
                  </a:lnTo>
                  <a:lnTo>
                    <a:pt x="197" y="112"/>
                  </a:lnTo>
                  <a:lnTo>
                    <a:pt x="197" y="113"/>
                  </a:lnTo>
                  <a:lnTo>
                    <a:pt x="198" y="113"/>
                  </a:lnTo>
                  <a:lnTo>
                    <a:pt x="200" y="115"/>
                  </a:lnTo>
                  <a:lnTo>
                    <a:pt x="200" y="116"/>
                  </a:lnTo>
                  <a:lnTo>
                    <a:pt x="198" y="118"/>
                  </a:lnTo>
                  <a:lnTo>
                    <a:pt x="197" y="122"/>
                  </a:lnTo>
                  <a:lnTo>
                    <a:pt x="196" y="124"/>
                  </a:lnTo>
                  <a:lnTo>
                    <a:pt x="195" y="125"/>
                  </a:lnTo>
                  <a:lnTo>
                    <a:pt x="194" y="125"/>
                  </a:lnTo>
                  <a:lnTo>
                    <a:pt x="193" y="128"/>
                  </a:lnTo>
                  <a:lnTo>
                    <a:pt x="193" y="130"/>
                  </a:lnTo>
                  <a:lnTo>
                    <a:pt x="193" y="131"/>
                  </a:lnTo>
                  <a:lnTo>
                    <a:pt x="192" y="131"/>
                  </a:lnTo>
                  <a:lnTo>
                    <a:pt x="192" y="132"/>
                  </a:lnTo>
                  <a:lnTo>
                    <a:pt x="192" y="133"/>
                  </a:lnTo>
                  <a:lnTo>
                    <a:pt x="192" y="134"/>
                  </a:lnTo>
                  <a:lnTo>
                    <a:pt x="192" y="135"/>
                  </a:lnTo>
                  <a:lnTo>
                    <a:pt x="187" y="153"/>
                  </a:lnTo>
                  <a:lnTo>
                    <a:pt x="185" y="161"/>
                  </a:lnTo>
                  <a:lnTo>
                    <a:pt x="178" y="188"/>
                  </a:lnTo>
                  <a:lnTo>
                    <a:pt x="150" y="180"/>
                  </a:lnTo>
                  <a:lnTo>
                    <a:pt x="135" y="176"/>
                  </a:lnTo>
                  <a:lnTo>
                    <a:pt x="122" y="173"/>
                  </a:lnTo>
                  <a:lnTo>
                    <a:pt x="121" y="172"/>
                  </a:lnTo>
                  <a:lnTo>
                    <a:pt x="111" y="170"/>
                  </a:lnTo>
                  <a:lnTo>
                    <a:pt x="105" y="169"/>
                  </a:lnTo>
                  <a:lnTo>
                    <a:pt x="105" y="168"/>
                  </a:lnTo>
                  <a:lnTo>
                    <a:pt x="98" y="166"/>
                  </a:lnTo>
                  <a:lnTo>
                    <a:pt x="97" y="165"/>
                  </a:lnTo>
                  <a:lnTo>
                    <a:pt x="88" y="163"/>
                  </a:lnTo>
                  <a:lnTo>
                    <a:pt x="83" y="162"/>
                  </a:lnTo>
                  <a:lnTo>
                    <a:pt x="80" y="161"/>
                  </a:lnTo>
                  <a:lnTo>
                    <a:pt x="76" y="160"/>
                  </a:lnTo>
                  <a:lnTo>
                    <a:pt x="72" y="159"/>
                  </a:lnTo>
                  <a:lnTo>
                    <a:pt x="70" y="158"/>
                  </a:lnTo>
                  <a:lnTo>
                    <a:pt x="67" y="158"/>
                  </a:lnTo>
                  <a:lnTo>
                    <a:pt x="66" y="156"/>
                  </a:lnTo>
                  <a:lnTo>
                    <a:pt x="64" y="155"/>
                  </a:lnTo>
                  <a:lnTo>
                    <a:pt x="63" y="155"/>
                  </a:lnTo>
                  <a:lnTo>
                    <a:pt x="56" y="153"/>
                  </a:lnTo>
                  <a:lnTo>
                    <a:pt x="52" y="152"/>
                  </a:lnTo>
                  <a:lnTo>
                    <a:pt x="50" y="151"/>
                  </a:lnTo>
                  <a:lnTo>
                    <a:pt x="47" y="150"/>
                  </a:lnTo>
                  <a:lnTo>
                    <a:pt x="44" y="150"/>
                  </a:lnTo>
                  <a:lnTo>
                    <a:pt x="41" y="149"/>
                  </a:lnTo>
                  <a:lnTo>
                    <a:pt x="32" y="145"/>
                  </a:lnTo>
                  <a:lnTo>
                    <a:pt x="31" y="145"/>
                  </a:lnTo>
                  <a:lnTo>
                    <a:pt x="28" y="144"/>
                  </a:lnTo>
                  <a:lnTo>
                    <a:pt x="26" y="144"/>
                  </a:lnTo>
                  <a:lnTo>
                    <a:pt x="23" y="143"/>
                  </a:lnTo>
                  <a:lnTo>
                    <a:pt x="20" y="142"/>
                  </a:lnTo>
                  <a:lnTo>
                    <a:pt x="16" y="141"/>
                  </a:lnTo>
                  <a:lnTo>
                    <a:pt x="12" y="140"/>
                  </a:lnTo>
                  <a:lnTo>
                    <a:pt x="5" y="138"/>
                  </a:lnTo>
                  <a:lnTo>
                    <a:pt x="2" y="136"/>
                  </a:lnTo>
                  <a:lnTo>
                    <a:pt x="2" y="134"/>
                  </a:lnTo>
                  <a:lnTo>
                    <a:pt x="1" y="134"/>
                  </a:lnTo>
                  <a:lnTo>
                    <a:pt x="1" y="133"/>
                  </a:lnTo>
                  <a:lnTo>
                    <a:pt x="1" y="132"/>
                  </a:lnTo>
                  <a:lnTo>
                    <a:pt x="0" y="131"/>
                  </a:lnTo>
                  <a:lnTo>
                    <a:pt x="1" y="131"/>
                  </a:lnTo>
                  <a:lnTo>
                    <a:pt x="1" y="130"/>
                  </a:lnTo>
                  <a:lnTo>
                    <a:pt x="1" y="129"/>
                  </a:lnTo>
                  <a:lnTo>
                    <a:pt x="1" y="128"/>
                  </a:lnTo>
                  <a:lnTo>
                    <a:pt x="1" y="126"/>
                  </a:lnTo>
                  <a:lnTo>
                    <a:pt x="1" y="125"/>
                  </a:lnTo>
                  <a:lnTo>
                    <a:pt x="1" y="124"/>
                  </a:lnTo>
                  <a:lnTo>
                    <a:pt x="1" y="123"/>
                  </a:lnTo>
                  <a:lnTo>
                    <a:pt x="2" y="122"/>
                  </a:lnTo>
                  <a:lnTo>
                    <a:pt x="2" y="121"/>
                  </a:lnTo>
                  <a:lnTo>
                    <a:pt x="2" y="120"/>
                  </a:lnTo>
                  <a:lnTo>
                    <a:pt x="3" y="119"/>
                  </a:lnTo>
                  <a:lnTo>
                    <a:pt x="4" y="118"/>
                  </a:lnTo>
                  <a:lnTo>
                    <a:pt x="4" y="116"/>
                  </a:lnTo>
                  <a:lnTo>
                    <a:pt x="4" y="115"/>
                  </a:lnTo>
                  <a:lnTo>
                    <a:pt x="4" y="114"/>
                  </a:lnTo>
                  <a:lnTo>
                    <a:pt x="5" y="113"/>
                  </a:lnTo>
                  <a:lnTo>
                    <a:pt x="4" y="113"/>
                  </a:lnTo>
                  <a:lnTo>
                    <a:pt x="4" y="112"/>
                  </a:lnTo>
                  <a:lnTo>
                    <a:pt x="4" y="110"/>
                  </a:lnTo>
                  <a:lnTo>
                    <a:pt x="3" y="110"/>
                  </a:lnTo>
                  <a:lnTo>
                    <a:pt x="3" y="108"/>
                  </a:lnTo>
                  <a:lnTo>
                    <a:pt x="3" y="106"/>
                  </a:lnTo>
                  <a:lnTo>
                    <a:pt x="5" y="104"/>
                  </a:lnTo>
                  <a:lnTo>
                    <a:pt x="6" y="103"/>
                  </a:lnTo>
                  <a:lnTo>
                    <a:pt x="7" y="102"/>
                  </a:lnTo>
                  <a:lnTo>
                    <a:pt x="8" y="100"/>
                  </a:lnTo>
                  <a:lnTo>
                    <a:pt x="8" y="99"/>
                  </a:lnTo>
                  <a:lnTo>
                    <a:pt x="10" y="99"/>
                  </a:lnTo>
                  <a:lnTo>
                    <a:pt x="10" y="98"/>
                  </a:lnTo>
                  <a:lnTo>
                    <a:pt x="11" y="96"/>
                  </a:lnTo>
                  <a:lnTo>
                    <a:pt x="11" y="95"/>
                  </a:lnTo>
                  <a:lnTo>
                    <a:pt x="12" y="93"/>
                  </a:lnTo>
                  <a:lnTo>
                    <a:pt x="12" y="92"/>
                  </a:lnTo>
                  <a:lnTo>
                    <a:pt x="13" y="92"/>
                  </a:lnTo>
                  <a:lnTo>
                    <a:pt x="13" y="91"/>
                  </a:lnTo>
                  <a:lnTo>
                    <a:pt x="14" y="92"/>
                  </a:lnTo>
                  <a:lnTo>
                    <a:pt x="14" y="91"/>
                  </a:lnTo>
                  <a:lnTo>
                    <a:pt x="15" y="90"/>
                  </a:lnTo>
                  <a:lnTo>
                    <a:pt x="16" y="89"/>
                  </a:lnTo>
                  <a:lnTo>
                    <a:pt x="17" y="88"/>
                  </a:lnTo>
                  <a:lnTo>
                    <a:pt x="18" y="85"/>
                  </a:lnTo>
                  <a:lnTo>
                    <a:pt x="20" y="84"/>
                  </a:lnTo>
                  <a:lnTo>
                    <a:pt x="21" y="82"/>
                  </a:lnTo>
                  <a:lnTo>
                    <a:pt x="21" y="81"/>
                  </a:lnTo>
                  <a:lnTo>
                    <a:pt x="22" y="81"/>
                  </a:lnTo>
                  <a:lnTo>
                    <a:pt x="23" y="78"/>
                  </a:lnTo>
                  <a:lnTo>
                    <a:pt x="24" y="76"/>
                  </a:lnTo>
                  <a:lnTo>
                    <a:pt x="24" y="74"/>
                  </a:lnTo>
                  <a:lnTo>
                    <a:pt x="25" y="73"/>
                  </a:lnTo>
                  <a:lnTo>
                    <a:pt x="26" y="71"/>
                  </a:lnTo>
                  <a:lnTo>
                    <a:pt x="27" y="69"/>
                  </a:lnTo>
                  <a:lnTo>
                    <a:pt x="27" y="68"/>
                  </a:lnTo>
                  <a:lnTo>
                    <a:pt x="28" y="66"/>
                  </a:lnTo>
                  <a:lnTo>
                    <a:pt x="28" y="65"/>
                  </a:lnTo>
                  <a:lnTo>
                    <a:pt x="28" y="64"/>
                  </a:lnTo>
                  <a:lnTo>
                    <a:pt x="30" y="63"/>
                  </a:lnTo>
                  <a:lnTo>
                    <a:pt x="30" y="62"/>
                  </a:lnTo>
                  <a:lnTo>
                    <a:pt x="31" y="61"/>
                  </a:lnTo>
                  <a:lnTo>
                    <a:pt x="31" y="60"/>
                  </a:lnTo>
                  <a:lnTo>
                    <a:pt x="32" y="59"/>
                  </a:lnTo>
                  <a:lnTo>
                    <a:pt x="32" y="58"/>
                  </a:lnTo>
                  <a:lnTo>
                    <a:pt x="32" y="56"/>
                  </a:lnTo>
                  <a:lnTo>
                    <a:pt x="33" y="56"/>
                  </a:lnTo>
                  <a:lnTo>
                    <a:pt x="33" y="55"/>
                  </a:lnTo>
                  <a:lnTo>
                    <a:pt x="34" y="53"/>
                  </a:lnTo>
                  <a:lnTo>
                    <a:pt x="34" y="52"/>
                  </a:lnTo>
                  <a:lnTo>
                    <a:pt x="35" y="51"/>
                  </a:lnTo>
                  <a:lnTo>
                    <a:pt x="35" y="50"/>
                  </a:lnTo>
                  <a:lnTo>
                    <a:pt x="35" y="49"/>
                  </a:lnTo>
                  <a:lnTo>
                    <a:pt x="36" y="48"/>
                  </a:lnTo>
                  <a:lnTo>
                    <a:pt x="35" y="48"/>
                  </a:lnTo>
                  <a:lnTo>
                    <a:pt x="36" y="46"/>
                  </a:lnTo>
                  <a:lnTo>
                    <a:pt x="36" y="45"/>
                  </a:lnTo>
                  <a:lnTo>
                    <a:pt x="37" y="45"/>
                  </a:lnTo>
                  <a:lnTo>
                    <a:pt x="38" y="43"/>
                  </a:lnTo>
                  <a:lnTo>
                    <a:pt x="38" y="42"/>
                  </a:lnTo>
                  <a:lnTo>
                    <a:pt x="40" y="41"/>
                  </a:lnTo>
                  <a:lnTo>
                    <a:pt x="41" y="39"/>
                  </a:lnTo>
                  <a:lnTo>
                    <a:pt x="40" y="39"/>
                  </a:lnTo>
                  <a:lnTo>
                    <a:pt x="41" y="38"/>
                  </a:lnTo>
                  <a:lnTo>
                    <a:pt x="42" y="35"/>
                  </a:lnTo>
                  <a:lnTo>
                    <a:pt x="43" y="34"/>
                  </a:lnTo>
                  <a:lnTo>
                    <a:pt x="43" y="33"/>
                  </a:lnTo>
                  <a:lnTo>
                    <a:pt x="44" y="32"/>
                  </a:lnTo>
                  <a:lnTo>
                    <a:pt x="44" y="30"/>
                  </a:lnTo>
                  <a:lnTo>
                    <a:pt x="43" y="30"/>
                  </a:lnTo>
                  <a:lnTo>
                    <a:pt x="43" y="29"/>
                  </a:lnTo>
                  <a:lnTo>
                    <a:pt x="44" y="29"/>
                  </a:lnTo>
                  <a:lnTo>
                    <a:pt x="45" y="28"/>
                  </a:lnTo>
                  <a:lnTo>
                    <a:pt x="45" y="26"/>
                  </a:lnTo>
                  <a:lnTo>
                    <a:pt x="45" y="25"/>
                  </a:lnTo>
                  <a:lnTo>
                    <a:pt x="46" y="24"/>
                  </a:lnTo>
                  <a:lnTo>
                    <a:pt x="47" y="22"/>
                  </a:lnTo>
                  <a:lnTo>
                    <a:pt x="48" y="19"/>
                  </a:lnTo>
                  <a:lnTo>
                    <a:pt x="48" y="18"/>
                  </a:lnTo>
                  <a:lnTo>
                    <a:pt x="50" y="18"/>
                  </a:lnTo>
                  <a:lnTo>
                    <a:pt x="50" y="16"/>
                  </a:lnTo>
                  <a:lnTo>
                    <a:pt x="48" y="16"/>
                  </a:lnTo>
                  <a:lnTo>
                    <a:pt x="48" y="15"/>
                  </a:lnTo>
                  <a:lnTo>
                    <a:pt x="50" y="15"/>
                  </a:lnTo>
                  <a:lnTo>
                    <a:pt x="50" y="13"/>
                  </a:lnTo>
                  <a:lnTo>
                    <a:pt x="51" y="12"/>
                  </a:lnTo>
                  <a:lnTo>
                    <a:pt x="51" y="11"/>
                  </a:lnTo>
                  <a:lnTo>
                    <a:pt x="51" y="10"/>
                  </a:lnTo>
                  <a:lnTo>
                    <a:pt x="51" y="9"/>
                  </a:lnTo>
                  <a:lnTo>
                    <a:pt x="52" y="9"/>
                  </a:lnTo>
                  <a:lnTo>
                    <a:pt x="53" y="8"/>
                  </a:lnTo>
                  <a:lnTo>
                    <a:pt x="53" y="6"/>
                  </a:lnTo>
                  <a:lnTo>
                    <a:pt x="53" y="4"/>
                  </a:lnTo>
                  <a:lnTo>
                    <a:pt x="53" y="3"/>
                  </a:lnTo>
                  <a:lnTo>
                    <a:pt x="53" y="2"/>
                  </a:lnTo>
                  <a:lnTo>
                    <a:pt x="53" y="1"/>
                  </a:lnTo>
                  <a:lnTo>
                    <a:pt x="53" y="0"/>
                  </a:lnTo>
                  <a:lnTo>
                    <a:pt x="53" y="1"/>
                  </a:lnTo>
                  <a:lnTo>
                    <a:pt x="54" y="1"/>
                  </a:lnTo>
                  <a:lnTo>
                    <a:pt x="54" y="2"/>
                  </a:lnTo>
                  <a:lnTo>
                    <a:pt x="55" y="2"/>
                  </a:lnTo>
                  <a:lnTo>
                    <a:pt x="55" y="3"/>
                  </a:lnTo>
                  <a:lnTo>
                    <a:pt x="56" y="4"/>
                  </a:lnTo>
                  <a:lnTo>
                    <a:pt x="56" y="3"/>
                  </a:lnTo>
                  <a:lnTo>
                    <a:pt x="57" y="3"/>
                  </a:lnTo>
                  <a:lnTo>
                    <a:pt x="58" y="3"/>
                  </a:lnTo>
                  <a:lnTo>
                    <a:pt x="60" y="3"/>
                  </a:lnTo>
                  <a:lnTo>
                    <a:pt x="61" y="3"/>
                  </a:lnTo>
                  <a:lnTo>
                    <a:pt x="62" y="3"/>
                  </a:lnTo>
                  <a:lnTo>
                    <a:pt x="63" y="3"/>
                  </a:lnTo>
                  <a:lnTo>
                    <a:pt x="64" y="3"/>
                  </a:lnTo>
                  <a:lnTo>
                    <a:pt x="65" y="3"/>
                  </a:lnTo>
                  <a:lnTo>
                    <a:pt x="66" y="4"/>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133"/>
            <p:cNvSpPr>
              <a:spLocks/>
            </p:cNvSpPr>
            <p:nvPr/>
          </p:nvSpPr>
          <p:spPr bwMode="auto">
            <a:xfrm>
              <a:off x="5970588" y="3729038"/>
              <a:ext cx="254000" cy="163513"/>
            </a:xfrm>
            <a:custGeom>
              <a:avLst/>
              <a:gdLst>
                <a:gd name="T0" fmla="*/ 23 w 160"/>
                <a:gd name="T1" fmla="*/ 22 h 103"/>
                <a:gd name="T2" fmla="*/ 54 w 160"/>
                <a:gd name="T3" fmla="*/ 16 h 103"/>
                <a:gd name="T4" fmla="*/ 69 w 160"/>
                <a:gd name="T5" fmla="*/ 13 h 103"/>
                <a:gd name="T6" fmla="*/ 89 w 160"/>
                <a:gd name="T7" fmla="*/ 9 h 103"/>
                <a:gd name="T8" fmla="*/ 92 w 160"/>
                <a:gd name="T9" fmla="*/ 8 h 103"/>
                <a:gd name="T10" fmla="*/ 109 w 160"/>
                <a:gd name="T11" fmla="*/ 4 h 103"/>
                <a:gd name="T12" fmla="*/ 126 w 160"/>
                <a:gd name="T13" fmla="*/ 1 h 103"/>
                <a:gd name="T14" fmla="*/ 131 w 160"/>
                <a:gd name="T15" fmla="*/ 1 h 103"/>
                <a:gd name="T16" fmla="*/ 139 w 160"/>
                <a:gd name="T17" fmla="*/ 10 h 103"/>
                <a:gd name="T18" fmla="*/ 144 w 160"/>
                <a:gd name="T19" fmla="*/ 15 h 103"/>
                <a:gd name="T20" fmla="*/ 150 w 160"/>
                <a:gd name="T21" fmla="*/ 16 h 103"/>
                <a:gd name="T22" fmla="*/ 147 w 160"/>
                <a:gd name="T23" fmla="*/ 22 h 103"/>
                <a:gd name="T24" fmla="*/ 146 w 160"/>
                <a:gd name="T25" fmla="*/ 28 h 103"/>
                <a:gd name="T26" fmla="*/ 143 w 160"/>
                <a:gd name="T27" fmla="*/ 31 h 103"/>
                <a:gd name="T28" fmla="*/ 143 w 160"/>
                <a:gd name="T29" fmla="*/ 33 h 103"/>
                <a:gd name="T30" fmla="*/ 144 w 160"/>
                <a:gd name="T31" fmla="*/ 39 h 103"/>
                <a:gd name="T32" fmla="*/ 143 w 160"/>
                <a:gd name="T33" fmla="*/ 45 h 103"/>
                <a:gd name="T34" fmla="*/ 148 w 160"/>
                <a:gd name="T35" fmla="*/ 46 h 103"/>
                <a:gd name="T36" fmla="*/ 150 w 160"/>
                <a:gd name="T37" fmla="*/ 51 h 103"/>
                <a:gd name="T38" fmla="*/ 160 w 160"/>
                <a:gd name="T39" fmla="*/ 58 h 103"/>
                <a:gd name="T40" fmla="*/ 154 w 160"/>
                <a:gd name="T41" fmla="*/ 62 h 103"/>
                <a:gd name="T42" fmla="*/ 150 w 160"/>
                <a:gd name="T43" fmla="*/ 69 h 103"/>
                <a:gd name="T44" fmla="*/ 146 w 160"/>
                <a:gd name="T45" fmla="*/ 72 h 103"/>
                <a:gd name="T46" fmla="*/ 140 w 160"/>
                <a:gd name="T47" fmla="*/ 73 h 103"/>
                <a:gd name="T48" fmla="*/ 138 w 160"/>
                <a:gd name="T49" fmla="*/ 74 h 103"/>
                <a:gd name="T50" fmla="*/ 130 w 160"/>
                <a:gd name="T51" fmla="*/ 80 h 103"/>
                <a:gd name="T52" fmla="*/ 120 w 160"/>
                <a:gd name="T53" fmla="*/ 82 h 103"/>
                <a:gd name="T54" fmla="*/ 116 w 160"/>
                <a:gd name="T55" fmla="*/ 83 h 103"/>
                <a:gd name="T56" fmla="*/ 109 w 160"/>
                <a:gd name="T57" fmla="*/ 84 h 103"/>
                <a:gd name="T58" fmla="*/ 99 w 160"/>
                <a:gd name="T59" fmla="*/ 86 h 103"/>
                <a:gd name="T60" fmla="*/ 91 w 160"/>
                <a:gd name="T61" fmla="*/ 89 h 103"/>
                <a:gd name="T62" fmla="*/ 77 w 160"/>
                <a:gd name="T63" fmla="*/ 91 h 103"/>
                <a:gd name="T64" fmla="*/ 72 w 160"/>
                <a:gd name="T65" fmla="*/ 92 h 103"/>
                <a:gd name="T66" fmla="*/ 70 w 160"/>
                <a:gd name="T67" fmla="*/ 93 h 103"/>
                <a:gd name="T68" fmla="*/ 37 w 160"/>
                <a:gd name="T69" fmla="*/ 99 h 103"/>
                <a:gd name="T70" fmla="*/ 19 w 160"/>
                <a:gd name="T71" fmla="*/ 102 h 103"/>
                <a:gd name="T72" fmla="*/ 12 w 160"/>
                <a:gd name="T73" fmla="*/ 95 h 103"/>
                <a:gd name="T74" fmla="*/ 10 w 160"/>
                <a:gd name="T75" fmla="*/ 89 h 103"/>
                <a:gd name="T76" fmla="*/ 8 w 160"/>
                <a:gd name="T77" fmla="*/ 74 h 103"/>
                <a:gd name="T78" fmla="*/ 7 w 160"/>
                <a:gd name="T79" fmla="*/ 65 h 103"/>
                <a:gd name="T80" fmla="*/ 6 w 160"/>
                <a:gd name="T81" fmla="*/ 61 h 103"/>
                <a:gd name="T82" fmla="*/ 6 w 160"/>
                <a:gd name="T83" fmla="*/ 58 h 103"/>
                <a:gd name="T84" fmla="*/ 4 w 160"/>
                <a:gd name="T85" fmla="*/ 56 h 103"/>
                <a:gd name="T86" fmla="*/ 4 w 160"/>
                <a:gd name="T87" fmla="*/ 53 h 103"/>
                <a:gd name="T88" fmla="*/ 3 w 160"/>
                <a:gd name="T89" fmla="*/ 50 h 103"/>
                <a:gd name="T90" fmla="*/ 3 w 160"/>
                <a:gd name="T91" fmla="*/ 49 h 103"/>
                <a:gd name="T92" fmla="*/ 3 w 160"/>
                <a:gd name="T93" fmla="*/ 46 h 103"/>
                <a:gd name="T94" fmla="*/ 2 w 160"/>
                <a:gd name="T95" fmla="*/ 42 h 103"/>
                <a:gd name="T96" fmla="*/ 0 w 160"/>
                <a:gd name="T97" fmla="*/ 32 h 103"/>
                <a:gd name="T98" fmla="*/ 2 w 160"/>
                <a:gd name="T99" fmla="*/ 25 h 103"/>
                <a:gd name="T100" fmla="*/ 7 w 160"/>
                <a:gd name="T101" fmla="*/ 23 h 103"/>
                <a:gd name="T102" fmla="*/ 9 w 160"/>
                <a:gd name="T103" fmla="*/ 19 h 103"/>
                <a:gd name="T104" fmla="*/ 10 w 160"/>
                <a:gd name="T105" fmla="*/ 20 h 103"/>
                <a:gd name="T106" fmla="*/ 14 w 160"/>
                <a:gd name="T107" fmla="*/ 16 h 103"/>
                <a:gd name="T108" fmla="*/ 18 w 160"/>
                <a:gd name="T109"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103">
                  <a:moveTo>
                    <a:pt x="18" y="19"/>
                  </a:moveTo>
                  <a:lnTo>
                    <a:pt x="18" y="19"/>
                  </a:lnTo>
                  <a:lnTo>
                    <a:pt x="19" y="23"/>
                  </a:lnTo>
                  <a:lnTo>
                    <a:pt x="22" y="23"/>
                  </a:lnTo>
                  <a:lnTo>
                    <a:pt x="22" y="23"/>
                  </a:lnTo>
                  <a:lnTo>
                    <a:pt x="22" y="22"/>
                  </a:lnTo>
                  <a:lnTo>
                    <a:pt x="23" y="22"/>
                  </a:lnTo>
                  <a:lnTo>
                    <a:pt x="24" y="22"/>
                  </a:lnTo>
                  <a:lnTo>
                    <a:pt x="36" y="20"/>
                  </a:lnTo>
                  <a:lnTo>
                    <a:pt x="37" y="20"/>
                  </a:lnTo>
                  <a:lnTo>
                    <a:pt x="40" y="19"/>
                  </a:lnTo>
                  <a:lnTo>
                    <a:pt x="41" y="19"/>
                  </a:lnTo>
                  <a:lnTo>
                    <a:pt x="48" y="18"/>
                  </a:lnTo>
                  <a:lnTo>
                    <a:pt x="54" y="16"/>
                  </a:lnTo>
                  <a:lnTo>
                    <a:pt x="58" y="15"/>
                  </a:lnTo>
                  <a:lnTo>
                    <a:pt x="60" y="15"/>
                  </a:lnTo>
                  <a:lnTo>
                    <a:pt x="62" y="14"/>
                  </a:lnTo>
                  <a:lnTo>
                    <a:pt x="62" y="14"/>
                  </a:lnTo>
                  <a:lnTo>
                    <a:pt x="67" y="13"/>
                  </a:lnTo>
                  <a:lnTo>
                    <a:pt x="67" y="13"/>
                  </a:lnTo>
                  <a:lnTo>
                    <a:pt x="69" y="13"/>
                  </a:lnTo>
                  <a:lnTo>
                    <a:pt x="72" y="12"/>
                  </a:lnTo>
                  <a:lnTo>
                    <a:pt x="76" y="12"/>
                  </a:lnTo>
                  <a:lnTo>
                    <a:pt x="84" y="10"/>
                  </a:lnTo>
                  <a:lnTo>
                    <a:pt x="88" y="9"/>
                  </a:lnTo>
                  <a:lnTo>
                    <a:pt x="88" y="9"/>
                  </a:lnTo>
                  <a:lnTo>
                    <a:pt x="89" y="9"/>
                  </a:lnTo>
                  <a:lnTo>
                    <a:pt x="89" y="9"/>
                  </a:lnTo>
                  <a:lnTo>
                    <a:pt x="89" y="9"/>
                  </a:lnTo>
                  <a:lnTo>
                    <a:pt x="89" y="9"/>
                  </a:lnTo>
                  <a:lnTo>
                    <a:pt x="89" y="9"/>
                  </a:lnTo>
                  <a:lnTo>
                    <a:pt x="90" y="9"/>
                  </a:lnTo>
                  <a:lnTo>
                    <a:pt x="90" y="9"/>
                  </a:lnTo>
                  <a:lnTo>
                    <a:pt x="92" y="8"/>
                  </a:lnTo>
                  <a:lnTo>
                    <a:pt x="92" y="8"/>
                  </a:lnTo>
                  <a:lnTo>
                    <a:pt x="99" y="6"/>
                  </a:lnTo>
                  <a:lnTo>
                    <a:pt x="99" y="6"/>
                  </a:lnTo>
                  <a:lnTo>
                    <a:pt x="101" y="6"/>
                  </a:lnTo>
                  <a:lnTo>
                    <a:pt x="101" y="6"/>
                  </a:lnTo>
                  <a:lnTo>
                    <a:pt x="103" y="5"/>
                  </a:lnTo>
                  <a:lnTo>
                    <a:pt x="104" y="5"/>
                  </a:lnTo>
                  <a:lnTo>
                    <a:pt x="109" y="4"/>
                  </a:lnTo>
                  <a:lnTo>
                    <a:pt x="109" y="4"/>
                  </a:lnTo>
                  <a:lnTo>
                    <a:pt x="110" y="4"/>
                  </a:lnTo>
                  <a:lnTo>
                    <a:pt x="110" y="4"/>
                  </a:lnTo>
                  <a:lnTo>
                    <a:pt x="113" y="3"/>
                  </a:lnTo>
                  <a:lnTo>
                    <a:pt x="113" y="3"/>
                  </a:lnTo>
                  <a:lnTo>
                    <a:pt x="126" y="1"/>
                  </a:lnTo>
                  <a:lnTo>
                    <a:pt x="126" y="1"/>
                  </a:lnTo>
                  <a:lnTo>
                    <a:pt x="126" y="1"/>
                  </a:lnTo>
                  <a:lnTo>
                    <a:pt x="127" y="0"/>
                  </a:lnTo>
                  <a:lnTo>
                    <a:pt x="127" y="0"/>
                  </a:lnTo>
                  <a:lnTo>
                    <a:pt x="129" y="0"/>
                  </a:lnTo>
                  <a:lnTo>
                    <a:pt x="129" y="0"/>
                  </a:lnTo>
                  <a:lnTo>
                    <a:pt x="130" y="1"/>
                  </a:lnTo>
                  <a:lnTo>
                    <a:pt x="131" y="1"/>
                  </a:lnTo>
                  <a:lnTo>
                    <a:pt x="132" y="3"/>
                  </a:lnTo>
                  <a:lnTo>
                    <a:pt x="134" y="3"/>
                  </a:lnTo>
                  <a:lnTo>
                    <a:pt x="136" y="3"/>
                  </a:lnTo>
                  <a:lnTo>
                    <a:pt x="136" y="3"/>
                  </a:lnTo>
                  <a:lnTo>
                    <a:pt x="137" y="4"/>
                  </a:lnTo>
                  <a:lnTo>
                    <a:pt x="138" y="6"/>
                  </a:lnTo>
                  <a:lnTo>
                    <a:pt x="139" y="10"/>
                  </a:lnTo>
                  <a:lnTo>
                    <a:pt x="139" y="11"/>
                  </a:lnTo>
                  <a:lnTo>
                    <a:pt x="139" y="11"/>
                  </a:lnTo>
                  <a:lnTo>
                    <a:pt x="140" y="12"/>
                  </a:lnTo>
                  <a:lnTo>
                    <a:pt x="142" y="14"/>
                  </a:lnTo>
                  <a:lnTo>
                    <a:pt x="143" y="14"/>
                  </a:lnTo>
                  <a:lnTo>
                    <a:pt x="143" y="14"/>
                  </a:lnTo>
                  <a:lnTo>
                    <a:pt x="144" y="15"/>
                  </a:lnTo>
                  <a:lnTo>
                    <a:pt x="146" y="15"/>
                  </a:lnTo>
                  <a:lnTo>
                    <a:pt x="147" y="15"/>
                  </a:lnTo>
                  <a:lnTo>
                    <a:pt x="148" y="15"/>
                  </a:lnTo>
                  <a:lnTo>
                    <a:pt x="148" y="15"/>
                  </a:lnTo>
                  <a:lnTo>
                    <a:pt x="150" y="16"/>
                  </a:lnTo>
                  <a:lnTo>
                    <a:pt x="150" y="16"/>
                  </a:lnTo>
                  <a:lnTo>
                    <a:pt x="150" y="16"/>
                  </a:lnTo>
                  <a:lnTo>
                    <a:pt x="149" y="18"/>
                  </a:lnTo>
                  <a:lnTo>
                    <a:pt x="148" y="19"/>
                  </a:lnTo>
                  <a:lnTo>
                    <a:pt x="148" y="20"/>
                  </a:lnTo>
                  <a:lnTo>
                    <a:pt x="148" y="21"/>
                  </a:lnTo>
                  <a:lnTo>
                    <a:pt x="147" y="22"/>
                  </a:lnTo>
                  <a:lnTo>
                    <a:pt x="147" y="22"/>
                  </a:lnTo>
                  <a:lnTo>
                    <a:pt x="147" y="22"/>
                  </a:lnTo>
                  <a:lnTo>
                    <a:pt x="147" y="23"/>
                  </a:lnTo>
                  <a:lnTo>
                    <a:pt x="147" y="24"/>
                  </a:lnTo>
                  <a:lnTo>
                    <a:pt x="147" y="25"/>
                  </a:lnTo>
                  <a:lnTo>
                    <a:pt x="146" y="28"/>
                  </a:lnTo>
                  <a:lnTo>
                    <a:pt x="146" y="28"/>
                  </a:lnTo>
                  <a:lnTo>
                    <a:pt x="146" y="28"/>
                  </a:lnTo>
                  <a:lnTo>
                    <a:pt x="146" y="28"/>
                  </a:lnTo>
                  <a:lnTo>
                    <a:pt x="146" y="28"/>
                  </a:lnTo>
                  <a:lnTo>
                    <a:pt x="146" y="28"/>
                  </a:lnTo>
                  <a:lnTo>
                    <a:pt x="144" y="30"/>
                  </a:lnTo>
                  <a:lnTo>
                    <a:pt x="144" y="30"/>
                  </a:lnTo>
                  <a:lnTo>
                    <a:pt x="144" y="30"/>
                  </a:lnTo>
                  <a:lnTo>
                    <a:pt x="143" y="31"/>
                  </a:lnTo>
                  <a:lnTo>
                    <a:pt x="143" y="31"/>
                  </a:lnTo>
                  <a:lnTo>
                    <a:pt x="142" y="31"/>
                  </a:lnTo>
                  <a:lnTo>
                    <a:pt x="142" y="32"/>
                  </a:lnTo>
                  <a:lnTo>
                    <a:pt x="142" y="32"/>
                  </a:lnTo>
                  <a:lnTo>
                    <a:pt x="142" y="32"/>
                  </a:lnTo>
                  <a:lnTo>
                    <a:pt x="142" y="32"/>
                  </a:lnTo>
                  <a:lnTo>
                    <a:pt x="142" y="32"/>
                  </a:lnTo>
                  <a:lnTo>
                    <a:pt x="143" y="33"/>
                  </a:lnTo>
                  <a:lnTo>
                    <a:pt x="143" y="33"/>
                  </a:lnTo>
                  <a:lnTo>
                    <a:pt x="143" y="33"/>
                  </a:lnTo>
                  <a:lnTo>
                    <a:pt x="146" y="35"/>
                  </a:lnTo>
                  <a:lnTo>
                    <a:pt x="146" y="35"/>
                  </a:lnTo>
                  <a:lnTo>
                    <a:pt x="146" y="35"/>
                  </a:lnTo>
                  <a:lnTo>
                    <a:pt x="144" y="39"/>
                  </a:lnTo>
                  <a:lnTo>
                    <a:pt x="144" y="39"/>
                  </a:lnTo>
                  <a:lnTo>
                    <a:pt x="143" y="39"/>
                  </a:lnTo>
                  <a:lnTo>
                    <a:pt x="143" y="39"/>
                  </a:lnTo>
                  <a:lnTo>
                    <a:pt x="143" y="39"/>
                  </a:lnTo>
                  <a:lnTo>
                    <a:pt x="142" y="40"/>
                  </a:lnTo>
                  <a:lnTo>
                    <a:pt x="143" y="42"/>
                  </a:lnTo>
                  <a:lnTo>
                    <a:pt x="143" y="44"/>
                  </a:lnTo>
                  <a:lnTo>
                    <a:pt x="143" y="45"/>
                  </a:lnTo>
                  <a:lnTo>
                    <a:pt x="144" y="45"/>
                  </a:lnTo>
                  <a:lnTo>
                    <a:pt x="144" y="45"/>
                  </a:lnTo>
                  <a:lnTo>
                    <a:pt x="146" y="45"/>
                  </a:lnTo>
                  <a:lnTo>
                    <a:pt x="146" y="45"/>
                  </a:lnTo>
                  <a:lnTo>
                    <a:pt x="146" y="45"/>
                  </a:lnTo>
                  <a:lnTo>
                    <a:pt x="147" y="45"/>
                  </a:lnTo>
                  <a:lnTo>
                    <a:pt x="148" y="46"/>
                  </a:lnTo>
                  <a:lnTo>
                    <a:pt x="148" y="46"/>
                  </a:lnTo>
                  <a:lnTo>
                    <a:pt x="148" y="46"/>
                  </a:lnTo>
                  <a:lnTo>
                    <a:pt x="148" y="48"/>
                  </a:lnTo>
                  <a:lnTo>
                    <a:pt x="148" y="50"/>
                  </a:lnTo>
                  <a:lnTo>
                    <a:pt x="149" y="50"/>
                  </a:lnTo>
                  <a:lnTo>
                    <a:pt x="149" y="51"/>
                  </a:lnTo>
                  <a:lnTo>
                    <a:pt x="150" y="51"/>
                  </a:lnTo>
                  <a:lnTo>
                    <a:pt x="150" y="51"/>
                  </a:lnTo>
                  <a:lnTo>
                    <a:pt x="152" y="52"/>
                  </a:lnTo>
                  <a:lnTo>
                    <a:pt x="154" y="53"/>
                  </a:lnTo>
                  <a:lnTo>
                    <a:pt x="158" y="55"/>
                  </a:lnTo>
                  <a:lnTo>
                    <a:pt x="158" y="55"/>
                  </a:lnTo>
                  <a:lnTo>
                    <a:pt x="160" y="56"/>
                  </a:lnTo>
                  <a:lnTo>
                    <a:pt x="160" y="58"/>
                  </a:lnTo>
                  <a:lnTo>
                    <a:pt x="160" y="58"/>
                  </a:lnTo>
                  <a:lnTo>
                    <a:pt x="160" y="58"/>
                  </a:lnTo>
                  <a:lnTo>
                    <a:pt x="159" y="58"/>
                  </a:lnTo>
                  <a:lnTo>
                    <a:pt x="157" y="60"/>
                  </a:lnTo>
                  <a:lnTo>
                    <a:pt x="156" y="61"/>
                  </a:lnTo>
                  <a:lnTo>
                    <a:pt x="154" y="62"/>
                  </a:lnTo>
                  <a:lnTo>
                    <a:pt x="154" y="62"/>
                  </a:lnTo>
                  <a:lnTo>
                    <a:pt x="153" y="63"/>
                  </a:lnTo>
                  <a:lnTo>
                    <a:pt x="152" y="64"/>
                  </a:lnTo>
                  <a:lnTo>
                    <a:pt x="152" y="65"/>
                  </a:lnTo>
                  <a:lnTo>
                    <a:pt x="152" y="65"/>
                  </a:lnTo>
                  <a:lnTo>
                    <a:pt x="151" y="68"/>
                  </a:lnTo>
                  <a:lnTo>
                    <a:pt x="150" y="68"/>
                  </a:lnTo>
                  <a:lnTo>
                    <a:pt x="150" y="69"/>
                  </a:lnTo>
                  <a:lnTo>
                    <a:pt x="149" y="70"/>
                  </a:lnTo>
                  <a:lnTo>
                    <a:pt x="149" y="70"/>
                  </a:lnTo>
                  <a:lnTo>
                    <a:pt x="149" y="70"/>
                  </a:lnTo>
                  <a:lnTo>
                    <a:pt x="148" y="71"/>
                  </a:lnTo>
                  <a:lnTo>
                    <a:pt x="147" y="71"/>
                  </a:lnTo>
                  <a:lnTo>
                    <a:pt x="146" y="72"/>
                  </a:lnTo>
                  <a:lnTo>
                    <a:pt x="146" y="72"/>
                  </a:lnTo>
                  <a:lnTo>
                    <a:pt x="144" y="73"/>
                  </a:lnTo>
                  <a:lnTo>
                    <a:pt x="144" y="73"/>
                  </a:lnTo>
                  <a:lnTo>
                    <a:pt x="143" y="73"/>
                  </a:lnTo>
                  <a:lnTo>
                    <a:pt x="142" y="73"/>
                  </a:lnTo>
                  <a:lnTo>
                    <a:pt x="141" y="73"/>
                  </a:lnTo>
                  <a:lnTo>
                    <a:pt x="140" y="73"/>
                  </a:lnTo>
                  <a:lnTo>
                    <a:pt x="140" y="73"/>
                  </a:lnTo>
                  <a:lnTo>
                    <a:pt x="140" y="73"/>
                  </a:lnTo>
                  <a:lnTo>
                    <a:pt x="140" y="73"/>
                  </a:lnTo>
                  <a:lnTo>
                    <a:pt x="140" y="73"/>
                  </a:lnTo>
                  <a:lnTo>
                    <a:pt x="140" y="73"/>
                  </a:lnTo>
                  <a:lnTo>
                    <a:pt x="139" y="73"/>
                  </a:lnTo>
                  <a:lnTo>
                    <a:pt x="139" y="73"/>
                  </a:lnTo>
                  <a:lnTo>
                    <a:pt x="138" y="74"/>
                  </a:lnTo>
                  <a:lnTo>
                    <a:pt x="138" y="74"/>
                  </a:lnTo>
                  <a:lnTo>
                    <a:pt x="137" y="75"/>
                  </a:lnTo>
                  <a:lnTo>
                    <a:pt x="137" y="76"/>
                  </a:lnTo>
                  <a:lnTo>
                    <a:pt x="136" y="78"/>
                  </a:lnTo>
                  <a:lnTo>
                    <a:pt x="136" y="79"/>
                  </a:lnTo>
                  <a:lnTo>
                    <a:pt x="136" y="79"/>
                  </a:lnTo>
                  <a:lnTo>
                    <a:pt x="130" y="80"/>
                  </a:lnTo>
                  <a:lnTo>
                    <a:pt x="130" y="80"/>
                  </a:lnTo>
                  <a:lnTo>
                    <a:pt x="127" y="80"/>
                  </a:lnTo>
                  <a:lnTo>
                    <a:pt x="124" y="81"/>
                  </a:lnTo>
                  <a:lnTo>
                    <a:pt x="124" y="81"/>
                  </a:lnTo>
                  <a:lnTo>
                    <a:pt x="124" y="81"/>
                  </a:lnTo>
                  <a:lnTo>
                    <a:pt x="124" y="81"/>
                  </a:lnTo>
                  <a:lnTo>
                    <a:pt x="120" y="82"/>
                  </a:lnTo>
                  <a:lnTo>
                    <a:pt x="120" y="82"/>
                  </a:lnTo>
                  <a:lnTo>
                    <a:pt x="120" y="82"/>
                  </a:lnTo>
                  <a:lnTo>
                    <a:pt x="120" y="82"/>
                  </a:lnTo>
                  <a:lnTo>
                    <a:pt x="120" y="82"/>
                  </a:lnTo>
                  <a:lnTo>
                    <a:pt x="118" y="82"/>
                  </a:lnTo>
                  <a:lnTo>
                    <a:pt x="117" y="82"/>
                  </a:lnTo>
                  <a:lnTo>
                    <a:pt x="116" y="83"/>
                  </a:lnTo>
                  <a:lnTo>
                    <a:pt x="116" y="83"/>
                  </a:lnTo>
                  <a:lnTo>
                    <a:pt x="112" y="83"/>
                  </a:lnTo>
                  <a:lnTo>
                    <a:pt x="112" y="83"/>
                  </a:lnTo>
                  <a:lnTo>
                    <a:pt x="110" y="84"/>
                  </a:lnTo>
                  <a:lnTo>
                    <a:pt x="110" y="84"/>
                  </a:lnTo>
                  <a:lnTo>
                    <a:pt x="110" y="84"/>
                  </a:lnTo>
                  <a:lnTo>
                    <a:pt x="109" y="84"/>
                  </a:lnTo>
                  <a:lnTo>
                    <a:pt x="108" y="84"/>
                  </a:lnTo>
                  <a:lnTo>
                    <a:pt x="107" y="84"/>
                  </a:lnTo>
                  <a:lnTo>
                    <a:pt x="104" y="85"/>
                  </a:lnTo>
                  <a:lnTo>
                    <a:pt x="103" y="85"/>
                  </a:lnTo>
                  <a:lnTo>
                    <a:pt x="103" y="85"/>
                  </a:lnTo>
                  <a:lnTo>
                    <a:pt x="103" y="85"/>
                  </a:lnTo>
                  <a:lnTo>
                    <a:pt x="99" y="86"/>
                  </a:lnTo>
                  <a:lnTo>
                    <a:pt x="99" y="86"/>
                  </a:lnTo>
                  <a:lnTo>
                    <a:pt x="98" y="86"/>
                  </a:lnTo>
                  <a:lnTo>
                    <a:pt x="98" y="86"/>
                  </a:lnTo>
                  <a:lnTo>
                    <a:pt x="92" y="88"/>
                  </a:lnTo>
                  <a:lnTo>
                    <a:pt x="92" y="88"/>
                  </a:lnTo>
                  <a:lnTo>
                    <a:pt x="91" y="89"/>
                  </a:lnTo>
                  <a:lnTo>
                    <a:pt x="91" y="89"/>
                  </a:lnTo>
                  <a:lnTo>
                    <a:pt x="87" y="89"/>
                  </a:lnTo>
                  <a:lnTo>
                    <a:pt x="87" y="89"/>
                  </a:lnTo>
                  <a:lnTo>
                    <a:pt x="86" y="90"/>
                  </a:lnTo>
                  <a:lnTo>
                    <a:pt x="86" y="90"/>
                  </a:lnTo>
                  <a:lnTo>
                    <a:pt x="86" y="90"/>
                  </a:lnTo>
                  <a:lnTo>
                    <a:pt x="84" y="90"/>
                  </a:lnTo>
                  <a:lnTo>
                    <a:pt x="77" y="91"/>
                  </a:lnTo>
                  <a:lnTo>
                    <a:pt x="77" y="91"/>
                  </a:lnTo>
                  <a:lnTo>
                    <a:pt x="76" y="91"/>
                  </a:lnTo>
                  <a:lnTo>
                    <a:pt x="73" y="92"/>
                  </a:lnTo>
                  <a:lnTo>
                    <a:pt x="73" y="92"/>
                  </a:lnTo>
                  <a:lnTo>
                    <a:pt x="72" y="92"/>
                  </a:lnTo>
                  <a:lnTo>
                    <a:pt x="72" y="92"/>
                  </a:lnTo>
                  <a:lnTo>
                    <a:pt x="72" y="92"/>
                  </a:lnTo>
                  <a:lnTo>
                    <a:pt x="72" y="92"/>
                  </a:lnTo>
                  <a:lnTo>
                    <a:pt x="70" y="92"/>
                  </a:lnTo>
                  <a:lnTo>
                    <a:pt x="70" y="93"/>
                  </a:lnTo>
                  <a:lnTo>
                    <a:pt x="70" y="93"/>
                  </a:lnTo>
                  <a:lnTo>
                    <a:pt x="70" y="93"/>
                  </a:lnTo>
                  <a:lnTo>
                    <a:pt x="70" y="93"/>
                  </a:lnTo>
                  <a:lnTo>
                    <a:pt x="70" y="93"/>
                  </a:lnTo>
                  <a:lnTo>
                    <a:pt x="69" y="93"/>
                  </a:lnTo>
                  <a:lnTo>
                    <a:pt x="58" y="95"/>
                  </a:lnTo>
                  <a:lnTo>
                    <a:pt x="54" y="95"/>
                  </a:lnTo>
                  <a:lnTo>
                    <a:pt x="54" y="95"/>
                  </a:lnTo>
                  <a:lnTo>
                    <a:pt x="42" y="98"/>
                  </a:lnTo>
                  <a:lnTo>
                    <a:pt x="40" y="99"/>
                  </a:lnTo>
                  <a:lnTo>
                    <a:pt x="37" y="99"/>
                  </a:lnTo>
                  <a:lnTo>
                    <a:pt x="37" y="99"/>
                  </a:lnTo>
                  <a:lnTo>
                    <a:pt x="33" y="100"/>
                  </a:lnTo>
                  <a:lnTo>
                    <a:pt x="31" y="101"/>
                  </a:lnTo>
                  <a:lnTo>
                    <a:pt x="31" y="101"/>
                  </a:lnTo>
                  <a:lnTo>
                    <a:pt x="29" y="101"/>
                  </a:lnTo>
                  <a:lnTo>
                    <a:pt x="19" y="102"/>
                  </a:lnTo>
                  <a:lnTo>
                    <a:pt x="19" y="102"/>
                  </a:lnTo>
                  <a:lnTo>
                    <a:pt x="16" y="103"/>
                  </a:lnTo>
                  <a:lnTo>
                    <a:pt x="13" y="103"/>
                  </a:lnTo>
                  <a:lnTo>
                    <a:pt x="12" y="96"/>
                  </a:lnTo>
                  <a:lnTo>
                    <a:pt x="12" y="96"/>
                  </a:lnTo>
                  <a:lnTo>
                    <a:pt x="12" y="95"/>
                  </a:lnTo>
                  <a:lnTo>
                    <a:pt x="12" y="95"/>
                  </a:lnTo>
                  <a:lnTo>
                    <a:pt x="12" y="95"/>
                  </a:lnTo>
                  <a:lnTo>
                    <a:pt x="12" y="95"/>
                  </a:lnTo>
                  <a:lnTo>
                    <a:pt x="12" y="95"/>
                  </a:lnTo>
                  <a:lnTo>
                    <a:pt x="11" y="93"/>
                  </a:lnTo>
                  <a:lnTo>
                    <a:pt x="11" y="92"/>
                  </a:lnTo>
                  <a:lnTo>
                    <a:pt x="11" y="92"/>
                  </a:lnTo>
                  <a:lnTo>
                    <a:pt x="11" y="89"/>
                  </a:lnTo>
                  <a:lnTo>
                    <a:pt x="10" y="89"/>
                  </a:lnTo>
                  <a:lnTo>
                    <a:pt x="10" y="89"/>
                  </a:lnTo>
                  <a:lnTo>
                    <a:pt x="9" y="81"/>
                  </a:lnTo>
                  <a:lnTo>
                    <a:pt x="9" y="81"/>
                  </a:lnTo>
                  <a:lnTo>
                    <a:pt x="9" y="78"/>
                  </a:lnTo>
                  <a:lnTo>
                    <a:pt x="9" y="76"/>
                  </a:lnTo>
                  <a:lnTo>
                    <a:pt x="9" y="76"/>
                  </a:lnTo>
                  <a:lnTo>
                    <a:pt x="8" y="74"/>
                  </a:lnTo>
                  <a:lnTo>
                    <a:pt x="8" y="74"/>
                  </a:lnTo>
                  <a:lnTo>
                    <a:pt x="8" y="73"/>
                  </a:lnTo>
                  <a:lnTo>
                    <a:pt x="8" y="73"/>
                  </a:lnTo>
                  <a:lnTo>
                    <a:pt x="8" y="73"/>
                  </a:lnTo>
                  <a:lnTo>
                    <a:pt x="7" y="68"/>
                  </a:lnTo>
                  <a:lnTo>
                    <a:pt x="7" y="68"/>
                  </a:lnTo>
                  <a:lnTo>
                    <a:pt x="7" y="65"/>
                  </a:lnTo>
                  <a:lnTo>
                    <a:pt x="7" y="65"/>
                  </a:lnTo>
                  <a:lnTo>
                    <a:pt x="7" y="65"/>
                  </a:lnTo>
                  <a:lnTo>
                    <a:pt x="7" y="64"/>
                  </a:lnTo>
                  <a:lnTo>
                    <a:pt x="7" y="64"/>
                  </a:lnTo>
                  <a:lnTo>
                    <a:pt x="6" y="63"/>
                  </a:lnTo>
                  <a:lnTo>
                    <a:pt x="6" y="61"/>
                  </a:lnTo>
                  <a:lnTo>
                    <a:pt x="6" y="61"/>
                  </a:lnTo>
                  <a:lnTo>
                    <a:pt x="6" y="60"/>
                  </a:lnTo>
                  <a:lnTo>
                    <a:pt x="6" y="59"/>
                  </a:lnTo>
                  <a:lnTo>
                    <a:pt x="6" y="58"/>
                  </a:lnTo>
                  <a:lnTo>
                    <a:pt x="6" y="58"/>
                  </a:lnTo>
                  <a:lnTo>
                    <a:pt x="6" y="58"/>
                  </a:lnTo>
                  <a:lnTo>
                    <a:pt x="6" y="58"/>
                  </a:lnTo>
                  <a:lnTo>
                    <a:pt x="6" y="58"/>
                  </a:lnTo>
                  <a:lnTo>
                    <a:pt x="4" y="58"/>
                  </a:lnTo>
                  <a:lnTo>
                    <a:pt x="4" y="56"/>
                  </a:lnTo>
                  <a:lnTo>
                    <a:pt x="4" y="56"/>
                  </a:lnTo>
                  <a:lnTo>
                    <a:pt x="4" y="56"/>
                  </a:lnTo>
                  <a:lnTo>
                    <a:pt x="4" y="56"/>
                  </a:lnTo>
                  <a:lnTo>
                    <a:pt x="4" y="56"/>
                  </a:lnTo>
                  <a:lnTo>
                    <a:pt x="4" y="56"/>
                  </a:lnTo>
                  <a:lnTo>
                    <a:pt x="4" y="56"/>
                  </a:lnTo>
                  <a:lnTo>
                    <a:pt x="4" y="56"/>
                  </a:lnTo>
                  <a:lnTo>
                    <a:pt x="4" y="55"/>
                  </a:lnTo>
                  <a:lnTo>
                    <a:pt x="4" y="54"/>
                  </a:lnTo>
                  <a:lnTo>
                    <a:pt x="4" y="53"/>
                  </a:lnTo>
                  <a:lnTo>
                    <a:pt x="4" y="53"/>
                  </a:lnTo>
                  <a:lnTo>
                    <a:pt x="4" y="53"/>
                  </a:lnTo>
                  <a:lnTo>
                    <a:pt x="4" y="53"/>
                  </a:lnTo>
                  <a:lnTo>
                    <a:pt x="4" y="52"/>
                  </a:lnTo>
                  <a:lnTo>
                    <a:pt x="4" y="52"/>
                  </a:lnTo>
                  <a:lnTo>
                    <a:pt x="4" y="51"/>
                  </a:lnTo>
                  <a:lnTo>
                    <a:pt x="4" y="51"/>
                  </a:lnTo>
                  <a:lnTo>
                    <a:pt x="3" y="50"/>
                  </a:lnTo>
                  <a:lnTo>
                    <a:pt x="3" y="50"/>
                  </a:lnTo>
                  <a:lnTo>
                    <a:pt x="3" y="49"/>
                  </a:lnTo>
                  <a:lnTo>
                    <a:pt x="3" y="49"/>
                  </a:lnTo>
                  <a:lnTo>
                    <a:pt x="3" y="49"/>
                  </a:lnTo>
                  <a:lnTo>
                    <a:pt x="3" y="49"/>
                  </a:lnTo>
                  <a:lnTo>
                    <a:pt x="3" y="49"/>
                  </a:lnTo>
                  <a:lnTo>
                    <a:pt x="3" y="49"/>
                  </a:lnTo>
                  <a:lnTo>
                    <a:pt x="3" y="49"/>
                  </a:lnTo>
                  <a:lnTo>
                    <a:pt x="3" y="49"/>
                  </a:lnTo>
                  <a:lnTo>
                    <a:pt x="3" y="49"/>
                  </a:lnTo>
                  <a:lnTo>
                    <a:pt x="3" y="49"/>
                  </a:lnTo>
                  <a:lnTo>
                    <a:pt x="3" y="49"/>
                  </a:lnTo>
                  <a:lnTo>
                    <a:pt x="3" y="48"/>
                  </a:lnTo>
                  <a:lnTo>
                    <a:pt x="3" y="48"/>
                  </a:lnTo>
                  <a:lnTo>
                    <a:pt x="3" y="46"/>
                  </a:lnTo>
                  <a:lnTo>
                    <a:pt x="3" y="46"/>
                  </a:lnTo>
                  <a:lnTo>
                    <a:pt x="3" y="45"/>
                  </a:lnTo>
                  <a:lnTo>
                    <a:pt x="2" y="45"/>
                  </a:lnTo>
                  <a:lnTo>
                    <a:pt x="2" y="44"/>
                  </a:lnTo>
                  <a:lnTo>
                    <a:pt x="2" y="43"/>
                  </a:lnTo>
                  <a:lnTo>
                    <a:pt x="2" y="43"/>
                  </a:lnTo>
                  <a:lnTo>
                    <a:pt x="2" y="42"/>
                  </a:lnTo>
                  <a:lnTo>
                    <a:pt x="1" y="38"/>
                  </a:lnTo>
                  <a:lnTo>
                    <a:pt x="1" y="38"/>
                  </a:lnTo>
                  <a:lnTo>
                    <a:pt x="1" y="36"/>
                  </a:lnTo>
                  <a:lnTo>
                    <a:pt x="1" y="35"/>
                  </a:lnTo>
                  <a:lnTo>
                    <a:pt x="1" y="35"/>
                  </a:lnTo>
                  <a:lnTo>
                    <a:pt x="1" y="34"/>
                  </a:lnTo>
                  <a:lnTo>
                    <a:pt x="0" y="32"/>
                  </a:lnTo>
                  <a:lnTo>
                    <a:pt x="0" y="29"/>
                  </a:lnTo>
                  <a:lnTo>
                    <a:pt x="0" y="29"/>
                  </a:lnTo>
                  <a:lnTo>
                    <a:pt x="0" y="28"/>
                  </a:lnTo>
                  <a:lnTo>
                    <a:pt x="0" y="28"/>
                  </a:lnTo>
                  <a:lnTo>
                    <a:pt x="0" y="28"/>
                  </a:lnTo>
                  <a:lnTo>
                    <a:pt x="1" y="26"/>
                  </a:lnTo>
                  <a:lnTo>
                    <a:pt x="2" y="25"/>
                  </a:lnTo>
                  <a:lnTo>
                    <a:pt x="3" y="25"/>
                  </a:lnTo>
                  <a:lnTo>
                    <a:pt x="3" y="25"/>
                  </a:lnTo>
                  <a:lnTo>
                    <a:pt x="3" y="25"/>
                  </a:lnTo>
                  <a:lnTo>
                    <a:pt x="3" y="25"/>
                  </a:lnTo>
                  <a:lnTo>
                    <a:pt x="4" y="24"/>
                  </a:lnTo>
                  <a:lnTo>
                    <a:pt x="4" y="24"/>
                  </a:lnTo>
                  <a:lnTo>
                    <a:pt x="7" y="23"/>
                  </a:lnTo>
                  <a:lnTo>
                    <a:pt x="8" y="22"/>
                  </a:lnTo>
                  <a:lnTo>
                    <a:pt x="8" y="22"/>
                  </a:lnTo>
                  <a:lnTo>
                    <a:pt x="8" y="21"/>
                  </a:lnTo>
                  <a:lnTo>
                    <a:pt x="8" y="20"/>
                  </a:lnTo>
                  <a:lnTo>
                    <a:pt x="8" y="20"/>
                  </a:lnTo>
                  <a:lnTo>
                    <a:pt x="9" y="20"/>
                  </a:lnTo>
                  <a:lnTo>
                    <a:pt x="9" y="19"/>
                  </a:lnTo>
                  <a:lnTo>
                    <a:pt x="10" y="19"/>
                  </a:lnTo>
                  <a:lnTo>
                    <a:pt x="10" y="19"/>
                  </a:lnTo>
                  <a:lnTo>
                    <a:pt x="10" y="19"/>
                  </a:lnTo>
                  <a:lnTo>
                    <a:pt x="10" y="20"/>
                  </a:lnTo>
                  <a:lnTo>
                    <a:pt x="10" y="20"/>
                  </a:lnTo>
                  <a:lnTo>
                    <a:pt x="10" y="20"/>
                  </a:lnTo>
                  <a:lnTo>
                    <a:pt x="10" y="20"/>
                  </a:lnTo>
                  <a:lnTo>
                    <a:pt x="10" y="20"/>
                  </a:lnTo>
                  <a:lnTo>
                    <a:pt x="12" y="19"/>
                  </a:lnTo>
                  <a:lnTo>
                    <a:pt x="13" y="18"/>
                  </a:lnTo>
                  <a:lnTo>
                    <a:pt x="13" y="16"/>
                  </a:lnTo>
                  <a:lnTo>
                    <a:pt x="13" y="16"/>
                  </a:lnTo>
                  <a:lnTo>
                    <a:pt x="14" y="16"/>
                  </a:lnTo>
                  <a:lnTo>
                    <a:pt x="14" y="16"/>
                  </a:lnTo>
                  <a:lnTo>
                    <a:pt x="14" y="15"/>
                  </a:lnTo>
                  <a:lnTo>
                    <a:pt x="16" y="15"/>
                  </a:lnTo>
                  <a:lnTo>
                    <a:pt x="17" y="14"/>
                  </a:lnTo>
                  <a:lnTo>
                    <a:pt x="17" y="14"/>
                  </a:lnTo>
                  <a:lnTo>
                    <a:pt x="17" y="15"/>
                  </a:lnTo>
                  <a:lnTo>
                    <a:pt x="18" y="18"/>
                  </a:lnTo>
                  <a:lnTo>
                    <a:pt x="18" y="18"/>
                  </a:lnTo>
                  <a:lnTo>
                    <a:pt x="18" y="18"/>
                  </a:lnTo>
                  <a:lnTo>
                    <a:pt x="18" y="18"/>
                  </a:lnTo>
                  <a:lnTo>
                    <a:pt x="18" y="19"/>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134"/>
            <p:cNvSpPr>
              <a:spLocks noEditPoints="1"/>
            </p:cNvSpPr>
            <p:nvPr/>
          </p:nvSpPr>
          <p:spPr bwMode="auto">
            <a:xfrm>
              <a:off x="6315075" y="3686175"/>
              <a:ext cx="33338" cy="47625"/>
            </a:xfrm>
            <a:custGeom>
              <a:avLst/>
              <a:gdLst>
                <a:gd name="T0" fmla="*/ 12 w 21"/>
                <a:gd name="T1" fmla="*/ 29 h 30"/>
                <a:gd name="T2" fmla="*/ 12 w 21"/>
                <a:gd name="T3" fmla="*/ 27 h 30"/>
                <a:gd name="T4" fmla="*/ 13 w 21"/>
                <a:gd name="T5" fmla="*/ 29 h 30"/>
                <a:gd name="T6" fmla="*/ 13 w 21"/>
                <a:gd name="T7" fmla="*/ 30 h 30"/>
                <a:gd name="T8" fmla="*/ 16 w 21"/>
                <a:gd name="T9" fmla="*/ 17 h 30"/>
                <a:gd name="T10" fmla="*/ 14 w 21"/>
                <a:gd name="T11" fmla="*/ 17 h 30"/>
                <a:gd name="T12" fmla="*/ 14 w 21"/>
                <a:gd name="T13" fmla="*/ 15 h 30"/>
                <a:gd name="T14" fmla="*/ 15 w 21"/>
                <a:gd name="T15" fmla="*/ 18 h 30"/>
                <a:gd name="T16" fmla="*/ 15 w 21"/>
                <a:gd name="T17" fmla="*/ 11 h 30"/>
                <a:gd name="T18" fmla="*/ 15 w 21"/>
                <a:gd name="T19" fmla="*/ 15 h 30"/>
                <a:gd name="T20" fmla="*/ 14 w 21"/>
                <a:gd name="T21" fmla="*/ 12 h 30"/>
                <a:gd name="T22" fmla="*/ 14 w 21"/>
                <a:gd name="T23" fmla="*/ 11 h 30"/>
                <a:gd name="T24" fmla="*/ 15 w 21"/>
                <a:gd name="T25" fmla="*/ 12 h 30"/>
                <a:gd name="T26" fmla="*/ 17 w 21"/>
                <a:gd name="T27" fmla="*/ 10 h 30"/>
                <a:gd name="T28" fmla="*/ 19 w 21"/>
                <a:gd name="T29" fmla="*/ 10 h 30"/>
                <a:gd name="T30" fmla="*/ 20 w 21"/>
                <a:gd name="T31" fmla="*/ 11 h 30"/>
                <a:gd name="T32" fmla="*/ 21 w 21"/>
                <a:gd name="T33" fmla="*/ 16 h 30"/>
                <a:gd name="T34" fmla="*/ 20 w 21"/>
                <a:gd name="T35" fmla="*/ 17 h 30"/>
                <a:gd name="T36" fmla="*/ 19 w 21"/>
                <a:gd name="T37" fmla="*/ 16 h 30"/>
                <a:gd name="T38" fmla="*/ 17 w 21"/>
                <a:gd name="T39" fmla="*/ 11 h 30"/>
                <a:gd name="T40" fmla="*/ 17 w 21"/>
                <a:gd name="T41" fmla="*/ 15 h 30"/>
                <a:gd name="T42" fmla="*/ 17 w 21"/>
                <a:gd name="T43" fmla="*/ 16 h 30"/>
                <a:gd name="T44" fmla="*/ 19 w 21"/>
                <a:gd name="T45" fmla="*/ 17 h 30"/>
                <a:gd name="T46" fmla="*/ 17 w 21"/>
                <a:gd name="T47" fmla="*/ 17 h 30"/>
                <a:gd name="T48" fmla="*/ 16 w 21"/>
                <a:gd name="T49" fmla="*/ 17 h 30"/>
                <a:gd name="T50" fmla="*/ 16 w 21"/>
                <a:gd name="T51" fmla="*/ 18 h 30"/>
                <a:gd name="T52" fmla="*/ 16 w 21"/>
                <a:gd name="T53" fmla="*/ 18 h 30"/>
                <a:gd name="T54" fmla="*/ 16 w 21"/>
                <a:gd name="T55" fmla="*/ 18 h 30"/>
                <a:gd name="T56" fmla="*/ 15 w 21"/>
                <a:gd name="T57" fmla="*/ 18 h 30"/>
                <a:gd name="T58" fmla="*/ 15 w 21"/>
                <a:gd name="T59" fmla="*/ 18 h 30"/>
                <a:gd name="T60" fmla="*/ 15 w 21"/>
                <a:gd name="T61" fmla="*/ 18 h 30"/>
                <a:gd name="T62" fmla="*/ 16 w 21"/>
                <a:gd name="T63" fmla="*/ 17 h 30"/>
                <a:gd name="T64" fmla="*/ 15 w 21"/>
                <a:gd name="T65" fmla="*/ 15 h 30"/>
                <a:gd name="T66" fmla="*/ 16 w 21"/>
                <a:gd name="T67" fmla="*/ 12 h 30"/>
                <a:gd name="T68" fmla="*/ 17 w 21"/>
                <a:gd name="T69" fmla="*/ 10 h 30"/>
                <a:gd name="T70" fmla="*/ 11 w 21"/>
                <a:gd name="T71" fmla="*/ 3 h 30"/>
                <a:gd name="T72" fmla="*/ 12 w 21"/>
                <a:gd name="T73" fmla="*/ 6 h 30"/>
                <a:gd name="T74" fmla="*/ 15 w 21"/>
                <a:gd name="T75" fmla="*/ 8 h 30"/>
                <a:gd name="T76" fmla="*/ 16 w 21"/>
                <a:gd name="T77" fmla="*/ 11 h 30"/>
                <a:gd name="T78" fmla="*/ 15 w 21"/>
                <a:gd name="T79" fmla="*/ 11 h 30"/>
                <a:gd name="T80" fmla="*/ 15 w 21"/>
                <a:gd name="T81" fmla="*/ 10 h 30"/>
                <a:gd name="T82" fmla="*/ 13 w 21"/>
                <a:gd name="T83" fmla="*/ 9 h 30"/>
                <a:gd name="T84" fmla="*/ 13 w 21"/>
                <a:gd name="T85" fmla="*/ 11 h 30"/>
                <a:gd name="T86" fmla="*/ 12 w 21"/>
                <a:gd name="T87" fmla="*/ 11 h 30"/>
                <a:gd name="T88" fmla="*/ 11 w 21"/>
                <a:gd name="T89" fmla="*/ 12 h 30"/>
                <a:gd name="T90" fmla="*/ 12 w 21"/>
                <a:gd name="T91" fmla="*/ 15 h 30"/>
                <a:gd name="T92" fmla="*/ 13 w 21"/>
                <a:gd name="T93" fmla="*/ 17 h 30"/>
                <a:gd name="T94" fmla="*/ 14 w 21"/>
                <a:gd name="T95" fmla="*/ 18 h 30"/>
                <a:gd name="T96" fmla="*/ 14 w 21"/>
                <a:gd name="T97" fmla="*/ 19 h 30"/>
                <a:gd name="T98" fmla="*/ 13 w 21"/>
                <a:gd name="T99" fmla="*/ 22 h 30"/>
                <a:gd name="T100" fmla="*/ 9 w 21"/>
                <a:gd name="T101" fmla="*/ 25 h 30"/>
                <a:gd name="T102" fmla="*/ 4 w 21"/>
                <a:gd name="T103" fmla="*/ 27 h 30"/>
                <a:gd name="T104" fmla="*/ 5 w 21"/>
                <a:gd name="T105" fmla="*/ 26 h 30"/>
                <a:gd name="T106" fmla="*/ 4 w 21"/>
                <a:gd name="T107" fmla="*/ 23 h 30"/>
                <a:gd name="T108" fmla="*/ 3 w 21"/>
                <a:gd name="T109" fmla="*/ 16 h 30"/>
                <a:gd name="T110" fmla="*/ 1 w 21"/>
                <a:gd name="T111" fmla="*/ 9 h 30"/>
                <a:gd name="T112" fmla="*/ 5 w 21"/>
                <a:gd name="T113" fmla="*/ 1 h 30"/>
                <a:gd name="T114" fmla="*/ 7 w 21"/>
                <a:gd name="T115" fmla="*/ 0 h 30"/>
                <a:gd name="T116" fmla="*/ 11 w 21"/>
                <a:gd name="T117"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 h="30">
                  <a:moveTo>
                    <a:pt x="13" y="30"/>
                  </a:moveTo>
                  <a:lnTo>
                    <a:pt x="13" y="30"/>
                  </a:lnTo>
                  <a:lnTo>
                    <a:pt x="12" y="30"/>
                  </a:lnTo>
                  <a:lnTo>
                    <a:pt x="12" y="30"/>
                  </a:lnTo>
                  <a:lnTo>
                    <a:pt x="12" y="30"/>
                  </a:lnTo>
                  <a:lnTo>
                    <a:pt x="12" y="29"/>
                  </a:lnTo>
                  <a:lnTo>
                    <a:pt x="12" y="29"/>
                  </a:lnTo>
                  <a:lnTo>
                    <a:pt x="12" y="29"/>
                  </a:lnTo>
                  <a:lnTo>
                    <a:pt x="12" y="28"/>
                  </a:lnTo>
                  <a:lnTo>
                    <a:pt x="12" y="28"/>
                  </a:lnTo>
                  <a:lnTo>
                    <a:pt x="12" y="28"/>
                  </a:lnTo>
                  <a:lnTo>
                    <a:pt x="12" y="27"/>
                  </a:lnTo>
                  <a:lnTo>
                    <a:pt x="13" y="28"/>
                  </a:lnTo>
                  <a:lnTo>
                    <a:pt x="13" y="28"/>
                  </a:lnTo>
                  <a:lnTo>
                    <a:pt x="13" y="28"/>
                  </a:lnTo>
                  <a:lnTo>
                    <a:pt x="13" y="28"/>
                  </a:lnTo>
                  <a:lnTo>
                    <a:pt x="13" y="28"/>
                  </a:lnTo>
                  <a:lnTo>
                    <a:pt x="13" y="29"/>
                  </a:lnTo>
                  <a:lnTo>
                    <a:pt x="13" y="29"/>
                  </a:lnTo>
                  <a:lnTo>
                    <a:pt x="13" y="29"/>
                  </a:lnTo>
                  <a:lnTo>
                    <a:pt x="13" y="29"/>
                  </a:lnTo>
                  <a:lnTo>
                    <a:pt x="14" y="29"/>
                  </a:lnTo>
                  <a:lnTo>
                    <a:pt x="14" y="30"/>
                  </a:lnTo>
                  <a:lnTo>
                    <a:pt x="13" y="30"/>
                  </a:lnTo>
                  <a:close/>
                  <a:moveTo>
                    <a:pt x="16" y="17"/>
                  </a:moveTo>
                  <a:lnTo>
                    <a:pt x="16" y="17"/>
                  </a:lnTo>
                  <a:lnTo>
                    <a:pt x="15" y="17"/>
                  </a:lnTo>
                  <a:lnTo>
                    <a:pt x="15" y="17"/>
                  </a:lnTo>
                  <a:lnTo>
                    <a:pt x="16" y="17"/>
                  </a:lnTo>
                  <a:lnTo>
                    <a:pt x="16" y="17"/>
                  </a:lnTo>
                  <a:close/>
                  <a:moveTo>
                    <a:pt x="14" y="19"/>
                  </a:moveTo>
                  <a:lnTo>
                    <a:pt x="14" y="19"/>
                  </a:lnTo>
                  <a:lnTo>
                    <a:pt x="14" y="18"/>
                  </a:lnTo>
                  <a:lnTo>
                    <a:pt x="14" y="18"/>
                  </a:lnTo>
                  <a:lnTo>
                    <a:pt x="14" y="17"/>
                  </a:lnTo>
                  <a:lnTo>
                    <a:pt x="14" y="17"/>
                  </a:lnTo>
                  <a:lnTo>
                    <a:pt x="14" y="17"/>
                  </a:lnTo>
                  <a:lnTo>
                    <a:pt x="14" y="17"/>
                  </a:lnTo>
                  <a:lnTo>
                    <a:pt x="14" y="16"/>
                  </a:lnTo>
                  <a:lnTo>
                    <a:pt x="14" y="15"/>
                  </a:lnTo>
                  <a:lnTo>
                    <a:pt x="14" y="15"/>
                  </a:lnTo>
                  <a:lnTo>
                    <a:pt x="14" y="15"/>
                  </a:lnTo>
                  <a:lnTo>
                    <a:pt x="14" y="15"/>
                  </a:lnTo>
                  <a:lnTo>
                    <a:pt x="14" y="15"/>
                  </a:lnTo>
                  <a:lnTo>
                    <a:pt x="15" y="17"/>
                  </a:lnTo>
                  <a:lnTo>
                    <a:pt x="15" y="18"/>
                  </a:lnTo>
                  <a:lnTo>
                    <a:pt x="14" y="18"/>
                  </a:lnTo>
                  <a:lnTo>
                    <a:pt x="15" y="18"/>
                  </a:lnTo>
                  <a:lnTo>
                    <a:pt x="14" y="18"/>
                  </a:lnTo>
                  <a:lnTo>
                    <a:pt x="14" y="19"/>
                  </a:lnTo>
                  <a:close/>
                  <a:moveTo>
                    <a:pt x="15" y="11"/>
                  </a:moveTo>
                  <a:lnTo>
                    <a:pt x="15" y="11"/>
                  </a:lnTo>
                  <a:lnTo>
                    <a:pt x="15" y="11"/>
                  </a:lnTo>
                  <a:lnTo>
                    <a:pt x="15" y="11"/>
                  </a:lnTo>
                  <a:lnTo>
                    <a:pt x="15" y="11"/>
                  </a:lnTo>
                  <a:lnTo>
                    <a:pt x="15" y="11"/>
                  </a:lnTo>
                  <a:lnTo>
                    <a:pt x="15" y="11"/>
                  </a:lnTo>
                  <a:close/>
                  <a:moveTo>
                    <a:pt x="15" y="13"/>
                  </a:moveTo>
                  <a:lnTo>
                    <a:pt x="15" y="15"/>
                  </a:lnTo>
                  <a:lnTo>
                    <a:pt x="15" y="15"/>
                  </a:lnTo>
                  <a:lnTo>
                    <a:pt x="15" y="13"/>
                  </a:lnTo>
                  <a:lnTo>
                    <a:pt x="14" y="13"/>
                  </a:lnTo>
                  <a:lnTo>
                    <a:pt x="14" y="13"/>
                  </a:lnTo>
                  <a:lnTo>
                    <a:pt x="14" y="13"/>
                  </a:lnTo>
                  <a:lnTo>
                    <a:pt x="14" y="12"/>
                  </a:lnTo>
                  <a:lnTo>
                    <a:pt x="14" y="12"/>
                  </a:lnTo>
                  <a:lnTo>
                    <a:pt x="14" y="12"/>
                  </a:lnTo>
                  <a:lnTo>
                    <a:pt x="14" y="12"/>
                  </a:lnTo>
                  <a:lnTo>
                    <a:pt x="13" y="12"/>
                  </a:lnTo>
                  <a:lnTo>
                    <a:pt x="13" y="11"/>
                  </a:lnTo>
                  <a:lnTo>
                    <a:pt x="14" y="11"/>
                  </a:lnTo>
                  <a:lnTo>
                    <a:pt x="14" y="11"/>
                  </a:lnTo>
                  <a:lnTo>
                    <a:pt x="14" y="12"/>
                  </a:lnTo>
                  <a:lnTo>
                    <a:pt x="14" y="12"/>
                  </a:lnTo>
                  <a:lnTo>
                    <a:pt x="14" y="12"/>
                  </a:lnTo>
                  <a:lnTo>
                    <a:pt x="14" y="12"/>
                  </a:lnTo>
                  <a:lnTo>
                    <a:pt x="14" y="12"/>
                  </a:lnTo>
                  <a:lnTo>
                    <a:pt x="15" y="12"/>
                  </a:lnTo>
                  <a:lnTo>
                    <a:pt x="15" y="12"/>
                  </a:lnTo>
                  <a:lnTo>
                    <a:pt x="15" y="13"/>
                  </a:lnTo>
                  <a:lnTo>
                    <a:pt x="15" y="13"/>
                  </a:lnTo>
                  <a:lnTo>
                    <a:pt x="15" y="13"/>
                  </a:lnTo>
                  <a:close/>
                  <a:moveTo>
                    <a:pt x="17" y="10"/>
                  </a:moveTo>
                  <a:lnTo>
                    <a:pt x="17" y="10"/>
                  </a:lnTo>
                  <a:lnTo>
                    <a:pt x="17" y="10"/>
                  </a:lnTo>
                  <a:lnTo>
                    <a:pt x="17" y="10"/>
                  </a:lnTo>
                  <a:lnTo>
                    <a:pt x="17" y="10"/>
                  </a:lnTo>
                  <a:lnTo>
                    <a:pt x="17" y="10"/>
                  </a:lnTo>
                  <a:lnTo>
                    <a:pt x="17" y="10"/>
                  </a:lnTo>
                  <a:lnTo>
                    <a:pt x="19" y="10"/>
                  </a:lnTo>
                  <a:lnTo>
                    <a:pt x="19" y="10"/>
                  </a:lnTo>
                  <a:lnTo>
                    <a:pt x="19" y="10"/>
                  </a:lnTo>
                  <a:lnTo>
                    <a:pt x="19" y="10"/>
                  </a:lnTo>
                  <a:lnTo>
                    <a:pt x="20" y="10"/>
                  </a:lnTo>
                  <a:lnTo>
                    <a:pt x="20" y="10"/>
                  </a:lnTo>
                  <a:lnTo>
                    <a:pt x="20" y="11"/>
                  </a:lnTo>
                  <a:lnTo>
                    <a:pt x="20" y="11"/>
                  </a:lnTo>
                  <a:lnTo>
                    <a:pt x="20" y="11"/>
                  </a:lnTo>
                  <a:lnTo>
                    <a:pt x="21" y="16"/>
                  </a:lnTo>
                  <a:lnTo>
                    <a:pt x="21" y="16"/>
                  </a:lnTo>
                  <a:lnTo>
                    <a:pt x="21" y="16"/>
                  </a:lnTo>
                  <a:lnTo>
                    <a:pt x="21" y="16"/>
                  </a:lnTo>
                  <a:lnTo>
                    <a:pt x="20" y="17"/>
                  </a:lnTo>
                  <a:lnTo>
                    <a:pt x="20" y="17"/>
                  </a:lnTo>
                  <a:lnTo>
                    <a:pt x="20" y="17"/>
                  </a:lnTo>
                  <a:lnTo>
                    <a:pt x="20" y="17"/>
                  </a:lnTo>
                  <a:lnTo>
                    <a:pt x="20" y="17"/>
                  </a:lnTo>
                  <a:lnTo>
                    <a:pt x="20" y="17"/>
                  </a:lnTo>
                  <a:lnTo>
                    <a:pt x="20" y="17"/>
                  </a:lnTo>
                  <a:lnTo>
                    <a:pt x="20" y="16"/>
                  </a:lnTo>
                  <a:lnTo>
                    <a:pt x="19" y="16"/>
                  </a:lnTo>
                  <a:lnTo>
                    <a:pt x="19" y="16"/>
                  </a:lnTo>
                  <a:lnTo>
                    <a:pt x="19" y="16"/>
                  </a:lnTo>
                  <a:lnTo>
                    <a:pt x="19" y="16"/>
                  </a:lnTo>
                  <a:lnTo>
                    <a:pt x="19" y="15"/>
                  </a:lnTo>
                  <a:lnTo>
                    <a:pt x="17" y="13"/>
                  </a:lnTo>
                  <a:lnTo>
                    <a:pt x="17" y="12"/>
                  </a:lnTo>
                  <a:lnTo>
                    <a:pt x="17" y="12"/>
                  </a:lnTo>
                  <a:lnTo>
                    <a:pt x="17" y="12"/>
                  </a:lnTo>
                  <a:lnTo>
                    <a:pt x="17" y="11"/>
                  </a:lnTo>
                  <a:lnTo>
                    <a:pt x="17" y="11"/>
                  </a:lnTo>
                  <a:lnTo>
                    <a:pt x="16" y="12"/>
                  </a:lnTo>
                  <a:lnTo>
                    <a:pt x="17" y="13"/>
                  </a:lnTo>
                  <a:lnTo>
                    <a:pt x="17" y="13"/>
                  </a:lnTo>
                  <a:lnTo>
                    <a:pt x="17" y="15"/>
                  </a:lnTo>
                  <a:lnTo>
                    <a:pt x="17" y="15"/>
                  </a:lnTo>
                  <a:lnTo>
                    <a:pt x="17" y="15"/>
                  </a:lnTo>
                  <a:lnTo>
                    <a:pt x="17" y="16"/>
                  </a:lnTo>
                  <a:lnTo>
                    <a:pt x="17" y="16"/>
                  </a:lnTo>
                  <a:lnTo>
                    <a:pt x="17" y="16"/>
                  </a:lnTo>
                  <a:lnTo>
                    <a:pt x="17" y="16"/>
                  </a:lnTo>
                  <a:lnTo>
                    <a:pt x="17" y="16"/>
                  </a:lnTo>
                  <a:lnTo>
                    <a:pt x="19" y="17"/>
                  </a:lnTo>
                  <a:lnTo>
                    <a:pt x="19" y="17"/>
                  </a:lnTo>
                  <a:lnTo>
                    <a:pt x="19" y="17"/>
                  </a:lnTo>
                  <a:lnTo>
                    <a:pt x="19" y="17"/>
                  </a:lnTo>
                  <a:lnTo>
                    <a:pt x="19" y="17"/>
                  </a:lnTo>
                  <a:lnTo>
                    <a:pt x="19" y="17"/>
                  </a:lnTo>
                  <a:lnTo>
                    <a:pt x="19" y="17"/>
                  </a:lnTo>
                  <a:lnTo>
                    <a:pt x="19" y="17"/>
                  </a:lnTo>
                  <a:lnTo>
                    <a:pt x="17" y="17"/>
                  </a:lnTo>
                  <a:lnTo>
                    <a:pt x="17" y="17"/>
                  </a:lnTo>
                  <a:lnTo>
                    <a:pt x="17" y="17"/>
                  </a:lnTo>
                  <a:lnTo>
                    <a:pt x="17" y="17"/>
                  </a:lnTo>
                  <a:lnTo>
                    <a:pt x="17" y="17"/>
                  </a:lnTo>
                  <a:lnTo>
                    <a:pt x="17" y="17"/>
                  </a:lnTo>
                  <a:lnTo>
                    <a:pt x="17" y="17"/>
                  </a:lnTo>
                  <a:lnTo>
                    <a:pt x="17" y="17"/>
                  </a:lnTo>
                  <a:lnTo>
                    <a:pt x="16" y="17"/>
                  </a:lnTo>
                  <a:lnTo>
                    <a:pt x="16" y="17"/>
                  </a:lnTo>
                  <a:lnTo>
                    <a:pt x="16" y="17"/>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6"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5" y="18"/>
                  </a:lnTo>
                  <a:lnTo>
                    <a:pt x="16" y="18"/>
                  </a:lnTo>
                  <a:lnTo>
                    <a:pt x="16" y="17"/>
                  </a:lnTo>
                  <a:lnTo>
                    <a:pt x="16" y="17"/>
                  </a:lnTo>
                  <a:lnTo>
                    <a:pt x="16" y="17"/>
                  </a:lnTo>
                  <a:lnTo>
                    <a:pt x="15" y="17"/>
                  </a:lnTo>
                  <a:lnTo>
                    <a:pt x="15" y="17"/>
                  </a:lnTo>
                  <a:lnTo>
                    <a:pt x="15" y="16"/>
                  </a:lnTo>
                  <a:lnTo>
                    <a:pt x="15" y="16"/>
                  </a:lnTo>
                  <a:lnTo>
                    <a:pt x="15" y="15"/>
                  </a:lnTo>
                  <a:lnTo>
                    <a:pt x="15" y="15"/>
                  </a:lnTo>
                  <a:lnTo>
                    <a:pt x="16" y="15"/>
                  </a:lnTo>
                  <a:lnTo>
                    <a:pt x="16" y="13"/>
                  </a:lnTo>
                  <a:lnTo>
                    <a:pt x="16" y="13"/>
                  </a:lnTo>
                  <a:lnTo>
                    <a:pt x="16" y="12"/>
                  </a:lnTo>
                  <a:lnTo>
                    <a:pt x="16" y="12"/>
                  </a:lnTo>
                  <a:lnTo>
                    <a:pt x="16" y="12"/>
                  </a:lnTo>
                  <a:lnTo>
                    <a:pt x="16" y="12"/>
                  </a:lnTo>
                  <a:lnTo>
                    <a:pt x="16" y="11"/>
                  </a:lnTo>
                  <a:lnTo>
                    <a:pt x="17" y="11"/>
                  </a:lnTo>
                  <a:lnTo>
                    <a:pt x="17" y="10"/>
                  </a:lnTo>
                  <a:lnTo>
                    <a:pt x="17" y="10"/>
                  </a:lnTo>
                  <a:close/>
                  <a:moveTo>
                    <a:pt x="11" y="3"/>
                  </a:moveTo>
                  <a:lnTo>
                    <a:pt x="11" y="5"/>
                  </a:lnTo>
                  <a:lnTo>
                    <a:pt x="11" y="3"/>
                  </a:lnTo>
                  <a:lnTo>
                    <a:pt x="11" y="3"/>
                  </a:lnTo>
                  <a:lnTo>
                    <a:pt x="11" y="3"/>
                  </a:lnTo>
                  <a:lnTo>
                    <a:pt x="11" y="3"/>
                  </a:lnTo>
                  <a:lnTo>
                    <a:pt x="11" y="3"/>
                  </a:lnTo>
                  <a:lnTo>
                    <a:pt x="11" y="3"/>
                  </a:lnTo>
                  <a:lnTo>
                    <a:pt x="11" y="3"/>
                  </a:lnTo>
                  <a:lnTo>
                    <a:pt x="12" y="3"/>
                  </a:lnTo>
                  <a:lnTo>
                    <a:pt x="12" y="3"/>
                  </a:lnTo>
                  <a:lnTo>
                    <a:pt x="12" y="6"/>
                  </a:lnTo>
                  <a:lnTo>
                    <a:pt x="12" y="6"/>
                  </a:lnTo>
                  <a:lnTo>
                    <a:pt x="13" y="7"/>
                  </a:lnTo>
                  <a:lnTo>
                    <a:pt x="13" y="8"/>
                  </a:lnTo>
                  <a:lnTo>
                    <a:pt x="13" y="8"/>
                  </a:lnTo>
                  <a:lnTo>
                    <a:pt x="13" y="8"/>
                  </a:lnTo>
                  <a:lnTo>
                    <a:pt x="15" y="8"/>
                  </a:lnTo>
                  <a:lnTo>
                    <a:pt x="16" y="9"/>
                  </a:lnTo>
                  <a:lnTo>
                    <a:pt x="16" y="9"/>
                  </a:lnTo>
                  <a:lnTo>
                    <a:pt x="16" y="9"/>
                  </a:lnTo>
                  <a:lnTo>
                    <a:pt x="16" y="10"/>
                  </a:lnTo>
                  <a:lnTo>
                    <a:pt x="16" y="10"/>
                  </a:lnTo>
                  <a:lnTo>
                    <a:pt x="16" y="11"/>
                  </a:lnTo>
                  <a:lnTo>
                    <a:pt x="16" y="11"/>
                  </a:lnTo>
                  <a:lnTo>
                    <a:pt x="15" y="11"/>
                  </a:lnTo>
                  <a:lnTo>
                    <a:pt x="15" y="11"/>
                  </a:lnTo>
                  <a:lnTo>
                    <a:pt x="15" y="10"/>
                  </a:lnTo>
                  <a:lnTo>
                    <a:pt x="15" y="10"/>
                  </a:lnTo>
                  <a:lnTo>
                    <a:pt x="15" y="11"/>
                  </a:lnTo>
                  <a:lnTo>
                    <a:pt x="15" y="11"/>
                  </a:lnTo>
                  <a:lnTo>
                    <a:pt x="15" y="11"/>
                  </a:lnTo>
                  <a:lnTo>
                    <a:pt x="15" y="11"/>
                  </a:lnTo>
                  <a:lnTo>
                    <a:pt x="14" y="11"/>
                  </a:lnTo>
                  <a:lnTo>
                    <a:pt x="14" y="10"/>
                  </a:lnTo>
                  <a:lnTo>
                    <a:pt x="15" y="10"/>
                  </a:lnTo>
                  <a:lnTo>
                    <a:pt x="15" y="10"/>
                  </a:lnTo>
                  <a:lnTo>
                    <a:pt x="15" y="10"/>
                  </a:lnTo>
                  <a:lnTo>
                    <a:pt x="14" y="9"/>
                  </a:lnTo>
                  <a:lnTo>
                    <a:pt x="14" y="9"/>
                  </a:lnTo>
                  <a:lnTo>
                    <a:pt x="13" y="9"/>
                  </a:lnTo>
                  <a:lnTo>
                    <a:pt x="13" y="9"/>
                  </a:lnTo>
                  <a:lnTo>
                    <a:pt x="13" y="9"/>
                  </a:lnTo>
                  <a:lnTo>
                    <a:pt x="13" y="9"/>
                  </a:lnTo>
                  <a:lnTo>
                    <a:pt x="13" y="10"/>
                  </a:lnTo>
                  <a:lnTo>
                    <a:pt x="13" y="10"/>
                  </a:lnTo>
                  <a:lnTo>
                    <a:pt x="13" y="11"/>
                  </a:lnTo>
                  <a:lnTo>
                    <a:pt x="13" y="11"/>
                  </a:lnTo>
                  <a:lnTo>
                    <a:pt x="13" y="11"/>
                  </a:lnTo>
                  <a:lnTo>
                    <a:pt x="13" y="11"/>
                  </a:lnTo>
                  <a:lnTo>
                    <a:pt x="12" y="11"/>
                  </a:lnTo>
                  <a:lnTo>
                    <a:pt x="12" y="11"/>
                  </a:lnTo>
                  <a:lnTo>
                    <a:pt x="12" y="11"/>
                  </a:lnTo>
                  <a:lnTo>
                    <a:pt x="12" y="11"/>
                  </a:lnTo>
                  <a:lnTo>
                    <a:pt x="11" y="11"/>
                  </a:lnTo>
                  <a:lnTo>
                    <a:pt x="11" y="11"/>
                  </a:lnTo>
                  <a:lnTo>
                    <a:pt x="11" y="11"/>
                  </a:lnTo>
                  <a:lnTo>
                    <a:pt x="11" y="11"/>
                  </a:lnTo>
                  <a:lnTo>
                    <a:pt x="11" y="11"/>
                  </a:lnTo>
                  <a:lnTo>
                    <a:pt x="11" y="12"/>
                  </a:lnTo>
                  <a:lnTo>
                    <a:pt x="12" y="12"/>
                  </a:lnTo>
                  <a:lnTo>
                    <a:pt x="12" y="11"/>
                  </a:lnTo>
                  <a:lnTo>
                    <a:pt x="12" y="12"/>
                  </a:lnTo>
                  <a:lnTo>
                    <a:pt x="12" y="12"/>
                  </a:lnTo>
                  <a:lnTo>
                    <a:pt x="13" y="15"/>
                  </a:lnTo>
                  <a:lnTo>
                    <a:pt x="12" y="15"/>
                  </a:lnTo>
                  <a:lnTo>
                    <a:pt x="12" y="16"/>
                  </a:lnTo>
                  <a:lnTo>
                    <a:pt x="13" y="16"/>
                  </a:lnTo>
                  <a:lnTo>
                    <a:pt x="13" y="16"/>
                  </a:lnTo>
                  <a:lnTo>
                    <a:pt x="13" y="17"/>
                  </a:lnTo>
                  <a:lnTo>
                    <a:pt x="13" y="17"/>
                  </a:lnTo>
                  <a:lnTo>
                    <a:pt x="13" y="17"/>
                  </a:lnTo>
                  <a:lnTo>
                    <a:pt x="14" y="18"/>
                  </a:lnTo>
                  <a:lnTo>
                    <a:pt x="14" y="18"/>
                  </a:lnTo>
                  <a:lnTo>
                    <a:pt x="14" y="18"/>
                  </a:lnTo>
                  <a:lnTo>
                    <a:pt x="14" y="18"/>
                  </a:lnTo>
                  <a:lnTo>
                    <a:pt x="14" y="18"/>
                  </a:lnTo>
                  <a:lnTo>
                    <a:pt x="14" y="18"/>
                  </a:lnTo>
                  <a:lnTo>
                    <a:pt x="13" y="18"/>
                  </a:lnTo>
                  <a:lnTo>
                    <a:pt x="13" y="19"/>
                  </a:lnTo>
                  <a:lnTo>
                    <a:pt x="14" y="19"/>
                  </a:lnTo>
                  <a:lnTo>
                    <a:pt x="14" y="19"/>
                  </a:lnTo>
                  <a:lnTo>
                    <a:pt x="14" y="19"/>
                  </a:lnTo>
                  <a:lnTo>
                    <a:pt x="14" y="19"/>
                  </a:lnTo>
                  <a:lnTo>
                    <a:pt x="13" y="19"/>
                  </a:lnTo>
                  <a:lnTo>
                    <a:pt x="13" y="19"/>
                  </a:lnTo>
                  <a:lnTo>
                    <a:pt x="13" y="20"/>
                  </a:lnTo>
                  <a:lnTo>
                    <a:pt x="13" y="20"/>
                  </a:lnTo>
                  <a:lnTo>
                    <a:pt x="13" y="21"/>
                  </a:lnTo>
                  <a:lnTo>
                    <a:pt x="13" y="22"/>
                  </a:lnTo>
                  <a:lnTo>
                    <a:pt x="12" y="22"/>
                  </a:lnTo>
                  <a:lnTo>
                    <a:pt x="12" y="22"/>
                  </a:lnTo>
                  <a:lnTo>
                    <a:pt x="11" y="22"/>
                  </a:lnTo>
                  <a:lnTo>
                    <a:pt x="10" y="23"/>
                  </a:lnTo>
                  <a:lnTo>
                    <a:pt x="9" y="25"/>
                  </a:lnTo>
                  <a:lnTo>
                    <a:pt x="9" y="25"/>
                  </a:lnTo>
                  <a:lnTo>
                    <a:pt x="7" y="25"/>
                  </a:lnTo>
                  <a:lnTo>
                    <a:pt x="7" y="25"/>
                  </a:lnTo>
                  <a:lnTo>
                    <a:pt x="6" y="26"/>
                  </a:lnTo>
                  <a:lnTo>
                    <a:pt x="6" y="26"/>
                  </a:lnTo>
                  <a:lnTo>
                    <a:pt x="5" y="27"/>
                  </a:lnTo>
                  <a:lnTo>
                    <a:pt x="4" y="27"/>
                  </a:lnTo>
                  <a:lnTo>
                    <a:pt x="4" y="27"/>
                  </a:lnTo>
                  <a:lnTo>
                    <a:pt x="4" y="27"/>
                  </a:lnTo>
                  <a:lnTo>
                    <a:pt x="4" y="27"/>
                  </a:lnTo>
                  <a:lnTo>
                    <a:pt x="4" y="26"/>
                  </a:lnTo>
                  <a:lnTo>
                    <a:pt x="5" y="26"/>
                  </a:lnTo>
                  <a:lnTo>
                    <a:pt x="5" y="26"/>
                  </a:lnTo>
                  <a:lnTo>
                    <a:pt x="4" y="25"/>
                  </a:lnTo>
                  <a:lnTo>
                    <a:pt x="4" y="25"/>
                  </a:lnTo>
                  <a:lnTo>
                    <a:pt x="4" y="23"/>
                  </a:lnTo>
                  <a:lnTo>
                    <a:pt x="4" y="23"/>
                  </a:lnTo>
                  <a:lnTo>
                    <a:pt x="4" y="23"/>
                  </a:lnTo>
                  <a:lnTo>
                    <a:pt x="4" y="23"/>
                  </a:lnTo>
                  <a:lnTo>
                    <a:pt x="4" y="22"/>
                  </a:lnTo>
                  <a:lnTo>
                    <a:pt x="5" y="22"/>
                  </a:lnTo>
                  <a:lnTo>
                    <a:pt x="5" y="22"/>
                  </a:lnTo>
                  <a:lnTo>
                    <a:pt x="3" y="17"/>
                  </a:lnTo>
                  <a:lnTo>
                    <a:pt x="3" y="17"/>
                  </a:lnTo>
                  <a:lnTo>
                    <a:pt x="3" y="16"/>
                  </a:lnTo>
                  <a:lnTo>
                    <a:pt x="2" y="12"/>
                  </a:lnTo>
                  <a:lnTo>
                    <a:pt x="2" y="12"/>
                  </a:lnTo>
                  <a:lnTo>
                    <a:pt x="2" y="10"/>
                  </a:lnTo>
                  <a:lnTo>
                    <a:pt x="1" y="10"/>
                  </a:lnTo>
                  <a:lnTo>
                    <a:pt x="1" y="9"/>
                  </a:lnTo>
                  <a:lnTo>
                    <a:pt x="1" y="9"/>
                  </a:lnTo>
                  <a:lnTo>
                    <a:pt x="1" y="7"/>
                  </a:lnTo>
                  <a:lnTo>
                    <a:pt x="0" y="6"/>
                  </a:lnTo>
                  <a:lnTo>
                    <a:pt x="0" y="3"/>
                  </a:lnTo>
                  <a:lnTo>
                    <a:pt x="4" y="1"/>
                  </a:lnTo>
                  <a:lnTo>
                    <a:pt x="5" y="1"/>
                  </a:lnTo>
                  <a:lnTo>
                    <a:pt x="5" y="1"/>
                  </a:lnTo>
                  <a:lnTo>
                    <a:pt x="6" y="1"/>
                  </a:lnTo>
                  <a:lnTo>
                    <a:pt x="6" y="1"/>
                  </a:lnTo>
                  <a:lnTo>
                    <a:pt x="6" y="1"/>
                  </a:lnTo>
                  <a:lnTo>
                    <a:pt x="6" y="1"/>
                  </a:lnTo>
                  <a:lnTo>
                    <a:pt x="6" y="1"/>
                  </a:lnTo>
                  <a:lnTo>
                    <a:pt x="7" y="0"/>
                  </a:lnTo>
                  <a:lnTo>
                    <a:pt x="10" y="0"/>
                  </a:lnTo>
                  <a:lnTo>
                    <a:pt x="10" y="1"/>
                  </a:lnTo>
                  <a:lnTo>
                    <a:pt x="10" y="1"/>
                  </a:lnTo>
                  <a:lnTo>
                    <a:pt x="10" y="1"/>
                  </a:lnTo>
                  <a:lnTo>
                    <a:pt x="11" y="3"/>
                  </a:lnTo>
                  <a:lnTo>
                    <a:pt x="11" y="3"/>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6" name="Freeform 135"/>
            <p:cNvSpPr>
              <a:spLocks/>
            </p:cNvSpPr>
            <p:nvPr/>
          </p:nvSpPr>
          <p:spPr bwMode="auto">
            <a:xfrm>
              <a:off x="5913438" y="4143375"/>
              <a:ext cx="222250" cy="165100"/>
            </a:xfrm>
            <a:custGeom>
              <a:avLst/>
              <a:gdLst>
                <a:gd name="T0" fmla="*/ 30 w 140"/>
                <a:gd name="T1" fmla="*/ 3 h 104"/>
                <a:gd name="T2" fmla="*/ 42 w 140"/>
                <a:gd name="T3" fmla="*/ 2 h 104"/>
                <a:gd name="T4" fmla="*/ 55 w 140"/>
                <a:gd name="T5" fmla="*/ 0 h 104"/>
                <a:gd name="T6" fmla="*/ 63 w 140"/>
                <a:gd name="T7" fmla="*/ 1 h 104"/>
                <a:gd name="T8" fmla="*/ 63 w 140"/>
                <a:gd name="T9" fmla="*/ 3 h 104"/>
                <a:gd name="T10" fmla="*/ 70 w 140"/>
                <a:gd name="T11" fmla="*/ 4 h 104"/>
                <a:gd name="T12" fmla="*/ 76 w 140"/>
                <a:gd name="T13" fmla="*/ 9 h 104"/>
                <a:gd name="T14" fmla="*/ 80 w 140"/>
                <a:gd name="T15" fmla="*/ 8 h 104"/>
                <a:gd name="T16" fmla="*/ 85 w 140"/>
                <a:gd name="T17" fmla="*/ 8 h 104"/>
                <a:gd name="T18" fmla="*/ 96 w 140"/>
                <a:gd name="T19" fmla="*/ 5 h 104"/>
                <a:gd name="T20" fmla="*/ 103 w 140"/>
                <a:gd name="T21" fmla="*/ 4 h 104"/>
                <a:gd name="T22" fmla="*/ 108 w 140"/>
                <a:gd name="T23" fmla="*/ 8 h 104"/>
                <a:gd name="T24" fmla="*/ 110 w 140"/>
                <a:gd name="T25" fmla="*/ 9 h 104"/>
                <a:gd name="T26" fmla="*/ 118 w 140"/>
                <a:gd name="T27" fmla="*/ 15 h 104"/>
                <a:gd name="T28" fmla="*/ 140 w 140"/>
                <a:gd name="T29" fmla="*/ 30 h 104"/>
                <a:gd name="T30" fmla="*/ 133 w 140"/>
                <a:gd name="T31" fmla="*/ 37 h 104"/>
                <a:gd name="T32" fmla="*/ 127 w 140"/>
                <a:gd name="T33" fmla="*/ 47 h 104"/>
                <a:gd name="T34" fmla="*/ 127 w 140"/>
                <a:gd name="T35" fmla="*/ 54 h 104"/>
                <a:gd name="T36" fmla="*/ 125 w 140"/>
                <a:gd name="T37" fmla="*/ 59 h 104"/>
                <a:gd name="T38" fmla="*/ 122 w 140"/>
                <a:gd name="T39" fmla="*/ 63 h 104"/>
                <a:gd name="T40" fmla="*/ 118 w 140"/>
                <a:gd name="T41" fmla="*/ 63 h 104"/>
                <a:gd name="T42" fmla="*/ 116 w 140"/>
                <a:gd name="T43" fmla="*/ 67 h 104"/>
                <a:gd name="T44" fmla="*/ 117 w 140"/>
                <a:gd name="T45" fmla="*/ 67 h 104"/>
                <a:gd name="T46" fmla="*/ 114 w 140"/>
                <a:gd name="T47" fmla="*/ 71 h 104"/>
                <a:gd name="T48" fmla="*/ 110 w 140"/>
                <a:gd name="T49" fmla="*/ 74 h 104"/>
                <a:gd name="T50" fmla="*/ 109 w 140"/>
                <a:gd name="T51" fmla="*/ 78 h 104"/>
                <a:gd name="T52" fmla="*/ 106 w 140"/>
                <a:gd name="T53" fmla="*/ 80 h 104"/>
                <a:gd name="T54" fmla="*/ 103 w 140"/>
                <a:gd name="T55" fmla="*/ 83 h 104"/>
                <a:gd name="T56" fmla="*/ 98 w 140"/>
                <a:gd name="T57" fmla="*/ 87 h 104"/>
                <a:gd name="T58" fmla="*/ 96 w 140"/>
                <a:gd name="T59" fmla="*/ 87 h 104"/>
                <a:gd name="T60" fmla="*/ 95 w 140"/>
                <a:gd name="T61" fmla="*/ 87 h 104"/>
                <a:gd name="T62" fmla="*/ 96 w 140"/>
                <a:gd name="T63" fmla="*/ 90 h 104"/>
                <a:gd name="T64" fmla="*/ 95 w 140"/>
                <a:gd name="T65" fmla="*/ 93 h 104"/>
                <a:gd name="T66" fmla="*/ 90 w 140"/>
                <a:gd name="T67" fmla="*/ 95 h 104"/>
                <a:gd name="T68" fmla="*/ 87 w 140"/>
                <a:gd name="T69" fmla="*/ 101 h 104"/>
                <a:gd name="T70" fmla="*/ 85 w 140"/>
                <a:gd name="T71" fmla="*/ 104 h 104"/>
                <a:gd name="T72" fmla="*/ 78 w 140"/>
                <a:gd name="T73" fmla="*/ 101 h 104"/>
                <a:gd name="T74" fmla="*/ 75 w 140"/>
                <a:gd name="T75" fmla="*/ 94 h 104"/>
                <a:gd name="T76" fmla="*/ 67 w 140"/>
                <a:gd name="T77" fmla="*/ 88 h 104"/>
                <a:gd name="T78" fmla="*/ 66 w 140"/>
                <a:gd name="T79" fmla="*/ 82 h 104"/>
                <a:gd name="T80" fmla="*/ 60 w 140"/>
                <a:gd name="T81" fmla="*/ 73 h 104"/>
                <a:gd name="T82" fmla="*/ 48 w 140"/>
                <a:gd name="T83" fmla="*/ 65 h 104"/>
                <a:gd name="T84" fmla="*/ 44 w 140"/>
                <a:gd name="T85" fmla="*/ 59 h 104"/>
                <a:gd name="T86" fmla="*/ 40 w 140"/>
                <a:gd name="T87" fmla="*/ 58 h 104"/>
                <a:gd name="T88" fmla="*/ 32 w 140"/>
                <a:gd name="T89" fmla="*/ 49 h 104"/>
                <a:gd name="T90" fmla="*/ 24 w 140"/>
                <a:gd name="T91" fmla="*/ 43 h 104"/>
                <a:gd name="T92" fmla="*/ 23 w 140"/>
                <a:gd name="T93" fmla="*/ 41 h 104"/>
                <a:gd name="T94" fmla="*/ 19 w 140"/>
                <a:gd name="T95" fmla="*/ 39 h 104"/>
                <a:gd name="T96" fmla="*/ 15 w 140"/>
                <a:gd name="T97" fmla="*/ 31 h 104"/>
                <a:gd name="T98" fmla="*/ 12 w 140"/>
                <a:gd name="T99" fmla="*/ 31 h 104"/>
                <a:gd name="T100" fmla="*/ 6 w 140"/>
                <a:gd name="T101" fmla="*/ 28 h 104"/>
                <a:gd name="T102" fmla="*/ 0 w 140"/>
                <a:gd name="T103" fmla="*/ 24 h 104"/>
                <a:gd name="T104" fmla="*/ 2 w 140"/>
                <a:gd name="T105" fmla="*/ 21 h 104"/>
                <a:gd name="T106" fmla="*/ 14 w 140"/>
                <a:gd name="T107" fmla="*/ 10 h 104"/>
                <a:gd name="T108" fmla="*/ 17 w 140"/>
                <a:gd name="T109" fmla="*/ 8 h 104"/>
                <a:gd name="T110" fmla="*/ 22 w 140"/>
                <a:gd name="T111" fmla="*/ 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104">
                  <a:moveTo>
                    <a:pt x="26" y="3"/>
                  </a:moveTo>
                  <a:lnTo>
                    <a:pt x="27" y="3"/>
                  </a:lnTo>
                  <a:lnTo>
                    <a:pt x="28" y="3"/>
                  </a:lnTo>
                  <a:lnTo>
                    <a:pt x="29" y="3"/>
                  </a:lnTo>
                  <a:lnTo>
                    <a:pt x="29" y="3"/>
                  </a:lnTo>
                  <a:lnTo>
                    <a:pt x="29" y="3"/>
                  </a:lnTo>
                  <a:lnTo>
                    <a:pt x="30" y="3"/>
                  </a:lnTo>
                  <a:lnTo>
                    <a:pt x="30" y="3"/>
                  </a:lnTo>
                  <a:lnTo>
                    <a:pt x="30" y="3"/>
                  </a:lnTo>
                  <a:lnTo>
                    <a:pt x="30" y="3"/>
                  </a:lnTo>
                  <a:lnTo>
                    <a:pt x="36" y="2"/>
                  </a:lnTo>
                  <a:lnTo>
                    <a:pt x="39" y="2"/>
                  </a:lnTo>
                  <a:lnTo>
                    <a:pt x="39" y="2"/>
                  </a:lnTo>
                  <a:lnTo>
                    <a:pt x="42" y="2"/>
                  </a:lnTo>
                  <a:lnTo>
                    <a:pt x="49" y="1"/>
                  </a:lnTo>
                  <a:lnTo>
                    <a:pt x="49" y="1"/>
                  </a:lnTo>
                  <a:lnTo>
                    <a:pt x="50" y="1"/>
                  </a:lnTo>
                  <a:lnTo>
                    <a:pt x="50" y="1"/>
                  </a:lnTo>
                  <a:lnTo>
                    <a:pt x="54" y="0"/>
                  </a:lnTo>
                  <a:lnTo>
                    <a:pt x="54" y="0"/>
                  </a:lnTo>
                  <a:lnTo>
                    <a:pt x="55" y="0"/>
                  </a:lnTo>
                  <a:lnTo>
                    <a:pt x="56" y="0"/>
                  </a:lnTo>
                  <a:lnTo>
                    <a:pt x="57" y="0"/>
                  </a:lnTo>
                  <a:lnTo>
                    <a:pt x="57" y="0"/>
                  </a:lnTo>
                  <a:lnTo>
                    <a:pt x="62" y="0"/>
                  </a:lnTo>
                  <a:lnTo>
                    <a:pt x="63" y="0"/>
                  </a:lnTo>
                  <a:lnTo>
                    <a:pt x="63" y="0"/>
                  </a:lnTo>
                  <a:lnTo>
                    <a:pt x="63" y="1"/>
                  </a:lnTo>
                  <a:lnTo>
                    <a:pt x="63" y="1"/>
                  </a:lnTo>
                  <a:lnTo>
                    <a:pt x="63" y="1"/>
                  </a:lnTo>
                  <a:lnTo>
                    <a:pt x="63" y="1"/>
                  </a:lnTo>
                  <a:lnTo>
                    <a:pt x="63" y="1"/>
                  </a:lnTo>
                  <a:lnTo>
                    <a:pt x="63" y="2"/>
                  </a:lnTo>
                  <a:lnTo>
                    <a:pt x="63" y="2"/>
                  </a:lnTo>
                  <a:lnTo>
                    <a:pt x="63" y="3"/>
                  </a:lnTo>
                  <a:lnTo>
                    <a:pt x="65" y="1"/>
                  </a:lnTo>
                  <a:lnTo>
                    <a:pt x="66" y="0"/>
                  </a:lnTo>
                  <a:lnTo>
                    <a:pt x="67" y="1"/>
                  </a:lnTo>
                  <a:lnTo>
                    <a:pt x="67" y="1"/>
                  </a:lnTo>
                  <a:lnTo>
                    <a:pt x="69" y="3"/>
                  </a:lnTo>
                  <a:lnTo>
                    <a:pt x="70" y="4"/>
                  </a:lnTo>
                  <a:lnTo>
                    <a:pt x="70" y="4"/>
                  </a:lnTo>
                  <a:lnTo>
                    <a:pt x="70" y="5"/>
                  </a:lnTo>
                  <a:lnTo>
                    <a:pt x="72" y="9"/>
                  </a:lnTo>
                  <a:lnTo>
                    <a:pt x="72" y="9"/>
                  </a:lnTo>
                  <a:lnTo>
                    <a:pt x="72" y="9"/>
                  </a:lnTo>
                  <a:lnTo>
                    <a:pt x="75" y="9"/>
                  </a:lnTo>
                  <a:lnTo>
                    <a:pt x="76" y="9"/>
                  </a:lnTo>
                  <a:lnTo>
                    <a:pt x="76" y="9"/>
                  </a:lnTo>
                  <a:lnTo>
                    <a:pt x="76" y="9"/>
                  </a:lnTo>
                  <a:lnTo>
                    <a:pt x="76" y="9"/>
                  </a:lnTo>
                  <a:lnTo>
                    <a:pt x="78" y="8"/>
                  </a:lnTo>
                  <a:lnTo>
                    <a:pt x="78" y="8"/>
                  </a:lnTo>
                  <a:lnTo>
                    <a:pt x="80" y="8"/>
                  </a:lnTo>
                  <a:lnTo>
                    <a:pt x="80" y="8"/>
                  </a:lnTo>
                  <a:lnTo>
                    <a:pt x="80" y="8"/>
                  </a:lnTo>
                  <a:lnTo>
                    <a:pt x="82" y="8"/>
                  </a:lnTo>
                  <a:lnTo>
                    <a:pt x="82" y="8"/>
                  </a:lnTo>
                  <a:lnTo>
                    <a:pt x="82" y="8"/>
                  </a:lnTo>
                  <a:lnTo>
                    <a:pt x="82" y="8"/>
                  </a:lnTo>
                  <a:lnTo>
                    <a:pt x="82" y="8"/>
                  </a:lnTo>
                  <a:lnTo>
                    <a:pt x="83" y="8"/>
                  </a:lnTo>
                  <a:lnTo>
                    <a:pt x="85" y="8"/>
                  </a:lnTo>
                  <a:lnTo>
                    <a:pt x="90" y="7"/>
                  </a:lnTo>
                  <a:lnTo>
                    <a:pt x="90" y="7"/>
                  </a:lnTo>
                  <a:lnTo>
                    <a:pt x="92" y="7"/>
                  </a:lnTo>
                  <a:lnTo>
                    <a:pt x="92" y="5"/>
                  </a:lnTo>
                  <a:lnTo>
                    <a:pt x="93" y="5"/>
                  </a:lnTo>
                  <a:lnTo>
                    <a:pt x="93" y="5"/>
                  </a:lnTo>
                  <a:lnTo>
                    <a:pt x="96" y="5"/>
                  </a:lnTo>
                  <a:lnTo>
                    <a:pt x="99" y="4"/>
                  </a:lnTo>
                  <a:lnTo>
                    <a:pt x="99" y="4"/>
                  </a:lnTo>
                  <a:lnTo>
                    <a:pt x="100" y="4"/>
                  </a:lnTo>
                  <a:lnTo>
                    <a:pt x="100" y="4"/>
                  </a:lnTo>
                  <a:lnTo>
                    <a:pt x="102" y="4"/>
                  </a:lnTo>
                  <a:lnTo>
                    <a:pt x="103" y="4"/>
                  </a:lnTo>
                  <a:lnTo>
                    <a:pt x="103" y="4"/>
                  </a:lnTo>
                  <a:lnTo>
                    <a:pt x="104" y="5"/>
                  </a:lnTo>
                  <a:lnTo>
                    <a:pt x="104" y="5"/>
                  </a:lnTo>
                  <a:lnTo>
                    <a:pt x="106" y="7"/>
                  </a:lnTo>
                  <a:lnTo>
                    <a:pt x="107" y="7"/>
                  </a:lnTo>
                  <a:lnTo>
                    <a:pt x="108" y="8"/>
                  </a:lnTo>
                  <a:lnTo>
                    <a:pt x="108" y="8"/>
                  </a:lnTo>
                  <a:lnTo>
                    <a:pt x="108" y="8"/>
                  </a:lnTo>
                  <a:lnTo>
                    <a:pt x="109" y="9"/>
                  </a:lnTo>
                  <a:lnTo>
                    <a:pt x="109" y="9"/>
                  </a:lnTo>
                  <a:lnTo>
                    <a:pt x="109" y="9"/>
                  </a:lnTo>
                  <a:lnTo>
                    <a:pt x="109" y="9"/>
                  </a:lnTo>
                  <a:lnTo>
                    <a:pt x="109" y="9"/>
                  </a:lnTo>
                  <a:lnTo>
                    <a:pt x="109" y="9"/>
                  </a:lnTo>
                  <a:lnTo>
                    <a:pt x="110" y="9"/>
                  </a:lnTo>
                  <a:lnTo>
                    <a:pt x="113" y="11"/>
                  </a:lnTo>
                  <a:lnTo>
                    <a:pt x="114" y="12"/>
                  </a:lnTo>
                  <a:lnTo>
                    <a:pt x="114" y="12"/>
                  </a:lnTo>
                  <a:lnTo>
                    <a:pt x="114" y="12"/>
                  </a:lnTo>
                  <a:lnTo>
                    <a:pt x="118" y="15"/>
                  </a:lnTo>
                  <a:lnTo>
                    <a:pt x="118" y="15"/>
                  </a:lnTo>
                  <a:lnTo>
                    <a:pt x="118" y="15"/>
                  </a:lnTo>
                  <a:lnTo>
                    <a:pt x="120" y="17"/>
                  </a:lnTo>
                  <a:lnTo>
                    <a:pt x="120" y="17"/>
                  </a:lnTo>
                  <a:lnTo>
                    <a:pt x="123" y="18"/>
                  </a:lnTo>
                  <a:lnTo>
                    <a:pt x="135" y="27"/>
                  </a:lnTo>
                  <a:lnTo>
                    <a:pt x="135" y="27"/>
                  </a:lnTo>
                  <a:lnTo>
                    <a:pt x="137" y="28"/>
                  </a:lnTo>
                  <a:lnTo>
                    <a:pt x="140" y="30"/>
                  </a:lnTo>
                  <a:lnTo>
                    <a:pt x="140" y="30"/>
                  </a:lnTo>
                  <a:lnTo>
                    <a:pt x="139" y="31"/>
                  </a:lnTo>
                  <a:lnTo>
                    <a:pt x="137" y="32"/>
                  </a:lnTo>
                  <a:lnTo>
                    <a:pt x="136" y="33"/>
                  </a:lnTo>
                  <a:lnTo>
                    <a:pt x="135" y="34"/>
                  </a:lnTo>
                  <a:lnTo>
                    <a:pt x="134" y="35"/>
                  </a:lnTo>
                  <a:lnTo>
                    <a:pt x="133" y="37"/>
                  </a:lnTo>
                  <a:lnTo>
                    <a:pt x="130" y="40"/>
                  </a:lnTo>
                  <a:lnTo>
                    <a:pt x="129" y="42"/>
                  </a:lnTo>
                  <a:lnTo>
                    <a:pt x="129" y="42"/>
                  </a:lnTo>
                  <a:lnTo>
                    <a:pt x="129" y="43"/>
                  </a:lnTo>
                  <a:lnTo>
                    <a:pt x="128" y="44"/>
                  </a:lnTo>
                  <a:lnTo>
                    <a:pt x="128" y="45"/>
                  </a:lnTo>
                  <a:lnTo>
                    <a:pt x="127" y="47"/>
                  </a:lnTo>
                  <a:lnTo>
                    <a:pt x="127" y="49"/>
                  </a:lnTo>
                  <a:lnTo>
                    <a:pt x="127" y="50"/>
                  </a:lnTo>
                  <a:lnTo>
                    <a:pt x="127" y="50"/>
                  </a:lnTo>
                  <a:lnTo>
                    <a:pt x="127" y="51"/>
                  </a:lnTo>
                  <a:lnTo>
                    <a:pt x="127" y="51"/>
                  </a:lnTo>
                  <a:lnTo>
                    <a:pt x="127" y="54"/>
                  </a:lnTo>
                  <a:lnTo>
                    <a:pt x="127" y="54"/>
                  </a:lnTo>
                  <a:lnTo>
                    <a:pt x="127" y="55"/>
                  </a:lnTo>
                  <a:lnTo>
                    <a:pt x="127" y="57"/>
                  </a:lnTo>
                  <a:lnTo>
                    <a:pt x="127" y="57"/>
                  </a:lnTo>
                  <a:lnTo>
                    <a:pt x="126" y="58"/>
                  </a:lnTo>
                  <a:lnTo>
                    <a:pt x="126" y="58"/>
                  </a:lnTo>
                  <a:lnTo>
                    <a:pt x="126" y="59"/>
                  </a:lnTo>
                  <a:lnTo>
                    <a:pt x="125" y="59"/>
                  </a:lnTo>
                  <a:lnTo>
                    <a:pt x="125" y="60"/>
                  </a:lnTo>
                  <a:lnTo>
                    <a:pt x="124" y="60"/>
                  </a:lnTo>
                  <a:lnTo>
                    <a:pt x="124" y="61"/>
                  </a:lnTo>
                  <a:lnTo>
                    <a:pt x="124" y="61"/>
                  </a:lnTo>
                  <a:lnTo>
                    <a:pt x="124" y="62"/>
                  </a:lnTo>
                  <a:lnTo>
                    <a:pt x="123" y="63"/>
                  </a:lnTo>
                  <a:lnTo>
                    <a:pt x="122" y="63"/>
                  </a:lnTo>
                  <a:lnTo>
                    <a:pt x="122" y="63"/>
                  </a:lnTo>
                  <a:lnTo>
                    <a:pt x="122" y="63"/>
                  </a:lnTo>
                  <a:lnTo>
                    <a:pt x="120" y="63"/>
                  </a:lnTo>
                  <a:lnTo>
                    <a:pt x="119" y="64"/>
                  </a:lnTo>
                  <a:lnTo>
                    <a:pt x="119" y="63"/>
                  </a:lnTo>
                  <a:lnTo>
                    <a:pt x="118" y="63"/>
                  </a:lnTo>
                  <a:lnTo>
                    <a:pt x="118" y="63"/>
                  </a:lnTo>
                  <a:lnTo>
                    <a:pt x="117" y="64"/>
                  </a:lnTo>
                  <a:lnTo>
                    <a:pt x="117" y="64"/>
                  </a:lnTo>
                  <a:lnTo>
                    <a:pt x="117" y="65"/>
                  </a:lnTo>
                  <a:lnTo>
                    <a:pt x="116" y="65"/>
                  </a:lnTo>
                  <a:lnTo>
                    <a:pt x="116" y="65"/>
                  </a:lnTo>
                  <a:lnTo>
                    <a:pt x="116" y="67"/>
                  </a:lnTo>
                  <a:lnTo>
                    <a:pt x="116" y="67"/>
                  </a:lnTo>
                  <a:lnTo>
                    <a:pt x="116" y="67"/>
                  </a:lnTo>
                  <a:lnTo>
                    <a:pt x="117" y="68"/>
                  </a:lnTo>
                  <a:lnTo>
                    <a:pt x="117" y="68"/>
                  </a:lnTo>
                  <a:lnTo>
                    <a:pt x="117" y="67"/>
                  </a:lnTo>
                  <a:lnTo>
                    <a:pt x="117" y="67"/>
                  </a:lnTo>
                  <a:lnTo>
                    <a:pt x="117" y="67"/>
                  </a:lnTo>
                  <a:lnTo>
                    <a:pt x="117" y="67"/>
                  </a:lnTo>
                  <a:lnTo>
                    <a:pt x="117" y="68"/>
                  </a:lnTo>
                  <a:lnTo>
                    <a:pt x="116" y="69"/>
                  </a:lnTo>
                  <a:lnTo>
                    <a:pt x="116" y="70"/>
                  </a:lnTo>
                  <a:lnTo>
                    <a:pt x="115" y="70"/>
                  </a:lnTo>
                  <a:lnTo>
                    <a:pt x="115" y="71"/>
                  </a:lnTo>
                  <a:lnTo>
                    <a:pt x="115" y="71"/>
                  </a:lnTo>
                  <a:lnTo>
                    <a:pt x="114" y="71"/>
                  </a:lnTo>
                  <a:lnTo>
                    <a:pt x="114" y="72"/>
                  </a:lnTo>
                  <a:lnTo>
                    <a:pt x="114" y="72"/>
                  </a:lnTo>
                  <a:lnTo>
                    <a:pt x="112" y="73"/>
                  </a:lnTo>
                  <a:lnTo>
                    <a:pt x="112" y="74"/>
                  </a:lnTo>
                  <a:lnTo>
                    <a:pt x="110" y="74"/>
                  </a:lnTo>
                  <a:lnTo>
                    <a:pt x="110" y="74"/>
                  </a:lnTo>
                  <a:lnTo>
                    <a:pt x="110" y="74"/>
                  </a:lnTo>
                  <a:lnTo>
                    <a:pt x="110" y="74"/>
                  </a:lnTo>
                  <a:lnTo>
                    <a:pt x="110" y="74"/>
                  </a:lnTo>
                  <a:lnTo>
                    <a:pt x="110" y="75"/>
                  </a:lnTo>
                  <a:lnTo>
                    <a:pt x="110" y="75"/>
                  </a:lnTo>
                  <a:lnTo>
                    <a:pt x="110" y="77"/>
                  </a:lnTo>
                  <a:lnTo>
                    <a:pt x="110" y="77"/>
                  </a:lnTo>
                  <a:lnTo>
                    <a:pt x="109" y="78"/>
                  </a:lnTo>
                  <a:lnTo>
                    <a:pt x="108" y="79"/>
                  </a:lnTo>
                  <a:lnTo>
                    <a:pt x="108" y="79"/>
                  </a:lnTo>
                  <a:lnTo>
                    <a:pt x="107" y="80"/>
                  </a:lnTo>
                  <a:lnTo>
                    <a:pt x="107" y="80"/>
                  </a:lnTo>
                  <a:lnTo>
                    <a:pt x="107" y="80"/>
                  </a:lnTo>
                  <a:lnTo>
                    <a:pt x="107" y="80"/>
                  </a:lnTo>
                  <a:lnTo>
                    <a:pt x="106" y="80"/>
                  </a:lnTo>
                  <a:lnTo>
                    <a:pt x="105" y="81"/>
                  </a:lnTo>
                  <a:lnTo>
                    <a:pt x="104" y="81"/>
                  </a:lnTo>
                  <a:lnTo>
                    <a:pt x="104" y="82"/>
                  </a:lnTo>
                  <a:lnTo>
                    <a:pt x="103" y="83"/>
                  </a:lnTo>
                  <a:lnTo>
                    <a:pt x="103" y="83"/>
                  </a:lnTo>
                  <a:lnTo>
                    <a:pt x="103" y="83"/>
                  </a:lnTo>
                  <a:lnTo>
                    <a:pt x="103" y="83"/>
                  </a:lnTo>
                  <a:lnTo>
                    <a:pt x="102" y="83"/>
                  </a:lnTo>
                  <a:lnTo>
                    <a:pt x="100" y="84"/>
                  </a:lnTo>
                  <a:lnTo>
                    <a:pt x="100" y="84"/>
                  </a:lnTo>
                  <a:lnTo>
                    <a:pt x="100" y="84"/>
                  </a:lnTo>
                  <a:lnTo>
                    <a:pt x="98" y="87"/>
                  </a:lnTo>
                  <a:lnTo>
                    <a:pt x="98" y="87"/>
                  </a:lnTo>
                  <a:lnTo>
                    <a:pt x="98" y="87"/>
                  </a:lnTo>
                  <a:lnTo>
                    <a:pt x="97" y="85"/>
                  </a:lnTo>
                  <a:lnTo>
                    <a:pt x="97" y="87"/>
                  </a:lnTo>
                  <a:lnTo>
                    <a:pt x="97" y="87"/>
                  </a:lnTo>
                  <a:lnTo>
                    <a:pt x="97" y="87"/>
                  </a:lnTo>
                  <a:lnTo>
                    <a:pt x="96" y="87"/>
                  </a:lnTo>
                  <a:lnTo>
                    <a:pt x="96" y="87"/>
                  </a:lnTo>
                  <a:lnTo>
                    <a:pt x="96" y="87"/>
                  </a:lnTo>
                  <a:lnTo>
                    <a:pt x="96" y="87"/>
                  </a:lnTo>
                  <a:lnTo>
                    <a:pt x="96" y="87"/>
                  </a:lnTo>
                  <a:lnTo>
                    <a:pt x="95" y="87"/>
                  </a:lnTo>
                  <a:lnTo>
                    <a:pt x="95" y="87"/>
                  </a:lnTo>
                  <a:lnTo>
                    <a:pt x="95" y="87"/>
                  </a:lnTo>
                  <a:lnTo>
                    <a:pt x="95" y="87"/>
                  </a:lnTo>
                  <a:lnTo>
                    <a:pt x="95" y="87"/>
                  </a:lnTo>
                  <a:lnTo>
                    <a:pt x="95" y="88"/>
                  </a:lnTo>
                  <a:lnTo>
                    <a:pt x="94" y="88"/>
                  </a:lnTo>
                  <a:lnTo>
                    <a:pt x="95" y="88"/>
                  </a:lnTo>
                  <a:lnTo>
                    <a:pt x="95" y="89"/>
                  </a:lnTo>
                  <a:lnTo>
                    <a:pt x="96" y="89"/>
                  </a:lnTo>
                  <a:lnTo>
                    <a:pt x="96" y="89"/>
                  </a:lnTo>
                  <a:lnTo>
                    <a:pt x="96" y="90"/>
                  </a:lnTo>
                  <a:lnTo>
                    <a:pt x="96" y="90"/>
                  </a:lnTo>
                  <a:lnTo>
                    <a:pt x="96" y="90"/>
                  </a:lnTo>
                  <a:lnTo>
                    <a:pt x="96" y="91"/>
                  </a:lnTo>
                  <a:lnTo>
                    <a:pt x="96" y="92"/>
                  </a:lnTo>
                  <a:lnTo>
                    <a:pt x="96" y="92"/>
                  </a:lnTo>
                  <a:lnTo>
                    <a:pt x="96" y="92"/>
                  </a:lnTo>
                  <a:lnTo>
                    <a:pt x="95" y="93"/>
                  </a:lnTo>
                  <a:lnTo>
                    <a:pt x="94" y="94"/>
                  </a:lnTo>
                  <a:lnTo>
                    <a:pt x="94" y="94"/>
                  </a:lnTo>
                  <a:lnTo>
                    <a:pt x="93" y="94"/>
                  </a:lnTo>
                  <a:lnTo>
                    <a:pt x="93" y="94"/>
                  </a:lnTo>
                  <a:lnTo>
                    <a:pt x="92" y="95"/>
                  </a:lnTo>
                  <a:lnTo>
                    <a:pt x="92" y="95"/>
                  </a:lnTo>
                  <a:lnTo>
                    <a:pt x="90" y="95"/>
                  </a:lnTo>
                  <a:lnTo>
                    <a:pt x="90" y="97"/>
                  </a:lnTo>
                  <a:lnTo>
                    <a:pt x="90" y="98"/>
                  </a:lnTo>
                  <a:lnTo>
                    <a:pt x="89" y="99"/>
                  </a:lnTo>
                  <a:lnTo>
                    <a:pt x="88" y="100"/>
                  </a:lnTo>
                  <a:lnTo>
                    <a:pt x="87" y="101"/>
                  </a:lnTo>
                  <a:lnTo>
                    <a:pt x="87" y="101"/>
                  </a:lnTo>
                  <a:lnTo>
                    <a:pt x="87" y="101"/>
                  </a:lnTo>
                  <a:lnTo>
                    <a:pt x="86" y="101"/>
                  </a:lnTo>
                  <a:lnTo>
                    <a:pt x="86" y="101"/>
                  </a:lnTo>
                  <a:lnTo>
                    <a:pt x="86" y="102"/>
                  </a:lnTo>
                  <a:lnTo>
                    <a:pt x="86" y="102"/>
                  </a:lnTo>
                  <a:lnTo>
                    <a:pt x="85" y="103"/>
                  </a:lnTo>
                  <a:lnTo>
                    <a:pt x="85" y="104"/>
                  </a:lnTo>
                  <a:lnTo>
                    <a:pt x="85" y="104"/>
                  </a:lnTo>
                  <a:lnTo>
                    <a:pt x="85" y="104"/>
                  </a:lnTo>
                  <a:lnTo>
                    <a:pt x="82" y="103"/>
                  </a:lnTo>
                  <a:lnTo>
                    <a:pt x="80" y="103"/>
                  </a:lnTo>
                  <a:lnTo>
                    <a:pt x="79" y="103"/>
                  </a:lnTo>
                  <a:lnTo>
                    <a:pt x="78" y="103"/>
                  </a:lnTo>
                  <a:lnTo>
                    <a:pt x="78" y="102"/>
                  </a:lnTo>
                  <a:lnTo>
                    <a:pt x="78" y="101"/>
                  </a:lnTo>
                  <a:lnTo>
                    <a:pt x="77" y="99"/>
                  </a:lnTo>
                  <a:lnTo>
                    <a:pt x="77" y="98"/>
                  </a:lnTo>
                  <a:lnTo>
                    <a:pt x="77" y="97"/>
                  </a:lnTo>
                  <a:lnTo>
                    <a:pt x="77" y="97"/>
                  </a:lnTo>
                  <a:lnTo>
                    <a:pt x="76" y="95"/>
                  </a:lnTo>
                  <a:lnTo>
                    <a:pt x="76" y="94"/>
                  </a:lnTo>
                  <a:lnTo>
                    <a:pt x="75" y="94"/>
                  </a:lnTo>
                  <a:lnTo>
                    <a:pt x="74" y="91"/>
                  </a:lnTo>
                  <a:lnTo>
                    <a:pt x="72" y="89"/>
                  </a:lnTo>
                  <a:lnTo>
                    <a:pt x="70" y="89"/>
                  </a:lnTo>
                  <a:lnTo>
                    <a:pt x="69" y="89"/>
                  </a:lnTo>
                  <a:lnTo>
                    <a:pt x="69" y="89"/>
                  </a:lnTo>
                  <a:lnTo>
                    <a:pt x="68" y="89"/>
                  </a:lnTo>
                  <a:lnTo>
                    <a:pt x="67" y="88"/>
                  </a:lnTo>
                  <a:lnTo>
                    <a:pt x="67" y="88"/>
                  </a:lnTo>
                  <a:lnTo>
                    <a:pt x="67" y="87"/>
                  </a:lnTo>
                  <a:lnTo>
                    <a:pt x="66" y="87"/>
                  </a:lnTo>
                  <a:lnTo>
                    <a:pt x="66" y="87"/>
                  </a:lnTo>
                  <a:lnTo>
                    <a:pt x="66" y="87"/>
                  </a:lnTo>
                  <a:lnTo>
                    <a:pt x="66" y="83"/>
                  </a:lnTo>
                  <a:lnTo>
                    <a:pt x="66" y="82"/>
                  </a:lnTo>
                  <a:lnTo>
                    <a:pt x="65" y="81"/>
                  </a:lnTo>
                  <a:lnTo>
                    <a:pt x="63" y="75"/>
                  </a:lnTo>
                  <a:lnTo>
                    <a:pt x="63" y="75"/>
                  </a:lnTo>
                  <a:lnTo>
                    <a:pt x="63" y="74"/>
                  </a:lnTo>
                  <a:lnTo>
                    <a:pt x="62" y="74"/>
                  </a:lnTo>
                  <a:lnTo>
                    <a:pt x="62" y="73"/>
                  </a:lnTo>
                  <a:lnTo>
                    <a:pt x="60" y="73"/>
                  </a:lnTo>
                  <a:lnTo>
                    <a:pt x="58" y="72"/>
                  </a:lnTo>
                  <a:lnTo>
                    <a:pt x="58" y="72"/>
                  </a:lnTo>
                  <a:lnTo>
                    <a:pt x="56" y="71"/>
                  </a:lnTo>
                  <a:lnTo>
                    <a:pt x="53" y="70"/>
                  </a:lnTo>
                  <a:lnTo>
                    <a:pt x="50" y="68"/>
                  </a:lnTo>
                  <a:lnTo>
                    <a:pt x="50" y="68"/>
                  </a:lnTo>
                  <a:lnTo>
                    <a:pt x="48" y="65"/>
                  </a:lnTo>
                  <a:lnTo>
                    <a:pt x="48" y="62"/>
                  </a:lnTo>
                  <a:lnTo>
                    <a:pt x="46" y="61"/>
                  </a:lnTo>
                  <a:lnTo>
                    <a:pt x="46" y="60"/>
                  </a:lnTo>
                  <a:lnTo>
                    <a:pt x="45" y="59"/>
                  </a:lnTo>
                  <a:lnTo>
                    <a:pt x="45" y="59"/>
                  </a:lnTo>
                  <a:lnTo>
                    <a:pt x="44" y="59"/>
                  </a:lnTo>
                  <a:lnTo>
                    <a:pt x="44" y="59"/>
                  </a:lnTo>
                  <a:lnTo>
                    <a:pt x="43" y="58"/>
                  </a:lnTo>
                  <a:lnTo>
                    <a:pt x="43" y="58"/>
                  </a:lnTo>
                  <a:lnTo>
                    <a:pt x="42" y="58"/>
                  </a:lnTo>
                  <a:lnTo>
                    <a:pt x="42" y="58"/>
                  </a:lnTo>
                  <a:lnTo>
                    <a:pt x="40" y="58"/>
                  </a:lnTo>
                  <a:lnTo>
                    <a:pt x="40" y="58"/>
                  </a:lnTo>
                  <a:lnTo>
                    <a:pt x="40" y="58"/>
                  </a:lnTo>
                  <a:lnTo>
                    <a:pt x="39" y="57"/>
                  </a:lnTo>
                  <a:lnTo>
                    <a:pt x="38" y="57"/>
                  </a:lnTo>
                  <a:lnTo>
                    <a:pt x="37" y="54"/>
                  </a:lnTo>
                  <a:lnTo>
                    <a:pt x="36" y="52"/>
                  </a:lnTo>
                  <a:lnTo>
                    <a:pt x="35" y="51"/>
                  </a:lnTo>
                  <a:lnTo>
                    <a:pt x="34" y="50"/>
                  </a:lnTo>
                  <a:lnTo>
                    <a:pt x="32" y="49"/>
                  </a:lnTo>
                  <a:lnTo>
                    <a:pt x="32" y="49"/>
                  </a:lnTo>
                  <a:lnTo>
                    <a:pt x="30" y="50"/>
                  </a:lnTo>
                  <a:lnTo>
                    <a:pt x="30" y="50"/>
                  </a:lnTo>
                  <a:lnTo>
                    <a:pt x="26" y="47"/>
                  </a:lnTo>
                  <a:lnTo>
                    <a:pt x="26" y="47"/>
                  </a:lnTo>
                  <a:lnTo>
                    <a:pt x="25" y="45"/>
                  </a:lnTo>
                  <a:lnTo>
                    <a:pt x="24" y="43"/>
                  </a:lnTo>
                  <a:lnTo>
                    <a:pt x="24" y="43"/>
                  </a:lnTo>
                  <a:lnTo>
                    <a:pt x="23" y="42"/>
                  </a:lnTo>
                  <a:lnTo>
                    <a:pt x="23" y="42"/>
                  </a:lnTo>
                  <a:lnTo>
                    <a:pt x="23" y="42"/>
                  </a:lnTo>
                  <a:lnTo>
                    <a:pt x="23" y="42"/>
                  </a:lnTo>
                  <a:lnTo>
                    <a:pt x="23" y="42"/>
                  </a:lnTo>
                  <a:lnTo>
                    <a:pt x="23" y="41"/>
                  </a:lnTo>
                  <a:lnTo>
                    <a:pt x="22" y="41"/>
                  </a:lnTo>
                  <a:lnTo>
                    <a:pt x="20" y="41"/>
                  </a:lnTo>
                  <a:lnTo>
                    <a:pt x="20" y="40"/>
                  </a:lnTo>
                  <a:lnTo>
                    <a:pt x="20" y="39"/>
                  </a:lnTo>
                  <a:lnTo>
                    <a:pt x="20" y="39"/>
                  </a:lnTo>
                  <a:lnTo>
                    <a:pt x="19" y="39"/>
                  </a:lnTo>
                  <a:lnTo>
                    <a:pt x="19" y="39"/>
                  </a:lnTo>
                  <a:lnTo>
                    <a:pt x="19" y="39"/>
                  </a:lnTo>
                  <a:lnTo>
                    <a:pt x="19" y="37"/>
                  </a:lnTo>
                  <a:lnTo>
                    <a:pt x="19" y="37"/>
                  </a:lnTo>
                  <a:lnTo>
                    <a:pt x="16" y="32"/>
                  </a:lnTo>
                  <a:lnTo>
                    <a:pt x="15" y="31"/>
                  </a:lnTo>
                  <a:lnTo>
                    <a:pt x="15" y="31"/>
                  </a:lnTo>
                  <a:lnTo>
                    <a:pt x="15" y="31"/>
                  </a:lnTo>
                  <a:lnTo>
                    <a:pt x="14" y="30"/>
                  </a:lnTo>
                  <a:lnTo>
                    <a:pt x="13" y="30"/>
                  </a:lnTo>
                  <a:lnTo>
                    <a:pt x="12" y="31"/>
                  </a:lnTo>
                  <a:lnTo>
                    <a:pt x="12" y="31"/>
                  </a:lnTo>
                  <a:lnTo>
                    <a:pt x="12" y="31"/>
                  </a:lnTo>
                  <a:lnTo>
                    <a:pt x="12" y="31"/>
                  </a:lnTo>
                  <a:lnTo>
                    <a:pt x="12" y="31"/>
                  </a:lnTo>
                  <a:lnTo>
                    <a:pt x="10" y="31"/>
                  </a:lnTo>
                  <a:lnTo>
                    <a:pt x="9" y="31"/>
                  </a:lnTo>
                  <a:lnTo>
                    <a:pt x="9" y="30"/>
                  </a:lnTo>
                  <a:lnTo>
                    <a:pt x="8" y="30"/>
                  </a:lnTo>
                  <a:lnTo>
                    <a:pt x="8" y="30"/>
                  </a:lnTo>
                  <a:lnTo>
                    <a:pt x="6" y="28"/>
                  </a:lnTo>
                  <a:lnTo>
                    <a:pt x="6" y="28"/>
                  </a:lnTo>
                  <a:lnTo>
                    <a:pt x="6" y="28"/>
                  </a:lnTo>
                  <a:lnTo>
                    <a:pt x="4" y="27"/>
                  </a:lnTo>
                  <a:lnTo>
                    <a:pt x="4" y="27"/>
                  </a:lnTo>
                  <a:lnTo>
                    <a:pt x="3" y="27"/>
                  </a:lnTo>
                  <a:lnTo>
                    <a:pt x="0" y="25"/>
                  </a:lnTo>
                  <a:lnTo>
                    <a:pt x="0" y="25"/>
                  </a:lnTo>
                  <a:lnTo>
                    <a:pt x="0" y="24"/>
                  </a:lnTo>
                  <a:lnTo>
                    <a:pt x="0" y="24"/>
                  </a:lnTo>
                  <a:lnTo>
                    <a:pt x="0" y="24"/>
                  </a:lnTo>
                  <a:lnTo>
                    <a:pt x="0" y="24"/>
                  </a:lnTo>
                  <a:lnTo>
                    <a:pt x="0" y="24"/>
                  </a:lnTo>
                  <a:lnTo>
                    <a:pt x="0" y="23"/>
                  </a:lnTo>
                  <a:lnTo>
                    <a:pt x="0" y="22"/>
                  </a:lnTo>
                  <a:lnTo>
                    <a:pt x="2" y="21"/>
                  </a:lnTo>
                  <a:lnTo>
                    <a:pt x="2" y="20"/>
                  </a:lnTo>
                  <a:lnTo>
                    <a:pt x="3" y="19"/>
                  </a:lnTo>
                  <a:lnTo>
                    <a:pt x="5" y="17"/>
                  </a:lnTo>
                  <a:lnTo>
                    <a:pt x="6" y="13"/>
                  </a:lnTo>
                  <a:lnTo>
                    <a:pt x="8" y="12"/>
                  </a:lnTo>
                  <a:lnTo>
                    <a:pt x="12" y="11"/>
                  </a:lnTo>
                  <a:lnTo>
                    <a:pt x="14" y="10"/>
                  </a:lnTo>
                  <a:lnTo>
                    <a:pt x="14" y="10"/>
                  </a:lnTo>
                  <a:lnTo>
                    <a:pt x="15" y="10"/>
                  </a:lnTo>
                  <a:lnTo>
                    <a:pt x="15" y="10"/>
                  </a:lnTo>
                  <a:lnTo>
                    <a:pt x="15" y="10"/>
                  </a:lnTo>
                  <a:lnTo>
                    <a:pt x="15" y="10"/>
                  </a:lnTo>
                  <a:lnTo>
                    <a:pt x="15" y="10"/>
                  </a:lnTo>
                  <a:lnTo>
                    <a:pt x="17" y="8"/>
                  </a:lnTo>
                  <a:lnTo>
                    <a:pt x="17" y="8"/>
                  </a:lnTo>
                  <a:lnTo>
                    <a:pt x="19" y="7"/>
                  </a:lnTo>
                  <a:lnTo>
                    <a:pt x="19" y="7"/>
                  </a:lnTo>
                  <a:lnTo>
                    <a:pt x="19" y="7"/>
                  </a:lnTo>
                  <a:lnTo>
                    <a:pt x="20" y="5"/>
                  </a:lnTo>
                  <a:lnTo>
                    <a:pt x="20" y="5"/>
                  </a:lnTo>
                  <a:lnTo>
                    <a:pt x="22" y="5"/>
                  </a:lnTo>
                  <a:lnTo>
                    <a:pt x="22" y="5"/>
                  </a:lnTo>
                  <a:lnTo>
                    <a:pt x="23" y="5"/>
                  </a:lnTo>
                  <a:lnTo>
                    <a:pt x="25" y="3"/>
                  </a:lnTo>
                  <a:lnTo>
                    <a:pt x="26" y="3"/>
                  </a:lnTo>
                  <a:close/>
                </a:path>
              </a:pathLst>
            </a:custGeom>
            <a:solidFill>
              <a:srgbClr val="CC000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136"/>
            <p:cNvSpPr>
              <a:spLocks/>
            </p:cNvSpPr>
            <p:nvPr/>
          </p:nvSpPr>
          <p:spPr bwMode="auto">
            <a:xfrm>
              <a:off x="5024438" y="3598863"/>
              <a:ext cx="304800" cy="201613"/>
            </a:xfrm>
            <a:custGeom>
              <a:avLst/>
              <a:gdLst>
                <a:gd name="T0" fmla="*/ 49 w 192"/>
                <a:gd name="T1" fmla="*/ 3 h 127"/>
                <a:gd name="T2" fmla="*/ 56 w 192"/>
                <a:gd name="T3" fmla="*/ 3 h 127"/>
                <a:gd name="T4" fmla="*/ 63 w 192"/>
                <a:gd name="T5" fmla="*/ 4 h 127"/>
                <a:gd name="T6" fmla="*/ 69 w 192"/>
                <a:gd name="T7" fmla="*/ 4 h 127"/>
                <a:gd name="T8" fmla="*/ 77 w 192"/>
                <a:gd name="T9" fmla="*/ 5 h 127"/>
                <a:gd name="T10" fmla="*/ 84 w 192"/>
                <a:gd name="T11" fmla="*/ 5 h 127"/>
                <a:gd name="T12" fmla="*/ 92 w 192"/>
                <a:gd name="T13" fmla="*/ 5 h 127"/>
                <a:gd name="T14" fmla="*/ 103 w 192"/>
                <a:gd name="T15" fmla="*/ 6 h 127"/>
                <a:gd name="T16" fmla="*/ 109 w 192"/>
                <a:gd name="T17" fmla="*/ 6 h 127"/>
                <a:gd name="T18" fmla="*/ 116 w 192"/>
                <a:gd name="T19" fmla="*/ 7 h 127"/>
                <a:gd name="T20" fmla="*/ 124 w 192"/>
                <a:gd name="T21" fmla="*/ 7 h 127"/>
                <a:gd name="T22" fmla="*/ 137 w 192"/>
                <a:gd name="T23" fmla="*/ 7 h 127"/>
                <a:gd name="T24" fmla="*/ 159 w 192"/>
                <a:gd name="T25" fmla="*/ 8 h 127"/>
                <a:gd name="T26" fmla="*/ 170 w 192"/>
                <a:gd name="T27" fmla="*/ 8 h 127"/>
                <a:gd name="T28" fmla="*/ 185 w 192"/>
                <a:gd name="T29" fmla="*/ 8 h 127"/>
                <a:gd name="T30" fmla="*/ 188 w 192"/>
                <a:gd name="T31" fmla="*/ 11 h 127"/>
                <a:gd name="T32" fmla="*/ 185 w 192"/>
                <a:gd name="T33" fmla="*/ 16 h 127"/>
                <a:gd name="T34" fmla="*/ 184 w 192"/>
                <a:gd name="T35" fmla="*/ 22 h 127"/>
                <a:gd name="T36" fmla="*/ 187 w 192"/>
                <a:gd name="T37" fmla="*/ 27 h 127"/>
                <a:gd name="T38" fmla="*/ 192 w 192"/>
                <a:gd name="T39" fmla="*/ 32 h 127"/>
                <a:gd name="T40" fmla="*/ 192 w 192"/>
                <a:gd name="T41" fmla="*/ 40 h 127"/>
                <a:gd name="T42" fmla="*/ 192 w 192"/>
                <a:gd name="T43" fmla="*/ 48 h 127"/>
                <a:gd name="T44" fmla="*/ 192 w 192"/>
                <a:gd name="T45" fmla="*/ 57 h 127"/>
                <a:gd name="T46" fmla="*/ 192 w 192"/>
                <a:gd name="T47" fmla="*/ 64 h 127"/>
                <a:gd name="T48" fmla="*/ 192 w 192"/>
                <a:gd name="T49" fmla="*/ 75 h 127"/>
                <a:gd name="T50" fmla="*/ 190 w 192"/>
                <a:gd name="T51" fmla="*/ 81 h 127"/>
                <a:gd name="T52" fmla="*/ 190 w 192"/>
                <a:gd name="T53" fmla="*/ 92 h 127"/>
                <a:gd name="T54" fmla="*/ 189 w 192"/>
                <a:gd name="T55" fmla="*/ 96 h 127"/>
                <a:gd name="T56" fmla="*/ 187 w 192"/>
                <a:gd name="T57" fmla="*/ 101 h 127"/>
                <a:gd name="T58" fmla="*/ 190 w 192"/>
                <a:gd name="T59" fmla="*/ 106 h 127"/>
                <a:gd name="T60" fmla="*/ 189 w 192"/>
                <a:gd name="T61" fmla="*/ 113 h 127"/>
                <a:gd name="T62" fmla="*/ 186 w 192"/>
                <a:gd name="T63" fmla="*/ 118 h 127"/>
                <a:gd name="T64" fmla="*/ 190 w 192"/>
                <a:gd name="T65" fmla="*/ 124 h 127"/>
                <a:gd name="T66" fmla="*/ 187 w 192"/>
                <a:gd name="T67" fmla="*/ 126 h 127"/>
                <a:gd name="T68" fmla="*/ 184 w 192"/>
                <a:gd name="T69" fmla="*/ 121 h 127"/>
                <a:gd name="T70" fmla="*/ 176 w 192"/>
                <a:gd name="T71" fmla="*/ 117 h 127"/>
                <a:gd name="T72" fmla="*/ 168 w 192"/>
                <a:gd name="T73" fmla="*/ 114 h 127"/>
                <a:gd name="T74" fmla="*/ 159 w 192"/>
                <a:gd name="T75" fmla="*/ 114 h 127"/>
                <a:gd name="T76" fmla="*/ 154 w 192"/>
                <a:gd name="T77" fmla="*/ 116 h 127"/>
                <a:gd name="T78" fmla="*/ 148 w 192"/>
                <a:gd name="T79" fmla="*/ 115 h 127"/>
                <a:gd name="T80" fmla="*/ 139 w 192"/>
                <a:gd name="T81" fmla="*/ 108 h 127"/>
                <a:gd name="T82" fmla="*/ 133 w 192"/>
                <a:gd name="T83" fmla="*/ 108 h 127"/>
                <a:gd name="T84" fmla="*/ 126 w 192"/>
                <a:gd name="T85" fmla="*/ 108 h 127"/>
                <a:gd name="T86" fmla="*/ 120 w 192"/>
                <a:gd name="T87" fmla="*/ 108 h 127"/>
                <a:gd name="T88" fmla="*/ 115 w 192"/>
                <a:gd name="T89" fmla="*/ 107 h 127"/>
                <a:gd name="T90" fmla="*/ 107 w 192"/>
                <a:gd name="T91" fmla="*/ 107 h 127"/>
                <a:gd name="T92" fmla="*/ 102 w 192"/>
                <a:gd name="T93" fmla="*/ 107 h 127"/>
                <a:gd name="T94" fmla="*/ 93 w 192"/>
                <a:gd name="T95" fmla="*/ 107 h 127"/>
                <a:gd name="T96" fmla="*/ 70 w 192"/>
                <a:gd name="T97" fmla="*/ 105 h 127"/>
                <a:gd name="T98" fmla="*/ 39 w 192"/>
                <a:gd name="T99" fmla="*/ 103 h 127"/>
                <a:gd name="T100" fmla="*/ 16 w 192"/>
                <a:gd name="T101" fmla="*/ 102 h 127"/>
                <a:gd name="T102" fmla="*/ 0 w 192"/>
                <a:gd name="T103" fmla="*/ 91 h 127"/>
                <a:gd name="T104" fmla="*/ 2 w 192"/>
                <a:gd name="T105" fmla="*/ 84 h 127"/>
                <a:gd name="T106" fmla="*/ 3 w 192"/>
                <a:gd name="T107" fmla="*/ 71 h 127"/>
                <a:gd name="T108" fmla="*/ 5 w 192"/>
                <a:gd name="T109" fmla="*/ 47 h 127"/>
                <a:gd name="T110" fmla="*/ 6 w 192"/>
                <a:gd name="T111" fmla="*/ 32 h 127"/>
                <a:gd name="T112" fmla="*/ 8 w 192"/>
                <a:gd name="T113" fmla="*/ 18 h 127"/>
                <a:gd name="T114" fmla="*/ 18 w 192"/>
                <a:gd name="T115" fmla="*/ 1 h 127"/>
                <a:gd name="T116" fmla="*/ 28 w 192"/>
                <a:gd name="T117" fmla="*/ 1 h 127"/>
                <a:gd name="T118" fmla="*/ 34 w 192"/>
                <a:gd name="T119" fmla="*/ 2 h 127"/>
                <a:gd name="T120" fmla="*/ 43 w 192"/>
                <a:gd name="T121" fmla="*/ 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127">
                  <a:moveTo>
                    <a:pt x="43" y="3"/>
                  </a:moveTo>
                  <a:lnTo>
                    <a:pt x="45" y="3"/>
                  </a:lnTo>
                  <a:lnTo>
                    <a:pt x="47" y="3"/>
                  </a:lnTo>
                  <a:lnTo>
                    <a:pt x="48" y="3"/>
                  </a:lnTo>
                  <a:lnTo>
                    <a:pt x="49" y="3"/>
                  </a:lnTo>
                  <a:lnTo>
                    <a:pt x="50" y="3"/>
                  </a:lnTo>
                  <a:lnTo>
                    <a:pt x="53" y="3"/>
                  </a:lnTo>
                  <a:lnTo>
                    <a:pt x="54" y="3"/>
                  </a:lnTo>
                  <a:lnTo>
                    <a:pt x="55" y="3"/>
                  </a:lnTo>
                  <a:lnTo>
                    <a:pt x="56" y="3"/>
                  </a:lnTo>
                  <a:lnTo>
                    <a:pt x="57" y="3"/>
                  </a:lnTo>
                  <a:lnTo>
                    <a:pt x="58" y="4"/>
                  </a:lnTo>
                  <a:lnTo>
                    <a:pt x="59" y="4"/>
                  </a:lnTo>
                  <a:lnTo>
                    <a:pt x="62" y="4"/>
                  </a:lnTo>
                  <a:lnTo>
                    <a:pt x="63" y="4"/>
                  </a:lnTo>
                  <a:lnTo>
                    <a:pt x="64" y="4"/>
                  </a:lnTo>
                  <a:lnTo>
                    <a:pt x="65" y="4"/>
                  </a:lnTo>
                  <a:lnTo>
                    <a:pt x="66" y="4"/>
                  </a:lnTo>
                  <a:lnTo>
                    <a:pt x="67" y="4"/>
                  </a:lnTo>
                  <a:lnTo>
                    <a:pt x="69" y="4"/>
                  </a:lnTo>
                  <a:lnTo>
                    <a:pt x="74" y="4"/>
                  </a:lnTo>
                  <a:lnTo>
                    <a:pt x="75" y="4"/>
                  </a:lnTo>
                  <a:lnTo>
                    <a:pt x="75" y="5"/>
                  </a:lnTo>
                  <a:lnTo>
                    <a:pt x="76" y="5"/>
                  </a:lnTo>
                  <a:lnTo>
                    <a:pt x="77" y="5"/>
                  </a:lnTo>
                  <a:lnTo>
                    <a:pt x="78" y="5"/>
                  </a:lnTo>
                  <a:lnTo>
                    <a:pt x="79" y="5"/>
                  </a:lnTo>
                  <a:lnTo>
                    <a:pt x="80" y="5"/>
                  </a:lnTo>
                  <a:lnTo>
                    <a:pt x="83" y="5"/>
                  </a:lnTo>
                  <a:lnTo>
                    <a:pt x="84" y="5"/>
                  </a:lnTo>
                  <a:lnTo>
                    <a:pt x="85" y="5"/>
                  </a:lnTo>
                  <a:lnTo>
                    <a:pt x="88" y="5"/>
                  </a:lnTo>
                  <a:lnTo>
                    <a:pt x="89" y="5"/>
                  </a:lnTo>
                  <a:lnTo>
                    <a:pt x="90" y="5"/>
                  </a:lnTo>
                  <a:lnTo>
                    <a:pt x="92" y="5"/>
                  </a:lnTo>
                  <a:lnTo>
                    <a:pt x="94" y="6"/>
                  </a:lnTo>
                  <a:lnTo>
                    <a:pt x="95" y="6"/>
                  </a:lnTo>
                  <a:lnTo>
                    <a:pt x="96" y="6"/>
                  </a:lnTo>
                  <a:lnTo>
                    <a:pt x="99" y="6"/>
                  </a:lnTo>
                  <a:lnTo>
                    <a:pt x="103" y="6"/>
                  </a:lnTo>
                  <a:lnTo>
                    <a:pt x="104" y="6"/>
                  </a:lnTo>
                  <a:lnTo>
                    <a:pt x="105" y="6"/>
                  </a:lnTo>
                  <a:lnTo>
                    <a:pt x="106" y="6"/>
                  </a:lnTo>
                  <a:lnTo>
                    <a:pt x="107" y="6"/>
                  </a:lnTo>
                  <a:lnTo>
                    <a:pt x="109" y="6"/>
                  </a:lnTo>
                  <a:lnTo>
                    <a:pt x="110" y="6"/>
                  </a:lnTo>
                  <a:lnTo>
                    <a:pt x="113" y="6"/>
                  </a:lnTo>
                  <a:lnTo>
                    <a:pt x="114" y="6"/>
                  </a:lnTo>
                  <a:lnTo>
                    <a:pt x="116" y="6"/>
                  </a:lnTo>
                  <a:lnTo>
                    <a:pt x="116" y="7"/>
                  </a:lnTo>
                  <a:lnTo>
                    <a:pt x="118" y="7"/>
                  </a:lnTo>
                  <a:lnTo>
                    <a:pt x="120" y="7"/>
                  </a:lnTo>
                  <a:lnTo>
                    <a:pt x="122" y="7"/>
                  </a:lnTo>
                  <a:lnTo>
                    <a:pt x="123" y="7"/>
                  </a:lnTo>
                  <a:lnTo>
                    <a:pt x="124" y="7"/>
                  </a:lnTo>
                  <a:lnTo>
                    <a:pt x="125" y="7"/>
                  </a:lnTo>
                  <a:lnTo>
                    <a:pt x="128" y="7"/>
                  </a:lnTo>
                  <a:lnTo>
                    <a:pt x="130" y="7"/>
                  </a:lnTo>
                  <a:lnTo>
                    <a:pt x="133" y="7"/>
                  </a:lnTo>
                  <a:lnTo>
                    <a:pt x="137" y="7"/>
                  </a:lnTo>
                  <a:lnTo>
                    <a:pt x="149" y="8"/>
                  </a:lnTo>
                  <a:lnTo>
                    <a:pt x="153" y="8"/>
                  </a:lnTo>
                  <a:lnTo>
                    <a:pt x="154" y="8"/>
                  </a:lnTo>
                  <a:lnTo>
                    <a:pt x="155" y="8"/>
                  </a:lnTo>
                  <a:lnTo>
                    <a:pt x="159" y="8"/>
                  </a:lnTo>
                  <a:lnTo>
                    <a:pt x="162" y="8"/>
                  </a:lnTo>
                  <a:lnTo>
                    <a:pt x="165" y="8"/>
                  </a:lnTo>
                  <a:lnTo>
                    <a:pt x="166" y="8"/>
                  </a:lnTo>
                  <a:lnTo>
                    <a:pt x="167" y="8"/>
                  </a:lnTo>
                  <a:lnTo>
                    <a:pt x="170" y="8"/>
                  </a:lnTo>
                  <a:lnTo>
                    <a:pt x="173" y="8"/>
                  </a:lnTo>
                  <a:lnTo>
                    <a:pt x="175" y="8"/>
                  </a:lnTo>
                  <a:lnTo>
                    <a:pt x="178" y="8"/>
                  </a:lnTo>
                  <a:lnTo>
                    <a:pt x="184" y="8"/>
                  </a:lnTo>
                  <a:lnTo>
                    <a:pt x="185" y="8"/>
                  </a:lnTo>
                  <a:lnTo>
                    <a:pt x="186" y="8"/>
                  </a:lnTo>
                  <a:lnTo>
                    <a:pt x="187" y="8"/>
                  </a:lnTo>
                  <a:lnTo>
                    <a:pt x="188" y="8"/>
                  </a:lnTo>
                  <a:lnTo>
                    <a:pt x="188" y="10"/>
                  </a:lnTo>
                  <a:lnTo>
                    <a:pt x="188" y="11"/>
                  </a:lnTo>
                  <a:lnTo>
                    <a:pt x="188" y="12"/>
                  </a:lnTo>
                  <a:lnTo>
                    <a:pt x="188" y="13"/>
                  </a:lnTo>
                  <a:lnTo>
                    <a:pt x="186" y="15"/>
                  </a:lnTo>
                  <a:lnTo>
                    <a:pt x="186" y="16"/>
                  </a:lnTo>
                  <a:lnTo>
                    <a:pt x="185" y="16"/>
                  </a:lnTo>
                  <a:lnTo>
                    <a:pt x="184" y="16"/>
                  </a:lnTo>
                  <a:lnTo>
                    <a:pt x="182" y="18"/>
                  </a:lnTo>
                  <a:lnTo>
                    <a:pt x="182" y="20"/>
                  </a:lnTo>
                  <a:lnTo>
                    <a:pt x="182" y="21"/>
                  </a:lnTo>
                  <a:lnTo>
                    <a:pt x="184" y="22"/>
                  </a:lnTo>
                  <a:lnTo>
                    <a:pt x="184" y="23"/>
                  </a:lnTo>
                  <a:lnTo>
                    <a:pt x="184" y="24"/>
                  </a:lnTo>
                  <a:lnTo>
                    <a:pt x="185" y="25"/>
                  </a:lnTo>
                  <a:lnTo>
                    <a:pt x="186" y="26"/>
                  </a:lnTo>
                  <a:lnTo>
                    <a:pt x="187" y="27"/>
                  </a:lnTo>
                  <a:lnTo>
                    <a:pt x="189" y="28"/>
                  </a:lnTo>
                  <a:lnTo>
                    <a:pt x="190" y="28"/>
                  </a:lnTo>
                  <a:lnTo>
                    <a:pt x="190" y="30"/>
                  </a:lnTo>
                  <a:lnTo>
                    <a:pt x="192" y="31"/>
                  </a:lnTo>
                  <a:lnTo>
                    <a:pt x="192" y="32"/>
                  </a:lnTo>
                  <a:lnTo>
                    <a:pt x="192" y="34"/>
                  </a:lnTo>
                  <a:lnTo>
                    <a:pt x="192" y="35"/>
                  </a:lnTo>
                  <a:lnTo>
                    <a:pt x="192" y="36"/>
                  </a:lnTo>
                  <a:lnTo>
                    <a:pt x="192" y="37"/>
                  </a:lnTo>
                  <a:lnTo>
                    <a:pt x="192" y="40"/>
                  </a:lnTo>
                  <a:lnTo>
                    <a:pt x="192" y="42"/>
                  </a:lnTo>
                  <a:lnTo>
                    <a:pt x="192" y="44"/>
                  </a:lnTo>
                  <a:lnTo>
                    <a:pt x="192" y="45"/>
                  </a:lnTo>
                  <a:lnTo>
                    <a:pt x="192" y="47"/>
                  </a:lnTo>
                  <a:lnTo>
                    <a:pt x="192" y="48"/>
                  </a:lnTo>
                  <a:lnTo>
                    <a:pt x="192" y="50"/>
                  </a:lnTo>
                  <a:lnTo>
                    <a:pt x="192" y="51"/>
                  </a:lnTo>
                  <a:lnTo>
                    <a:pt x="192" y="54"/>
                  </a:lnTo>
                  <a:lnTo>
                    <a:pt x="192" y="56"/>
                  </a:lnTo>
                  <a:lnTo>
                    <a:pt x="192" y="57"/>
                  </a:lnTo>
                  <a:lnTo>
                    <a:pt x="192" y="58"/>
                  </a:lnTo>
                  <a:lnTo>
                    <a:pt x="192" y="60"/>
                  </a:lnTo>
                  <a:lnTo>
                    <a:pt x="192" y="62"/>
                  </a:lnTo>
                  <a:lnTo>
                    <a:pt x="192" y="63"/>
                  </a:lnTo>
                  <a:lnTo>
                    <a:pt x="192" y="64"/>
                  </a:lnTo>
                  <a:lnTo>
                    <a:pt x="192" y="65"/>
                  </a:lnTo>
                  <a:lnTo>
                    <a:pt x="192" y="66"/>
                  </a:lnTo>
                  <a:lnTo>
                    <a:pt x="192" y="68"/>
                  </a:lnTo>
                  <a:lnTo>
                    <a:pt x="192" y="74"/>
                  </a:lnTo>
                  <a:lnTo>
                    <a:pt x="192" y="75"/>
                  </a:lnTo>
                  <a:lnTo>
                    <a:pt x="192" y="76"/>
                  </a:lnTo>
                  <a:lnTo>
                    <a:pt x="192" y="77"/>
                  </a:lnTo>
                  <a:lnTo>
                    <a:pt x="190" y="77"/>
                  </a:lnTo>
                  <a:lnTo>
                    <a:pt x="190" y="80"/>
                  </a:lnTo>
                  <a:lnTo>
                    <a:pt x="190" y="81"/>
                  </a:lnTo>
                  <a:lnTo>
                    <a:pt x="190" y="82"/>
                  </a:lnTo>
                  <a:lnTo>
                    <a:pt x="190" y="86"/>
                  </a:lnTo>
                  <a:lnTo>
                    <a:pt x="190" y="88"/>
                  </a:lnTo>
                  <a:lnTo>
                    <a:pt x="190" y="90"/>
                  </a:lnTo>
                  <a:lnTo>
                    <a:pt x="190" y="92"/>
                  </a:lnTo>
                  <a:lnTo>
                    <a:pt x="187" y="92"/>
                  </a:lnTo>
                  <a:lnTo>
                    <a:pt x="187" y="93"/>
                  </a:lnTo>
                  <a:lnTo>
                    <a:pt x="187" y="94"/>
                  </a:lnTo>
                  <a:lnTo>
                    <a:pt x="188" y="95"/>
                  </a:lnTo>
                  <a:lnTo>
                    <a:pt x="189" y="96"/>
                  </a:lnTo>
                  <a:lnTo>
                    <a:pt x="189" y="98"/>
                  </a:lnTo>
                  <a:lnTo>
                    <a:pt x="189" y="100"/>
                  </a:lnTo>
                  <a:lnTo>
                    <a:pt x="188" y="100"/>
                  </a:lnTo>
                  <a:lnTo>
                    <a:pt x="187" y="100"/>
                  </a:lnTo>
                  <a:lnTo>
                    <a:pt x="187" y="101"/>
                  </a:lnTo>
                  <a:lnTo>
                    <a:pt x="188" y="101"/>
                  </a:lnTo>
                  <a:lnTo>
                    <a:pt x="188" y="102"/>
                  </a:lnTo>
                  <a:lnTo>
                    <a:pt x="190" y="102"/>
                  </a:lnTo>
                  <a:lnTo>
                    <a:pt x="192" y="105"/>
                  </a:lnTo>
                  <a:lnTo>
                    <a:pt x="190" y="106"/>
                  </a:lnTo>
                  <a:lnTo>
                    <a:pt x="190" y="107"/>
                  </a:lnTo>
                  <a:lnTo>
                    <a:pt x="189" y="108"/>
                  </a:lnTo>
                  <a:lnTo>
                    <a:pt x="189" y="111"/>
                  </a:lnTo>
                  <a:lnTo>
                    <a:pt x="189" y="112"/>
                  </a:lnTo>
                  <a:lnTo>
                    <a:pt x="189" y="113"/>
                  </a:lnTo>
                  <a:lnTo>
                    <a:pt x="188" y="114"/>
                  </a:lnTo>
                  <a:lnTo>
                    <a:pt x="188" y="115"/>
                  </a:lnTo>
                  <a:lnTo>
                    <a:pt x="187" y="115"/>
                  </a:lnTo>
                  <a:lnTo>
                    <a:pt x="186" y="117"/>
                  </a:lnTo>
                  <a:lnTo>
                    <a:pt x="186" y="118"/>
                  </a:lnTo>
                  <a:lnTo>
                    <a:pt x="186" y="120"/>
                  </a:lnTo>
                  <a:lnTo>
                    <a:pt x="187" y="120"/>
                  </a:lnTo>
                  <a:lnTo>
                    <a:pt x="188" y="121"/>
                  </a:lnTo>
                  <a:lnTo>
                    <a:pt x="189" y="122"/>
                  </a:lnTo>
                  <a:lnTo>
                    <a:pt x="190" y="124"/>
                  </a:lnTo>
                  <a:lnTo>
                    <a:pt x="190" y="125"/>
                  </a:lnTo>
                  <a:lnTo>
                    <a:pt x="190" y="126"/>
                  </a:lnTo>
                  <a:lnTo>
                    <a:pt x="190" y="127"/>
                  </a:lnTo>
                  <a:lnTo>
                    <a:pt x="189" y="127"/>
                  </a:lnTo>
                  <a:lnTo>
                    <a:pt x="187" y="126"/>
                  </a:lnTo>
                  <a:lnTo>
                    <a:pt x="186" y="126"/>
                  </a:lnTo>
                  <a:lnTo>
                    <a:pt x="184" y="123"/>
                  </a:lnTo>
                  <a:lnTo>
                    <a:pt x="185" y="122"/>
                  </a:lnTo>
                  <a:lnTo>
                    <a:pt x="184" y="122"/>
                  </a:lnTo>
                  <a:lnTo>
                    <a:pt x="184" y="121"/>
                  </a:lnTo>
                  <a:lnTo>
                    <a:pt x="182" y="120"/>
                  </a:lnTo>
                  <a:lnTo>
                    <a:pt x="179" y="118"/>
                  </a:lnTo>
                  <a:lnTo>
                    <a:pt x="178" y="118"/>
                  </a:lnTo>
                  <a:lnTo>
                    <a:pt x="177" y="117"/>
                  </a:lnTo>
                  <a:lnTo>
                    <a:pt x="176" y="117"/>
                  </a:lnTo>
                  <a:lnTo>
                    <a:pt x="174" y="116"/>
                  </a:lnTo>
                  <a:lnTo>
                    <a:pt x="173" y="116"/>
                  </a:lnTo>
                  <a:lnTo>
                    <a:pt x="172" y="115"/>
                  </a:lnTo>
                  <a:lnTo>
                    <a:pt x="170" y="114"/>
                  </a:lnTo>
                  <a:lnTo>
                    <a:pt x="168" y="114"/>
                  </a:lnTo>
                  <a:lnTo>
                    <a:pt x="166" y="114"/>
                  </a:lnTo>
                  <a:lnTo>
                    <a:pt x="165" y="114"/>
                  </a:lnTo>
                  <a:lnTo>
                    <a:pt x="164" y="114"/>
                  </a:lnTo>
                  <a:lnTo>
                    <a:pt x="162" y="114"/>
                  </a:lnTo>
                  <a:lnTo>
                    <a:pt x="159" y="114"/>
                  </a:lnTo>
                  <a:lnTo>
                    <a:pt x="157" y="114"/>
                  </a:lnTo>
                  <a:lnTo>
                    <a:pt x="156" y="114"/>
                  </a:lnTo>
                  <a:lnTo>
                    <a:pt x="155" y="114"/>
                  </a:lnTo>
                  <a:lnTo>
                    <a:pt x="155" y="115"/>
                  </a:lnTo>
                  <a:lnTo>
                    <a:pt x="154" y="116"/>
                  </a:lnTo>
                  <a:lnTo>
                    <a:pt x="153" y="117"/>
                  </a:lnTo>
                  <a:lnTo>
                    <a:pt x="152" y="117"/>
                  </a:lnTo>
                  <a:lnTo>
                    <a:pt x="150" y="117"/>
                  </a:lnTo>
                  <a:lnTo>
                    <a:pt x="150" y="116"/>
                  </a:lnTo>
                  <a:lnTo>
                    <a:pt x="148" y="115"/>
                  </a:lnTo>
                  <a:lnTo>
                    <a:pt x="147" y="114"/>
                  </a:lnTo>
                  <a:lnTo>
                    <a:pt x="144" y="113"/>
                  </a:lnTo>
                  <a:lnTo>
                    <a:pt x="140" y="111"/>
                  </a:lnTo>
                  <a:lnTo>
                    <a:pt x="139" y="110"/>
                  </a:lnTo>
                  <a:lnTo>
                    <a:pt x="139" y="108"/>
                  </a:lnTo>
                  <a:lnTo>
                    <a:pt x="138" y="108"/>
                  </a:lnTo>
                  <a:lnTo>
                    <a:pt x="137" y="108"/>
                  </a:lnTo>
                  <a:lnTo>
                    <a:pt x="135" y="108"/>
                  </a:lnTo>
                  <a:lnTo>
                    <a:pt x="134" y="108"/>
                  </a:lnTo>
                  <a:lnTo>
                    <a:pt x="133" y="108"/>
                  </a:lnTo>
                  <a:lnTo>
                    <a:pt x="132" y="108"/>
                  </a:lnTo>
                  <a:lnTo>
                    <a:pt x="129" y="108"/>
                  </a:lnTo>
                  <a:lnTo>
                    <a:pt x="128" y="108"/>
                  </a:lnTo>
                  <a:lnTo>
                    <a:pt x="127" y="108"/>
                  </a:lnTo>
                  <a:lnTo>
                    <a:pt x="126" y="108"/>
                  </a:lnTo>
                  <a:lnTo>
                    <a:pt x="125" y="108"/>
                  </a:lnTo>
                  <a:lnTo>
                    <a:pt x="124" y="108"/>
                  </a:lnTo>
                  <a:lnTo>
                    <a:pt x="123" y="108"/>
                  </a:lnTo>
                  <a:lnTo>
                    <a:pt x="122" y="108"/>
                  </a:lnTo>
                  <a:lnTo>
                    <a:pt x="120" y="108"/>
                  </a:lnTo>
                  <a:lnTo>
                    <a:pt x="119" y="108"/>
                  </a:lnTo>
                  <a:lnTo>
                    <a:pt x="118" y="108"/>
                  </a:lnTo>
                  <a:lnTo>
                    <a:pt x="117" y="108"/>
                  </a:lnTo>
                  <a:lnTo>
                    <a:pt x="117" y="107"/>
                  </a:lnTo>
                  <a:lnTo>
                    <a:pt x="115" y="107"/>
                  </a:lnTo>
                  <a:lnTo>
                    <a:pt x="114" y="107"/>
                  </a:lnTo>
                  <a:lnTo>
                    <a:pt x="113" y="107"/>
                  </a:lnTo>
                  <a:lnTo>
                    <a:pt x="109" y="107"/>
                  </a:lnTo>
                  <a:lnTo>
                    <a:pt x="108" y="107"/>
                  </a:lnTo>
                  <a:lnTo>
                    <a:pt x="107" y="107"/>
                  </a:lnTo>
                  <a:lnTo>
                    <a:pt x="106" y="107"/>
                  </a:lnTo>
                  <a:lnTo>
                    <a:pt x="105" y="107"/>
                  </a:lnTo>
                  <a:lnTo>
                    <a:pt x="104" y="107"/>
                  </a:lnTo>
                  <a:lnTo>
                    <a:pt x="103" y="107"/>
                  </a:lnTo>
                  <a:lnTo>
                    <a:pt x="102" y="107"/>
                  </a:lnTo>
                  <a:lnTo>
                    <a:pt x="100" y="107"/>
                  </a:lnTo>
                  <a:lnTo>
                    <a:pt x="98" y="107"/>
                  </a:lnTo>
                  <a:lnTo>
                    <a:pt x="97" y="107"/>
                  </a:lnTo>
                  <a:lnTo>
                    <a:pt x="95" y="107"/>
                  </a:lnTo>
                  <a:lnTo>
                    <a:pt x="93" y="107"/>
                  </a:lnTo>
                  <a:lnTo>
                    <a:pt x="89" y="106"/>
                  </a:lnTo>
                  <a:lnTo>
                    <a:pt x="88" y="106"/>
                  </a:lnTo>
                  <a:lnTo>
                    <a:pt x="79" y="106"/>
                  </a:lnTo>
                  <a:lnTo>
                    <a:pt x="77" y="106"/>
                  </a:lnTo>
                  <a:lnTo>
                    <a:pt x="70" y="105"/>
                  </a:lnTo>
                  <a:lnTo>
                    <a:pt x="60" y="105"/>
                  </a:lnTo>
                  <a:lnTo>
                    <a:pt x="55" y="104"/>
                  </a:lnTo>
                  <a:lnTo>
                    <a:pt x="49" y="104"/>
                  </a:lnTo>
                  <a:lnTo>
                    <a:pt x="40" y="104"/>
                  </a:lnTo>
                  <a:lnTo>
                    <a:pt x="39" y="103"/>
                  </a:lnTo>
                  <a:lnTo>
                    <a:pt x="32" y="103"/>
                  </a:lnTo>
                  <a:lnTo>
                    <a:pt x="26" y="103"/>
                  </a:lnTo>
                  <a:lnTo>
                    <a:pt x="23" y="102"/>
                  </a:lnTo>
                  <a:lnTo>
                    <a:pt x="18" y="102"/>
                  </a:lnTo>
                  <a:lnTo>
                    <a:pt x="16" y="102"/>
                  </a:lnTo>
                  <a:lnTo>
                    <a:pt x="14" y="102"/>
                  </a:lnTo>
                  <a:lnTo>
                    <a:pt x="12" y="101"/>
                  </a:lnTo>
                  <a:lnTo>
                    <a:pt x="6" y="101"/>
                  </a:lnTo>
                  <a:lnTo>
                    <a:pt x="0" y="100"/>
                  </a:lnTo>
                  <a:lnTo>
                    <a:pt x="0" y="91"/>
                  </a:lnTo>
                  <a:lnTo>
                    <a:pt x="0" y="90"/>
                  </a:lnTo>
                  <a:lnTo>
                    <a:pt x="2" y="90"/>
                  </a:lnTo>
                  <a:lnTo>
                    <a:pt x="2" y="87"/>
                  </a:lnTo>
                  <a:lnTo>
                    <a:pt x="2" y="85"/>
                  </a:lnTo>
                  <a:lnTo>
                    <a:pt x="2" y="84"/>
                  </a:lnTo>
                  <a:lnTo>
                    <a:pt x="2" y="83"/>
                  </a:lnTo>
                  <a:lnTo>
                    <a:pt x="2" y="81"/>
                  </a:lnTo>
                  <a:lnTo>
                    <a:pt x="3" y="75"/>
                  </a:lnTo>
                  <a:lnTo>
                    <a:pt x="3" y="74"/>
                  </a:lnTo>
                  <a:lnTo>
                    <a:pt x="3" y="71"/>
                  </a:lnTo>
                  <a:lnTo>
                    <a:pt x="3" y="68"/>
                  </a:lnTo>
                  <a:lnTo>
                    <a:pt x="4" y="61"/>
                  </a:lnTo>
                  <a:lnTo>
                    <a:pt x="4" y="60"/>
                  </a:lnTo>
                  <a:lnTo>
                    <a:pt x="5" y="48"/>
                  </a:lnTo>
                  <a:lnTo>
                    <a:pt x="5" y="47"/>
                  </a:lnTo>
                  <a:lnTo>
                    <a:pt x="5" y="46"/>
                  </a:lnTo>
                  <a:lnTo>
                    <a:pt x="5" y="43"/>
                  </a:lnTo>
                  <a:lnTo>
                    <a:pt x="5" y="42"/>
                  </a:lnTo>
                  <a:lnTo>
                    <a:pt x="6" y="40"/>
                  </a:lnTo>
                  <a:lnTo>
                    <a:pt x="6" y="32"/>
                  </a:lnTo>
                  <a:lnTo>
                    <a:pt x="7" y="32"/>
                  </a:lnTo>
                  <a:lnTo>
                    <a:pt x="7" y="25"/>
                  </a:lnTo>
                  <a:lnTo>
                    <a:pt x="8" y="21"/>
                  </a:lnTo>
                  <a:lnTo>
                    <a:pt x="8" y="20"/>
                  </a:lnTo>
                  <a:lnTo>
                    <a:pt x="8" y="18"/>
                  </a:lnTo>
                  <a:lnTo>
                    <a:pt x="8" y="15"/>
                  </a:lnTo>
                  <a:lnTo>
                    <a:pt x="8" y="13"/>
                  </a:lnTo>
                  <a:lnTo>
                    <a:pt x="9" y="2"/>
                  </a:lnTo>
                  <a:lnTo>
                    <a:pt x="9" y="0"/>
                  </a:lnTo>
                  <a:lnTo>
                    <a:pt x="18" y="1"/>
                  </a:lnTo>
                  <a:lnTo>
                    <a:pt x="20" y="1"/>
                  </a:lnTo>
                  <a:lnTo>
                    <a:pt x="22" y="1"/>
                  </a:lnTo>
                  <a:lnTo>
                    <a:pt x="24" y="1"/>
                  </a:lnTo>
                  <a:lnTo>
                    <a:pt x="25" y="1"/>
                  </a:lnTo>
                  <a:lnTo>
                    <a:pt x="28" y="1"/>
                  </a:lnTo>
                  <a:lnTo>
                    <a:pt x="29" y="2"/>
                  </a:lnTo>
                  <a:lnTo>
                    <a:pt x="30" y="2"/>
                  </a:lnTo>
                  <a:lnTo>
                    <a:pt x="32" y="2"/>
                  </a:lnTo>
                  <a:lnTo>
                    <a:pt x="33" y="2"/>
                  </a:lnTo>
                  <a:lnTo>
                    <a:pt x="34" y="2"/>
                  </a:lnTo>
                  <a:lnTo>
                    <a:pt x="35" y="2"/>
                  </a:lnTo>
                  <a:lnTo>
                    <a:pt x="36" y="2"/>
                  </a:lnTo>
                  <a:lnTo>
                    <a:pt x="37" y="2"/>
                  </a:lnTo>
                  <a:lnTo>
                    <a:pt x="42" y="2"/>
                  </a:lnTo>
                  <a:lnTo>
                    <a:pt x="43" y="2"/>
                  </a:lnTo>
                  <a:lnTo>
                    <a:pt x="43" y="3"/>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137"/>
            <p:cNvSpPr>
              <a:spLocks/>
            </p:cNvSpPr>
            <p:nvPr/>
          </p:nvSpPr>
          <p:spPr bwMode="auto">
            <a:xfrm>
              <a:off x="5600700" y="4067175"/>
              <a:ext cx="371475" cy="131763"/>
            </a:xfrm>
            <a:custGeom>
              <a:avLst/>
              <a:gdLst>
                <a:gd name="T0" fmla="*/ 72 w 234"/>
                <a:gd name="T1" fmla="*/ 21 h 83"/>
                <a:gd name="T2" fmla="*/ 81 w 234"/>
                <a:gd name="T3" fmla="*/ 20 h 83"/>
                <a:gd name="T4" fmla="*/ 93 w 234"/>
                <a:gd name="T5" fmla="*/ 19 h 83"/>
                <a:gd name="T6" fmla="*/ 102 w 234"/>
                <a:gd name="T7" fmla="*/ 18 h 83"/>
                <a:gd name="T8" fmla="*/ 113 w 234"/>
                <a:gd name="T9" fmla="*/ 17 h 83"/>
                <a:gd name="T10" fmla="*/ 129 w 234"/>
                <a:gd name="T11" fmla="*/ 16 h 83"/>
                <a:gd name="T12" fmla="*/ 140 w 234"/>
                <a:gd name="T13" fmla="*/ 15 h 83"/>
                <a:gd name="T14" fmla="*/ 164 w 234"/>
                <a:gd name="T15" fmla="*/ 12 h 83"/>
                <a:gd name="T16" fmla="*/ 184 w 234"/>
                <a:gd name="T17" fmla="*/ 9 h 83"/>
                <a:gd name="T18" fmla="*/ 202 w 234"/>
                <a:gd name="T19" fmla="*/ 7 h 83"/>
                <a:gd name="T20" fmla="*/ 219 w 234"/>
                <a:gd name="T21" fmla="*/ 3 h 83"/>
                <a:gd name="T22" fmla="*/ 230 w 234"/>
                <a:gd name="T23" fmla="*/ 1 h 83"/>
                <a:gd name="T24" fmla="*/ 234 w 234"/>
                <a:gd name="T25" fmla="*/ 5 h 83"/>
                <a:gd name="T26" fmla="*/ 234 w 234"/>
                <a:gd name="T27" fmla="*/ 9 h 83"/>
                <a:gd name="T28" fmla="*/ 229 w 234"/>
                <a:gd name="T29" fmla="*/ 12 h 83"/>
                <a:gd name="T30" fmla="*/ 224 w 234"/>
                <a:gd name="T31" fmla="*/ 20 h 83"/>
                <a:gd name="T32" fmla="*/ 219 w 234"/>
                <a:gd name="T33" fmla="*/ 20 h 83"/>
                <a:gd name="T34" fmla="*/ 215 w 234"/>
                <a:gd name="T35" fmla="*/ 26 h 83"/>
                <a:gd name="T36" fmla="*/ 211 w 234"/>
                <a:gd name="T37" fmla="*/ 25 h 83"/>
                <a:gd name="T38" fmla="*/ 207 w 234"/>
                <a:gd name="T39" fmla="*/ 26 h 83"/>
                <a:gd name="T40" fmla="*/ 204 w 234"/>
                <a:gd name="T41" fmla="*/ 29 h 83"/>
                <a:gd name="T42" fmla="*/ 202 w 234"/>
                <a:gd name="T43" fmla="*/ 35 h 83"/>
                <a:gd name="T44" fmla="*/ 194 w 234"/>
                <a:gd name="T45" fmla="*/ 40 h 83"/>
                <a:gd name="T46" fmla="*/ 185 w 234"/>
                <a:gd name="T47" fmla="*/ 45 h 83"/>
                <a:gd name="T48" fmla="*/ 176 w 234"/>
                <a:gd name="T49" fmla="*/ 49 h 83"/>
                <a:gd name="T50" fmla="*/ 175 w 234"/>
                <a:gd name="T51" fmla="*/ 57 h 83"/>
                <a:gd name="T52" fmla="*/ 170 w 234"/>
                <a:gd name="T53" fmla="*/ 57 h 83"/>
                <a:gd name="T54" fmla="*/ 163 w 234"/>
                <a:gd name="T55" fmla="*/ 68 h 83"/>
                <a:gd name="T56" fmla="*/ 154 w 234"/>
                <a:gd name="T57" fmla="*/ 69 h 83"/>
                <a:gd name="T58" fmla="*/ 149 w 234"/>
                <a:gd name="T59" fmla="*/ 70 h 83"/>
                <a:gd name="T60" fmla="*/ 140 w 234"/>
                <a:gd name="T61" fmla="*/ 71 h 83"/>
                <a:gd name="T62" fmla="*/ 113 w 234"/>
                <a:gd name="T63" fmla="*/ 73 h 83"/>
                <a:gd name="T64" fmla="*/ 105 w 234"/>
                <a:gd name="T65" fmla="*/ 75 h 83"/>
                <a:gd name="T66" fmla="*/ 97 w 234"/>
                <a:gd name="T67" fmla="*/ 76 h 83"/>
                <a:gd name="T68" fmla="*/ 83 w 234"/>
                <a:gd name="T69" fmla="*/ 77 h 83"/>
                <a:gd name="T70" fmla="*/ 74 w 234"/>
                <a:gd name="T71" fmla="*/ 77 h 83"/>
                <a:gd name="T72" fmla="*/ 65 w 234"/>
                <a:gd name="T73" fmla="*/ 78 h 83"/>
                <a:gd name="T74" fmla="*/ 55 w 234"/>
                <a:gd name="T75" fmla="*/ 79 h 83"/>
                <a:gd name="T76" fmla="*/ 36 w 234"/>
                <a:gd name="T77" fmla="*/ 81 h 83"/>
                <a:gd name="T78" fmla="*/ 19 w 234"/>
                <a:gd name="T79" fmla="*/ 82 h 83"/>
                <a:gd name="T80" fmla="*/ 0 w 234"/>
                <a:gd name="T81" fmla="*/ 83 h 83"/>
                <a:gd name="T82" fmla="*/ 5 w 234"/>
                <a:gd name="T83" fmla="*/ 79 h 83"/>
                <a:gd name="T84" fmla="*/ 4 w 234"/>
                <a:gd name="T85" fmla="*/ 75 h 83"/>
                <a:gd name="T86" fmla="*/ 5 w 234"/>
                <a:gd name="T87" fmla="*/ 69 h 83"/>
                <a:gd name="T88" fmla="*/ 5 w 234"/>
                <a:gd name="T89" fmla="*/ 67 h 83"/>
                <a:gd name="T90" fmla="*/ 9 w 234"/>
                <a:gd name="T91" fmla="*/ 65 h 83"/>
                <a:gd name="T92" fmla="*/ 9 w 234"/>
                <a:gd name="T93" fmla="*/ 59 h 83"/>
                <a:gd name="T94" fmla="*/ 15 w 234"/>
                <a:gd name="T95" fmla="*/ 55 h 83"/>
                <a:gd name="T96" fmla="*/ 14 w 234"/>
                <a:gd name="T97" fmla="*/ 51 h 83"/>
                <a:gd name="T98" fmla="*/ 15 w 234"/>
                <a:gd name="T99" fmla="*/ 47 h 83"/>
                <a:gd name="T100" fmla="*/ 16 w 234"/>
                <a:gd name="T101" fmla="*/ 41 h 83"/>
                <a:gd name="T102" fmla="*/ 19 w 234"/>
                <a:gd name="T103" fmla="*/ 38 h 83"/>
                <a:gd name="T104" fmla="*/ 19 w 234"/>
                <a:gd name="T105" fmla="*/ 36 h 83"/>
                <a:gd name="T106" fmla="*/ 20 w 234"/>
                <a:gd name="T107" fmla="*/ 31 h 83"/>
                <a:gd name="T108" fmla="*/ 25 w 234"/>
                <a:gd name="T109" fmla="*/ 30 h 83"/>
                <a:gd name="T110" fmla="*/ 32 w 234"/>
                <a:gd name="T111" fmla="*/ 29 h 83"/>
                <a:gd name="T112" fmla="*/ 39 w 234"/>
                <a:gd name="T113" fmla="*/ 29 h 83"/>
                <a:gd name="T114" fmla="*/ 45 w 234"/>
                <a:gd name="T115" fmla="*/ 28 h 83"/>
                <a:gd name="T116" fmla="*/ 59 w 234"/>
                <a:gd name="T117" fmla="*/ 27 h 83"/>
                <a:gd name="T118" fmla="*/ 59 w 234"/>
                <a:gd name="T119" fmla="*/ 2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83">
                  <a:moveTo>
                    <a:pt x="64" y="21"/>
                  </a:moveTo>
                  <a:lnTo>
                    <a:pt x="64" y="22"/>
                  </a:lnTo>
                  <a:lnTo>
                    <a:pt x="69" y="21"/>
                  </a:lnTo>
                  <a:lnTo>
                    <a:pt x="70" y="21"/>
                  </a:lnTo>
                  <a:lnTo>
                    <a:pt x="72" y="21"/>
                  </a:lnTo>
                  <a:lnTo>
                    <a:pt x="75" y="20"/>
                  </a:lnTo>
                  <a:lnTo>
                    <a:pt x="76" y="20"/>
                  </a:lnTo>
                  <a:lnTo>
                    <a:pt x="79" y="20"/>
                  </a:lnTo>
                  <a:lnTo>
                    <a:pt x="80" y="20"/>
                  </a:lnTo>
                  <a:lnTo>
                    <a:pt x="81" y="20"/>
                  </a:lnTo>
                  <a:lnTo>
                    <a:pt x="84" y="20"/>
                  </a:lnTo>
                  <a:lnTo>
                    <a:pt x="86" y="19"/>
                  </a:lnTo>
                  <a:lnTo>
                    <a:pt x="90" y="19"/>
                  </a:lnTo>
                  <a:lnTo>
                    <a:pt x="92" y="19"/>
                  </a:lnTo>
                  <a:lnTo>
                    <a:pt x="93" y="19"/>
                  </a:lnTo>
                  <a:lnTo>
                    <a:pt x="94" y="19"/>
                  </a:lnTo>
                  <a:lnTo>
                    <a:pt x="94" y="18"/>
                  </a:lnTo>
                  <a:lnTo>
                    <a:pt x="99" y="18"/>
                  </a:lnTo>
                  <a:lnTo>
                    <a:pt x="100" y="18"/>
                  </a:lnTo>
                  <a:lnTo>
                    <a:pt x="102" y="18"/>
                  </a:lnTo>
                  <a:lnTo>
                    <a:pt x="104" y="18"/>
                  </a:lnTo>
                  <a:lnTo>
                    <a:pt x="106" y="17"/>
                  </a:lnTo>
                  <a:lnTo>
                    <a:pt x="109" y="17"/>
                  </a:lnTo>
                  <a:lnTo>
                    <a:pt x="110" y="17"/>
                  </a:lnTo>
                  <a:lnTo>
                    <a:pt x="113" y="17"/>
                  </a:lnTo>
                  <a:lnTo>
                    <a:pt x="114" y="17"/>
                  </a:lnTo>
                  <a:lnTo>
                    <a:pt x="115" y="17"/>
                  </a:lnTo>
                  <a:lnTo>
                    <a:pt x="121" y="17"/>
                  </a:lnTo>
                  <a:lnTo>
                    <a:pt x="127" y="16"/>
                  </a:lnTo>
                  <a:lnTo>
                    <a:pt x="129" y="16"/>
                  </a:lnTo>
                  <a:lnTo>
                    <a:pt x="130" y="16"/>
                  </a:lnTo>
                  <a:lnTo>
                    <a:pt x="131" y="16"/>
                  </a:lnTo>
                  <a:lnTo>
                    <a:pt x="134" y="15"/>
                  </a:lnTo>
                  <a:lnTo>
                    <a:pt x="135" y="15"/>
                  </a:lnTo>
                  <a:lnTo>
                    <a:pt x="140" y="15"/>
                  </a:lnTo>
                  <a:lnTo>
                    <a:pt x="143" y="13"/>
                  </a:lnTo>
                  <a:lnTo>
                    <a:pt x="146" y="13"/>
                  </a:lnTo>
                  <a:lnTo>
                    <a:pt x="149" y="13"/>
                  </a:lnTo>
                  <a:lnTo>
                    <a:pt x="163" y="12"/>
                  </a:lnTo>
                  <a:lnTo>
                    <a:pt x="164" y="12"/>
                  </a:lnTo>
                  <a:lnTo>
                    <a:pt x="171" y="11"/>
                  </a:lnTo>
                  <a:lnTo>
                    <a:pt x="172" y="11"/>
                  </a:lnTo>
                  <a:lnTo>
                    <a:pt x="179" y="10"/>
                  </a:lnTo>
                  <a:lnTo>
                    <a:pt x="180" y="9"/>
                  </a:lnTo>
                  <a:lnTo>
                    <a:pt x="184" y="9"/>
                  </a:lnTo>
                  <a:lnTo>
                    <a:pt x="190" y="8"/>
                  </a:lnTo>
                  <a:lnTo>
                    <a:pt x="191" y="8"/>
                  </a:lnTo>
                  <a:lnTo>
                    <a:pt x="196" y="7"/>
                  </a:lnTo>
                  <a:lnTo>
                    <a:pt x="197" y="7"/>
                  </a:lnTo>
                  <a:lnTo>
                    <a:pt x="202" y="7"/>
                  </a:lnTo>
                  <a:lnTo>
                    <a:pt x="206" y="6"/>
                  </a:lnTo>
                  <a:lnTo>
                    <a:pt x="209" y="6"/>
                  </a:lnTo>
                  <a:lnTo>
                    <a:pt x="210" y="6"/>
                  </a:lnTo>
                  <a:lnTo>
                    <a:pt x="216" y="5"/>
                  </a:lnTo>
                  <a:lnTo>
                    <a:pt x="219" y="3"/>
                  </a:lnTo>
                  <a:lnTo>
                    <a:pt x="220" y="3"/>
                  </a:lnTo>
                  <a:lnTo>
                    <a:pt x="221" y="3"/>
                  </a:lnTo>
                  <a:lnTo>
                    <a:pt x="226" y="2"/>
                  </a:lnTo>
                  <a:lnTo>
                    <a:pt x="226" y="1"/>
                  </a:lnTo>
                  <a:lnTo>
                    <a:pt x="230" y="1"/>
                  </a:lnTo>
                  <a:lnTo>
                    <a:pt x="234" y="0"/>
                  </a:lnTo>
                  <a:lnTo>
                    <a:pt x="234" y="1"/>
                  </a:lnTo>
                  <a:lnTo>
                    <a:pt x="233" y="3"/>
                  </a:lnTo>
                  <a:lnTo>
                    <a:pt x="233" y="5"/>
                  </a:lnTo>
                  <a:lnTo>
                    <a:pt x="234" y="5"/>
                  </a:lnTo>
                  <a:lnTo>
                    <a:pt x="233" y="5"/>
                  </a:lnTo>
                  <a:lnTo>
                    <a:pt x="234" y="5"/>
                  </a:lnTo>
                  <a:lnTo>
                    <a:pt x="234" y="6"/>
                  </a:lnTo>
                  <a:lnTo>
                    <a:pt x="233" y="7"/>
                  </a:lnTo>
                  <a:lnTo>
                    <a:pt x="234" y="9"/>
                  </a:lnTo>
                  <a:lnTo>
                    <a:pt x="234" y="10"/>
                  </a:lnTo>
                  <a:lnTo>
                    <a:pt x="233" y="10"/>
                  </a:lnTo>
                  <a:lnTo>
                    <a:pt x="232" y="10"/>
                  </a:lnTo>
                  <a:lnTo>
                    <a:pt x="230" y="11"/>
                  </a:lnTo>
                  <a:lnTo>
                    <a:pt x="229" y="12"/>
                  </a:lnTo>
                  <a:lnTo>
                    <a:pt x="229" y="13"/>
                  </a:lnTo>
                  <a:lnTo>
                    <a:pt x="227" y="15"/>
                  </a:lnTo>
                  <a:lnTo>
                    <a:pt x="226" y="19"/>
                  </a:lnTo>
                  <a:lnTo>
                    <a:pt x="225" y="20"/>
                  </a:lnTo>
                  <a:lnTo>
                    <a:pt x="224" y="20"/>
                  </a:lnTo>
                  <a:lnTo>
                    <a:pt x="224" y="19"/>
                  </a:lnTo>
                  <a:lnTo>
                    <a:pt x="223" y="19"/>
                  </a:lnTo>
                  <a:lnTo>
                    <a:pt x="222" y="19"/>
                  </a:lnTo>
                  <a:lnTo>
                    <a:pt x="221" y="19"/>
                  </a:lnTo>
                  <a:lnTo>
                    <a:pt x="219" y="20"/>
                  </a:lnTo>
                  <a:lnTo>
                    <a:pt x="217" y="20"/>
                  </a:lnTo>
                  <a:lnTo>
                    <a:pt x="217" y="21"/>
                  </a:lnTo>
                  <a:lnTo>
                    <a:pt x="216" y="22"/>
                  </a:lnTo>
                  <a:lnTo>
                    <a:pt x="215" y="25"/>
                  </a:lnTo>
                  <a:lnTo>
                    <a:pt x="215" y="26"/>
                  </a:lnTo>
                  <a:lnTo>
                    <a:pt x="214" y="26"/>
                  </a:lnTo>
                  <a:lnTo>
                    <a:pt x="213" y="27"/>
                  </a:lnTo>
                  <a:lnTo>
                    <a:pt x="212" y="27"/>
                  </a:lnTo>
                  <a:lnTo>
                    <a:pt x="211" y="26"/>
                  </a:lnTo>
                  <a:lnTo>
                    <a:pt x="211" y="25"/>
                  </a:lnTo>
                  <a:lnTo>
                    <a:pt x="211" y="23"/>
                  </a:lnTo>
                  <a:lnTo>
                    <a:pt x="210" y="23"/>
                  </a:lnTo>
                  <a:lnTo>
                    <a:pt x="209" y="25"/>
                  </a:lnTo>
                  <a:lnTo>
                    <a:pt x="209" y="26"/>
                  </a:lnTo>
                  <a:lnTo>
                    <a:pt x="207" y="26"/>
                  </a:lnTo>
                  <a:lnTo>
                    <a:pt x="206" y="27"/>
                  </a:lnTo>
                  <a:lnTo>
                    <a:pt x="205" y="29"/>
                  </a:lnTo>
                  <a:lnTo>
                    <a:pt x="205" y="28"/>
                  </a:lnTo>
                  <a:lnTo>
                    <a:pt x="204" y="28"/>
                  </a:lnTo>
                  <a:lnTo>
                    <a:pt x="204" y="29"/>
                  </a:lnTo>
                  <a:lnTo>
                    <a:pt x="203" y="29"/>
                  </a:lnTo>
                  <a:lnTo>
                    <a:pt x="204" y="31"/>
                  </a:lnTo>
                  <a:lnTo>
                    <a:pt x="204" y="32"/>
                  </a:lnTo>
                  <a:lnTo>
                    <a:pt x="203" y="35"/>
                  </a:lnTo>
                  <a:lnTo>
                    <a:pt x="202" y="35"/>
                  </a:lnTo>
                  <a:lnTo>
                    <a:pt x="199" y="36"/>
                  </a:lnTo>
                  <a:lnTo>
                    <a:pt x="197" y="36"/>
                  </a:lnTo>
                  <a:lnTo>
                    <a:pt x="195" y="38"/>
                  </a:lnTo>
                  <a:lnTo>
                    <a:pt x="195" y="39"/>
                  </a:lnTo>
                  <a:lnTo>
                    <a:pt x="194" y="40"/>
                  </a:lnTo>
                  <a:lnTo>
                    <a:pt x="192" y="41"/>
                  </a:lnTo>
                  <a:lnTo>
                    <a:pt x="190" y="42"/>
                  </a:lnTo>
                  <a:lnTo>
                    <a:pt x="190" y="43"/>
                  </a:lnTo>
                  <a:lnTo>
                    <a:pt x="189" y="45"/>
                  </a:lnTo>
                  <a:lnTo>
                    <a:pt x="185" y="45"/>
                  </a:lnTo>
                  <a:lnTo>
                    <a:pt x="184" y="45"/>
                  </a:lnTo>
                  <a:lnTo>
                    <a:pt x="182" y="46"/>
                  </a:lnTo>
                  <a:lnTo>
                    <a:pt x="179" y="47"/>
                  </a:lnTo>
                  <a:lnTo>
                    <a:pt x="177" y="49"/>
                  </a:lnTo>
                  <a:lnTo>
                    <a:pt x="176" y="49"/>
                  </a:lnTo>
                  <a:lnTo>
                    <a:pt x="175" y="51"/>
                  </a:lnTo>
                  <a:lnTo>
                    <a:pt x="175" y="53"/>
                  </a:lnTo>
                  <a:lnTo>
                    <a:pt x="175" y="55"/>
                  </a:lnTo>
                  <a:lnTo>
                    <a:pt x="175" y="56"/>
                  </a:lnTo>
                  <a:lnTo>
                    <a:pt x="175" y="57"/>
                  </a:lnTo>
                  <a:lnTo>
                    <a:pt x="174" y="57"/>
                  </a:lnTo>
                  <a:lnTo>
                    <a:pt x="173" y="57"/>
                  </a:lnTo>
                  <a:lnTo>
                    <a:pt x="171" y="58"/>
                  </a:lnTo>
                  <a:lnTo>
                    <a:pt x="171" y="57"/>
                  </a:lnTo>
                  <a:lnTo>
                    <a:pt x="170" y="57"/>
                  </a:lnTo>
                  <a:lnTo>
                    <a:pt x="169" y="59"/>
                  </a:lnTo>
                  <a:lnTo>
                    <a:pt x="169" y="63"/>
                  </a:lnTo>
                  <a:lnTo>
                    <a:pt x="169" y="67"/>
                  </a:lnTo>
                  <a:lnTo>
                    <a:pt x="166" y="67"/>
                  </a:lnTo>
                  <a:lnTo>
                    <a:pt x="163" y="68"/>
                  </a:lnTo>
                  <a:lnTo>
                    <a:pt x="161" y="68"/>
                  </a:lnTo>
                  <a:lnTo>
                    <a:pt x="157" y="68"/>
                  </a:lnTo>
                  <a:lnTo>
                    <a:pt x="156" y="69"/>
                  </a:lnTo>
                  <a:lnTo>
                    <a:pt x="155" y="69"/>
                  </a:lnTo>
                  <a:lnTo>
                    <a:pt x="154" y="69"/>
                  </a:lnTo>
                  <a:lnTo>
                    <a:pt x="153" y="69"/>
                  </a:lnTo>
                  <a:lnTo>
                    <a:pt x="152" y="69"/>
                  </a:lnTo>
                  <a:lnTo>
                    <a:pt x="151" y="69"/>
                  </a:lnTo>
                  <a:lnTo>
                    <a:pt x="150" y="69"/>
                  </a:lnTo>
                  <a:lnTo>
                    <a:pt x="149" y="70"/>
                  </a:lnTo>
                  <a:lnTo>
                    <a:pt x="144" y="70"/>
                  </a:lnTo>
                  <a:lnTo>
                    <a:pt x="143" y="70"/>
                  </a:lnTo>
                  <a:lnTo>
                    <a:pt x="142" y="70"/>
                  </a:lnTo>
                  <a:lnTo>
                    <a:pt x="141" y="70"/>
                  </a:lnTo>
                  <a:lnTo>
                    <a:pt x="140" y="71"/>
                  </a:lnTo>
                  <a:lnTo>
                    <a:pt x="136" y="71"/>
                  </a:lnTo>
                  <a:lnTo>
                    <a:pt x="133" y="71"/>
                  </a:lnTo>
                  <a:lnTo>
                    <a:pt x="126" y="72"/>
                  </a:lnTo>
                  <a:lnTo>
                    <a:pt x="125" y="72"/>
                  </a:lnTo>
                  <a:lnTo>
                    <a:pt x="113" y="73"/>
                  </a:lnTo>
                  <a:lnTo>
                    <a:pt x="111" y="73"/>
                  </a:lnTo>
                  <a:lnTo>
                    <a:pt x="110" y="75"/>
                  </a:lnTo>
                  <a:lnTo>
                    <a:pt x="109" y="75"/>
                  </a:lnTo>
                  <a:lnTo>
                    <a:pt x="106" y="75"/>
                  </a:lnTo>
                  <a:lnTo>
                    <a:pt x="105" y="75"/>
                  </a:lnTo>
                  <a:lnTo>
                    <a:pt x="104" y="75"/>
                  </a:lnTo>
                  <a:lnTo>
                    <a:pt x="103" y="75"/>
                  </a:lnTo>
                  <a:lnTo>
                    <a:pt x="100" y="75"/>
                  </a:lnTo>
                  <a:lnTo>
                    <a:pt x="99" y="76"/>
                  </a:lnTo>
                  <a:lnTo>
                    <a:pt x="97" y="76"/>
                  </a:lnTo>
                  <a:lnTo>
                    <a:pt x="94" y="76"/>
                  </a:lnTo>
                  <a:lnTo>
                    <a:pt x="93" y="76"/>
                  </a:lnTo>
                  <a:lnTo>
                    <a:pt x="87" y="76"/>
                  </a:lnTo>
                  <a:lnTo>
                    <a:pt x="85" y="77"/>
                  </a:lnTo>
                  <a:lnTo>
                    <a:pt x="83" y="77"/>
                  </a:lnTo>
                  <a:lnTo>
                    <a:pt x="82" y="77"/>
                  </a:lnTo>
                  <a:lnTo>
                    <a:pt x="81" y="77"/>
                  </a:lnTo>
                  <a:lnTo>
                    <a:pt x="76" y="77"/>
                  </a:lnTo>
                  <a:lnTo>
                    <a:pt x="75" y="77"/>
                  </a:lnTo>
                  <a:lnTo>
                    <a:pt x="74" y="77"/>
                  </a:lnTo>
                  <a:lnTo>
                    <a:pt x="73" y="77"/>
                  </a:lnTo>
                  <a:lnTo>
                    <a:pt x="72" y="78"/>
                  </a:lnTo>
                  <a:lnTo>
                    <a:pt x="70" y="78"/>
                  </a:lnTo>
                  <a:lnTo>
                    <a:pt x="69" y="78"/>
                  </a:lnTo>
                  <a:lnTo>
                    <a:pt x="65" y="78"/>
                  </a:lnTo>
                  <a:lnTo>
                    <a:pt x="60" y="78"/>
                  </a:lnTo>
                  <a:lnTo>
                    <a:pt x="60" y="79"/>
                  </a:lnTo>
                  <a:lnTo>
                    <a:pt x="59" y="79"/>
                  </a:lnTo>
                  <a:lnTo>
                    <a:pt x="57" y="79"/>
                  </a:lnTo>
                  <a:lnTo>
                    <a:pt x="55" y="79"/>
                  </a:lnTo>
                  <a:lnTo>
                    <a:pt x="54" y="79"/>
                  </a:lnTo>
                  <a:lnTo>
                    <a:pt x="52" y="79"/>
                  </a:lnTo>
                  <a:lnTo>
                    <a:pt x="43" y="80"/>
                  </a:lnTo>
                  <a:lnTo>
                    <a:pt x="42" y="80"/>
                  </a:lnTo>
                  <a:lnTo>
                    <a:pt x="36" y="81"/>
                  </a:lnTo>
                  <a:lnTo>
                    <a:pt x="33" y="81"/>
                  </a:lnTo>
                  <a:lnTo>
                    <a:pt x="32" y="81"/>
                  </a:lnTo>
                  <a:lnTo>
                    <a:pt x="27" y="81"/>
                  </a:lnTo>
                  <a:lnTo>
                    <a:pt x="23" y="82"/>
                  </a:lnTo>
                  <a:lnTo>
                    <a:pt x="19" y="82"/>
                  </a:lnTo>
                  <a:lnTo>
                    <a:pt x="16" y="82"/>
                  </a:lnTo>
                  <a:lnTo>
                    <a:pt x="14" y="82"/>
                  </a:lnTo>
                  <a:lnTo>
                    <a:pt x="13" y="82"/>
                  </a:lnTo>
                  <a:lnTo>
                    <a:pt x="12" y="82"/>
                  </a:lnTo>
                  <a:lnTo>
                    <a:pt x="0" y="83"/>
                  </a:lnTo>
                  <a:lnTo>
                    <a:pt x="1" y="82"/>
                  </a:lnTo>
                  <a:lnTo>
                    <a:pt x="3" y="81"/>
                  </a:lnTo>
                  <a:lnTo>
                    <a:pt x="4" y="79"/>
                  </a:lnTo>
                  <a:lnTo>
                    <a:pt x="4" y="78"/>
                  </a:lnTo>
                  <a:lnTo>
                    <a:pt x="5" y="79"/>
                  </a:lnTo>
                  <a:lnTo>
                    <a:pt x="6" y="79"/>
                  </a:lnTo>
                  <a:lnTo>
                    <a:pt x="6" y="78"/>
                  </a:lnTo>
                  <a:lnTo>
                    <a:pt x="6" y="76"/>
                  </a:lnTo>
                  <a:lnTo>
                    <a:pt x="5" y="75"/>
                  </a:lnTo>
                  <a:lnTo>
                    <a:pt x="4" y="75"/>
                  </a:lnTo>
                  <a:lnTo>
                    <a:pt x="3" y="73"/>
                  </a:lnTo>
                  <a:lnTo>
                    <a:pt x="4" y="72"/>
                  </a:lnTo>
                  <a:lnTo>
                    <a:pt x="5" y="72"/>
                  </a:lnTo>
                  <a:lnTo>
                    <a:pt x="5" y="70"/>
                  </a:lnTo>
                  <a:lnTo>
                    <a:pt x="5" y="69"/>
                  </a:lnTo>
                  <a:lnTo>
                    <a:pt x="4" y="70"/>
                  </a:lnTo>
                  <a:lnTo>
                    <a:pt x="3" y="70"/>
                  </a:lnTo>
                  <a:lnTo>
                    <a:pt x="3" y="69"/>
                  </a:lnTo>
                  <a:lnTo>
                    <a:pt x="3" y="68"/>
                  </a:lnTo>
                  <a:lnTo>
                    <a:pt x="5" y="67"/>
                  </a:lnTo>
                  <a:lnTo>
                    <a:pt x="6" y="67"/>
                  </a:lnTo>
                  <a:lnTo>
                    <a:pt x="6" y="65"/>
                  </a:lnTo>
                  <a:lnTo>
                    <a:pt x="6" y="63"/>
                  </a:lnTo>
                  <a:lnTo>
                    <a:pt x="7" y="63"/>
                  </a:lnTo>
                  <a:lnTo>
                    <a:pt x="9" y="65"/>
                  </a:lnTo>
                  <a:lnTo>
                    <a:pt x="10" y="65"/>
                  </a:lnTo>
                  <a:lnTo>
                    <a:pt x="11" y="60"/>
                  </a:lnTo>
                  <a:lnTo>
                    <a:pt x="10" y="60"/>
                  </a:lnTo>
                  <a:lnTo>
                    <a:pt x="9" y="60"/>
                  </a:lnTo>
                  <a:lnTo>
                    <a:pt x="9" y="59"/>
                  </a:lnTo>
                  <a:lnTo>
                    <a:pt x="9" y="58"/>
                  </a:lnTo>
                  <a:lnTo>
                    <a:pt x="10" y="57"/>
                  </a:lnTo>
                  <a:lnTo>
                    <a:pt x="11" y="57"/>
                  </a:lnTo>
                  <a:lnTo>
                    <a:pt x="12" y="57"/>
                  </a:lnTo>
                  <a:lnTo>
                    <a:pt x="15" y="55"/>
                  </a:lnTo>
                  <a:lnTo>
                    <a:pt x="15" y="53"/>
                  </a:lnTo>
                  <a:lnTo>
                    <a:pt x="14" y="53"/>
                  </a:lnTo>
                  <a:lnTo>
                    <a:pt x="13" y="52"/>
                  </a:lnTo>
                  <a:lnTo>
                    <a:pt x="13" y="51"/>
                  </a:lnTo>
                  <a:lnTo>
                    <a:pt x="14" y="51"/>
                  </a:lnTo>
                  <a:lnTo>
                    <a:pt x="15" y="51"/>
                  </a:lnTo>
                  <a:lnTo>
                    <a:pt x="15" y="50"/>
                  </a:lnTo>
                  <a:lnTo>
                    <a:pt x="14" y="49"/>
                  </a:lnTo>
                  <a:lnTo>
                    <a:pt x="14" y="48"/>
                  </a:lnTo>
                  <a:lnTo>
                    <a:pt x="15" y="47"/>
                  </a:lnTo>
                  <a:lnTo>
                    <a:pt x="15" y="46"/>
                  </a:lnTo>
                  <a:lnTo>
                    <a:pt x="16" y="45"/>
                  </a:lnTo>
                  <a:lnTo>
                    <a:pt x="17" y="43"/>
                  </a:lnTo>
                  <a:lnTo>
                    <a:pt x="17" y="42"/>
                  </a:lnTo>
                  <a:lnTo>
                    <a:pt x="16" y="41"/>
                  </a:lnTo>
                  <a:lnTo>
                    <a:pt x="14" y="39"/>
                  </a:lnTo>
                  <a:lnTo>
                    <a:pt x="15" y="39"/>
                  </a:lnTo>
                  <a:lnTo>
                    <a:pt x="17" y="39"/>
                  </a:lnTo>
                  <a:lnTo>
                    <a:pt x="19" y="39"/>
                  </a:lnTo>
                  <a:lnTo>
                    <a:pt x="19" y="38"/>
                  </a:lnTo>
                  <a:lnTo>
                    <a:pt x="17" y="38"/>
                  </a:lnTo>
                  <a:lnTo>
                    <a:pt x="16" y="37"/>
                  </a:lnTo>
                  <a:lnTo>
                    <a:pt x="16" y="36"/>
                  </a:lnTo>
                  <a:lnTo>
                    <a:pt x="17" y="36"/>
                  </a:lnTo>
                  <a:lnTo>
                    <a:pt x="19" y="36"/>
                  </a:lnTo>
                  <a:lnTo>
                    <a:pt x="20" y="35"/>
                  </a:lnTo>
                  <a:lnTo>
                    <a:pt x="19" y="31"/>
                  </a:lnTo>
                  <a:lnTo>
                    <a:pt x="19" y="30"/>
                  </a:lnTo>
                  <a:lnTo>
                    <a:pt x="20" y="30"/>
                  </a:lnTo>
                  <a:lnTo>
                    <a:pt x="20" y="31"/>
                  </a:lnTo>
                  <a:lnTo>
                    <a:pt x="20" y="32"/>
                  </a:lnTo>
                  <a:lnTo>
                    <a:pt x="21" y="31"/>
                  </a:lnTo>
                  <a:lnTo>
                    <a:pt x="22" y="30"/>
                  </a:lnTo>
                  <a:lnTo>
                    <a:pt x="23" y="30"/>
                  </a:lnTo>
                  <a:lnTo>
                    <a:pt x="25" y="30"/>
                  </a:lnTo>
                  <a:lnTo>
                    <a:pt x="27" y="30"/>
                  </a:lnTo>
                  <a:lnTo>
                    <a:pt x="29" y="29"/>
                  </a:lnTo>
                  <a:lnTo>
                    <a:pt x="30" y="29"/>
                  </a:lnTo>
                  <a:lnTo>
                    <a:pt x="31" y="29"/>
                  </a:lnTo>
                  <a:lnTo>
                    <a:pt x="32" y="29"/>
                  </a:lnTo>
                  <a:lnTo>
                    <a:pt x="33" y="29"/>
                  </a:lnTo>
                  <a:lnTo>
                    <a:pt x="34" y="29"/>
                  </a:lnTo>
                  <a:lnTo>
                    <a:pt x="36" y="29"/>
                  </a:lnTo>
                  <a:lnTo>
                    <a:pt x="37" y="29"/>
                  </a:lnTo>
                  <a:lnTo>
                    <a:pt x="39" y="29"/>
                  </a:lnTo>
                  <a:lnTo>
                    <a:pt x="40" y="29"/>
                  </a:lnTo>
                  <a:lnTo>
                    <a:pt x="41" y="29"/>
                  </a:lnTo>
                  <a:lnTo>
                    <a:pt x="42" y="29"/>
                  </a:lnTo>
                  <a:lnTo>
                    <a:pt x="44" y="28"/>
                  </a:lnTo>
                  <a:lnTo>
                    <a:pt x="45" y="28"/>
                  </a:lnTo>
                  <a:lnTo>
                    <a:pt x="46" y="28"/>
                  </a:lnTo>
                  <a:lnTo>
                    <a:pt x="47" y="28"/>
                  </a:lnTo>
                  <a:lnTo>
                    <a:pt x="49" y="28"/>
                  </a:lnTo>
                  <a:lnTo>
                    <a:pt x="52" y="28"/>
                  </a:lnTo>
                  <a:lnTo>
                    <a:pt x="59" y="27"/>
                  </a:lnTo>
                  <a:lnTo>
                    <a:pt x="60" y="27"/>
                  </a:lnTo>
                  <a:lnTo>
                    <a:pt x="60" y="26"/>
                  </a:lnTo>
                  <a:lnTo>
                    <a:pt x="60" y="25"/>
                  </a:lnTo>
                  <a:lnTo>
                    <a:pt x="59" y="23"/>
                  </a:lnTo>
                  <a:lnTo>
                    <a:pt x="59" y="22"/>
                  </a:lnTo>
                  <a:lnTo>
                    <a:pt x="59" y="21"/>
                  </a:lnTo>
                  <a:lnTo>
                    <a:pt x="60" y="21"/>
                  </a:lnTo>
                  <a:lnTo>
                    <a:pt x="64" y="21"/>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138"/>
            <p:cNvSpPr>
              <a:spLocks noEditPoints="1"/>
            </p:cNvSpPr>
            <p:nvPr/>
          </p:nvSpPr>
          <p:spPr bwMode="auto">
            <a:xfrm>
              <a:off x="4848225" y="4113213"/>
              <a:ext cx="614363" cy="598488"/>
            </a:xfrm>
            <a:custGeom>
              <a:avLst/>
              <a:gdLst>
                <a:gd name="T0" fmla="*/ 271 w 387"/>
                <a:gd name="T1" fmla="*/ 324 h 377"/>
                <a:gd name="T2" fmla="*/ 275 w 387"/>
                <a:gd name="T3" fmla="*/ 358 h 377"/>
                <a:gd name="T4" fmla="*/ 274 w 387"/>
                <a:gd name="T5" fmla="*/ 356 h 377"/>
                <a:gd name="T6" fmla="*/ 269 w 387"/>
                <a:gd name="T7" fmla="*/ 334 h 377"/>
                <a:gd name="T8" fmla="*/ 274 w 387"/>
                <a:gd name="T9" fmla="*/ 318 h 377"/>
                <a:gd name="T10" fmla="*/ 280 w 387"/>
                <a:gd name="T11" fmla="*/ 307 h 377"/>
                <a:gd name="T12" fmla="*/ 288 w 387"/>
                <a:gd name="T13" fmla="*/ 296 h 377"/>
                <a:gd name="T14" fmla="*/ 300 w 387"/>
                <a:gd name="T15" fmla="*/ 291 h 377"/>
                <a:gd name="T16" fmla="*/ 176 w 387"/>
                <a:gd name="T17" fmla="*/ 4 h 377"/>
                <a:gd name="T18" fmla="*/ 200 w 387"/>
                <a:gd name="T19" fmla="*/ 6 h 377"/>
                <a:gd name="T20" fmla="*/ 204 w 387"/>
                <a:gd name="T21" fmla="*/ 74 h 377"/>
                <a:gd name="T22" fmla="*/ 223 w 387"/>
                <a:gd name="T23" fmla="*/ 86 h 377"/>
                <a:gd name="T24" fmla="*/ 245 w 387"/>
                <a:gd name="T25" fmla="*/ 89 h 377"/>
                <a:gd name="T26" fmla="*/ 259 w 387"/>
                <a:gd name="T27" fmla="*/ 99 h 377"/>
                <a:gd name="T28" fmla="*/ 271 w 387"/>
                <a:gd name="T29" fmla="*/ 100 h 377"/>
                <a:gd name="T30" fmla="*/ 285 w 387"/>
                <a:gd name="T31" fmla="*/ 98 h 377"/>
                <a:gd name="T32" fmla="*/ 299 w 387"/>
                <a:gd name="T33" fmla="*/ 102 h 377"/>
                <a:gd name="T34" fmla="*/ 329 w 387"/>
                <a:gd name="T35" fmla="*/ 99 h 377"/>
                <a:gd name="T36" fmla="*/ 351 w 387"/>
                <a:gd name="T37" fmla="*/ 106 h 377"/>
                <a:gd name="T38" fmla="*/ 370 w 387"/>
                <a:gd name="T39" fmla="*/ 116 h 377"/>
                <a:gd name="T40" fmla="*/ 370 w 387"/>
                <a:gd name="T41" fmla="*/ 140 h 377"/>
                <a:gd name="T42" fmla="*/ 371 w 387"/>
                <a:gd name="T43" fmla="*/ 163 h 377"/>
                <a:gd name="T44" fmla="*/ 383 w 387"/>
                <a:gd name="T45" fmla="*/ 187 h 377"/>
                <a:gd name="T46" fmla="*/ 381 w 387"/>
                <a:gd name="T47" fmla="*/ 212 h 377"/>
                <a:gd name="T48" fmla="*/ 377 w 387"/>
                <a:gd name="T49" fmla="*/ 237 h 377"/>
                <a:gd name="T50" fmla="*/ 353 w 387"/>
                <a:gd name="T51" fmla="*/ 253 h 377"/>
                <a:gd name="T52" fmla="*/ 359 w 387"/>
                <a:gd name="T53" fmla="*/ 248 h 377"/>
                <a:gd name="T54" fmla="*/ 350 w 387"/>
                <a:gd name="T55" fmla="*/ 240 h 377"/>
                <a:gd name="T56" fmla="*/ 344 w 387"/>
                <a:gd name="T57" fmla="*/ 249 h 377"/>
                <a:gd name="T58" fmla="*/ 353 w 387"/>
                <a:gd name="T59" fmla="*/ 256 h 377"/>
                <a:gd name="T60" fmla="*/ 328 w 387"/>
                <a:gd name="T61" fmla="*/ 273 h 377"/>
                <a:gd name="T62" fmla="*/ 303 w 387"/>
                <a:gd name="T63" fmla="*/ 287 h 377"/>
                <a:gd name="T64" fmla="*/ 307 w 387"/>
                <a:gd name="T65" fmla="*/ 281 h 377"/>
                <a:gd name="T66" fmla="*/ 298 w 387"/>
                <a:gd name="T67" fmla="*/ 281 h 377"/>
                <a:gd name="T68" fmla="*/ 295 w 387"/>
                <a:gd name="T69" fmla="*/ 282 h 377"/>
                <a:gd name="T70" fmla="*/ 291 w 387"/>
                <a:gd name="T71" fmla="*/ 290 h 377"/>
                <a:gd name="T72" fmla="*/ 286 w 387"/>
                <a:gd name="T73" fmla="*/ 297 h 377"/>
                <a:gd name="T74" fmla="*/ 275 w 387"/>
                <a:gd name="T75" fmla="*/ 308 h 377"/>
                <a:gd name="T76" fmla="*/ 273 w 387"/>
                <a:gd name="T77" fmla="*/ 317 h 377"/>
                <a:gd name="T78" fmla="*/ 266 w 387"/>
                <a:gd name="T79" fmla="*/ 324 h 377"/>
                <a:gd name="T80" fmla="*/ 268 w 387"/>
                <a:gd name="T81" fmla="*/ 333 h 377"/>
                <a:gd name="T82" fmla="*/ 266 w 387"/>
                <a:gd name="T83" fmla="*/ 343 h 377"/>
                <a:gd name="T84" fmla="*/ 269 w 387"/>
                <a:gd name="T85" fmla="*/ 359 h 377"/>
                <a:gd name="T86" fmla="*/ 274 w 387"/>
                <a:gd name="T87" fmla="*/ 369 h 377"/>
                <a:gd name="T88" fmla="*/ 269 w 387"/>
                <a:gd name="T89" fmla="*/ 377 h 377"/>
                <a:gd name="T90" fmla="*/ 230 w 387"/>
                <a:gd name="T91" fmla="*/ 362 h 377"/>
                <a:gd name="T92" fmla="*/ 205 w 387"/>
                <a:gd name="T93" fmla="*/ 333 h 377"/>
                <a:gd name="T94" fmla="*/ 194 w 387"/>
                <a:gd name="T95" fmla="*/ 308 h 377"/>
                <a:gd name="T96" fmla="*/ 178 w 387"/>
                <a:gd name="T97" fmla="*/ 281 h 377"/>
                <a:gd name="T98" fmla="*/ 167 w 387"/>
                <a:gd name="T99" fmla="*/ 254 h 377"/>
                <a:gd name="T100" fmla="*/ 138 w 387"/>
                <a:gd name="T101" fmla="*/ 234 h 377"/>
                <a:gd name="T102" fmla="*/ 111 w 387"/>
                <a:gd name="T103" fmla="*/ 233 h 377"/>
                <a:gd name="T104" fmla="*/ 96 w 387"/>
                <a:gd name="T105" fmla="*/ 257 h 377"/>
                <a:gd name="T106" fmla="*/ 68 w 387"/>
                <a:gd name="T107" fmla="*/ 244 h 377"/>
                <a:gd name="T108" fmla="*/ 50 w 387"/>
                <a:gd name="T109" fmla="*/ 222 h 377"/>
                <a:gd name="T110" fmla="*/ 36 w 387"/>
                <a:gd name="T111" fmla="*/ 190 h 377"/>
                <a:gd name="T112" fmla="*/ 13 w 387"/>
                <a:gd name="T113" fmla="*/ 166 h 377"/>
                <a:gd name="T114" fmla="*/ 7 w 387"/>
                <a:gd name="T115" fmla="*/ 144 h 377"/>
                <a:gd name="T116" fmla="*/ 63 w 387"/>
                <a:gd name="T117" fmla="*/ 151 h 377"/>
                <a:gd name="T118" fmla="*/ 107 w 387"/>
                <a:gd name="T119" fmla="*/ 128 h 377"/>
                <a:gd name="T120" fmla="*/ 110 w 387"/>
                <a:gd name="T121" fmla="*/ 94 h 377"/>
                <a:gd name="T122" fmla="*/ 114 w 387"/>
                <a:gd name="T123" fmla="*/ 60 h 377"/>
                <a:gd name="T124" fmla="*/ 151 w 387"/>
                <a:gd name="T125"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 h="377">
                  <a:moveTo>
                    <a:pt x="289" y="298"/>
                  </a:moveTo>
                  <a:lnTo>
                    <a:pt x="287" y="300"/>
                  </a:lnTo>
                  <a:lnTo>
                    <a:pt x="285" y="302"/>
                  </a:lnTo>
                  <a:lnTo>
                    <a:pt x="284" y="303"/>
                  </a:lnTo>
                  <a:lnTo>
                    <a:pt x="283" y="306"/>
                  </a:lnTo>
                  <a:lnTo>
                    <a:pt x="281" y="307"/>
                  </a:lnTo>
                  <a:lnTo>
                    <a:pt x="280" y="307"/>
                  </a:lnTo>
                  <a:lnTo>
                    <a:pt x="280" y="308"/>
                  </a:lnTo>
                  <a:lnTo>
                    <a:pt x="279" y="309"/>
                  </a:lnTo>
                  <a:lnTo>
                    <a:pt x="278" y="311"/>
                  </a:lnTo>
                  <a:lnTo>
                    <a:pt x="277" y="313"/>
                  </a:lnTo>
                  <a:lnTo>
                    <a:pt x="276" y="316"/>
                  </a:lnTo>
                  <a:lnTo>
                    <a:pt x="275" y="317"/>
                  </a:lnTo>
                  <a:lnTo>
                    <a:pt x="274" y="320"/>
                  </a:lnTo>
                  <a:lnTo>
                    <a:pt x="273" y="322"/>
                  </a:lnTo>
                  <a:lnTo>
                    <a:pt x="271" y="324"/>
                  </a:lnTo>
                  <a:lnTo>
                    <a:pt x="271" y="327"/>
                  </a:lnTo>
                  <a:lnTo>
                    <a:pt x="270" y="328"/>
                  </a:lnTo>
                  <a:lnTo>
                    <a:pt x="270" y="330"/>
                  </a:lnTo>
                  <a:lnTo>
                    <a:pt x="270" y="331"/>
                  </a:lnTo>
                  <a:lnTo>
                    <a:pt x="270" y="333"/>
                  </a:lnTo>
                  <a:lnTo>
                    <a:pt x="270" y="336"/>
                  </a:lnTo>
                  <a:lnTo>
                    <a:pt x="270" y="337"/>
                  </a:lnTo>
                  <a:lnTo>
                    <a:pt x="270" y="340"/>
                  </a:lnTo>
                  <a:lnTo>
                    <a:pt x="270" y="341"/>
                  </a:lnTo>
                  <a:lnTo>
                    <a:pt x="270" y="343"/>
                  </a:lnTo>
                  <a:lnTo>
                    <a:pt x="271" y="347"/>
                  </a:lnTo>
                  <a:lnTo>
                    <a:pt x="273" y="350"/>
                  </a:lnTo>
                  <a:lnTo>
                    <a:pt x="273" y="351"/>
                  </a:lnTo>
                  <a:lnTo>
                    <a:pt x="273" y="352"/>
                  </a:lnTo>
                  <a:lnTo>
                    <a:pt x="275" y="357"/>
                  </a:lnTo>
                  <a:lnTo>
                    <a:pt x="275" y="358"/>
                  </a:lnTo>
                  <a:lnTo>
                    <a:pt x="275" y="361"/>
                  </a:lnTo>
                  <a:lnTo>
                    <a:pt x="276" y="362"/>
                  </a:lnTo>
                  <a:lnTo>
                    <a:pt x="276" y="366"/>
                  </a:lnTo>
                  <a:lnTo>
                    <a:pt x="276" y="369"/>
                  </a:lnTo>
                  <a:lnTo>
                    <a:pt x="277" y="370"/>
                  </a:lnTo>
                  <a:lnTo>
                    <a:pt x="276" y="370"/>
                  </a:lnTo>
                  <a:lnTo>
                    <a:pt x="276" y="369"/>
                  </a:lnTo>
                  <a:lnTo>
                    <a:pt x="276" y="367"/>
                  </a:lnTo>
                  <a:lnTo>
                    <a:pt x="276" y="366"/>
                  </a:lnTo>
                  <a:lnTo>
                    <a:pt x="276" y="364"/>
                  </a:lnTo>
                  <a:lnTo>
                    <a:pt x="275" y="362"/>
                  </a:lnTo>
                  <a:lnTo>
                    <a:pt x="275" y="360"/>
                  </a:lnTo>
                  <a:lnTo>
                    <a:pt x="275" y="359"/>
                  </a:lnTo>
                  <a:lnTo>
                    <a:pt x="274" y="358"/>
                  </a:lnTo>
                  <a:lnTo>
                    <a:pt x="274" y="357"/>
                  </a:lnTo>
                  <a:lnTo>
                    <a:pt x="274" y="356"/>
                  </a:lnTo>
                  <a:lnTo>
                    <a:pt x="273" y="353"/>
                  </a:lnTo>
                  <a:lnTo>
                    <a:pt x="271" y="352"/>
                  </a:lnTo>
                  <a:lnTo>
                    <a:pt x="271" y="351"/>
                  </a:lnTo>
                  <a:lnTo>
                    <a:pt x="271" y="350"/>
                  </a:lnTo>
                  <a:lnTo>
                    <a:pt x="271" y="349"/>
                  </a:lnTo>
                  <a:lnTo>
                    <a:pt x="270" y="348"/>
                  </a:lnTo>
                  <a:lnTo>
                    <a:pt x="270" y="347"/>
                  </a:lnTo>
                  <a:lnTo>
                    <a:pt x="270" y="346"/>
                  </a:lnTo>
                  <a:lnTo>
                    <a:pt x="270" y="344"/>
                  </a:lnTo>
                  <a:lnTo>
                    <a:pt x="270" y="343"/>
                  </a:lnTo>
                  <a:lnTo>
                    <a:pt x="269" y="343"/>
                  </a:lnTo>
                  <a:lnTo>
                    <a:pt x="269" y="341"/>
                  </a:lnTo>
                  <a:lnTo>
                    <a:pt x="269" y="340"/>
                  </a:lnTo>
                  <a:lnTo>
                    <a:pt x="269" y="339"/>
                  </a:lnTo>
                  <a:lnTo>
                    <a:pt x="269" y="336"/>
                  </a:lnTo>
                  <a:lnTo>
                    <a:pt x="269" y="334"/>
                  </a:lnTo>
                  <a:lnTo>
                    <a:pt x="269" y="333"/>
                  </a:lnTo>
                  <a:lnTo>
                    <a:pt x="269" y="331"/>
                  </a:lnTo>
                  <a:lnTo>
                    <a:pt x="270" y="330"/>
                  </a:lnTo>
                  <a:lnTo>
                    <a:pt x="269" y="330"/>
                  </a:lnTo>
                  <a:lnTo>
                    <a:pt x="270" y="329"/>
                  </a:lnTo>
                  <a:lnTo>
                    <a:pt x="270" y="328"/>
                  </a:lnTo>
                  <a:lnTo>
                    <a:pt x="270" y="327"/>
                  </a:lnTo>
                  <a:lnTo>
                    <a:pt x="270" y="326"/>
                  </a:lnTo>
                  <a:lnTo>
                    <a:pt x="270" y="324"/>
                  </a:lnTo>
                  <a:lnTo>
                    <a:pt x="271" y="323"/>
                  </a:lnTo>
                  <a:lnTo>
                    <a:pt x="271" y="322"/>
                  </a:lnTo>
                  <a:lnTo>
                    <a:pt x="271" y="321"/>
                  </a:lnTo>
                  <a:lnTo>
                    <a:pt x="273" y="321"/>
                  </a:lnTo>
                  <a:lnTo>
                    <a:pt x="273" y="320"/>
                  </a:lnTo>
                  <a:lnTo>
                    <a:pt x="274" y="319"/>
                  </a:lnTo>
                  <a:lnTo>
                    <a:pt x="274" y="318"/>
                  </a:lnTo>
                  <a:lnTo>
                    <a:pt x="274" y="317"/>
                  </a:lnTo>
                  <a:lnTo>
                    <a:pt x="275" y="317"/>
                  </a:lnTo>
                  <a:lnTo>
                    <a:pt x="275" y="316"/>
                  </a:lnTo>
                  <a:lnTo>
                    <a:pt x="275" y="314"/>
                  </a:lnTo>
                  <a:lnTo>
                    <a:pt x="276" y="314"/>
                  </a:lnTo>
                  <a:lnTo>
                    <a:pt x="276" y="313"/>
                  </a:lnTo>
                  <a:lnTo>
                    <a:pt x="276" y="312"/>
                  </a:lnTo>
                  <a:lnTo>
                    <a:pt x="277" y="312"/>
                  </a:lnTo>
                  <a:lnTo>
                    <a:pt x="277" y="311"/>
                  </a:lnTo>
                  <a:lnTo>
                    <a:pt x="278" y="311"/>
                  </a:lnTo>
                  <a:lnTo>
                    <a:pt x="278" y="310"/>
                  </a:lnTo>
                  <a:lnTo>
                    <a:pt x="279" y="309"/>
                  </a:lnTo>
                  <a:lnTo>
                    <a:pt x="279" y="308"/>
                  </a:lnTo>
                  <a:lnTo>
                    <a:pt x="278" y="308"/>
                  </a:lnTo>
                  <a:lnTo>
                    <a:pt x="280" y="308"/>
                  </a:lnTo>
                  <a:lnTo>
                    <a:pt x="280" y="307"/>
                  </a:lnTo>
                  <a:lnTo>
                    <a:pt x="281" y="306"/>
                  </a:lnTo>
                  <a:lnTo>
                    <a:pt x="281" y="304"/>
                  </a:lnTo>
                  <a:lnTo>
                    <a:pt x="283" y="303"/>
                  </a:lnTo>
                  <a:lnTo>
                    <a:pt x="283" y="302"/>
                  </a:lnTo>
                  <a:lnTo>
                    <a:pt x="283" y="303"/>
                  </a:lnTo>
                  <a:lnTo>
                    <a:pt x="283" y="302"/>
                  </a:lnTo>
                  <a:lnTo>
                    <a:pt x="284" y="301"/>
                  </a:lnTo>
                  <a:lnTo>
                    <a:pt x="285" y="301"/>
                  </a:lnTo>
                  <a:lnTo>
                    <a:pt x="285" y="300"/>
                  </a:lnTo>
                  <a:lnTo>
                    <a:pt x="285" y="299"/>
                  </a:lnTo>
                  <a:lnTo>
                    <a:pt x="286" y="299"/>
                  </a:lnTo>
                  <a:lnTo>
                    <a:pt x="286" y="298"/>
                  </a:lnTo>
                  <a:lnTo>
                    <a:pt x="287" y="298"/>
                  </a:lnTo>
                  <a:lnTo>
                    <a:pt x="288" y="298"/>
                  </a:lnTo>
                  <a:lnTo>
                    <a:pt x="288" y="297"/>
                  </a:lnTo>
                  <a:lnTo>
                    <a:pt x="288" y="296"/>
                  </a:lnTo>
                  <a:lnTo>
                    <a:pt x="289" y="296"/>
                  </a:lnTo>
                  <a:lnTo>
                    <a:pt x="290" y="296"/>
                  </a:lnTo>
                  <a:lnTo>
                    <a:pt x="291" y="296"/>
                  </a:lnTo>
                  <a:lnTo>
                    <a:pt x="291" y="294"/>
                  </a:lnTo>
                  <a:lnTo>
                    <a:pt x="293" y="294"/>
                  </a:lnTo>
                  <a:lnTo>
                    <a:pt x="293" y="293"/>
                  </a:lnTo>
                  <a:lnTo>
                    <a:pt x="295" y="292"/>
                  </a:lnTo>
                  <a:lnTo>
                    <a:pt x="295" y="291"/>
                  </a:lnTo>
                  <a:lnTo>
                    <a:pt x="296" y="291"/>
                  </a:lnTo>
                  <a:lnTo>
                    <a:pt x="297" y="291"/>
                  </a:lnTo>
                  <a:lnTo>
                    <a:pt x="298" y="290"/>
                  </a:lnTo>
                  <a:lnTo>
                    <a:pt x="299" y="290"/>
                  </a:lnTo>
                  <a:lnTo>
                    <a:pt x="300" y="290"/>
                  </a:lnTo>
                  <a:lnTo>
                    <a:pt x="300" y="289"/>
                  </a:lnTo>
                  <a:lnTo>
                    <a:pt x="301" y="290"/>
                  </a:lnTo>
                  <a:lnTo>
                    <a:pt x="300" y="291"/>
                  </a:lnTo>
                  <a:lnTo>
                    <a:pt x="299" y="291"/>
                  </a:lnTo>
                  <a:lnTo>
                    <a:pt x="296" y="292"/>
                  </a:lnTo>
                  <a:lnTo>
                    <a:pt x="294" y="294"/>
                  </a:lnTo>
                  <a:lnTo>
                    <a:pt x="291" y="296"/>
                  </a:lnTo>
                  <a:lnTo>
                    <a:pt x="289" y="298"/>
                  </a:lnTo>
                  <a:close/>
                  <a:moveTo>
                    <a:pt x="151" y="2"/>
                  </a:moveTo>
                  <a:lnTo>
                    <a:pt x="153" y="2"/>
                  </a:lnTo>
                  <a:lnTo>
                    <a:pt x="154" y="2"/>
                  </a:lnTo>
                  <a:lnTo>
                    <a:pt x="154" y="3"/>
                  </a:lnTo>
                  <a:lnTo>
                    <a:pt x="155" y="3"/>
                  </a:lnTo>
                  <a:lnTo>
                    <a:pt x="156" y="3"/>
                  </a:lnTo>
                  <a:lnTo>
                    <a:pt x="157" y="3"/>
                  </a:lnTo>
                  <a:lnTo>
                    <a:pt x="158" y="3"/>
                  </a:lnTo>
                  <a:lnTo>
                    <a:pt x="173" y="4"/>
                  </a:lnTo>
                  <a:lnTo>
                    <a:pt x="174" y="4"/>
                  </a:lnTo>
                  <a:lnTo>
                    <a:pt x="176" y="4"/>
                  </a:lnTo>
                  <a:lnTo>
                    <a:pt x="177" y="4"/>
                  </a:lnTo>
                  <a:lnTo>
                    <a:pt x="178" y="4"/>
                  </a:lnTo>
                  <a:lnTo>
                    <a:pt x="179" y="4"/>
                  </a:lnTo>
                  <a:lnTo>
                    <a:pt x="180" y="4"/>
                  </a:lnTo>
                  <a:lnTo>
                    <a:pt x="181" y="4"/>
                  </a:lnTo>
                  <a:lnTo>
                    <a:pt x="183" y="4"/>
                  </a:lnTo>
                  <a:lnTo>
                    <a:pt x="185" y="4"/>
                  </a:lnTo>
                  <a:lnTo>
                    <a:pt x="186" y="4"/>
                  </a:lnTo>
                  <a:lnTo>
                    <a:pt x="187" y="4"/>
                  </a:lnTo>
                  <a:lnTo>
                    <a:pt x="188" y="4"/>
                  </a:lnTo>
                  <a:lnTo>
                    <a:pt x="190" y="4"/>
                  </a:lnTo>
                  <a:lnTo>
                    <a:pt x="191" y="6"/>
                  </a:lnTo>
                  <a:lnTo>
                    <a:pt x="193" y="6"/>
                  </a:lnTo>
                  <a:lnTo>
                    <a:pt x="194" y="6"/>
                  </a:lnTo>
                  <a:lnTo>
                    <a:pt x="197" y="6"/>
                  </a:lnTo>
                  <a:lnTo>
                    <a:pt x="200" y="6"/>
                  </a:lnTo>
                  <a:lnTo>
                    <a:pt x="203" y="6"/>
                  </a:lnTo>
                  <a:lnTo>
                    <a:pt x="201" y="21"/>
                  </a:lnTo>
                  <a:lnTo>
                    <a:pt x="201" y="27"/>
                  </a:lnTo>
                  <a:lnTo>
                    <a:pt x="201" y="36"/>
                  </a:lnTo>
                  <a:lnTo>
                    <a:pt x="200" y="42"/>
                  </a:lnTo>
                  <a:lnTo>
                    <a:pt x="200" y="51"/>
                  </a:lnTo>
                  <a:lnTo>
                    <a:pt x="200" y="56"/>
                  </a:lnTo>
                  <a:lnTo>
                    <a:pt x="199" y="66"/>
                  </a:lnTo>
                  <a:lnTo>
                    <a:pt x="199" y="72"/>
                  </a:lnTo>
                  <a:lnTo>
                    <a:pt x="200" y="71"/>
                  </a:lnTo>
                  <a:lnTo>
                    <a:pt x="201" y="71"/>
                  </a:lnTo>
                  <a:lnTo>
                    <a:pt x="201" y="72"/>
                  </a:lnTo>
                  <a:lnTo>
                    <a:pt x="203" y="72"/>
                  </a:lnTo>
                  <a:lnTo>
                    <a:pt x="203" y="73"/>
                  </a:lnTo>
                  <a:lnTo>
                    <a:pt x="204" y="73"/>
                  </a:lnTo>
                  <a:lnTo>
                    <a:pt x="204" y="74"/>
                  </a:lnTo>
                  <a:lnTo>
                    <a:pt x="205" y="76"/>
                  </a:lnTo>
                  <a:lnTo>
                    <a:pt x="206" y="77"/>
                  </a:lnTo>
                  <a:lnTo>
                    <a:pt x="208" y="79"/>
                  </a:lnTo>
                  <a:lnTo>
                    <a:pt x="209" y="79"/>
                  </a:lnTo>
                  <a:lnTo>
                    <a:pt x="210" y="79"/>
                  </a:lnTo>
                  <a:lnTo>
                    <a:pt x="211" y="78"/>
                  </a:lnTo>
                  <a:lnTo>
                    <a:pt x="213" y="78"/>
                  </a:lnTo>
                  <a:lnTo>
                    <a:pt x="214" y="78"/>
                  </a:lnTo>
                  <a:lnTo>
                    <a:pt x="215" y="79"/>
                  </a:lnTo>
                  <a:lnTo>
                    <a:pt x="216" y="79"/>
                  </a:lnTo>
                  <a:lnTo>
                    <a:pt x="218" y="77"/>
                  </a:lnTo>
                  <a:lnTo>
                    <a:pt x="220" y="79"/>
                  </a:lnTo>
                  <a:lnTo>
                    <a:pt x="221" y="81"/>
                  </a:lnTo>
                  <a:lnTo>
                    <a:pt x="221" y="82"/>
                  </a:lnTo>
                  <a:lnTo>
                    <a:pt x="221" y="84"/>
                  </a:lnTo>
                  <a:lnTo>
                    <a:pt x="223" y="86"/>
                  </a:lnTo>
                  <a:lnTo>
                    <a:pt x="224" y="86"/>
                  </a:lnTo>
                  <a:lnTo>
                    <a:pt x="226" y="86"/>
                  </a:lnTo>
                  <a:lnTo>
                    <a:pt x="228" y="86"/>
                  </a:lnTo>
                  <a:lnTo>
                    <a:pt x="229" y="86"/>
                  </a:lnTo>
                  <a:lnTo>
                    <a:pt x="229" y="87"/>
                  </a:lnTo>
                  <a:lnTo>
                    <a:pt x="231" y="88"/>
                  </a:lnTo>
                  <a:lnTo>
                    <a:pt x="234" y="88"/>
                  </a:lnTo>
                  <a:lnTo>
                    <a:pt x="236" y="88"/>
                  </a:lnTo>
                  <a:lnTo>
                    <a:pt x="237" y="88"/>
                  </a:lnTo>
                  <a:lnTo>
                    <a:pt x="238" y="88"/>
                  </a:lnTo>
                  <a:lnTo>
                    <a:pt x="239" y="88"/>
                  </a:lnTo>
                  <a:lnTo>
                    <a:pt x="240" y="88"/>
                  </a:lnTo>
                  <a:lnTo>
                    <a:pt x="241" y="90"/>
                  </a:lnTo>
                  <a:lnTo>
                    <a:pt x="243" y="91"/>
                  </a:lnTo>
                  <a:lnTo>
                    <a:pt x="244" y="90"/>
                  </a:lnTo>
                  <a:lnTo>
                    <a:pt x="245" y="89"/>
                  </a:lnTo>
                  <a:lnTo>
                    <a:pt x="245" y="88"/>
                  </a:lnTo>
                  <a:lnTo>
                    <a:pt x="246" y="88"/>
                  </a:lnTo>
                  <a:lnTo>
                    <a:pt x="247" y="88"/>
                  </a:lnTo>
                  <a:lnTo>
                    <a:pt x="247" y="89"/>
                  </a:lnTo>
                  <a:lnTo>
                    <a:pt x="248" y="89"/>
                  </a:lnTo>
                  <a:lnTo>
                    <a:pt x="250" y="89"/>
                  </a:lnTo>
                  <a:lnTo>
                    <a:pt x="251" y="89"/>
                  </a:lnTo>
                  <a:lnTo>
                    <a:pt x="253" y="92"/>
                  </a:lnTo>
                  <a:lnTo>
                    <a:pt x="254" y="93"/>
                  </a:lnTo>
                  <a:lnTo>
                    <a:pt x="255" y="93"/>
                  </a:lnTo>
                  <a:lnTo>
                    <a:pt x="256" y="93"/>
                  </a:lnTo>
                  <a:lnTo>
                    <a:pt x="257" y="93"/>
                  </a:lnTo>
                  <a:lnTo>
                    <a:pt x="257" y="96"/>
                  </a:lnTo>
                  <a:lnTo>
                    <a:pt x="256" y="97"/>
                  </a:lnTo>
                  <a:lnTo>
                    <a:pt x="257" y="98"/>
                  </a:lnTo>
                  <a:lnTo>
                    <a:pt x="259" y="99"/>
                  </a:lnTo>
                  <a:lnTo>
                    <a:pt x="260" y="99"/>
                  </a:lnTo>
                  <a:lnTo>
                    <a:pt x="261" y="98"/>
                  </a:lnTo>
                  <a:lnTo>
                    <a:pt x="264" y="96"/>
                  </a:lnTo>
                  <a:lnTo>
                    <a:pt x="265" y="94"/>
                  </a:lnTo>
                  <a:lnTo>
                    <a:pt x="265" y="93"/>
                  </a:lnTo>
                  <a:lnTo>
                    <a:pt x="266" y="94"/>
                  </a:lnTo>
                  <a:lnTo>
                    <a:pt x="267" y="94"/>
                  </a:lnTo>
                  <a:lnTo>
                    <a:pt x="268" y="96"/>
                  </a:lnTo>
                  <a:lnTo>
                    <a:pt x="267" y="97"/>
                  </a:lnTo>
                  <a:lnTo>
                    <a:pt x="268" y="97"/>
                  </a:lnTo>
                  <a:lnTo>
                    <a:pt x="269" y="97"/>
                  </a:lnTo>
                  <a:lnTo>
                    <a:pt x="270" y="97"/>
                  </a:lnTo>
                  <a:lnTo>
                    <a:pt x="271" y="97"/>
                  </a:lnTo>
                  <a:lnTo>
                    <a:pt x="271" y="98"/>
                  </a:lnTo>
                  <a:lnTo>
                    <a:pt x="271" y="99"/>
                  </a:lnTo>
                  <a:lnTo>
                    <a:pt x="271" y="100"/>
                  </a:lnTo>
                  <a:lnTo>
                    <a:pt x="273" y="100"/>
                  </a:lnTo>
                  <a:lnTo>
                    <a:pt x="274" y="100"/>
                  </a:lnTo>
                  <a:lnTo>
                    <a:pt x="276" y="98"/>
                  </a:lnTo>
                  <a:lnTo>
                    <a:pt x="278" y="97"/>
                  </a:lnTo>
                  <a:lnTo>
                    <a:pt x="279" y="97"/>
                  </a:lnTo>
                  <a:lnTo>
                    <a:pt x="279" y="98"/>
                  </a:lnTo>
                  <a:lnTo>
                    <a:pt x="279" y="99"/>
                  </a:lnTo>
                  <a:lnTo>
                    <a:pt x="279" y="100"/>
                  </a:lnTo>
                  <a:lnTo>
                    <a:pt x="278" y="100"/>
                  </a:lnTo>
                  <a:lnTo>
                    <a:pt x="278" y="101"/>
                  </a:lnTo>
                  <a:lnTo>
                    <a:pt x="279" y="103"/>
                  </a:lnTo>
                  <a:lnTo>
                    <a:pt x="280" y="103"/>
                  </a:lnTo>
                  <a:lnTo>
                    <a:pt x="281" y="103"/>
                  </a:lnTo>
                  <a:lnTo>
                    <a:pt x="283" y="100"/>
                  </a:lnTo>
                  <a:lnTo>
                    <a:pt x="285" y="99"/>
                  </a:lnTo>
                  <a:lnTo>
                    <a:pt x="285" y="98"/>
                  </a:lnTo>
                  <a:lnTo>
                    <a:pt x="285" y="96"/>
                  </a:lnTo>
                  <a:lnTo>
                    <a:pt x="286" y="96"/>
                  </a:lnTo>
                  <a:lnTo>
                    <a:pt x="287" y="96"/>
                  </a:lnTo>
                  <a:lnTo>
                    <a:pt x="287" y="97"/>
                  </a:lnTo>
                  <a:lnTo>
                    <a:pt x="287" y="98"/>
                  </a:lnTo>
                  <a:lnTo>
                    <a:pt x="288" y="99"/>
                  </a:lnTo>
                  <a:lnTo>
                    <a:pt x="291" y="100"/>
                  </a:lnTo>
                  <a:lnTo>
                    <a:pt x="293" y="100"/>
                  </a:lnTo>
                  <a:lnTo>
                    <a:pt x="293" y="99"/>
                  </a:lnTo>
                  <a:lnTo>
                    <a:pt x="294" y="99"/>
                  </a:lnTo>
                  <a:lnTo>
                    <a:pt x="294" y="98"/>
                  </a:lnTo>
                  <a:lnTo>
                    <a:pt x="295" y="98"/>
                  </a:lnTo>
                  <a:lnTo>
                    <a:pt x="296" y="98"/>
                  </a:lnTo>
                  <a:lnTo>
                    <a:pt x="296" y="99"/>
                  </a:lnTo>
                  <a:lnTo>
                    <a:pt x="296" y="100"/>
                  </a:lnTo>
                  <a:lnTo>
                    <a:pt x="299" y="102"/>
                  </a:lnTo>
                  <a:lnTo>
                    <a:pt x="300" y="101"/>
                  </a:lnTo>
                  <a:lnTo>
                    <a:pt x="301" y="102"/>
                  </a:lnTo>
                  <a:lnTo>
                    <a:pt x="303" y="103"/>
                  </a:lnTo>
                  <a:lnTo>
                    <a:pt x="305" y="102"/>
                  </a:lnTo>
                  <a:lnTo>
                    <a:pt x="307" y="102"/>
                  </a:lnTo>
                  <a:lnTo>
                    <a:pt x="308" y="102"/>
                  </a:lnTo>
                  <a:lnTo>
                    <a:pt x="308" y="101"/>
                  </a:lnTo>
                  <a:lnTo>
                    <a:pt x="309" y="100"/>
                  </a:lnTo>
                  <a:lnTo>
                    <a:pt x="310" y="99"/>
                  </a:lnTo>
                  <a:lnTo>
                    <a:pt x="315" y="99"/>
                  </a:lnTo>
                  <a:lnTo>
                    <a:pt x="318" y="100"/>
                  </a:lnTo>
                  <a:lnTo>
                    <a:pt x="320" y="99"/>
                  </a:lnTo>
                  <a:lnTo>
                    <a:pt x="325" y="97"/>
                  </a:lnTo>
                  <a:lnTo>
                    <a:pt x="326" y="97"/>
                  </a:lnTo>
                  <a:lnTo>
                    <a:pt x="326" y="98"/>
                  </a:lnTo>
                  <a:lnTo>
                    <a:pt x="329" y="99"/>
                  </a:lnTo>
                  <a:lnTo>
                    <a:pt x="330" y="99"/>
                  </a:lnTo>
                  <a:lnTo>
                    <a:pt x="333" y="99"/>
                  </a:lnTo>
                  <a:lnTo>
                    <a:pt x="334" y="98"/>
                  </a:lnTo>
                  <a:lnTo>
                    <a:pt x="335" y="98"/>
                  </a:lnTo>
                  <a:lnTo>
                    <a:pt x="335" y="97"/>
                  </a:lnTo>
                  <a:lnTo>
                    <a:pt x="335" y="96"/>
                  </a:lnTo>
                  <a:lnTo>
                    <a:pt x="336" y="96"/>
                  </a:lnTo>
                  <a:lnTo>
                    <a:pt x="337" y="96"/>
                  </a:lnTo>
                  <a:lnTo>
                    <a:pt x="338" y="96"/>
                  </a:lnTo>
                  <a:lnTo>
                    <a:pt x="340" y="97"/>
                  </a:lnTo>
                  <a:lnTo>
                    <a:pt x="340" y="99"/>
                  </a:lnTo>
                  <a:lnTo>
                    <a:pt x="346" y="102"/>
                  </a:lnTo>
                  <a:lnTo>
                    <a:pt x="347" y="103"/>
                  </a:lnTo>
                  <a:lnTo>
                    <a:pt x="349" y="103"/>
                  </a:lnTo>
                  <a:lnTo>
                    <a:pt x="349" y="104"/>
                  </a:lnTo>
                  <a:lnTo>
                    <a:pt x="351" y="106"/>
                  </a:lnTo>
                  <a:lnTo>
                    <a:pt x="356" y="107"/>
                  </a:lnTo>
                  <a:lnTo>
                    <a:pt x="357" y="107"/>
                  </a:lnTo>
                  <a:lnTo>
                    <a:pt x="357" y="106"/>
                  </a:lnTo>
                  <a:lnTo>
                    <a:pt x="357" y="107"/>
                  </a:lnTo>
                  <a:lnTo>
                    <a:pt x="357" y="108"/>
                  </a:lnTo>
                  <a:lnTo>
                    <a:pt x="359" y="109"/>
                  </a:lnTo>
                  <a:lnTo>
                    <a:pt x="360" y="109"/>
                  </a:lnTo>
                  <a:lnTo>
                    <a:pt x="364" y="108"/>
                  </a:lnTo>
                  <a:lnTo>
                    <a:pt x="366" y="108"/>
                  </a:lnTo>
                  <a:lnTo>
                    <a:pt x="368" y="108"/>
                  </a:lnTo>
                  <a:lnTo>
                    <a:pt x="369" y="108"/>
                  </a:lnTo>
                  <a:lnTo>
                    <a:pt x="369" y="109"/>
                  </a:lnTo>
                  <a:lnTo>
                    <a:pt x="369" y="111"/>
                  </a:lnTo>
                  <a:lnTo>
                    <a:pt x="370" y="113"/>
                  </a:lnTo>
                  <a:lnTo>
                    <a:pt x="370" y="114"/>
                  </a:lnTo>
                  <a:lnTo>
                    <a:pt x="370" y="116"/>
                  </a:lnTo>
                  <a:lnTo>
                    <a:pt x="370" y="117"/>
                  </a:lnTo>
                  <a:lnTo>
                    <a:pt x="370" y="119"/>
                  </a:lnTo>
                  <a:lnTo>
                    <a:pt x="370" y="120"/>
                  </a:lnTo>
                  <a:lnTo>
                    <a:pt x="370" y="121"/>
                  </a:lnTo>
                  <a:lnTo>
                    <a:pt x="370" y="123"/>
                  </a:lnTo>
                  <a:lnTo>
                    <a:pt x="370" y="124"/>
                  </a:lnTo>
                  <a:lnTo>
                    <a:pt x="370" y="126"/>
                  </a:lnTo>
                  <a:lnTo>
                    <a:pt x="370" y="127"/>
                  </a:lnTo>
                  <a:lnTo>
                    <a:pt x="370" y="129"/>
                  </a:lnTo>
                  <a:lnTo>
                    <a:pt x="370" y="130"/>
                  </a:lnTo>
                  <a:lnTo>
                    <a:pt x="370" y="131"/>
                  </a:lnTo>
                  <a:lnTo>
                    <a:pt x="370" y="132"/>
                  </a:lnTo>
                  <a:lnTo>
                    <a:pt x="370" y="134"/>
                  </a:lnTo>
                  <a:lnTo>
                    <a:pt x="370" y="136"/>
                  </a:lnTo>
                  <a:lnTo>
                    <a:pt x="370" y="139"/>
                  </a:lnTo>
                  <a:lnTo>
                    <a:pt x="370" y="140"/>
                  </a:lnTo>
                  <a:lnTo>
                    <a:pt x="370" y="141"/>
                  </a:lnTo>
                  <a:lnTo>
                    <a:pt x="370" y="143"/>
                  </a:lnTo>
                  <a:lnTo>
                    <a:pt x="370" y="144"/>
                  </a:lnTo>
                  <a:lnTo>
                    <a:pt x="370" y="146"/>
                  </a:lnTo>
                  <a:lnTo>
                    <a:pt x="370" y="147"/>
                  </a:lnTo>
                  <a:lnTo>
                    <a:pt x="370" y="148"/>
                  </a:lnTo>
                  <a:lnTo>
                    <a:pt x="370" y="149"/>
                  </a:lnTo>
                  <a:lnTo>
                    <a:pt x="370" y="150"/>
                  </a:lnTo>
                  <a:lnTo>
                    <a:pt x="370" y="153"/>
                  </a:lnTo>
                  <a:lnTo>
                    <a:pt x="370" y="154"/>
                  </a:lnTo>
                  <a:lnTo>
                    <a:pt x="370" y="156"/>
                  </a:lnTo>
                  <a:lnTo>
                    <a:pt x="370" y="157"/>
                  </a:lnTo>
                  <a:lnTo>
                    <a:pt x="370" y="158"/>
                  </a:lnTo>
                  <a:lnTo>
                    <a:pt x="370" y="160"/>
                  </a:lnTo>
                  <a:lnTo>
                    <a:pt x="371" y="162"/>
                  </a:lnTo>
                  <a:lnTo>
                    <a:pt x="371" y="163"/>
                  </a:lnTo>
                  <a:lnTo>
                    <a:pt x="373" y="164"/>
                  </a:lnTo>
                  <a:lnTo>
                    <a:pt x="375" y="166"/>
                  </a:lnTo>
                  <a:lnTo>
                    <a:pt x="375" y="167"/>
                  </a:lnTo>
                  <a:lnTo>
                    <a:pt x="376" y="167"/>
                  </a:lnTo>
                  <a:lnTo>
                    <a:pt x="376" y="168"/>
                  </a:lnTo>
                  <a:lnTo>
                    <a:pt x="377" y="169"/>
                  </a:lnTo>
                  <a:lnTo>
                    <a:pt x="378" y="172"/>
                  </a:lnTo>
                  <a:lnTo>
                    <a:pt x="378" y="173"/>
                  </a:lnTo>
                  <a:lnTo>
                    <a:pt x="378" y="176"/>
                  </a:lnTo>
                  <a:lnTo>
                    <a:pt x="377" y="177"/>
                  </a:lnTo>
                  <a:lnTo>
                    <a:pt x="378" y="178"/>
                  </a:lnTo>
                  <a:lnTo>
                    <a:pt x="380" y="180"/>
                  </a:lnTo>
                  <a:lnTo>
                    <a:pt x="381" y="182"/>
                  </a:lnTo>
                  <a:lnTo>
                    <a:pt x="383" y="183"/>
                  </a:lnTo>
                  <a:lnTo>
                    <a:pt x="384" y="183"/>
                  </a:lnTo>
                  <a:lnTo>
                    <a:pt x="383" y="187"/>
                  </a:lnTo>
                  <a:lnTo>
                    <a:pt x="384" y="187"/>
                  </a:lnTo>
                  <a:lnTo>
                    <a:pt x="384" y="188"/>
                  </a:lnTo>
                  <a:lnTo>
                    <a:pt x="385" y="188"/>
                  </a:lnTo>
                  <a:lnTo>
                    <a:pt x="385" y="189"/>
                  </a:lnTo>
                  <a:lnTo>
                    <a:pt x="385" y="190"/>
                  </a:lnTo>
                  <a:lnTo>
                    <a:pt x="385" y="191"/>
                  </a:lnTo>
                  <a:lnTo>
                    <a:pt x="386" y="191"/>
                  </a:lnTo>
                  <a:lnTo>
                    <a:pt x="386" y="190"/>
                  </a:lnTo>
                  <a:lnTo>
                    <a:pt x="387" y="190"/>
                  </a:lnTo>
                  <a:lnTo>
                    <a:pt x="387" y="194"/>
                  </a:lnTo>
                  <a:lnTo>
                    <a:pt x="387" y="197"/>
                  </a:lnTo>
                  <a:lnTo>
                    <a:pt x="387" y="199"/>
                  </a:lnTo>
                  <a:lnTo>
                    <a:pt x="386" y="201"/>
                  </a:lnTo>
                  <a:lnTo>
                    <a:pt x="386" y="203"/>
                  </a:lnTo>
                  <a:lnTo>
                    <a:pt x="381" y="211"/>
                  </a:lnTo>
                  <a:lnTo>
                    <a:pt x="381" y="212"/>
                  </a:lnTo>
                  <a:lnTo>
                    <a:pt x="383" y="213"/>
                  </a:lnTo>
                  <a:lnTo>
                    <a:pt x="383" y="216"/>
                  </a:lnTo>
                  <a:lnTo>
                    <a:pt x="383" y="217"/>
                  </a:lnTo>
                  <a:lnTo>
                    <a:pt x="381" y="218"/>
                  </a:lnTo>
                  <a:lnTo>
                    <a:pt x="380" y="218"/>
                  </a:lnTo>
                  <a:lnTo>
                    <a:pt x="380" y="220"/>
                  </a:lnTo>
                  <a:lnTo>
                    <a:pt x="381" y="221"/>
                  </a:lnTo>
                  <a:lnTo>
                    <a:pt x="383" y="223"/>
                  </a:lnTo>
                  <a:lnTo>
                    <a:pt x="383" y="224"/>
                  </a:lnTo>
                  <a:lnTo>
                    <a:pt x="383" y="227"/>
                  </a:lnTo>
                  <a:lnTo>
                    <a:pt x="383" y="229"/>
                  </a:lnTo>
                  <a:lnTo>
                    <a:pt x="383" y="230"/>
                  </a:lnTo>
                  <a:lnTo>
                    <a:pt x="381" y="231"/>
                  </a:lnTo>
                  <a:lnTo>
                    <a:pt x="380" y="232"/>
                  </a:lnTo>
                  <a:lnTo>
                    <a:pt x="378" y="234"/>
                  </a:lnTo>
                  <a:lnTo>
                    <a:pt x="377" y="237"/>
                  </a:lnTo>
                  <a:lnTo>
                    <a:pt x="377" y="240"/>
                  </a:lnTo>
                  <a:lnTo>
                    <a:pt x="379" y="242"/>
                  </a:lnTo>
                  <a:lnTo>
                    <a:pt x="378" y="243"/>
                  </a:lnTo>
                  <a:lnTo>
                    <a:pt x="377" y="243"/>
                  </a:lnTo>
                  <a:lnTo>
                    <a:pt x="376" y="242"/>
                  </a:lnTo>
                  <a:lnTo>
                    <a:pt x="374" y="242"/>
                  </a:lnTo>
                  <a:lnTo>
                    <a:pt x="373" y="243"/>
                  </a:lnTo>
                  <a:lnTo>
                    <a:pt x="370" y="244"/>
                  </a:lnTo>
                  <a:lnTo>
                    <a:pt x="364" y="247"/>
                  </a:lnTo>
                  <a:lnTo>
                    <a:pt x="363" y="248"/>
                  </a:lnTo>
                  <a:lnTo>
                    <a:pt x="359" y="249"/>
                  </a:lnTo>
                  <a:lnTo>
                    <a:pt x="356" y="250"/>
                  </a:lnTo>
                  <a:lnTo>
                    <a:pt x="355" y="251"/>
                  </a:lnTo>
                  <a:lnTo>
                    <a:pt x="354" y="252"/>
                  </a:lnTo>
                  <a:lnTo>
                    <a:pt x="353" y="252"/>
                  </a:lnTo>
                  <a:lnTo>
                    <a:pt x="353" y="253"/>
                  </a:lnTo>
                  <a:lnTo>
                    <a:pt x="351" y="254"/>
                  </a:lnTo>
                  <a:lnTo>
                    <a:pt x="350" y="254"/>
                  </a:lnTo>
                  <a:lnTo>
                    <a:pt x="350" y="253"/>
                  </a:lnTo>
                  <a:lnTo>
                    <a:pt x="351" y="253"/>
                  </a:lnTo>
                  <a:lnTo>
                    <a:pt x="353" y="252"/>
                  </a:lnTo>
                  <a:lnTo>
                    <a:pt x="354" y="251"/>
                  </a:lnTo>
                  <a:lnTo>
                    <a:pt x="354" y="250"/>
                  </a:lnTo>
                  <a:lnTo>
                    <a:pt x="355" y="250"/>
                  </a:lnTo>
                  <a:lnTo>
                    <a:pt x="356" y="250"/>
                  </a:lnTo>
                  <a:lnTo>
                    <a:pt x="356" y="249"/>
                  </a:lnTo>
                  <a:lnTo>
                    <a:pt x="357" y="249"/>
                  </a:lnTo>
                  <a:lnTo>
                    <a:pt x="357" y="248"/>
                  </a:lnTo>
                  <a:lnTo>
                    <a:pt x="357" y="249"/>
                  </a:lnTo>
                  <a:lnTo>
                    <a:pt x="358" y="249"/>
                  </a:lnTo>
                  <a:lnTo>
                    <a:pt x="359" y="249"/>
                  </a:lnTo>
                  <a:lnTo>
                    <a:pt x="359" y="248"/>
                  </a:lnTo>
                  <a:lnTo>
                    <a:pt x="358" y="248"/>
                  </a:lnTo>
                  <a:lnTo>
                    <a:pt x="358" y="247"/>
                  </a:lnTo>
                  <a:lnTo>
                    <a:pt x="357" y="247"/>
                  </a:lnTo>
                  <a:lnTo>
                    <a:pt x="356" y="248"/>
                  </a:lnTo>
                  <a:lnTo>
                    <a:pt x="355" y="248"/>
                  </a:lnTo>
                  <a:lnTo>
                    <a:pt x="354" y="248"/>
                  </a:lnTo>
                  <a:lnTo>
                    <a:pt x="353" y="248"/>
                  </a:lnTo>
                  <a:lnTo>
                    <a:pt x="351" y="249"/>
                  </a:lnTo>
                  <a:lnTo>
                    <a:pt x="350" y="249"/>
                  </a:lnTo>
                  <a:lnTo>
                    <a:pt x="350" y="248"/>
                  </a:lnTo>
                  <a:lnTo>
                    <a:pt x="351" y="248"/>
                  </a:lnTo>
                  <a:lnTo>
                    <a:pt x="351" y="247"/>
                  </a:lnTo>
                  <a:lnTo>
                    <a:pt x="353" y="246"/>
                  </a:lnTo>
                  <a:lnTo>
                    <a:pt x="353" y="242"/>
                  </a:lnTo>
                  <a:lnTo>
                    <a:pt x="351" y="240"/>
                  </a:lnTo>
                  <a:lnTo>
                    <a:pt x="350" y="240"/>
                  </a:lnTo>
                  <a:lnTo>
                    <a:pt x="349" y="241"/>
                  </a:lnTo>
                  <a:lnTo>
                    <a:pt x="348" y="242"/>
                  </a:lnTo>
                  <a:lnTo>
                    <a:pt x="348" y="243"/>
                  </a:lnTo>
                  <a:lnTo>
                    <a:pt x="347" y="243"/>
                  </a:lnTo>
                  <a:lnTo>
                    <a:pt x="347" y="244"/>
                  </a:lnTo>
                  <a:lnTo>
                    <a:pt x="346" y="244"/>
                  </a:lnTo>
                  <a:lnTo>
                    <a:pt x="346" y="243"/>
                  </a:lnTo>
                  <a:lnTo>
                    <a:pt x="346" y="242"/>
                  </a:lnTo>
                  <a:lnTo>
                    <a:pt x="345" y="242"/>
                  </a:lnTo>
                  <a:lnTo>
                    <a:pt x="345" y="243"/>
                  </a:lnTo>
                  <a:lnTo>
                    <a:pt x="344" y="243"/>
                  </a:lnTo>
                  <a:lnTo>
                    <a:pt x="344" y="244"/>
                  </a:lnTo>
                  <a:lnTo>
                    <a:pt x="344" y="246"/>
                  </a:lnTo>
                  <a:lnTo>
                    <a:pt x="344" y="247"/>
                  </a:lnTo>
                  <a:lnTo>
                    <a:pt x="344" y="248"/>
                  </a:lnTo>
                  <a:lnTo>
                    <a:pt x="344" y="249"/>
                  </a:lnTo>
                  <a:lnTo>
                    <a:pt x="345" y="249"/>
                  </a:lnTo>
                  <a:lnTo>
                    <a:pt x="346" y="250"/>
                  </a:lnTo>
                  <a:lnTo>
                    <a:pt x="347" y="250"/>
                  </a:lnTo>
                  <a:lnTo>
                    <a:pt x="346" y="250"/>
                  </a:lnTo>
                  <a:lnTo>
                    <a:pt x="346" y="251"/>
                  </a:lnTo>
                  <a:lnTo>
                    <a:pt x="347" y="252"/>
                  </a:lnTo>
                  <a:lnTo>
                    <a:pt x="347" y="254"/>
                  </a:lnTo>
                  <a:lnTo>
                    <a:pt x="347" y="256"/>
                  </a:lnTo>
                  <a:lnTo>
                    <a:pt x="347" y="257"/>
                  </a:lnTo>
                  <a:lnTo>
                    <a:pt x="348" y="257"/>
                  </a:lnTo>
                  <a:lnTo>
                    <a:pt x="349" y="257"/>
                  </a:lnTo>
                  <a:lnTo>
                    <a:pt x="349" y="256"/>
                  </a:lnTo>
                  <a:lnTo>
                    <a:pt x="349" y="254"/>
                  </a:lnTo>
                  <a:lnTo>
                    <a:pt x="350" y="256"/>
                  </a:lnTo>
                  <a:lnTo>
                    <a:pt x="351" y="256"/>
                  </a:lnTo>
                  <a:lnTo>
                    <a:pt x="353" y="256"/>
                  </a:lnTo>
                  <a:lnTo>
                    <a:pt x="351" y="256"/>
                  </a:lnTo>
                  <a:lnTo>
                    <a:pt x="350" y="257"/>
                  </a:lnTo>
                  <a:lnTo>
                    <a:pt x="343" y="262"/>
                  </a:lnTo>
                  <a:lnTo>
                    <a:pt x="341" y="263"/>
                  </a:lnTo>
                  <a:lnTo>
                    <a:pt x="340" y="264"/>
                  </a:lnTo>
                  <a:lnTo>
                    <a:pt x="338" y="267"/>
                  </a:lnTo>
                  <a:lnTo>
                    <a:pt x="337" y="268"/>
                  </a:lnTo>
                  <a:lnTo>
                    <a:pt x="336" y="269"/>
                  </a:lnTo>
                  <a:lnTo>
                    <a:pt x="335" y="269"/>
                  </a:lnTo>
                  <a:lnTo>
                    <a:pt x="335" y="270"/>
                  </a:lnTo>
                  <a:lnTo>
                    <a:pt x="333" y="271"/>
                  </a:lnTo>
                  <a:lnTo>
                    <a:pt x="333" y="272"/>
                  </a:lnTo>
                  <a:lnTo>
                    <a:pt x="331" y="272"/>
                  </a:lnTo>
                  <a:lnTo>
                    <a:pt x="330" y="272"/>
                  </a:lnTo>
                  <a:lnTo>
                    <a:pt x="329" y="273"/>
                  </a:lnTo>
                  <a:lnTo>
                    <a:pt x="328" y="273"/>
                  </a:lnTo>
                  <a:lnTo>
                    <a:pt x="327" y="274"/>
                  </a:lnTo>
                  <a:lnTo>
                    <a:pt x="319" y="279"/>
                  </a:lnTo>
                  <a:lnTo>
                    <a:pt x="317" y="280"/>
                  </a:lnTo>
                  <a:lnTo>
                    <a:pt x="314" y="281"/>
                  </a:lnTo>
                  <a:lnTo>
                    <a:pt x="310" y="282"/>
                  </a:lnTo>
                  <a:lnTo>
                    <a:pt x="307" y="284"/>
                  </a:lnTo>
                  <a:lnTo>
                    <a:pt x="306" y="284"/>
                  </a:lnTo>
                  <a:lnTo>
                    <a:pt x="306" y="286"/>
                  </a:lnTo>
                  <a:lnTo>
                    <a:pt x="305" y="286"/>
                  </a:lnTo>
                  <a:lnTo>
                    <a:pt x="304" y="287"/>
                  </a:lnTo>
                  <a:lnTo>
                    <a:pt x="304" y="288"/>
                  </a:lnTo>
                  <a:lnTo>
                    <a:pt x="303" y="288"/>
                  </a:lnTo>
                  <a:lnTo>
                    <a:pt x="301" y="288"/>
                  </a:lnTo>
                  <a:lnTo>
                    <a:pt x="301" y="289"/>
                  </a:lnTo>
                  <a:lnTo>
                    <a:pt x="301" y="288"/>
                  </a:lnTo>
                  <a:lnTo>
                    <a:pt x="303" y="287"/>
                  </a:lnTo>
                  <a:lnTo>
                    <a:pt x="305" y="286"/>
                  </a:lnTo>
                  <a:lnTo>
                    <a:pt x="306" y="284"/>
                  </a:lnTo>
                  <a:lnTo>
                    <a:pt x="307" y="284"/>
                  </a:lnTo>
                  <a:lnTo>
                    <a:pt x="309" y="283"/>
                  </a:lnTo>
                  <a:lnTo>
                    <a:pt x="310" y="282"/>
                  </a:lnTo>
                  <a:lnTo>
                    <a:pt x="311" y="281"/>
                  </a:lnTo>
                  <a:lnTo>
                    <a:pt x="313" y="281"/>
                  </a:lnTo>
                  <a:lnTo>
                    <a:pt x="314" y="281"/>
                  </a:lnTo>
                  <a:lnTo>
                    <a:pt x="314" y="280"/>
                  </a:lnTo>
                  <a:lnTo>
                    <a:pt x="314" y="279"/>
                  </a:lnTo>
                  <a:lnTo>
                    <a:pt x="313" y="280"/>
                  </a:lnTo>
                  <a:lnTo>
                    <a:pt x="313" y="279"/>
                  </a:lnTo>
                  <a:lnTo>
                    <a:pt x="311" y="280"/>
                  </a:lnTo>
                  <a:lnTo>
                    <a:pt x="310" y="280"/>
                  </a:lnTo>
                  <a:lnTo>
                    <a:pt x="308" y="281"/>
                  </a:lnTo>
                  <a:lnTo>
                    <a:pt x="307" y="281"/>
                  </a:lnTo>
                  <a:lnTo>
                    <a:pt x="306" y="282"/>
                  </a:lnTo>
                  <a:lnTo>
                    <a:pt x="306" y="281"/>
                  </a:lnTo>
                  <a:lnTo>
                    <a:pt x="307" y="281"/>
                  </a:lnTo>
                  <a:lnTo>
                    <a:pt x="307" y="280"/>
                  </a:lnTo>
                  <a:lnTo>
                    <a:pt x="306" y="280"/>
                  </a:lnTo>
                  <a:lnTo>
                    <a:pt x="307" y="279"/>
                  </a:lnTo>
                  <a:lnTo>
                    <a:pt x="307" y="278"/>
                  </a:lnTo>
                  <a:lnTo>
                    <a:pt x="306" y="278"/>
                  </a:lnTo>
                  <a:lnTo>
                    <a:pt x="305" y="278"/>
                  </a:lnTo>
                  <a:lnTo>
                    <a:pt x="304" y="279"/>
                  </a:lnTo>
                  <a:lnTo>
                    <a:pt x="304" y="280"/>
                  </a:lnTo>
                  <a:lnTo>
                    <a:pt x="303" y="280"/>
                  </a:lnTo>
                  <a:lnTo>
                    <a:pt x="301" y="280"/>
                  </a:lnTo>
                  <a:lnTo>
                    <a:pt x="301" y="281"/>
                  </a:lnTo>
                  <a:lnTo>
                    <a:pt x="298" y="282"/>
                  </a:lnTo>
                  <a:lnTo>
                    <a:pt x="298" y="281"/>
                  </a:lnTo>
                  <a:lnTo>
                    <a:pt x="297" y="281"/>
                  </a:lnTo>
                  <a:lnTo>
                    <a:pt x="297" y="280"/>
                  </a:lnTo>
                  <a:lnTo>
                    <a:pt x="298" y="280"/>
                  </a:lnTo>
                  <a:lnTo>
                    <a:pt x="296" y="280"/>
                  </a:lnTo>
                  <a:lnTo>
                    <a:pt x="296" y="279"/>
                  </a:lnTo>
                  <a:lnTo>
                    <a:pt x="296" y="278"/>
                  </a:lnTo>
                  <a:lnTo>
                    <a:pt x="296" y="277"/>
                  </a:lnTo>
                  <a:lnTo>
                    <a:pt x="295" y="277"/>
                  </a:lnTo>
                  <a:lnTo>
                    <a:pt x="294" y="277"/>
                  </a:lnTo>
                  <a:lnTo>
                    <a:pt x="294" y="278"/>
                  </a:lnTo>
                  <a:lnTo>
                    <a:pt x="293" y="278"/>
                  </a:lnTo>
                  <a:lnTo>
                    <a:pt x="294" y="279"/>
                  </a:lnTo>
                  <a:lnTo>
                    <a:pt x="295" y="280"/>
                  </a:lnTo>
                  <a:lnTo>
                    <a:pt x="294" y="280"/>
                  </a:lnTo>
                  <a:lnTo>
                    <a:pt x="295" y="281"/>
                  </a:lnTo>
                  <a:lnTo>
                    <a:pt x="295" y="282"/>
                  </a:lnTo>
                  <a:lnTo>
                    <a:pt x="296" y="281"/>
                  </a:lnTo>
                  <a:lnTo>
                    <a:pt x="296" y="282"/>
                  </a:lnTo>
                  <a:lnTo>
                    <a:pt x="297" y="282"/>
                  </a:lnTo>
                  <a:lnTo>
                    <a:pt x="297" y="283"/>
                  </a:lnTo>
                  <a:lnTo>
                    <a:pt x="298" y="283"/>
                  </a:lnTo>
                  <a:lnTo>
                    <a:pt x="299" y="284"/>
                  </a:lnTo>
                  <a:lnTo>
                    <a:pt x="300" y="286"/>
                  </a:lnTo>
                  <a:lnTo>
                    <a:pt x="300" y="287"/>
                  </a:lnTo>
                  <a:lnTo>
                    <a:pt x="299" y="288"/>
                  </a:lnTo>
                  <a:lnTo>
                    <a:pt x="298" y="288"/>
                  </a:lnTo>
                  <a:lnTo>
                    <a:pt x="297" y="288"/>
                  </a:lnTo>
                  <a:lnTo>
                    <a:pt x="297" y="289"/>
                  </a:lnTo>
                  <a:lnTo>
                    <a:pt x="296" y="289"/>
                  </a:lnTo>
                  <a:lnTo>
                    <a:pt x="295" y="290"/>
                  </a:lnTo>
                  <a:lnTo>
                    <a:pt x="293" y="290"/>
                  </a:lnTo>
                  <a:lnTo>
                    <a:pt x="291" y="290"/>
                  </a:lnTo>
                  <a:lnTo>
                    <a:pt x="291" y="289"/>
                  </a:lnTo>
                  <a:lnTo>
                    <a:pt x="291" y="288"/>
                  </a:lnTo>
                  <a:lnTo>
                    <a:pt x="290" y="288"/>
                  </a:lnTo>
                  <a:lnTo>
                    <a:pt x="289" y="288"/>
                  </a:lnTo>
                  <a:lnTo>
                    <a:pt x="289" y="289"/>
                  </a:lnTo>
                  <a:lnTo>
                    <a:pt x="288" y="289"/>
                  </a:lnTo>
                  <a:lnTo>
                    <a:pt x="288" y="290"/>
                  </a:lnTo>
                  <a:lnTo>
                    <a:pt x="289" y="290"/>
                  </a:lnTo>
                  <a:lnTo>
                    <a:pt x="289" y="291"/>
                  </a:lnTo>
                  <a:lnTo>
                    <a:pt x="288" y="291"/>
                  </a:lnTo>
                  <a:lnTo>
                    <a:pt x="288" y="292"/>
                  </a:lnTo>
                  <a:lnTo>
                    <a:pt x="289" y="293"/>
                  </a:lnTo>
                  <a:lnTo>
                    <a:pt x="288" y="294"/>
                  </a:lnTo>
                  <a:lnTo>
                    <a:pt x="287" y="296"/>
                  </a:lnTo>
                  <a:lnTo>
                    <a:pt x="286" y="296"/>
                  </a:lnTo>
                  <a:lnTo>
                    <a:pt x="286" y="297"/>
                  </a:lnTo>
                  <a:lnTo>
                    <a:pt x="285" y="297"/>
                  </a:lnTo>
                  <a:lnTo>
                    <a:pt x="285" y="298"/>
                  </a:lnTo>
                  <a:lnTo>
                    <a:pt x="284" y="298"/>
                  </a:lnTo>
                  <a:lnTo>
                    <a:pt x="283" y="297"/>
                  </a:lnTo>
                  <a:lnTo>
                    <a:pt x="281" y="297"/>
                  </a:lnTo>
                  <a:lnTo>
                    <a:pt x="281" y="298"/>
                  </a:lnTo>
                  <a:lnTo>
                    <a:pt x="281" y="299"/>
                  </a:lnTo>
                  <a:lnTo>
                    <a:pt x="281" y="300"/>
                  </a:lnTo>
                  <a:lnTo>
                    <a:pt x="281" y="301"/>
                  </a:lnTo>
                  <a:lnTo>
                    <a:pt x="280" y="301"/>
                  </a:lnTo>
                  <a:lnTo>
                    <a:pt x="280" y="302"/>
                  </a:lnTo>
                  <a:lnTo>
                    <a:pt x="278" y="304"/>
                  </a:lnTo>
                  <a:lnTo>
                    <a:pt x="278" y="306"/>
                  </a:lnTo>
                  <a:lnTo>
                    <a:pt x="277" y="306"/>
                  </a:lnTo>
                  <a:lnTo>
                    <a:pt x="276" y="308"/>
                  </a:lnTo>
                  <a:lnTo>
                    <a:pt x="275" y="308"/>
                  </a:lnTo>
                  <a:lnTo>
                    <a:pt x="275" y="307"/>
                  </a:lnTo>
                  <a:lnTo>
                    <a:pt x="274" y="307"/>
                  </a:lnTo>
                  <a:lnTo>
                    <a:pt x="274" y="306"/>
                  </a:lnTo>
                  <a:lnTo>
                    <a:pt x="273" y="307"/>
                  </a:lnTo>
                  <a:lnTo>
                    <a:pt x="271" y="307"/>
                  </a:lnTo>
                  <a:lnTo>
                    <a:pt x="270" y="307"/>
                  </a:lnTo>
                  <a:lnTo>
                    <a:pt x="270" y="308"/>
                  </a:lnTo>
                  <a:lnTo>
                    <a:pt x="270" y="309"/>
                  </a:lnTo>
                  <a:lnTo>
                    <a:pt x="270" y="310"/>
                  </a:lnTo>
                  <a:lnTo>
                    <a:pt x="270" y="311"/>
                  </a:lnTo>
                  <a:lnTo>
                    <a:pt x="271" y="311"/>
                  </a:lnTo>
                  <a:lnTo>
                    <a:pt x="273" y="312"/>
                  </a:lnTo>
                  <a:lnTo>
                    <a:pt x="274" y="312"/>
                  </a:lnTo>
                  <a:lnTo>
                    <a:pt x="274" y="313"/>
                  </a:lnTo>
                  <a:lnTo>
                    <a:pt x="273" y="316"/>
                  </a:lnTo>
                  <a:lnTo>
                    <a:pt x="273" y="317"/>
                  </a:lnTo>
                  <a:lnTo>
                    <a:pt x="271" y="317"/>
                  </a:lnTo>
                  <a:lnTo>
                    <a:pt x="271" y="319"/>
                  </a:lnTo>
                  <a:lnTo>
                    <a:pt x="271" y="320"/>
                  </a:lnTo>
                  <a:lnTo>
                    <a:pt x="270" y="321"/>
                  </a:lnTo>
                  <a:lnTo>
                    <a:pt x="270" y="322"/>
                  </a:lnTo>
                  <a:lnTo>
                    <a:pt x="270" y="323"/>
                  </a:lnTo>
                  <a:lnTo>
                    <a:pt x="269" y="324"/>
                  </a:lnTo>
                  <a:lnTo>
                    <a:pt x="269" y="326"/>
                  </a:lnTo>
                  <a:lnTo>
                    <a:pt x="268" y="326"/>
                  </a:lnTo>
                  <a:lnTo>
                    <a:pt x="267" y="327"/>
                  </a:lnTo>
                  <a:lnTo>
                    <a:pt x="266" y="327"/>
                  </a:lnTo>
                  <a:lnTo>
                    <a:pt x="265" y="327"/>
                  </a:lnTo>
                  <a:lnTo>
                    <a:pt x="266" y="327"/>
                  </a:lnTo>
                  <a:lnTo>
                    <a:pt x="266" y="326"/>
                  </a:lnTo>
                  <a:lnTo>
                    <a:pt x="267" y="324"/>
                  </a:lnTo>
                  <a:lnTo>
                    <a:pt x="266" y="324"/>
                  </a:lnTo>
                  <a:lnTo>
                    <a:pt x="265" y="326"/>
                  </a:lnTo>
                  <a:lnTo>
                    <a:pt x="264" y="326"/>
                  </a:lnTo>
                  <a:lnTo>
                    <a:pt x="263" y="327"/>
                  </a:lnTo>
                  <a:lnTo>
                    <a:pt x="261" y="327"/>
                  </a:lnTo>
                  <a:lnTo>
                    <a:pt x="261" y="328"/>
                  </a:lnTo>
                  <a:lnTo>
                    <a:pt x="263" y="328"/>
                  </a:lnTo>
                  <a:lnTo>
                    <a:pt x="264" y="328"/>
                  </a:lnTo>
                  <a:lnTo>
                    <a:pt x="264" y="329"/>
                  </a:lnTo>
                  <a:lnTo>
                    <a:pt x="265" y="329"/>
                  </a:lnTo>
                  <a:lnTo>
                    <a:pt x="266" y="329"/>
                  </a:lnTo>
                  <a:lnTo>
                    <a:pt x="266" y="328"/>
                  </a:lnTo>
                  <a:lnTo>
                    <a:pt x="267" y="328"/>
                  </a:lnTo>
                  <a:lnTo>
                    <a:pt x="268" y="328"/>
                  </a:lnTo>
                  <a:lnTo>
                    <a:pt x="268" y="330"/>
                  </a:lnTo>
                  <a:lnTo>
                    <a:pt x="268" y="332"/>
                  </a:lnTo>
                  <a:lnTo>
                    <a:pt x="268" y="333"/>
                  </a:lnTo>
                  <a:lnTo>
                    <a:pt x="267" y="333"/>
                  </a:lnTo>
                  <a:lnTo>
                    <a:pt x="266" y="333"/>
                  </a:lnTo>
                  <a:lnTo>
                    <a:pt x="266" y="334"/>
                  </a:lnTo>
                  <a:lnTo>
                    <a:pt x="267" y="334"/>
                  </a:lnTo>
                  <a:lnTo>
                    <a:pt x="266" y="334"/>
                  </a:lnTo>
                  <a:lnTo>
                    <a:pt x="267" y="336"/>
                  </a:lnTo>
                  <a:lnTo>
                    <a:pt x="267" y="337"/>
                  </a:lnTo>
                  <a:lnTo>
                    <a:pt x="265" y="337"/>
                  </a:lnTo>
                  <a:lnTo>
                    <a:pt x="265" y="338"/>
                  </a:lnTo>
                  <a:lnTo>
                    <a:pt x="265" y="339"/>
                  </a:lnTo>
                  <a:lnTo>
                    <a:pt x="265" y="340"/>
                  </a:lnTo>
                  <a:lnTo>
                    <a:pt x="265" y="341"/>
                  </a:lnTo>
                  <a:lnTo>
                    <a:pt x="264" y="341"/>
                  </a:lnTo>
                  <a:lnTo>
                    <a:pt x="264" y="342"/>
                  </a:lnTo>
                  <a:lnTo>
                    <a:pt x="265" y="343"/>
                  </a:lnTo>
                  <a:lnTo>
                    <a:pt x="266" y="343"/>
                  </a:lnTo>
                  <a:lnTo>
                    <a:pt x="266" y="346"/>
                  </a:lnTo>
                  <a:lnTo>
                    <a:pt x="267" y="346"/>
                  </a:lnTo>
                  <a:lnTo>
                    <a:pt x="267" y="347"/>
                  </a:lnTo>
                  <a:lnTo>
                    <a:pt x="267" y="350"/>
                  </a:lnTo>
                  <a:lnTo>
                    <a:pt x="267" y="351"/>
                  </a:lnTo>
                  <a:lnTo>
                    <a:pt x="268" y="351"/>
                  </a:lnTo>
                  <a:lnTo>
                    <a:pt x="268" y="352"/>
                  </a:lnTo>
                  <a:lnTo>
                    <a:pt x="268" y="353"/>
                  </a:lnTo>
                  <a:lnTo>
                    <a:pt x="268" y="354"/>
                  </a:lnTo>
                  <a:lnTo>
                    <a:pt x="268" y="356"/>
                  </a:lnTo>
                  <a:lnTo>
                    <a:pt x="267" y="356"/>
                  </a:lnTo>
                  <a:lnTo>
                    <a:pt x="268" y="357"/>
                  </a:lnTo>
                  <a:lnTo>
                    <a:pt x="268" y="358"/>
                  </a:lnTo>
                  <a:lnTo>
                    <a:pt x="269" y="358"/>
                  </a:lnTo>
                  <a:lnTo>
                    <a:pt x="270" y="358"/>
                  </a:lnTo>
                  <a:lnTo>
                    <a:pt x="269" y="359"/>
                  </a:lnTo>
                  <a:lnTo>
                    <a:pt x="269" y="360"/>
                  </a:lnTo>
                  <a:lnTo>
                    <a:pt x="270" y="360"/>
                  </a:lnTo>
                  <a:lnTo>
                    <a:pt x="270" y="359"/>
                  </a:lnTo>
                  <a:lnTo>
                    <a:pt x="270" y="360"/>
                  </a:lnTo>
                  <a:lnTo>
                    <a:pt x="271" y="360"/>
                  </a:lnTo>
                  <a:lnTo>
                    <a:pt x="270" y="360"/>
                  </a:lnTo>
                  <a:lnTo>
                    <a:pt x="270" y="361"/>
                  </a:lnTo>
                  <a:lnTo>
                    <a:pt x="270" y="362"/>
                  </a:lnTo>
                  <a:lnTo>
                    <a:pt x="271" y="362"/>
                  </a:lnTo>
                  <a:lnTo>
                    <a:pt x="271" y="363"/>
                  </a:lnTo>
                  <a:lnTo>
                    <a:pt x="271" y="364"/>
                  </a:lnTo>
                  <a:lnTo>
                    <a:pt x="273" y="366"/>
                  </a:lnTo>
                  <a:lnTo>
                    <a:pt x="271" y="367"/>
                  </a:lnTo>
                  <a:lnTo>
                    <a:pt x="273" y="368"/>
                  </a:lnTo>
                  <a:lnTo>
                    <a:pt x="273" y="369"/>
                  </a:lnTo>
                  <a:lnTo>
                    <a:pt x="274" y="369"/>
                  </a:lnTo>
                  <a:lnTo>
                    <a:pt x="275" y="369"/>
                  </a:lnTo>
                  <a:lnTo>
                    <a:pt x="275" y="371"/>
                  </a:lnTo>
                  <a:lnTo>
                    <a:pt x="274" y="371"/>
                  </a:lnTo>
                  <a:lnTo>
                    <a:pt x="275" y="372"/>
                  </a:lnTo>
                  <a:lnTo>
                    <a:pt x="276" y="372"/>
                  </a:lnTo>
                  <a:lnTo>
                    <a:pt x="276" y="371"/>
                  </a:lnTo>
                  <a:lnTo>
                    <a:pt x="276" y="370"/>
                  </a:lnTo>
                  <a:lnTo>
                    <a:pt x="277" y="370"/>
                  </a:lnTo>
                  <a:lnTo>
                    <a:pt x="277" y="371"/>
                  </a:lnTo>
                  <a:lnTo>
                    <a:pt x="277" y="373"/>
                  </a:lnTo>
                  <a:lnTo>
                    <a:pt x="276" y="373"/>
                  </a:lnTo>
                  <a:lnTo>
                    <a:pt x="274" y="373"/>
                  </a:lnTo>
                  <a:lnTo>
                    <a:pt x="273" y="373"/>
                  </a:lnTo>
                  <a:lnTo>
                    <a:pt x="270" y="374"/>
                  </a:lnTo>
                  <a:lnTo>
                    <a:pt x="269" y="376"/>
                  </a:lnTo>
                  <a:lnTo>
                    <a:pt x="269" y="377"/>
                  </a:lnTo>
                  <a:lnTo>
                    <a:pt x="268" y="377"/>
                  </a:lnTo>
                  <a:lnTo>
                    <a:pt x="266" y="377"/>
                  </a:lnTo>
                  <a:lnTo>
                    <a:pt x="265" y="376"/>
                  </a:lnTo>
                  <a:lnTo>
                    <a:pt x="263" y="374"/>
                  </a:lnTo>
                  <a:lnTo>
                    <a:pt x="260" y="371"/>
                  </a:lnTo>
                  <a:lnTo>
                    <a:pt x="254" y="370"/>
                  </a:lnTo>
                  <a:lnTo>
                    <a:pt x="253" y="370"/>
                  </a:lnTo>
                  <a:lnTo>
                    <a:pt x="249" y="370"/>
                  </a:lnTo>
                  <a:lnTo>
                    <a:pt x="248" y="370"/>
                  </a:lnTo>
                  <a:lnTo>
                    <a:pt x="245" y="370"/>
                  </a:lnTo>
                  <a:lnTo>
                    <a:pt x="241" y="369"/>
                  </a:lnTo>
                  <a:lnTo>
                    <a:pt x="237" y="366"/>
                  </a:lnTo>
                  <a:lnTo>
                    <a:pt x="236" y="363"/>
                  </a:lnTo>
                  <a:lnTo>
                    <a:pt x="235" y="363"/>
                  </a:lnTo>
                  <a:lnTo>
                    <a:pt x="231" y="362"/>
                  </a:lnTo>
                  <a:lnTo>
                    <a:pt x="230" y="362"/>
                  </a:lnTo>
                  <a:lnTo>
                    <a:pt x="229" y="362"/>
                  </a:lnTo>
                  <a:lnTo>
                    <a:pt x="227" y="361"/>
                  </a:lnTo>
                  <a:lnTo>
                    <a:pt x="226" y="359"/>
                  </a:lnTo>
                  <a:lnTo>
                    <a:pt x="224" y="358"/>
                  </a:lnTo>
                  <a:lnTo>
                    <a:pt x="223" y="358"/>
                  </a:lnTo>
                  <a:lnTo>
                    <a:pt x="217" y="357"/>
                  </a:lnTo>
                  <a:lnTo>
                    <a:pt x="215" y="356"/>
                  </a:lnTo>
                  <a:lnTo>
                    <a:pt x="213" y="351"/>
                  </a:lnTo>
                  <a:lnTo>
                    <a:pt x="213" y="350"/>
                  </a:lnTo>
                  <a:lnTo>
                    <a:pt x="211" y="347"/>
                  </a:lnTo>
                  <a:lnTo>
                    <a:pt x="211" y="342"/>
                  </a:lnTo>
                  <a:lnTo>
                    <a:pt x="210" y="341"/>
                  </a:lnTo>
                  <a:lnTo>
                    <a:pt x="208" y="339"/>
                  </a:lnTo>
                  <a:lnTo>
                    <a:pt x="207" y="338"/>
                  </a:lnTo>
                  <a:lnTo>
                    <a:pt x="205" y="334"/>
                  </a:lnTo>
                  <a:lnTo>
                    <a:pt x="205" y="333"/>
                  </a:lnTo>
                  <a:lnTo>
                    <a:pt x="205" y="332"/>
                  </a:lnTo>
                  <a:lnTo>
                    <a:pt x="206" y="332"/>
                  </a:lnTo>
                  <a:lnTo>
                    <a:pt x="206" y="329"/>
                  </a:lnTo>
                  <a:lnTo>
                    <a:pt x="205" y="327"/>
                  </a:lnTo>
                  <a:lnTo>
                    <a:pt x="205" y="326"/>
                  </a:lnTo>
                  <a:lnTo>
                    <a:pt x="204" y="326"/>
                  </a:lnTo>
                  <a:lnTo>
                    <a:pt x="203" y="324"/>
                  </a:lnTo>
                  <a:lnTo>
                    <a:pt x="203" y="323"/>
                  </a:lnTo>
                  <a:lnTo>
                    <a:pt x="204" y="322"/>
                  </a:lnTo>
                  <a:lnTo>
                    <a:pt x="204" y="321"/>
                  </a:lnTo>
                  <a:lnTo>
                    <a:pt x="205" y="318"/>
                  </a:lnTo>
                  <a:lnTo>
                    <a:pt x="204" y="314"/>
                  </a:lnTo>
                  <a:lnTo>
                    <a:pt x="203" y="313"/>
                  </a:lnTo>
                  <a:lnTo>
                    <a:pt x="200" y="312"/>
                  </a:lnTo>
                  <a:lnTo>
                    <a:pt x="199" y="312"/>
                  </a:lnTo>
                  <a:lnTo>
                    <a:pt x="194" y="308"/>
                  </a:lnTo>
                  <a:lnTo>
                    <a:pt x="193" y="307"/>
                  </a:lnTo>
                  <a:lnTo>
                    <a:pt x="191" y="304"/>
                  </a:lnTo>
                  <a:lnTo>
                    <a:pt x="191" y="303"/>
                  </a:lnTo>
                  <a:lnTo>
                    <a:pt x="193" y="303"/>
                  </a:lnTo>
                  <a:lnTo>
                    <a:pt x="191" y="302"/>
                  </a:lnTo>
                  <a:lnTo>
                    <a:pt x="189" y="300"/>
                  </a:lnTo>
                  <a:lnTo>
                    <a:pt x="187" y="296"/>
                  </a:lnTo>
                  <a:lnTo>
                    <a:pt x="187" y="294"/>
                  </a:lnTo>
                  <a:lnTo>
                    <a:pt x="185" y="293"/>
                  </a:lnTo>
                  <a:lnTo>
                    <a:pt x="184" y="293"/>
                  </a:lnTo>
                  <a:lnTo>
                    <a:pt x="183" y="292"/>
                  </a:lnTo>
                  <a:lnTo>
                    <a:pt x="181" y="290"/>
                  </a:lnTo>
                  <a:lnTo>
                    <a:pt x="180" y="289"/>
                  </a:lnTo>
                  <a:lnTo>
                    <a:pt x="179" y="284"/>
                  </a:lnTo>
                  <a:lnTo>
                    <a:pt x="179" y="281"/>
                  </a:lnTo>
                  <a:lnTo>
                    <a:pt x="178" y="281"/>
                  </a:lnTo>
                  <a:lnTo>
                    <a:pt x="177" y="280"/>
                  </a:lnTo>
                  <a:lnTo>
                    <a:pt x="177" y="278"/>
                  </a:lnTo>
                  <a:lnTo>
                    <a:pt x="176" y="278"/>
                  </a:lnTo>
                  <a:lnTo>
                    <a:pt x="175" y="276"/>
                  </a:lnTo>
                  <a:lnTo>
                    <a:pt x="175" y="274"/>
                  </a:lnTo>
                  <a:lnTo>
                    <a:pt x="175" y="273"/>
                  </a:lnTo>
                  <a:lnTo>
                    <a:pt x="175" y="272"/>
                  </a:lnTo>
                  <a:lnTo>
                    <a:pt x="174" y="270"/>
                  </a:lnTo>
                  <a:lnTo>
                    <a:pt x="173" y="268"/>
                  </a:lnTo>
                  <a:lnTo>
                    <a:pt x="170" y="267"/>
                  </a:lnTo>
                  <a:lnTo>
                    <a:pt x="170" y="266"/>
                  </a:lnTo>
                  <a:lnTo>
                    <a:pt x="170" y="264"/>
                  </a:lnTo>
                  <a:lnTo>
                    <a:pt x="170" y="263"/>
                  </a:lnTo>
                  <a:lnTo>
                    <a:pt x="170" y="261"/>
                  </a:lnTo>
                  <a:lnTo>
                    <a:pt x="170" y="260"/>
                  </a:lnTo>
                  <a:lnTo>
                    <a:pt x="167" y="254"/>
                  </a:lnTo>
                  <a:lnTo>
                    <a:pt x="163" y="251"/>
                  </a:lnTo>
                  <a:lnTo>
                    <a:pt x="160" y="250"/>
                  </a:lnTo>
                  <a:lnTo>
                    <a:pt x="159" y="248"/>
                  </a:lnTo>
                  <a:lnTo>
                    <a:pt x="159" y="247"/>
                  </a:lnTo>
                  <a:lnTo>
                    <a:pt x="158" y="247"/>
                  </a:lnTo>
                  <a:lnTo>
                    <a:pt x="157" y="246"/>
                  </a:lnTo>
                  <a:lnTo>
                    <a:pt x="154" y="244"/>
                  </a:lnTo>
                  <a:lnTo>
                    <a:pt x="154" y="241"/>
                  </a:lnTo>
                  <a:lnTo>
                    <a:pt x="151" y="239"/>
                  </a:lnTo>
                  <a:lnTo>
                    <a:pt x="150" y="239"/>
                  </a:lnTo>
                  <a:lnTo>
                    <a:pt x="149" y="236"/>
                  </a:lnTo>
                  <a:lnTo>
                    <a:pt x="148" y="236"/>
                  </a:lnTo>
                  <a:lnTo>
                    <a:pt x="143" y="234"/>
                  </a:lnTo>
                  <a:lnTo>
                    <a:pt x="143" y="236"/>
                  </a:lnTo>
                  <a:lnTo>
                    <a:pt x="141" y="236"/>
                  </a:lnTo>
                  <a:lnTo>
                    <a:pt x="138" y="234"/>
                  </a:lnTo>
                  <a:lnTo>
                    <a:pt x="135" y="233"/>
                  </a:lnTo>
                  <a:lnTo>
                    <a:pt x="133" y="233"/>
                  </a:lnTo>
                  <a:lnTo>
                    <a:pt x="130" y="233"/>
                  </a:lnTo>
                  <a:lnTo>
                    <a:pt x="129" y="233"/>
                  </a:lnTo>
                  <a:lnTo>
                    <a:pt x="128" y="233"/>
                  </a:lnTo>
                  <a:lnTo>
                    <a:pt x="124" y="231"/>
                  </a:lnTo>
                  <a:lnTo>
                    <a:pt x="123" y="230"/>
                  </a:lnTo>
                  <a:lnTo>
                    <a:pt x="121" y="230"/>
                  </a:lnTo>
                  <a:lnTo>
                    <a:pt x="120" y="231"/>
                  </a:lnTo>
                  <a:lnTo>
                    <a:pt x="119" y="233"/>
                  </a:lnTo>
                  <a:lnTo>
                    <a:pt x="118" y="233"/>
                  </a:lnTo>
                  <a:lnTo>
                    <a:pt x="117" y="232"/>
                  </a:lnTo>
                  <a:lnTo>
                    <a:pt x="116" y="232"/>
                  </a:lnTo>
                  <a:lnTo>
                    <a:pt x="115" y="233"/>
                  </a:lnTo>
                  <a:lnTo>
                    <a:pt x="113" y="233"/>
                  </a:lnTo>
                  <a:lnTo>
                    <a:pt x="111" y="233"/>
                  </a:lnTo>
                  <a:lnTo>
                    <a:pt x="110" y="234"/>
                  </a:lnTo>
                  <a:lnTo>
                    <a:pt x="110" y="236"/>
                  </a:lnTo>
                  <a:lnTo>
                    <a:pt x="108" y="239"/>
                  </a:lnTo>
                  <a:lnTo>
                    <a:pt x="107" y="240"/>
                  </a:lnTo>
                  <a:lnTo>
                    <a:pt x="106" y="241"/>
                  </a:lnTo>
                  <a:lnTo>
                    <a:pt x="105" y="243"/>
                  </a:lnTo>
                  <a:lnTo>
                    <a:pt x="105" y="244"/>
                  </a:lnTo>
                  <a:lnTo>
                    <a:pt x="104" y="247"/>
                  </a:lnTo>
                  <a:lnTo>
                    <a:pt x="103" y="249"/>
                  </a:lnTo>
                  <a:lnTo>
                    <a:pt x="103" y="250"/>
                  </a:lnTo>
                  <a:lnTo>
                    <a:pt x="104" y="250"/>
                  </a:lnTo>
                  <a:lnTo>
                    <a:pt x="104" y="251"/>
                  </a:lnTo>
                  <a:lnTo>
                    <a:pt x="103" y="251"/>
                  </a:lnTo>
                  <a:lnTo>
                    <a:pt x="100" y="252"/>
                  </a:lnTo>
                  <a:lnTo>
                    <a:pt x="99" y="253"/>
                  </a:lnTo>
                  <a:lnTo>
                    <a:pt x="96" y="257"/>
                  </a:lnTo>
                  <a:lnTo>
                    <a:pt x="95" y="259"/>
                  </a:lnTo>
                  <a:lnTo>
                    <a:pt x="94" y="259"/>
                  </a:lnTo>
                  <a:lnTo>
                    <a:pt x="90" y="258"/>
                  </a:lnTo>
                  <a:lnTo>
                    <a:pt x="87" y="257"/>
                  </a:lnTo>
                  <a:lnTo>
                    <a:pt x="85" y="254"/>
                  </a:lnTo>
                  <a:lnTo>
                    <a:pt x="84" y="253"/>
                  </a:lnTo>
                  <a:lnTo>
                    <a:pt x="84" y="252"/>
                  </a:lnTo>
                  <a:lnTo>
                    <a:pt x="83" y="252"/>
                  </a:lnTo>
                  <a:lnTo>
                    <a:pt x="80" y="251"/>
                  </a:lnTo>
                  <a:lnTo>
                    <a:pt x="77" y="250"/>
                  </a:lnTo>
                  <a:lnTo>
                    <a:pt x="76" y="249"/>
                  </a:lnTo>
                  <a:lnTo>
                    <a:pt x="76" y="248"/>
                  </a:lnTo>
                  <a:lnTo>
                    <a:pt x="74" y="247"/>
                  </a:lnTo>
                  <a:lnTo>
                    <a:pt x="71" y="246"/>
                  </a:lnTo>
                  <a:lnTo>
                    <a:pt x="70" y="246"/>
                  </a:lnTo>
                  <a:lnTo>
                    <a:pt x="68" y="244"/>
                  </a:lnTo>
                  <a:lnTo>
                    <a:pt x="65" y="242"/>
                  </a:lnTo>
                  <a:lnTo>
                    <a:pt x="65" y="241"/>
                  </a:lnTo>
                  <a:lnTo>
                    <a:pt x="64" y="239"/>
                  </a:lnTo>
                  <a:lnTo>
                    <a:pt x="63" y="238"/>
                  </a:lnTo>
                  <a:lnTo>
                    <a:pt x="61" y="238"/>
                  </a:lnTo>
                  <a:lnTo>
                    <a:pt x="61" y="237"/>
                  </a:lnTo>
                  <a:lnTo>
                    <a:pt x="60" y="237"/>
                  </a:lnTo>
                  <a:lnTo>
                    <a:pt x="58" y="236"/>
                  </a:lnTo>
                  <a:lnTo>
                    <a:pt x="55" y="232"/>
                  </a:lnTo>
                  <a:lnTo>
                    <a:pt x="54" y="231"/>
                  </a:lnTo>
                  <a:lnTo>
                    <a:pt x="54" y="230"/>
                  </a:lnTo>
                  <a:lnTo>
                    <a:pt x="54" y="229"/>
                  </a:lnTo>
                  <a:lnTo>
                    <a:pt x="54" y="228"/>
                  </a:lnTo>
                  <a:lnTo>
                    <a:pt x="51" y="224"/>
                  </a:lnTo>
                  <a:lnTo>
                    <a:pt x="51" y="222"/>
                  </a:lnTo>
                  <a:lnTo>
                    <a:pt x="50" y="222"/>
                  </a:lnTo>
                  <a:lnTo>
                    <a:pt x="50" y="219"/>
                  </a:lnTo>
                  <a:lnTo>
                    <a:pt x="51" y="216"/>
                  </a:lnTo>
                  <a:lnTo>
                    <a:pt x="51" y="213"/>
                  </a:lnTo>
                  <a:lnTo>
                    <a:pt x="50" y="211"/>
                  </a:lnTo>
                  <a:lnTo>
                    <a:pt x="49" y="209"/>
                  </a:lnTo>
                  <a:lnTo>
                    <a:pt x="49" y="208"/>
                  </a:lnTo>
                  <a:lnTo>
                    <a:pt x="47" y="206"/>
                  </a:lnTo>
                  <a:lnTo>
                    <a:pt x="47" y="201"/>
                  </a:lnTo>
                  <a:lnTo>
                    <a:pt x="46" y="198"/>
                  </a:lnTo>
                  <a:lnTo>
                    <a:pt x="45" y="198"/>
                  </a:lnTo>
                  <a:lnTo>
                    <a:pt x="44" y="197"/>
                  </a:lnTo>
                  <a:lnTo>
                    <a:pt x="43" y="194"/>
                  </a:lnTo>
                  <a:lnTo>
                    <a:pt x="40" y="192"/>
                  </a:lnTo>
                  <a:lnTo>
                    <a:pt x="38" y="190"/>
                  </a:lnTo>
                  <a:lnTo>
                    <a:pt x="37" y="190"/>
                  </a:lnTo>
                  <a:lnTo>
                    <a:pt x="36" y="190"/>
                  </a:lnTo>
                  <a:lnTo>
                    <a:pt x="33" y="188"/>
                  </a:lnTo>
                  <a:lnTo>
                    <a:pt x="33" y="187"/>
                  </a:lnTo>
                  <a:lnTo>
                    <a:pt x="28" y="182"/>
                  </a:lnTo>
                  <a:lnTo>
                    <a:pt x="28" y="181"/>
                  </a:lnTo>
                  <a:lnTo>
                    <a:pt x="28" y="180"/>
                  </a:lnTo>
                  <a:lnTo>
                    <a:pt x="27" y="179"/>
                  </a:lnTo>
                  <a:lnTo>
                    <a:pt x="26" y="178"/>
                  </a:lnTo>
                  <a:lnTo>
                    <a:pt x="25" y="177"/>
                  </a:lnTo>
                  <a:lnTo>
                    <a:pt x="24" y="176"/>
                  </a:lnTo>
                  <a:lnTo>
                    <a:pt x="23" y="174"/>
                  </a:lnTo>
                  <a:lnTo>
                    <a:pt x="20" y="171"/>
                  </a:lnTo>
                  <a:lnTo>
                    <a:pt x="19" y="170"/>
                  </a:lnTo>
                  <a:lnTo>
                    <a:pt x="17" y="168"/>
                  </a:lnTo>
                  <a:lnTo>
                    <a:pt x="17" y="167"/>
                  </a:lnTo>
                  <a:lnTo>
                    <a:pt x="14" y="166"/>
                  </a:lnTo>
                  <a:lnTo>
                    <a:pt x="13" y="166"/>
                  </a:lnTo>
                  <a:lnTo>
                    <a:pt x="11" y="163"/>
                  </a:lnTo>
                  <a:lnTo>
                    <a:pt x="10" y="163"/>
                  </a:lnTo>
                  <a:lnTo>
                    <a:pt x="10" y="161"/>
                  </a:lnTo>
                  <a:lnTo>
                    <a:pt x="7" y="156"/>
                  </a:lnTo>
                  <a:lnTo>
                    <a:pt x="7" y="154"/>
                  </a:lnTo>
                  <a:lnTo>
                    <a:pt x="6" y="153"/>
                  </a:lnTo>
                  <a:lnTo>
                    <a:pt x="5" y="153"/>
                  </a:lnTo>
                  <a:lnTo>
                    <a:pt x="3" y="152"/>
                  </a:lnTo>
                  <a:lnTo>
                    <a:pt x="3" y="151"/>
                  </a:lnTo>
                  <a:lnTo>
                    <a:pt x="1" y="151"/>
                  </a:lnTo>
                  <a:lnTo>
                    <a:pt x="0" y="149"/>
                  </a:lnTo>
                  <a:lnTo>
                    <a:pt x="0" y="146"/>
                  </a:lnTo>
                  <a:lnTo>
                    <a:pt x="1" y="146"/>
                  </a:lnTo>
                  <a:lnTo>
                    <a:pt x="1" y="144"/>
                  </a:lnTo>
                  <a:lnTo>
                    <a:pt x="3" y="144"/>
                  </a:lnTo>
                  <a:lnTo>
                    <a:pt x="7" y="144"/>
                  </a:lnTo>
                  <a:lnTo>
                    <a:pt x="8" y="144"/>
                  </a:lnTo>
                  <a:lnTo>
                    <a:pt x="10" y="146"/>
                  </a:lnTo>
                  <a:lnTo>
                    <a:pt x="13" y="146"/>
                  </a:lnTo>
                  <a:lnTo>
                    <a:pt x="14" y="146"/>
                  </a:lnTo>
                  <a:lnTo>
                    <a:pt x="16" y="146"/>
                  </a:lnTo>
                  <a:lnTo>
                    <a:pt x="19" y="146"/>
                  </a:lnTo>
                  <a:lnTo>
                    <a:pt x="23" y="147"/>
                  </a:lnTo>
                  <a:lnTo>
                    <a:pt x="36" y="148"/>
                  </a:lnTo>
                  <a:lnTo>
                    <a:pt x="37" y="148"/>
                  </a:lnTo>
                  <a:lnTo>
                    <a:pt x="44" y="149"/>
                  </a:lnTo>
                  <a:lnTo>
                    <a:pt x="45" y="149"/>
                  </a:lnTo>
                  <a:lnTo>
                    <a:pt x="46" y="149"/>
                  </a:lnTo>
                  <a:lnTo>
                    <a:pt x="50" y="150"/>
                  </a:lnTo>
                  <a:lnTo>
                    <a:pt x="53" y="150"/>
                  </a:lnTo>
                  <a:lnTo>
                    <a:pt x="59" y="150"/>
                  </a:lnTo>
                  <a:lnTo>
                    <a:pt x="63" y="151"/>
                  </a:lnTo>
                  <a:lnTo>
                    <a:pt x="77" y="152"/>
                  </a:lnTo>
                  <a:lnTo>
                    <a:pt x="78" y="152"/>
                  </a:lnTo>
                  <a:lnTo>
                    <a:pt x="86" y="153"/>
                  </a:lnTo>
                  <a:lnTo>
                    <a:pt x="97" y="154"/>
                  </a:lnTo>
                  <a:lnTo>
                    <a:pt x="99" y="154"/>
                  </a:lnTo>
                  <a:lnTo>
                    <a:pt x="100" y="154"/>
                  </a:lnTo>
                  <a:lnTo>
                    <a:pt x="105" y="154"/>
                  </a:lnTo>
                  <a:lnTo>
                    <a:pt x="106" y="151"/>
                  </a:lnTo>
                  <a:lnTo>
                    <a:pt x="106" y="150"/>
                  </a:lnTo>
                  <a:lnTo>
                    <a:pt x="107" y="137"/>
                  </a:lnTo>
                  <a:lnTo>
                    <a:pt x="107" y="134"/>
                  </a:lnTo>
                  <a:lnTo>
                    <a:pt x="107" y="133"/>
                  </a:lnTo>
                  <a:lnTo>
                    <a:pt x="107" y="132"/>
                  </a:lnTo>
                  <a:lnTo>
                    <a:pt x="107" y="131"/>
                  </a:lnTo>
                  <a:lnTo>
                    <a:pt x="107" y="130"/>
                  </a:lnTo>
                  <a:lnTo>
                    <a:pt x="107" y="128"/>
                  </a:lnTo>
                  <a:lnTo>
                    <a:pt x="107" y="126"/>
                  </a:lnTo>
                  <a:lnTo>
                    <a:pt x="108" y="126"/>
                  </a:lnTo>
                  <a:lnTo>
                    <a:pt x="108" y="124"/>
                  </a:lnTo>
                  <a:lnTo>
                    <a:pt x="108" y="123"/>
                  </a:lnTo>
                  <a:lnTo>
                    <a:pt x="108" y="121"/>
                  </a:lnTo>
                  <a:lnTo>
                    <a:pt x="108" y="120"/>
                  </a:lnTo>
                  <a:lnTo>
                    <a:pt x="108" y="119"/>
                  </a:lnTo>
                  <a:lnTo>
                    <a:pt x="109" y="112"/>
                  </a:lnTo>
                  <a:lnTo>
                    <a:pt x="109" y="109"/>
                  </a:lnTo>
                  <a:lnTo>
                    <a:pt x="109" y="107"/>
                  </a:lnTo>
                  <a:lnTo>
                    <a:pt x="110" y="101"/>
                  </a:lnTo>
                  <a:lnTo>
                    <a:pt x="110" y="99"/>
                  </a:lnTo>
                  <a:lnTo>
                    <a:pt x="110" y="98"/>
                  </a:lnTo>
                  <a:lnTo>
                    <a:pt x="110" y="97"/>
                  </a:lnTo>
                  <a:lnTo>
                    <a:pt x="110" y="96"/>
                  </a:lnTo>
                  <a:lnTo>
                    <a:pt x="110" y="94"/>
                  </a:lnTo>
                  <a:lnTo>
                    <a:pt x="110" y="92"/>
                  </a:lnTo>
                  <a:lnTo>
                    <a:pt x="111" y="91"/>
                  </a:lnTo>
                  <a:lnTo>
                    <a:pt x="111" y="89"/>
                  </a:lnTo>
                  <a:lnTo>
                    <a:pt x="111" y="88"/>
                  </a:lnTo>
                  <a:lnTo>
                    <a:pt x="111" y="87"/>
                  </a:lnTo>
                  <a:lnTo>
                    <a:pt x="111" y="86"/>
                  </a:lnTo>
                  <a:lnTo>
                    <a:pt x="111" y="84"/>
                  </a:lnTo>
                  <a:lnTo>
                    <a:pt x="111" y="83"/>
                  </a:lnTo>
                  <a:lnTo>
                    <a:pt x="113" y="77"/>
                  </a:lnTo>
                  <a:lnTo>
                    <a:pt x="113" y="76"/>
                  </a:lnTo>
                  <a:lnTo>
                    <a:pt x="113" y="73"/>
                  </a:lnTo>
                  <a:lnTo>
                    <a:pt x="113" y="72"/>
                  </a:lnTo>
                  <a:lnTo>
                    <a:pt x="113" y="70"/>
                  </a:lnTo>
                  <a:lnTo>
                    <a:pt x="114" y="64"/>
                  </a:lnTo>
                  <a:lnTo>
                    <a:pt x="114" y="63"/>
                  </a:lnTo>
                  <a:lnTo>
                    <a:pt x="114" y="60"/>
                  </a:lnTo>
                  <a:lnTo>
                    <a:pt x="114" y="59"/>
                  </a:lnTo>
                  <a:lnTo>
                    <a:pt x="114" y="57"/>
                  </a:lnTo>
                  <a:lnTo>
                    <a:pt x="114" y="54"/>
                  </a:lnTo>
                  <a:lnTo>
                    <a:pt x="114" y="53"/>
                  </a:lnTo>
                  <a:lnTo>
                    <a:pt x="115" y="47"/>
                  </a:lnTo>
                  <a:lnTo>
                    <a:pt x="115" y="46"/>
                  </a:lnTo>
                  <a:lnTo>
                    <a:pt x="115" y="44"/>
                  </a:lnTo>
                  <a:lnTo>
                    <a:pt x="116" y="30"/>
                  </a:lnTo>
                  <a:lnTo>
                    <a:pt x="116" y="27"/>
                  </a:lnTo>
                  <a:lnTo>
                    <a:pt x="117" y="16"/>
                  </a:lnTo>
                  <a:lnTo>
                    <a:pt x="118" y="7"/>
                  </a:lnTo>
                  <a:lnTo>
                    <a:pt x="118" y="1"/>
                  </a:lnTo>
                  <a:lnTo>
                    <a:pt x="119" y="0"/>
                  </a:lnTo>
                  <a:lnTo>
                    <a:pt x="143" y="2"/>
                  </a:lnTo>
                  <a:lnTo>
                    <a:pt x="146" y="2"/>
                  </a:lnTo>
                  <a:lnTo>
                    <a:pt x="151" y="2"/>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0" name="Freeform 139"/>
            <p:cNvSpPr>
              <a:spLocks/>
            </p:cNvSpPr>
            <p:nvPr/>
          </p:nvSpPr>
          <p:spPr bwMode="auto">
            <a:xfrm>
              <a:off x="4562475" y="3751263"/>
              <a:ext cx="247650" cy="304800"/>
            </a:xfrm>
            <a:custGeom>
              <a:avLst/>
              <a:gdLst>
                <a:gd name="T0" fmla="*/ 107 w 156"/>
                <a:gd name="T1" fmla="*/ 36 h 192"/>
                <a:gd name="T2" fmla="*/ 105 w 156"/>
                <a:gd name="T3" fmla="*/ 48 h 192"/>
                <a:gd name="T4" fmla="*/ 131 w 156"/>
                <a:gd name="T5" fmla="*/ 52 h 192"/>
                <a:gd name="T6" fmla="*/ 136 w 156"/>
                <a:gd name="T7" fmla="*/ 54 h 192"/>
                <a:gd name="T8" fmla="*/ 140 w 156"/>
                <a:gd name="T9" fmla="*/ 55 h 192"/>
                <a:gd name="T10" fmla="*/ 155 w 156"/>
                <a:gd name="T11" fmla="*/ 68 h 192"/>
                <a:gd name="T12" fmla="*/ 154 w 156"/>
                <a:gd name="T13" fmla="*/ 72 h 192"/>
                <a:gd name="T14" fmla="*/ 151 w 156"/>
                <a:gd name="T15" fmla="*/ 85 h 192"/>
                <a:gd name="T16" fmla="*/ 149 w 156"/>
                <a:gd name="T17" fmla="*/ 102 h 192"/>
                <a:gd name="T18" fmla="*/ 147 w 156"/>
                <a:gd name="T19" fmla="*/ 120 h 192"/>
                <a:gd name="T20" fmla="*/ 145 w 156"/>
                <a:gd name="T21" fmla="*/ 128 h 192"/>
                <a:gd name="T22" fmla="*/ 143 w 156"/>
                <a:gd name="T23" fmla="*/ 141 h 192"/>
                <a:gd name="T24" fmla="*/ 141 w 156"/>
                <a:gd name="T25" fmla="*/ 154 h 192"/>
                <a:gd name="T26" fmla="*/ 140 w 156"/>
                <a:gd name="T27" fmla="*/ 159 h 192"/>
                <a:gd name="T28" fmla="*/ 140 w 156"/>
                <a:gd name="T29" fmla="*/ 164 h 192"/>
                <a:gd name="T30" fmla="*/ 139 w 156"/>
                <a:gd name="T31" fmla="*/ 171 h 192"/>
                <a:gd name="T32" fmla="*/ 138 w 156"/>
                <a:gd name="T33" fmla="*/ 175 h 192"/>
                <a:gd name="T34" fmla="*/ 138 w 156"/>
                <a:gd name="T35" fmla="*/ 179 h 192"/>
                <a:gd name="T36" fmla="*/ 136 w 156"/>
                <a:gd name="T37" fmla="*/ 188 h 192"/>
                <a:gd name="T38" fmla="*/ 136 w 156"/>
                <a:gd name="T39" fmla="*/ 189 h 192"/>
                <a:gd name="T40" fmla="*/ 133 w 156"/>
                <a:gd name="T41" fmla="*/ 191 h 192"/>
                <a:gd name="T42" fmla="*/ 130 w 156"/>
                <a:gd name="T43" fmla="*/ 191 h 192"/>
                <a:gd name="T44" fmla="*/ 127 w 156"/>
                <a:gd name="T45" fmla="*/ 191 h 192"/>
                <a:gd name="T46" fmla="*/ 100 w 156"/>
                <a:gd name="T47" fmla="*/ 187 h 192"/>
                <a:gd name="T48" fmla="*/ 78 w 156"/>
                <a:gd name="T49" fmla="*/ 182 h 192"/>
                <a:gd name="T50" fmla="*/ 71 w 156"/>
                <a:gd name="T51" fmla="*/ 181 h 192"/>
                <a:gd name="T52" fmla="*/ 41 w 156"/>
                <a:gd name="T53" fmla="*/ 176 h 192"/>
                <a:gd name="T54" fmla="*/ 41 w 156"/>
                <a:gd name="T55" fmla="*/ 176 h 192"/>
                <a:gd name="T56" fmla="*/ 31 w 156"/>
                <a:gd name="T57" fmla="*/ 174 h 192"/>
                <a:gd name="T58" fmla="*/ 3 w 156"/>
                <a:gd name="T59" fmla="*/ 168 h 192"/>
                <a:gd name="T60" fmla="*/ 1 w 156"/>
                <a:gd name="T61" fmla="*/ 165 h 192"/>
                <a:gd name="T62" fmla="*/ 3 w 156"/>
                <a:gd name="T63" fmla="*/ 158 h 192"/>
                <a:gd name="T64" fmla="*/ 3 w 156"/>
                <a:gd name="T65" fmla="*/ 156 h 192"/>
                <a:gd name="T66" fmla="*/ 4 w 156"/>
                <a:gd name="T67" fmla="*/ 150 h 192"/>
                <a:gd name="T68" fmla="*/ 6 w 156"/>
                <a:gd name="T69" fmla="*/ 142 h 192"/>
                <a:gd name="T70" fmla="*/ 6 w 156"/>
                <a:gd name="T71" fmla="*/ 142 h 192"/>
                <a:gd name="T72" fmla="*/ 8 w 156"/>
                <a:gd name="T73" fmla="*/ 129 h 192"/>
                <a:gd name="T74" fmla="*/ 11 w 156"/>
                <a:gd name="T75" fmla="*/ 116 h 192"/>
                <a:gd name="T76" fmla="*/ 13 w 156"/>
                <a:gd name="T77" fmla="*/ 111 h 192"/>
                <a:gd name="T78" fmla="*/ 23 w 156"/>
                <a:gd name="T79" fmla="*/ 64 h 192"/>
                <a:gd name="T80" fmla="*/ 25 w 156"/>
                <a:gd name="T81" fmla="*/ 50 h 192"/>
                <a:gd name="T82" fmla="*/ 27 w 156"/>
                <a:gd name="T83" fmla="*/ 41 h 192"/>
                <a:gd name="T84" fmla="*/ 35 w 156"/>
                <a:gd name="T85" fmla="*/ 6 h 192"/>
                <a:gd name="T86" fmla="*/ 39 w 156"/>
                <a:gd name="T87" fmla="*/ 1 h 192"/>
                <a:gd name="T88" fmla="*/ 51 w 156"/>
                <a:gd name="T89" fmla="*/ 4 h 192"/>
                <a:gd name="T90" fmla="*/ 61 w 156"/>
                <a:gd name="T91" fmla="*/ 6 h 192"/>
                <a:gd name="T92" fmla="*/ 64 w 156"/>
                <a:gd name="T93" fmla="*/ 6 h 192"/>
                <a:gd name="T94" fmla="*/ 66 w 156"/>
                <a:gd name="T95" fmla="*/ 7 h 192"/>
                <a:gd name="T96" fmla="*/ 69 w 156"/>
                <a:gd name="T97" fmla="*/ 7 h 192"/>
                <a:gd name="T98" fmla="*/ 76 w 156"/>
                <a:gd name="T99" fmla="*/ 8 h 192"/>
                <a:gd name="T100" fmla="*/ 81 w 156"/>
                <a:gd name="T101" fmla="*/ 9 h 192"/>
                <a:gd name="T102" fmla="*/ 89 w 156"/>
                <a:gd name="T103" fmla="*/ 11 h 192"/>
                <a:gd name="T104" fmla="*/ 99 w 156"/>
                <a:gd name="T105" fmla="*/ 12 h 192"/>
                <a:gd name="T106" fmla="*/ 101 w 156"/>
                <a:gd name="T107"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92">
                  <a:moveTo>
                    <a:pt x="110" y="15"/>
                  </a:moveTo>
                  <a:lnTo>
                    <a:pt x="108" y="29"/>
                  </a:lnTo>
                  <a:lnTo>
                    <a:pt x="107" y="36"/>
                  </a:lnTo>
                  <a:lnTo>
                    <a:pt x="107" y="36"/>
                  </a:lnTo>
                  <a:lnTo>
                    <a:pt x="107" y="40"/>
                  </a:lnTo>
                  <a:lnTo>
                    <a:pt x="105" y="48"/>
                  </a:lnTo>
                  <a:lnTo>
                    <a:pt x="119" y="51"/>
                  </a:lnTo>
                  <a:lnTo>
                    <a:pt x="130" y="52"/>
                  </a:lnTo>
                  <a:lnTo>
                    <a:pt x="131" y="52"/>
                  </a:lnTo>
                  <a:lnTo>
                    <a:pt x="131" y="52"/>
                  </a:lnTo>
                  <a:lnTo>
                    <a:pt x="136" y="54"/>
                  </a:lnTo>
                  <a:lnTo>
                    <a:pt x="136" y="54"/>
                  </a:lnTo>
                  <a:lnTo>
                    <a:pt x="139" y="54"/>
                  </a:lnTo>
                  <a:lnTo>
                    <a:pt x="139" y="54"/>
                  </a:lnTo>
                  <a:lnTo>
                    <a:pt x="140" y="55"/>
                  </a:lnTo>
                  <a:lnTo>
                    <a:pt x="153" y="56"/>
                  </a:lnTo>
                  <a:lnTo>
                    <a:pt x="156" y="57"/>
                  </a:lnTo>
                  <a:lnTo>
                    <a:pt x="155" y="68"/>
                  </a:lnTo>
                  <a:lnTo>
                    <a:pt x="155" y="68"/>
                  </a:lnTo>
                  <a:lnTo>
                    <a:pt x="154" y="72"/>
                  </a:lnTo>
                  <a:lnTo>
                    <a:pt x="154" y="72"/>
                  </a:lnTo>
                  <a:lnTo>
                    <a:pt x="153" y="82"/>
                  </a:lnTo>
                  <a:lnTo>
                    <a:pt x="151" y="85"/>
                  </a:lnTo>
                  <a:lnTo>
                    <a:pt x="151" y="85"/>
                  </a:lnTo>
                  <a:lnTo>
                    <a:pt x="151" y="88"/>
                  </a:lnTo>
                  <a:lnTo>
                    <a:pt x="151" y="88"/>
                  </a:lnTo>
                  <a:lnTo>
                    <a:pt x="149" y="102"/>
                  </a:lnTo>
                  <a:lnTo>
                    <a:pt x="148" y="108"/>
                  </a:lnTo>
                  <a:lnTo>
                    <a:pt x="148" y="112"/>
                  </a:lnTo>
                  <a:lnTo>
                    <a:pt x="147" y="120"/>
                  </a:lnTo>
                  <a:lnTo>
                    <a:pt x="146" y="126"/>
                  </a:lnTo>
                  <a:lnTo>
                    <a:pt x="146" y="126"/>
                  </a:lnTo>
                  <a:lnTo>
                    <a:pt x="145" y="128"/>
                  </a:lnTo>
                  <a:lnTo>
                    <a:pt x="145" y="128"/>
                  </a:lnTo>
                  <a:lnTo>
                    <a:pt x="144" y="134"/>
                  </a:lnTo>
                  <a:lnTo>
                    <a:pt x="143" y="141"/>
                  </a:lnTo>
                  <a:lnTo>
                    <a:pt x="141" y="149"/>
                  </a:lnTo>
                  <a:lnTo>
                    <a:pt x="141" y="152"/>
                  </a:lnTo>
                  <a:lnTo>
                    <a:pt x="141" y="154"/>
                  </a:lnTo>
                  <a:lnTo>
                    <a:pt x="141" y="158"/>
                  </a:lnTo>
                  <a:lnTo>
                    <a:pt x="141" y="158"/>
                  </a:lnTo>
                  <a:lnTo>
                    <a:pt x="140" y="159"/>
                  </a:lnTo>
                  <a:lnTo>
                    <a:pt x="140" y="162"/>
                  </a:lnTo>
                  <a:lnTo>
                    <a:pt x="140" y="164"/>
                  </a:lnTo>
                  <a:lnTo>
                    <a:pt x="140" y="164"/>
                  </a:lnTo>
                  <a:lnTo>
                    <a:pt x="139" y="168"/>
                  </a:lnTo>
                  <a:lnTo>
                    <a:pt x="139" y="168"/>
                  </a:lnTo>
                  <a:lnTo>
                    <a:pt x="139" y="171"/>
                  </a:lnTo>
                  <a:lnTo>
                    <a:pt x="139" y="171"/>
                  </a:lnTo>
                  <a:lnTo>
                    <a:pt x="139" y="171"/>
                  </a:lnTo>
                  <a:lnTo>
                    <a:pt x="138" y="175"/>
                  </a:lnTo>
                  <a:lnTo>
                    <a:pt x="138" y="175"/>
                  </a:lnTo>
                  <a:lnTo>
                    <a:pt x="138" y="176"/>
                  </a:lnTo>
                  <a:lnTo>
                    <a:pt x="138" y="179"/>
                  </a:lnTo>
                  <a:lnTo>
                    <a:pt x="136" y="188"/>
                  </a:lnTo>
                  <a:lnTo>
                    <a:pt x="136" y="188"/>
                  </a:lnTo>
                  <a:lnTo>
                    <a:pt x="136" y="188"/>
                  </a:lnTo>
                  <a:lnTo>
                    <a:pt x="136" y="189"/>
                  </a:lnTo>
                  <a:lnTo>
                    <a:pt x="136" y="189"/>
                  </a:lnTo>
                  <a:lnTo>
                    <a:pt x="136" y="189"/>
                  </a:lnTo>
                  <a:lnTo>
                    <a:pt x="136" y="190"/>
                  </a:lnTo>
                  <a:lnTo>
                    <a:pt x="136" y="192"/>
                  </a:lnTo>
                  <a:lnTo>
                    <a:pt x="133" y="191"/>
                  </a:lnTo>
                  <a:lnTo>
                    <a:pt x="130" y="191"/>
                  </a:lnTo>
                  <a:lnTo>
                    <a:pt x="130" y="191"/>
                  </a:lnTo>
                  <a:lnTo>
                    <a:pt x="130" y="191"/>
                  </a:lnTo>
                  <a:lnTo>
                    <a:pt x="129" y="191"/>
                  </a:lnTo>
                  <a:lnTo>
                    <a:pt x="129" y="191"/>
                  </a:lnTo>
                  <a:lnTo>
                    <a:pt x="127" y="191"/>
                  </a:lnTo>
                  <a:lnTo>
                    <a:pt x="127" y="190"/>
                  </a:lnTo>
                  <a:lnTo>
                    <a:pt x="110" y="188"/>
                  </a:lnTo>
                  <a:lnTo>
                    <a:pt x="100" y="187"/>
                  </a:lnTo>
                  <a:lnTo>
                    <a:pt x="96" y="186"/>
                  </a:lnTo>
                  <a:lnTo>
                    <a:pt x="89" y="185"/>
                  </a:lnTo>
                  <a:lnTo>
                    <a:pt x="78" y="182"/>
                  </a:lnTo>
                  <a:lnTo>
                    <a:pt x="71" y="181"/>
                  </a:lnTo>
                  <a:lnTo>
                    <a:pt x="71" y="181"/>
                  </a:lnTo>
                  <a:lnTo>
                    <a:pt x="71" y="181"/>
                  </a:lnTo>
                  <a:lnTo>
                    <a:pt x="46" y="177"/>
                  </a:lnTo>
                  <a:lnTo>
                    <a:pt x="46" y="177"/>
                  </a:lnTo>
                  <a:lnTo>
                    <a:pt x="41" y="176"/>
                  </a:lnTo>
                  <a:lnTo>
                    <a:pt x="41" y="176"/>
                  </a:lnTo>
                  <a:lnTo>
                    <a:pt x="41" y="176"/>
                  </a:lnTo>
                  <a:lnTo>
                    <a:pt x="41" y="176"/>
                  </a:lnTo>
                  <a:lnTo>
                    <a:pt x="40" y="176"/>
                  </a:lnTo>
                  <a:lnTo>
                    <a:pt x="39" y="176"/>
                  </a:lnTo>
                  <a:lnTo>
                    <a:pt x="31" y="174"/>
                  </a:lnTo>
                  <a:lnTo>
                    <a:pt x="29" y="174"/>
                  </a:lnTo>
                  <a:lnTo>
                    <a:pt x="3" y="168"/>
                  </a:lnTo>
                  <a:lnTo>
                    <a:pt x="3" y="168"/>
                  </a:lnTo>
                  <a:lnTo>
                    <a:pt x="0" y="168"/>
                  </a:lnTo>
                  <a:lnTo>
                    <a:pt x="1" y="165"/>
                  </a:lnTo>
                  <a:lnTo>
                    <a:pt x="1" y="165"/>
                  </a:lnTo>
                  <a:lnTo>
                    <a:pt x="3" y="158"/>
                  </a:lnTo>
                  <a:lnTo>
                    <a:pt x="3" y="158"/>
                  </a:lnTo>
                  <a:lnTo>
                    <a:pt x="3" y="158"/>
                  </a:lnTo>
                  <a:lnTo>
                    <a:pt x="3" y="158"/>
                  </a:lnTo>
                  <a:lnTo>
                    <a:pt x="3" y="156"/>
                  </a:lnTo>
                  <a:lnTo>
                    <a:pt x="3" y="156"/>
                  </a:lnTo>
                  <a:lnTo>
                    <a:pt x="4" y="151"/>
                  </a:lnTo>
                  <a:lnTo>
                    <a:pt x="4" y="151"/>
                  </a:lnTo>
                  <a:lnTo>
                    <a:pt x="4" y="150"/>
                  </a:lnTo>
                  <a:lnTo>
                    <a:pt x="4" y="150"/>
                  </a:lnTo>
                  <a:lnTo>
                    <a:pt x="5" y="147"/>
                  </a:lnTo>
                  <a:lnTo>
                    <a:pt x="6" y="142"/>
                  </a:lnTo>
                  <a:lnTo>
                    <a:pt x="6" y="142"/>
                  </a:lnTo>
                  <a:lnTo>
                    <a:pt x="6" y="142"/>
                  </a:lnTo>
                  <a:lnTo>
                    <a:pt x="6" y="142"/>
                  </a:lnTo>
                  <a:lnTo>
                    <a:pt x="6" y="140"/>
                  </a:lnTo>
                  <a:lnTo>
                    <a:pt x="7" y="135"/>
                  </a:lnTo>
                  <a:lnTo>
                    <a:pt x="8" y="129"/>
                  </a:lnTo>
                  <a:lnTo>
                    <a:pt x="10" y="120"/>
                  </a:lnTo>
                  <a:lnTo>
                    <a:pt x="10" y="120"/>
                  </a:lnTo>
                  <a:lnTo>
                    <a:pt x="11" y="116"/>
                  </a:lnTo>
                  <a:lnTo>
                    <a:pt x="11" y="116"/>
                  </a:lnTo>
                  <a:lnTo>
                    <a:pt x="11" y="115"/>
                  </a:lnTo>
                  <a:lnTo>
                    <a:pt x="13" y="111"/>
                  </a:lnTo>
                  <a:lnTo>
                    <a:pt x="18" y="82"/>
                  </a:lnTo>
                  <a:lnTo>
                    <a:pt x="21" y="70"/>
                  </a:lnTo>
                  <a:lnTo>
                    <a:pt x="23" y="64"/>
                  </a:lnTo>
                  <a:lnTo>
                    <a:pt x="25" y="50"/>
                  </a:lnTo>
                  <a:lnTo>
                    <a:pt x="25" y="50"/>
                  </a:lnTo>
                  <a:lnTo>
                    <a:pt x="25" y="50"/>
                  </a:lnTo>
                  <a:lnTo>
                    <a:pt x="27" y="42"/>
                  </a:lnTo>
                  <a:lnTo>
                    <a:pt x="27" y="41"/>
                  </a:lnTo>
                  <a:lnTo>
                    <a:pt x="27" y="41"/>
                  </a:lnTo>
                  <a:lnTo>
                    <a:pt x="29" y="34"/>
                  </a:lnTo>
                  <a:lnTo>
                    <a:pt x="34" y="9"/>
                  </a:lnTo>
                  <a:lnTo>
                    <a:pt x="35" y="6"/>
                  </a:lnTo>
                  <a:lnTo>
                    <a:pt x="35" y="6"/>
                  </a:lnTo>
                  <a:lnTo>
                    <a:pt x="36" y="0"/>
                  </a:lnTo>
                  <a:lnTo>
                    <a:pt x="39" y="1"/>
                  </a:lnTo>
                  <a:lnTo>
                    <a:pt x="41" y="1"/>
                  </a:lnTo>
                  <a:lnTo>
                    <a:pt x="43" y="2"/>
                  </a:lnTo>
                  <a:lnTo>
                    <a:pt x="51" y="4"/>
                  </a:lnTo>
                  <a:lnTo>
                    <a:pt x="51" y="4"/>
                  </a:lnTo>
                  <a:lnTo>
                    <a:pt x="51" y="4"/>
                  </a:lnTo>
                  <a:lnTo>
                    <a:pt x="61" y="6"/>
                  </a:lnTo>
                  <a:lnTo>
                    <a:pt x="61" y="6"/>
                  </a:lnTo>
                  <a:lnTo>
                    <a:pt x="63" y="6"/>
                  </a:lnTo>
                  <a:lnTo>
                    <a:pt x="64" y="6"/>
                  </a:lnTo>
                  <a:lnTo>
                    <a:pt x="65" y="6"/>
                  </a:lnTo>
                  <a:lnTo>
                    <a:pt x="65" y="6"/>
                  </a:lnTo>
                  <a:lnTo>
                    <a:pt x="66" y="7"/>
                  </a:lnTo>
                  <a:lnTo>
                    <a:pt x="66" y="7"/>
                  </a:lnTo>
                  <a:lnTo>
                    <a:pt x="67" y="7"/>
                  </a:lnTo>
                  <a:lnTo>
                    <a:pt x="69" y="7"/>
                  </a:lnTo>
                  <a:lnTo>
                    <a:pt x="70" y="7"/>
                  </a:lnTo>
                  <a:lnTo>
                    <a:pt x="76" y="8"/>
                  </a:lnTo>
                  <a:lnTo>
                    <a:pt x="76" y="8"/>
                  </a:lnTo>
                  <a:lnTo>
                    <a:pt x="77" y="8"/>
                  </a:lnTo>
                  <a:lnTo>
                    <a:pt x="80" y="9"/>
                  </a:lnTo>
                  <a:lnTo>
                    <a:pt x="81" y="9"/>
                  </a:lnTo>
                  <a:lnTo>
                    <a:pt x="83" y="10"/>
                  </a:lnTo>
                  <a:lnTo>
                    <a:pt x="84" y="10"/>
                  </a:lnTo>
                  <a:lnTo>
                    <a:pt x="89" y="11"/>
                  </a:lnTo>
                  <a:lnTo>
                    <a:pt x="89" y="11"/>
                  </a:lnTo>
                  <a:lnTo>
                    <a:pt x="90" y="11"/>
                  </a:lnTo>
                  <a:lnTo>
                    <a:pt x="99" y="12"/>
                  </a:lnTo>
                  <a:lnTo>
                    <a:pt x="101" y="12"/>
                  </a:lnTo>
                  <a:lnTo>
                    <a:pt x="101" y="12"/>
                  </a:lnTo>
                  <a:lnTo>
                    <a:pt x="101" y="12"/>
                  </a:lnTo>
                  <a:lnTo>
                    <a:pt x="110" y="15"/>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140"/>
            <p:cNvSpPr>
              <a:spLocks/>
            </p:cNvSpPr>
            <p:nvPr/>
          </p:nvSpPr>
          <p:spPr bwMode="auto">
            <a:xfrm>
              <a:off x="6211888" y="3530600"/>
              <a:ext cx="73025" cy="138113"/>
            </a:xfrm>
            <a:custGeom>
              <a:avLst/>
              <a:gdLst>
                <a:gd name="T0" fmla="*/ 24 w 46"/>
                <a:gd name="T1" fmla="*/ 6 h 87"/>
                <a:gd name="T2" fmla="*/ 37 w 46"/>
                <a:gd name="T3" fmla="*/ 3 h 87"/>
                <a:gd name="T4" fmla="*/ 44 w 46"/>
                <a:gd name="T5" fmla="*/ 0 h 87"/>
                <a:gd name="T6" fmla="*/ 42 w 46"/>
                <a:gd name="T7" fmla="*/ 0 h 87"/>
                <a:gd name="T8" fmla="*/ 42 w 46"/>
                <a:gd name="T9" fmla="*/ 1 h 87"/>
                <a:gd name="T10" fmla="*/ 45 w 46"/>
                <a:gd name="T11" fmla="*/ 4 h 87"/>
                <a:gd name="T12" fmla="*/ 42 w 46"/>
                <a:gd name="T13" fmla="*/ 10 h 87"/>
                <a:gd name="T14" fmla="*/ 46 w 46"/>
                <a:gd name="T15" fmla="*/ 14 h 87"/>
                <a:gd name="T16" fmla="*/ 46 w 46"/>
                <a:gd name="T17" fmla="*/ 18 h 87"/>
                <a:gd name="T18" fmla="*/ 44 w 46"/>
                <a:gd name="T19" fmla="*/ 23 h 87"/>
                <a:gd name="T20" fmla="*/ 42 w 46"/>
                <a:gd name="T21" fmla="*/ 21 h 87"/>
                <a:gd name="T22" fmla="*/ 41 w 46"/>
                <a:gd name="T23" fmla="*/ 24 h 87"/>
                <a:gd name="T24" fmla="*/ 38 w 46"/>
                <a:gd name="T25" fmla="*/ 26 h 87"/>
                <a:gd name="T26" fmla="*/ 37 w 46"/>
                <a:gd name="T27" fmla="*/ 28 h 87"/>
                <a:gd name="T28" fmla="*/ 38 w 46"/>
                <a:gd name="T29" fmla="*/ 33 h 87"/>
                <a:gd name="T30" fmla="*/ 38 w 46"/>
                <a:gd name="T31" fmla="*/ 34 h 87"/>
                <a:gd name="T32" fmla="*/ 38 w 46"/>
                <a:gd name="T33" fmla="*/ 38 h 87"/>
                <a:gd name="T34" fmla="*/ 39 w 46"/>
                <a:gd name="T35" fmla="*/ 39 h 87"/>
                <a:gd name="T36" fmla="*/ 38 w 46"/>
                <a:gd name="T37" fmla="*/ 44 h 87"/>
                <a:gd name="T38" fmla="*/ 38 w 46"/>
                <a:gd name="T39" fmla="*/ 46 h 87"/>
                <a:gd name="T40" fmla="*/ 37 w 46"/>
                <a:gd name="T41" fmla="*/ 48 h 87"/>
                <a:gd name="T42" fmla="*/ 37 w 46"/>
                <a:gd name="T43" fmla="*/ 51 h 87"/>
                <a:gd name="T44" fmla="*/ 36 w 46"/>
                <a:gd name="T45" fmla="*/ 56 h 87"/>
                <a:gd name="T46" fmla="*/ 37 w 46"/>
                <a:gd name="T47" fmla="*/ 58 h 87"/>
                <a:gd name="T48" fmla="*/ 37 w 46"/>
                <a:gd name="T49" fmla="*/ 60 h 87"/>
                <a:gd name="T50" fmla="*/ 38 w 46"/>
                <a:gd name="T51" fmla="*/ 65 h 87"/>
                <a:gd name="T52" fmla="*/ 38 w 46"/>
                <a:gd name="T53" fmla="*/ 68 h 87"/>
                <a:gd name="T54" fmla="*/ 39 w 46"/>
                <a:gd name="T55" fmla="*/ 73 h 87"/>
                <a:gd name="T56" fmla="*/ 38 w 46"/>
                <a:gd name="T57" fmla="*/ 78 h 87"/>
                <a:gd name="T58" fmla="*/ 40 w 46"/>
                <a:gd name="T59" fmla="*/ 80 h 87"/>
                <a:gd name="T60" fmla="*/ 41 w 46"/>
                <a:gd name="T61" fmla="*/ 81 h 87"/>
                <a:gd name="T62" fmla="*/ 30 w 46"/>
                <a:gd name="T63" fmla="*/ 85 h 87"/>
                <a:gd name="T64" fmla="*/ 28 w 46"/>
                <a:gd name="T65" fmla="*/ 86 h 87"/>
                <a:gd name="T66" fmla="*/ 21 w 46"/>
                <a:gd name="T67" fmla="*/ 87 h 87"/>
                <a:gd name="T68" fmla="*/ 20 w 46"/>
                <a:gd name="T69" fmla="*/ 84 h 87"/>
                <a:gd name="T70" fmla="*/ 20 w 46"/>
                <a:gd name="T71" fmla="*/ 80 h 87"/>
                <a:gd name="T72" fmla="*/ 17 w 46"/>
                <a:gd name="T73" fmla="*/ 68 h 87"/>
                <a:gd name="T74" fmla="*/ 17 w 46"/>
                <a:gd name="T75" fmla="*/ 66 h 87"/>
                <a:gd name="T76" fmla="*/ 16 w 46"/>
                <a:gd name="T77" fmla="*/ 60 h 87"/>
                <a:gd name="T78" fmla="*/ 12 w 46"/>
                <a:gd name="T79" fmla="*/ 58 h 87"/>
                <a:gd name="T80" fmla="*/ 11 w 46"/>
                <a:gd name="T81" fmla="*/ 60 h 87"/>
                <a:gd name="T82" fmla="*/ 10 w 46"/>
                <a:gd name="T83" fmla="*/ 58 h 87"/>
                <a:gd name="T84" fmla="*/ 10 w 46"/>
                <a:gd name="T85" fmla="*/ 55 h 87"/>
                <a:gd name="T86" fmla="*/ 10 w 46"/>
                <a:gd name="T87" fmla="*/ 53 h 87"/>
                <a:gd name="T88" fmla="*/ 9 w 46"/>
                <a:gd name="T89" fmla="*/ 51 h 87"/>
                <a:gd name="T90" fmla="*/ 8 w 46"/>
                <a:gd name="T91" fmla="*/ 48 h 87"/>
                <a:gd name="T92" fmla="*/ 6 w 46"/>
                <a:gd name="T93" fmla="*/ 45 h 87"/>
                <a:gd name="T94" fmla="*/ 6 w 46"/>
                <a:gd name="T95" fmla="*/ 41 h 87"/>
                <a:gd name="T96" fmla="*/ 7 w 46"/>
                <a:gd name="T97" fmla="*/ 38 h 87"/>
                <a:gd name="T98" fmla="*/ 6 w 46"/>
                <a:gd name="T99" fmla="*/ 31 h 87"/>
                <a:gd name="T100" fmla="*/ 5 w 46"/>
                <a:gd name="T101" fmla="*/ 29 h 87"/>
                <a:gd name="T102" fmla="*/ 4 w 46"/>
                <a:gd name="T103" fmla="*/ 27 h 87"/>
                <a:gd name="T104" fmla="*/ 2 w 46"/>
                <a:gd name="T105" fmla="*/ 26 h 87"/>
                <a:gd name="T106" fmla="*/ 1 w 46"/>
                <a:gd name="T107" fmla="*/ 18 h 87"/>
                <a:gd name="T108" fmla="*/ 0 w 46"/>
                <a:gd name="T109" fmla="*/ 13 h 87"/>
                <a:gd name="T110" fmla="*/ 8 w 46"/>
                <a:gd name="T111" fmla="*/ 10 h 87"/>
                <a:gd name="T112" fmla="*/ 16 w 46"/>
                <a:gd name="T113" fmla="*/ 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 h="87">
                  <a:moveTo>
                    <a:pt x="16" y="8"/>
                  </a:moveTo>
                  <a:lnTo>
                    <a:pt x="18" y="7"/>
                  </a:lnTo>
                  <a:lnTo>
                    <a:pt x="24" y="6"/>
                  </a:lnTo>
                  <a:lnTo>
                    <a:pt x="29" y="5"/>
                  </a:lnTo>
                  <a:lnTo>
                    <a:pt x="34" y="3"/>
                  </a:lnTo>
                  <a:lnTo>
                    <a:pt x="37" y="3"/>
                  </a:lnTo>
                  <a:lnTo>
                    <a:pt x="44" y="0"/>
                  </a:lnTo>
                  <a:lnTo>
                    <a:pt x="44" y="0"/>
                  </a:lnTo>
                  <a:lnTo>
                    <a:pt x="44" y="0"/>
                  </a:lnTo>
                  <a:lnTo>
                    <a:pt x="44" y="0"/>
                  </a:lnTo>
                  <a:lnTo>
                    <a:pt x="44" y="0"/>
                  </a:lnTo>
                  <a:lnTo>
                    <a:pt x="42" y="0"/>
                  </a:lnTo>
                  <a:lnTo>
                    <a:pt x="42" y="1"/>
                  </a:lnTo>
                  <a:lnTo>
                    <a:pt x="42" y="1"/>
                  </a:lnTo>
                  <a:lnTo>
                    <a:pt x="42" y="1"/>
                  </a:lnTo>
                  <a:lnTo>
                    <a:pt x="44" y="3"/>
                  </a:lnTo>
                  <a:lnTo>
                    <a:pt x="45" y="4"/>
                  </a:lnTo>
                  <a:lnTo>
                    <a:pt x="45" y="4"/>
                  </a:lnTo>
                  <a:lnTo>
                    <a:pt x="44" y="7"/>
                  </a:lnTo>
                  <a:lnTo>
                    <a:pt x="42" y="9"/>
                  </a:lnTo>
                  <a:lnTo>
                    <a:pt x="42" y="10"/>
                  </a:lnTo>
                  <a:lnTo>
                    <a:pt x="42" y="10"/>
                  </a:lnTo>
                  <a:lnTo>
                    <a:pt x="44" y="11"/>
                  </a:lnTo>
                  <a:lnTo>
                    <a:pt x="46" y="14"/>
                  </a:lnTo>
                  <a:lnTo>
                    <a:pt x="46" y="15"/>
                  </a:lnTo>
                  <a:lnTo>
                    <a:pt x="46" y="17"/>
                  </a:lnTo>
                  <a:lnTo>
                    <a:pt x="46" y="18"/>
                  </a:lnTo>
                  <a:lnTo>
                    <a:pt x="45" y="20"/>
                  </a:lnTo>
                  <a:lnTo>
                    <a:pt x="44" y="21"/>
                  </a:lnTo>
                  <a:lnTo>
                    <a:pt x="44" y="23"/>
                  </a:lnTo>
                  <a:lnTo>
                    <a:pt x="42" y="21"/>
                  </a:lnTo>
                  <a:lnTo>
                    <a:pt x="42" y="21"/>
                  </a:lnTo>
                  <a:lnTo>
                    <a:pt x="42" y="21"/>
                  </a:lnTo>
                  <a:lnTo>
                    <a:pt x="42" y="23"/>
                  </a:lnTo>
                  <a:lnTo>
                    <a:pt x="41" y="24"/>
                  </a:lnTo>
                  <a:lnTo>
                    <a:pt x="41" y="24"/>
                  </a:lnTo>
                  <a:lnTo>
                    <a:pt x="41" y="24"/>
                  </a:lnTo>
                  <a:lnTo>
                    <a:pt x="38" y="26"/>
                  </a:lnTo>
                  <a:lnTo>
                    <a:pt x="38" y="26"/>
                  </a:lnTo>
                  <a:lnTo>
                    <a:pt x="37" y="28"/>
                  </a:lnTo>
                  <a:lnTo>
                    <a:pt x="37" y="28"/>
                  </a:lnTo>
                  <a:lnTo>
                    <a:pt x="37" y="28"/>
                  </a:lnTo>
                  <a:lnTo>
                    <a:pt x="38" y="31"/>
                  </a:lnTo>
                  <a:lnTo>
                    <a:pt x="38" y="31"/>
                  </a:lnTo>
                  <a:lnTo>
                    <a:pt x="38" y="33"/>
                  </a:lnTo>
                  <a:lnTo>
                    <a:pt x="38" y="33"/>
                  </a:lnTo>
                  <a:lnTo>
                    <a:pt x="38" y="33"/>
                  </a:lnTo>
                  <a:lnTo>
                    <a:pt x="38" y="34"/>
                  </a:lnTo>
                  <a:lnTo>
                    <a:pt x="38" y="36"/>
                  </a:lnTo>
                  <a:lnTo>
                    <a:pt x="38" y="38"/>
                  </a:lnTo>
                  <a:lnTo>
                    <a:pt x="38" y="38"/>
                  </a:lnTo>
                  <a:lnTo>
                    <a:pt x="38" y="39"/>
                  </a:lnTo>
                  <a:lnTo>
                    <a:pt x="39" y="39"/>
                  </a:lnTo>
                  <a:lnTo>
                    <a:pt x="39" y="39"/>
                  </a:lnTo>
                  <a:lnTo>
                    <a:pt x="39" y="40"/>
                  </a:lnTo>
                  <a:lnTo>
                    <a:pt x="38" y="41"/>
                  </a:lnTo>
                  <a:lnTo>
                    <a:pt x="38" y="44"/>
                  </a:lnTo>
                  <a:lnTo>
                    <a:pt x="38" y="45"/>
                  </a:lnTo>
                  <a:lnTo>
                    <a:pt x="38" y="46"/>
                  </a:lnTo>
                  <a:lnTo>
                    <a:pt x="38" y="46"/>
                  </a:lnTo>
                  <a:lnTo>
                    <a:pt x="38" y="47"/>
                  </a:lnTo>
                  <a:lnTo>
                    <a:pt x="37" y="47"/>
                  </a:lnTo>
                  <a:lnTo>
                    <a:pt x="37" y="48"/>
                  </a:lnTo>
                  <a:lnTo>
                    <a:pt x="36" y="49"/>
                  </a:lnTo>
                  <a:lnTo>
                    <a:pt x="36" y="51"/>
                  </a:lnTo>
                  <a:lnTo>
                    <a:pt x="37" y="51"/>
                  </a:lnTo>
                  <a:lnTo>
                    <a:pt x="37" y="51"/>
                  </a:lnTo>
                  <a:lnTo>
                    <a:pt x="37" y="53"/>
                  </a:lnTo>
                  <a:lnTo>
                    <a:pt x="36" y="56"/>
                  </a:lnTo>
                  <a:lnTo>
                    <a:pt x="36" y="56"/>
                  </a:lnTo>
                  <a:lnTo>
                    <a:pt x="37" y="57"/>
                  </a:lnTo>
                  <a:lnTo>
                    <a:pt x="37" y="58"/>
                  </a:lnTo>
                  <a:lnTo>
                    <a:pt x="37" y="58"/>
                  </a:lnTo>
                  <a:lnTo>
                    <a:pt x="37" y="60"/>
                  </a:lnTo>
                  <a:lnTo>
                    <a:pt x="37" y="60"/>
                  </a:lnTo>
                  <a:lnTo>
                    <a:pt x="37" y="61"/>
                  </a:lnTo>
                  <a:lnTo>
                    <a:pt x="38" y="63"/>
                  </a:lnTo>
                  <a:lnTo>
                    <a:pt x="38" y="65"/>
                  </a:lnTo>
                  <a:lnTo>
                    <a:pt x="38" y="66"/>
                  </a:lnTo>
                  <a:lnTo>
                    <a:pt x="38" y="68"/>
                  </a:lnTo>
                  <a:lnTo>
                    <a:pt x="38" y="68"/>
                  </a:lnTo>
                  <a:lnTo>
                    <a:pt x="38" y="69"/>
                  </a:lnTo>
                  <a:lnTo>
                    <a:pt x="39" y="69"/>
                  </a:lnTo>
                  <a:lnTo>
                    <a:pt x="39" y="73"/>
                  </a:lnTo>
                  <a:lnTo>
                    <a:pt x="38" y="78"/>
                  </a:lnTo>
                  <a:lnTo>
                    <a:pt x="38" y="78"/>
                  </a:lnTo>
                  <a:lnTo>
                    <a:pt x="38" y="78"/>
                  </a:lnTo>
                  <a:lnTo>
                    <a:pt x="38" y="78"/>
                  </a:lnTo>
                  <a:lnTo>
                    <a:pt x="39" y="80"/>
                  </a:lnTo>
                  <a:lnTo>
                    <a:pt x="40" y="80"/>
                  </a:lnTo>
                  <a:lnTo>
                    <a:pt x="40" y="80"/>
                  </a:lnTo>
                  <a:lnTo>
                    <a:pt x="40" y="81"/>
                  </a:lnTo>
                  <a:lnTo>
                    <a:pt x="41" y="81"/>
                  </a:lnTo>
                  <a:lnTo>
                    <a:pt x="41" y="83"/>
                  </a:lnTo>
                  <a:lnTo>
                    <a:pt x="31" y="85"/>
                  </a:lnTo>
                  <a:lnTo>
                    <a:pt x="30" y="85"/>
                  </a:lnTo>
                  <a:lnTo>
                    <a:pt x="30" y="85"/>
                  </a:lnTo>
                  <a:lnTo>
                    <a:pt x="28" y="85"/>
                  </a:lnTo>
                  <a:lnTo>
                    <a:pt x="28" y="86"/>
                  </a:lnTo>
                  <a:lnTo>
                    <a:pt x="25" y="86"/>
                  </a:lnTo>
                  <a:lnTo>
                    <a:pt x="21" y="87"/>
                  </a:lnTo>
                  <a:lnTo>
                    <a:pt x="21" y="87"/>
                  </a:lnTo>
                  <a:lnTo>
                    <a:pt x="20" y="85"/>
                  </a:lnTo>
                  <a:lnTo>
                    <a:pt x="20" y="84"/>
                  </a:lnTo>
                  <a:lnTo>
                    <a:pt x="20" y="84"/>
                  </a:lnTo>
                  <a:lnTo>
                    <a:pt x="20" y="80"/>
                  </a:lnTo>
                  <a:lnTo>
                    <a:pt x="20" y="80"/>
                  </a:lnTo>
                  <a:lnTo>
                    <a:pt x="20" y="80"/>
                  </a:lnTo>
                  <a:lnTo>
                    <a:pt x="19" y="77"/>
                  </a:lnTo>
                  <a:lnTo>
                    <a:pt x="18" y="71"/>
                  </a:lnTo>
                  <a:lnTo>
                    <a:pt x="17" y="68"/>
                  </a:lnTo>
                  <a:lnTo>
                    <a:pt x="17" y="67"/>
                  </a:lnTo>
                  <a:lnTo>
                    <a:pt x="17" y="66"/>
                  </a:lnTo>
                  <a:lnTo>
                    <a:pt x="17" y="66"/>
                  </a:lnTo>
                  <a:lnTo>
                    <a:pt x="17" y="66"/>
                  </a:lnTo>
                  <a:lnTo>
                    <a:pt x="16" y="61"/>
                  </a:lnTo>
                  <a:lnTo>
                    <a:pt x="16" y="60"/>
                  </a:lnTo>
                  <a:lnTo>
                    <a:pt x="15" y="60"/>
                  </a:lnTo>
                  <a:lnTo>
                    <a:pt x="14" y="58"/>
                  </a:lnTo>
                  <a:lnTo>
                    <a:pt x="12" y="58"/>
                  </a:lnTo>
                  <a:lnTo>
                    <a:pt x="11" y="58"/>
                  </a:lnTo>
                  <a:lnTo>
                    <a:pt x="11" y="59"/>
                  </a:lnTo>
                  <a:lnTo>
                    <a:pt x="11" y="60"/>
                  </a:lnTo>
                  <a:lnTo>
                    <a:pt x="10" y="60"/>
                  </a:lnTo>
                  <a:lnTo>
                    <a:pt x="10" y="60"/>
                  </a:lnTo>
                  <a:lnTo>
                    <a:pt x="10" y="58"/>
                  </a:lnTo>
                  <a:lnTo>
                    <a:pt x="10" y="57"/>
                  </a:lnTo>
                  <a:lnTo>
                    <a:pt x="10" y="57"/>
                  </a:lnTo>
                  <a:lnTo>
                    <a:pt x="10" y="55"/>
                  </a:lnTo>
                  <a:lnTo>
                    <a:pt x="10" y="54"/>
                  </a:lnTo>
                  <a:lnTo>
                    <a:pt x="10" y="54"/>
                  </a:lnTo>
                  <a:lnTo>
                    <a:pt x="10" y="53"/>
                  </a:lnTo>
                  <a:lnTo>
                    <a:pt x="9" y="53"/>
                  </a:lnTo>
                  <a:lnTo>
                    <a:pt x="9" y="53"/>
                  </a:lnTo>
                  <a:lnTo>
                    <a:pt x="9" y="51"/>
                  </a:lnTo>
                  <a:lnTo>
                    <a:pt x="8" y="49"/>
                  </a:lnTo>
                  <a:lnTo>
                    <a:pt x="8" y="48"/>
                  </a:lnTo>
                  <a:lnTo>
                    <a:pt x="8" y="48"/>
                  </a:lnTo>
                  <a:lnTo>
                    <a:pt x="7" y="46"/>
                  </a:lnTo>
                  <a:lnTo>
                    <a:pt x="7" y="45"/>
                  </a:lnTo>
                  <a:lnTo>
                    <a:pt x="6" y="45"/>
                  </a:lnTo>
                  <a:lnTo>
                    <a:pt x="6" y="45"/>
                  </a:lnTo>
                  <a:lnTo>
                    <a:pt x="6" y="44"/>
                  </a:lnTo>
                  <a:lnTo>
                    <a:pt x="6" y="41"/>
                  </a:lnTo>
                  <a:lnTo>
                    <a:pt x="6" y="39"/>
                  </a:lnTo>
                  <a:lnTo>
                    <a:pt x="7" y="38"/>
                  </a:lnTo>
                  <a:lnTo>
                    <a:pt x="7" y="38"/>
                  </a:lnTo>
                  <a:lnTo>
                    <a:pt x="7" y="37"/>
                  </a:lnTo>
                  <a:lnTo>
                    <a:pt x="6" y="33"/>
                  </a:lnTo>
                  <a:lnTo>
                    <a:pt x="6" y="31"/>
                  </a:lnTo>
                  <a:lnTo>
                    <a:pt x="6" y="31"/>
                  </a:lnTo>
                  <a:lnTo>
                    <a:pt x="6" y="29"/>
                  </a:lnTo>
                  <a:lnTo>
                    <a:pt x="5" y="29"/>
                  </a:lnTo>
                  <a:lnTo>
                    <a:pt x="4" y="28"/>
                  </a:lnTo>
                  <a:lnTo>
                    <a:pt x="4" y="28"/>
                  </a:lnTo>
                  <a:lnTo>
                    <a:pt x="4" y="27"/>
                  </a:lnTo>
                  <a:lnTo>
                    <a:pt x="4" y="27"/>
                  </a:lnTo>
                  <a:lnTo>
                    <a:pt x="2" y="27"/>
                  </a:lnTo>
                  <a:lnTo>
                    <a:pt x="2" y="26"/>
                  </a:lnTo>
                  <a:lnTo>
                    <a:pt x="2" y="23"/>
                  </a:lnTo>
                  <a:lnTo>
                    <a:pt x="2" y="20"/>
                  </a:lnTo>
                  <a:lnTo>
                    <a:pt x="1" y="18"/>
                  </a:lnTo>
                  <a:lnTo>
                    <a:pt x="0" y="16"/>
                  </a:lnTo>
                  <a:lnTo>
                    <a:pt x="0" y="13"/>
                  </a:lnTo>
                  <a:lnTo>
                    <a:pt x="0" y="13"/>
                  </a:lnTo>
                  <a:lnTo>
                    <a:pt x="4" y="11"/>
                  </a:lnTo>
                  <a:lnTo>
                    <a:pt x="6" y="10"/>
                  </a:lnTo>
                  <a:lnTo>
                    <a:pt x="8" y="10"/>
                  </a:lnTo>
                  <a:lnTo>
                    <a:pt x="8" y="10"/>
                  </a:lnTo>
                  <a:lnTo>
                    <a:pt x="11" y="9"/>
                  </a:lnTo>
                  <a:lnTo>
                    <a:pt x="16" y="8"/>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141"/>
            <p:cNvSpPr>
              <a:spLocks noEditPoints="1"/>
            </p:cNvSpPr>
            <p:nvPr/>
          </p:nvSpPr>
          <p:spPr bwMode="auto">
            <a:xfrm>
              <a:off x="5884863" y="3889375"/>
              <a:ext cx="344488" cy="193675"/>
            </a:xfrm>
            <a:custGeom>
              <a:avLst/>
              <a:gdLst>
                <a:gd name="T0" fmla="*/ 197 w 217"/>
                <a:gd name="T1" fmla="*/ 38 h 122"/>
                <a:gd name="T2" fmla="*/ 212 w 217"/>
                <a:gd name="T3" fmla="*/ 41 h 122"/>
                <a:gd name="T4" fmla="*/ 211 w 217"/>
                <a:gd name="T5" fmla="*/ 50 h 122"/>
                <a:gd name="T6" fmla="*/ 208 w 217"/>
                <a:gd name="T7" fmla="*/ 60 h 122"/>
                <a:gd name="T8" fmla="*/ 204 w 217"/>
                <a:gd name="T9" fmla="*/ 63 h 122"/>
                <a:gd name="T10" fmla="*/ 203 w 217"/>
                <a:gd name="T11" fmla="*/ 54 h 122"/>
                <a:gd name="T12" fmla="*/ 204 w 217"/>
                <a:gd name="T13" fmla="*/ 44 h 122"/>
                <a:gd name="T14" fmla="*/ 207 w 217"/>
                <a:gd name="T15" fmla="*/ 39 h 122"/>
                <a:gd name="T16" fmla="*/ 213 w 217"/>
                <a:gd name="T17" fmla="*/ 32 h 122"/>
                <a:gd name="T18" fmla="*/ 143 w 217"/>
                <a:gd name="T19" fmla="*/ 2 h 122"/>
                <a:gd name="T20" fmla="*/ 150 w 217"/>
                <a:gd name="T21" fmla="*/ 5 h 122"/>
                <a:gd name="T22" fmla="*/ 157 w 217"/>
                <a:gd name="T23" fmla="*/ 11 h 122"/>
                <a:gd name="T24" fmla="*/ 164 w 217"/>
                <a:gd name="T25" fmla="*/ 15 h 122"/>
                <a:gd name="T26" fmla="*/ 160 w 217"/>
                <a:gd name="T27" fmla="*/ 22 h 122"/>
                <a:gd name="T28" fmla="*/ 160 w 217"/>
                <a:gd name="T29" fmla="*/ 30 h 122"/>
                <a:gd name="T30" fmla="*/ 167 w 217"/>
                <a:gd name="T31" fmla="*/ 29 h 122"/>
                <a:gd name="T32" fmla="*/ 173 w 217"/>
                <a:gd name="T33" fmla="*/ 35 h 122"/>
                <a:gd name="T34" fmla="*/ 181 w 217"/>
                <a:gd name="T35" fmla="*/ 34 h 122"/>
                <a:gd name="T36" fmla="*/ 188 w 217"/>
                <a:gd name="T37" fmla="*/ 40 h 122"/>
                <a:gd name="T38" fmla="*/ 192 w 217"/>
                <a:gd name="T39" fmla="*/ 49 h 122"/>
                <a:gd name="T40" fmla="*/ 186 w 217"/>
                <a:gd name="T41" fmla="*/ 49 h 122"/>
                <a:gd name="T42" fmla="*/ 178 w 217"/>
                <a:gd name="T43" fmla="*/ 44 h 122"/>
                <a:gd name="T44" fmla="*/ 185 w 217"/>
                <a:gd name="T45" fmla="*/ 51 h 122"/>
                <a:gd name="T46" fmla="*/ 192 w 217"/>
                <a:gd name="T47" fmla="*/ 54 h 122"/>
                <a:gd name="T48" fmla="*/ 196 w 217"/>
                <a:gd name="T49" fmla="*/ 59 h 122"/>
                <a:gd name="T50" fmla="*/ 192 w 217"/>
                <a:gd name="T51" fmla="*/ 59 h 122"/>
                <a:gd name="T52" fmla="*/ 193 w 217"/>
                <a:gd name="T53" fmla="*/ 63 h 122"/>
                <a:gd name="T54" fmla="*/ 195 w 217"/>
                <a:gd name="T55" fmla="*/ 67 h 122"/>
                <a:gd name="T56" fmla="*/ 195 w 217"/>
                <a:gd name="T57" fmla="*/ 73 h 122"/>
                <a:gd name="T58" fmla="*/ 187 w 217"/>
                <a:gd name="T59" fmla="*/ 69 h 122"/>
                <a:gd name="T60" fmla="*/ 184 w 217"/>
                <a:gd name="T61" fmla="*/ 68 h 122"/>
                <a:gd name="T62" fmla="*/ 186 w 217"/>
                <a:gd name="T63" fmla="*/ 69 h 122"/>
                <a:gd name="T64" fmla="*/ 193 w 217"/>
                <a:gd name="T65" fmla="*/ 74 h 122"/>
                <a:gd name="T66" fmla="*/ 200 w 217"/>
                <a:gd name="T67" fmla="*/ 72 h 122"/>
                <a:gd name="T68" fmla="*/ 207 w 217"/>
                <a:gd name="T69" fmla="*/ 74 h 122"/>
                <a:gd name="T70" fmla="*/ 211 w 217"/>
                <a:gd name="T71" fmla="*/ 84 h 122"/>
                <a:gd name="T72" fmla="*/ 177 w 217"/>
                <a:gd name="T73" fmla="*/ 91 h 122"/>
                <a:gd name="T74" fmla="*/ 146 w 217"/>
                <a:gd name="T75" fmla="*/ 98 h 122"/>
                <a:gd name="T76" fmla="*/ 130 w 217"/>
                <a:gd name="T77" fmla="*/ 102 h 122"/>
                <a:gd name="T78" fmla="*/ 108 w 217"/>
                <a:gd name="T79" fmla="*/ 105 h 122"/>
                <a:gd name="T80" fmla="*/ 81 w 217"/>
                <a:gd name="T81" fmla="*/ 110 h 122"/>
                <a:gd name="T82" fmla="*/ 55 w 217"/>
                <a:gd name="T83" fmla="*/ 113 h 122"/>
                <a:gd name="T84" fmla="*/ 31 w 217"/>
                <a:gd name="T85" fmla="*/ 118 h 122"/>
                <a:gd name="T86" fmla="*/ 1 w 217"/>
                <a:gd name="T87" fmla="*/ 121 h 122"/>
                <a:gd name="T88" fmla="*/ 14 w 217"/>
                <a:gd name="T89" fmla="*/ 113 h 122"/>
                <a:gd name="T90" fmla="*/ 22 w 217"/>
                <a:gd name="T91" fmla="*/ 104 h 122"/>
                <a:gd name="T92" fmla="*/ 34 w 217"/>
                <a:gd name="T93" fmla="*/ 92 h 122"/>
                <a:gd name="T94" fmla="*/ 44 w 217"/>
                <a:gd name="T95" fmla="*/ 89 h 122"/>
                <a:gd name="T96" fmla="*/ 51 w 217"/>
                <a:gd name="T97" fmla="*/ 92 h 122"/>
                <a:gd name="T98" fmla="*/ 63 w 217"/>
                <a:gd name="T99" fmla="*/ 90 h 122"/>
                <a:gd name="T100" fmla="*/ 72 w 217"/>
                <a:gd name="T101" fmla="*/ 85 h 122"/>
                <a:gd name="T102" fmla="*/ 81 w 217"/>
                <a:gd name="T103" fmla="*/ 78 h 122"/>
                <a:gd name="T104" fmla="*/ 87 w 217"/>
                <a:gd name="T105" fmla="*/ 72 h 122"/>
                <a:gd name="T106" fmla="*/ 86 w 217"/>
                <a:gd name="T107" fmla="*/ 67 h 122"/>
                <a:gd name="T108" fmla="*/ 93 w 217"/>
                <a:gd name="T109" fmla="*/ 53 h 122"/>
                <a:gd name="T110" fmla="*/ 96 w 217"/>
                <a:gd name="T111" fmla="*/ 40 h 122"/>
                <a:gd name="T112" fmla="*/ 108 w 217"/>
                <a:gd name="T113" fmla="*/ 40 h 122"/>
                <a:gd name="T114" fmla="*/ 112 w 217"/>
                <a:gd name="T115" fmla="*/ 28 h 122"/>
                <a:gd name="T116" fmla="*/ 120 w 217"/>
                <a:gd name="T117" fmla="*/ 20 h 122"/>
                <a:gd name="T118" fmla="*/ 125 w 217"/>
                <a:gd name="T119" fmla="*/ 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 h="122">
                  <a:moveTo>
                    <a:pt x="200" y="42"/>
                  </a:moveTo>
                  <a:lnTo>
                    <a:pt x="198" y="41"/>
                  </a:lnTo>
                  <a:lnTo>
                    <a:pt x="200" y="41"/>
                  </a:lnTo>
                  <a:lnTo>
                    <a:pt x="200" y="42"/>
                  </a:lnTo>
                  <a:close/>
                  <a:moveTo>
                    <a:pt x="197" y="38"/>
                  </a:moveTo>
                  <a:lnTo>
                    <a:pt x="198" y="38"/>
                  </a:lnTo>
                  <a:lnTo>
                    <a:pt x="197" y="38"/>
                  </a:lnTo>
                  <a:lnTo>
                    <a:pt x="197" y="39"/>
                  </a:lnTo>
                  <a:lnTo>
                    <a:pt x="197" y="38"/>
                  </a:lnTo>
                  <a:close/>
                  <a:moveTo>
                    <a:pt x="216" y="33"/>
                  </a:moveTo>
                  <a:lnTo>
                    <a:pt x="216" y="34"/>
                  </a:lnTo>
                  <a:lnTo>
                    <a:pt x="216" y="35"/>
                  </a:lnTo>
                  <a:lnTo>
                    <a:pt x="215" y="37"/>
                  </a:lnTo>
                  <a:lnTo>
                    <a:pt x="214" y="37"/>
                  </a:lnTo>
                  <a:lnTo>
                    <a:pt x="213" y="37"/>
                  </a:lnTo>
                  <a:lnTo>
                    <a:pt x="213" y="38"/>
                  </a:lnTo>
                  <a:lnTo>
                    <a:pt x="212" y="40"/>
                  </a:lnTo>
                  <a:lnTo>
                    <a:pt x="212" y="41"/>
                  </a:lnTo>
                  <a:lnTo>
                    <a:pt x="212" y="42"/>
                  </a:lnTo>
                  <a:lnTo>
                    <a:pt x="212" y="43"/>
                  </a:lnTo>
                  <a:lnTo>
                    <a:pt x="211" y="43"/>
                  </a:lnTo>
                  <a:lnTo>
                    <a:pt x="212" y="44"/>
                  </a:lnTo>
                  <a:lnTo>
                    <a:pt x="211" y="45"/>
                  </a:lnTo>
                  <a:lnTo>
                    <a:pt x="211" y="47"/>
                  </a:lnTo>
                  <a:lnTo>
                    <a:pt x="211" y="48"/>
                  </a:lnTo>
                  <a:lnTo>
                    <a:pt x="212" y="48"/>
                  </a:lnTo>
                  <a:lnTo>
                    <a:pt x="211" y="50"/>
                  </a:lnTo>
                  <a:lnTo>
                    <a:pt x="211" y="51"/>
                  </a:lnTo>
                  <a:lnTo>
                    <a:pt x="211" y="52"/>
                  </a:lnTo>
                  <a:lnTo>
                    <a:pt x="211" y="53"/>
                  </a:lnTo>
                  <a:lnTo>
                    <a:pt x="210" y="55"/>
                  </a:lnTo>
                  <a:lnTo>
                    <a:pt x="210" y="57"/>
                  </a:lnTo>
                  <a:lnTo>
                    <a:pt x="210" y="58"/>
                  </a:lnTo>
                  <a:lnTo>
                    <a:pt x="208" y="58"/>
                  </a:lnTo>
                  <a:lnTo>
                    <a:pt x="208" y="59"/>
                  </a:lnTo>
                  <a:lnTo>
                    <a:pt x="208" y="60"/>
                  </a:lnTo>
                  <a:lnTo>
                    <a:pt x="210" y="60"/>
                  </a:lnTo>
                  <a:lnTo>
                    <a:pt x="210" y="61"/>
                  </a:lnTo>
                  <a:lnTo>
                    <a:pt x="208" y="62"/>
                  </a:lnTo>
                  <a:lnTo>
                    <a:pt x="207" y="64"/>
                  </a:lnTo>
                  <a:lnTo>
                    <a:pt x="206" y="64"/>
                  </a:lnTo>
                  <a:lnTo>
                    <a:pt x="205" y="65"/>
                  </a:lnTo>
                  <a:lnTo>
                    <a:pt x="205" y="64"/>
                  </a:lnTo>
                  <a:lnTo>
                    <a:pt x="205" y="63"/>
                  </a:lnTo>
                  <a:lnTo>
                    <a:pt x="204" y="63"/>
                  </a:lnTo>
                  <a:lnTo>
                    <a:pt x="204" y="62"/>
                  </a:lnTo>
                  <a:lnTo>
                    <a:pt x="203" y="62"/>
                  </a:lnTo>
                  <a:lnTo>
                    <a:pt x="203" y="61"/>
                  </a:lnTo>
                  <a:lnTo>
                    <a:pt x="203" y="60"/>
                  </a:lnTo>
                  <a:lnTo>
                    <a:pt x="203" y="59"/>
                  </a:lnTo>
                  <a:lnTo>
                    <a:pt x="203" y="58"/>
                  </a:lnTo>
                  <a:lnTo>
                    <a:pt x="203" y="57"/>
                  </a:lnTo>
                  <a:lnTo>
                    <a:pt x="203" y="55"/>
                  </a:lnTo>
                  <a:lnTo>
                    <a:pt x="203" y="54"/>
                  </a:lnTo>
                  <a:lnTo>
                    <a:pt x="203" y="53"/>
                  </a:lnTo>
                  <a:lnTo>
                    <a:pt x="203" y="52"/>
                  </a:lnTo>
                  <a:lnTo>
                    <a:pt x="203" y="51"/>
                  </a:lnTo>
                  <a:lnTo>
                    <a:pt x="203" y="50"/>
                  </a:lnTo>
                  <a:lnTo>
                    <a:pt x="203" y="49"/>
                  </a:lnTo>
                  <a:lnTo>
                    <a:pt x="203" y="48"/>
                  </a:lnTo>
                  <a:lnTo>
                    <a:pt x="204" y="47"/>
                  </a:lnTo>
                  <a:lnTo>
                    <a:pt x="204" y="45"/>
                  </a:lnTo>
                  <a:lnTo>
                    <a:pt x="204" y="44"/>
                  </a:lnTo>
                  <a:lnTo>
                    <a:pt x="204" y="43"/>
                  </a:lnTo>
                  <a:lnTo>
                    <a:pt x="205" y="43"/>
                  </a:lnTo>
                  <a:lnTo>
                    <a:pt x="205" y="42"/>
                  </a:lnTo>
                  <a:lnTo>
                    <a:pt x="204" y="42"/>
                  </a:lnTo>
                  <a:lnTo>
                    <a:pt x="205" y="41"/>
                  </a:lnTo>
                  <a:lnTo>
                    <a:pt x="206" y="41"/>
                  </a:lnTo>
                  <a:lnTo>
                    <a:pt x="206" y="40"/>
                  </a:lnTo>
                  <a:lnTo>
                    <a:pt x="206" y="39"/>
                  </a:lnTo>
                  <a:lnTo>
                    <a:pt x="207" y="39"/>
                  </a:lnTo>
                  <a:lnTo>
                    <a:pt x="207" y="38"/>
                  </a:lnTo>
                  <a:lnTo>
                    <a:pt x="206" y="38"/>
                  </a:lnTo>
                  <a:lnTo>
                    <a:pt x="205" y="38"/>
                  </a:lnTo>
                  <a:lnTo>
                    <a:pt x="206" y="37"/>
                  </a:lnTo>
                  <a:lnTo>
                    <a:pt x="206" y="35"/>
                  </a:lnTo>
                  <a:lnTo>
                    <a:pt x="207" y="35"/>
                  </a:lnTo>
                  <a:lnTo>
                    <a:pt x="207" y="34"/>
                  </a:lnTo>
                  <a:lnTo>
                    <a:pt x="207" y="33"/>
                  </a:lnTo>
                  <a:lnTo>
                    <a:pt x="213" y="32"/>
                  </a:lnTo>
                  <a:lnTo>
                    <a:pt x="213" y="31"/>
                  </a:lnTo>
                  <a:lnTo>
                    <a:pt x="214" y="31"/>
                  </a:lnTo>
                  <a:lnTo>
                    <a:pt x="217" y="30"/>
                  </a:lnTo>
                  <a:lnTo>
                    <a:pt x="216" y="33"/>
                  </a:lnTo>
                  <a:close/>
                  <a:moveTo>
                    <a:pt x="135" y="5"/>
                  </a:moveTo>
                  <a:lnTo>
                    <a:pt x="142" y="9"/>
                  </a:lnTo>
                  <a:lnTo>
                    <a:pt x="142" y="4"/>
                  </a:lnTo>
                  <a:lnTo>
                    <a:pt x="142" y="3"/>
                  </a:lnTo>
                  <a:lnTo>
                    <a:pt x="143" y="2"/>
                  </a:lnTo>
                  <a:lnTo>
                    <a:pt x="144" y="1"/>
                  </a:lnTo>
                  <a:lnTo>
                    <a:pt x="146" y="2"/>
                  </a:lnTo>
                  <a:lnTo>
                    <a:pt x="147" y="2"/>
                  </a:lnTo>
                  <a:lnTo>
                    <a:pt x="148" y="2"/>
                  </a:lnTo>
                  <a:lnTo>
                    <a:pt x="148" y="3"/>
                  </a:lnTo>
                  <a:lnTo>
                    <a:pt x="150" y="3"/>
                  </a:lnTo>
                  <a:lnTo>
                    <a:pt x="151" y="3"/>
                  </a:lnTo>
                  <a:lnTo>
                    <a:pt x="150" y="4"/>
                  </a:lnTo>
                  <a:lnTo>
                    <a:pt x="150" y="5"/>
                  </a:lnTo>
                  <a:lnTo>
                    <a:pt x="150" y="7"/>
                  </a:lnTo>
                  <a:lnTo>
                    <a:pt x="150" y="8"/>
                  </a:lnTo>
                  <a:lnTo>
                    <a:pt x="152" y="9"/>
                  </a:lnTo>
                  <a:lnTo>
                    <a:pt x="154" y="9"/>
                  </a:lnTo>
                  <a:lnTo>
                    <a:pt x="154" y="8"/>
                  </a:lnTo>
                  <a:lnTo>
                    <a:pt x="155" y="9"/>
                  </a:lnTo>
                  <a:lnTo>
                    <a:pt x="156" y="9"/>
                  </a:lnTo>
                  <a:lnTo>
                    <a:pt x="157" y="10"/>
                  </a:lnTo>
                  <a:lnTo>
                    <a:pt x="157" y="11"/>
                  </a:lnTo>
                  <a:lnTo>
                    <a:pt x="158" y="11"/>
                  </a:lnTo>
                  <a:lnTo>
                    <a:pt x="160" y="10"/>
                  </a:lnTo>
                  <a:lnTo>
                    <a:pt x="161" y="10"/>
                  </a:lnTo>
                  <a:lnTo>
                    <a:pt x="161" y="11"/>
                  </a:lnTo>
                  <a:lnTo>
                    <a:pt x="162" y="12"/>
                  </a:lnTo>
                  <a:lnTo>
                    <a:pt x="163" y="12"/>
                  </a:lnTo>
                  <a:lnTo>
                    <a:pt x="164" y="13"/>
                  </a:lnTo>
                  <a:lnTo>
                    <a:pt x="164" y="14"/>
                  </a:lnTo>
                  <a:lnTo>
                    <a:pt x="164" y="15"/>
                  </a:lnTo>
                  <a:lnTo>
                    <a:pt x="164" y="17"/>
                  </a:lnTo>
                  <a:lnTo>
                    <a:pt x="164" y="18"/>
                  </a:lnTo>
                  <a:lnTo>
                    <a:pt x="164" y="19"/>
                  </a:lnTo>
                  <a:lnTo>
                    <a:pt x="163" y="19"/>
                  </a:lnTo>
                  <a:lnTo>
                    <a:pt x="163" y="20"/>
                  </a:lnTo>
                  <a:lnTo>
                    <a:pt x="163" y="21"/>
                  </a:lnTo>
                  <a:lnTo>
                    <a:pt x="162" y="22"/>
                  </a:lnTo>
                  <a:lnTo>
                    <a:pt x="161" y="22"/>
                  </a:lnTo>
                  <a:lnTo>
                    <a:pt x="160" y="22"/>
                  </a:lnTo>
                  <a:lnTo>
                    <a:pt x="161" y="22"/>
                  </a:lnTo>
                  <a:lnTo>
                    <a:pt x="161" y="23"/>
                  </a:lnTo>
                  <a:lnTo>
                    <a:pt x="160" y="24"/>
                  </a:lnTo>
                  <a:lnTo>
                    <a:pt x="161" y="24"/>
                  </a:lnTo>
                  <a:lnTo>
                    <a:pt x="160" y="25"/>
                  </a:lnTo>
                  <a:lnTo>
                    <a:pt x="160" y="27"/>
                  </a:lnTo>
                  <a:lnTo>
                    <a:pt x="160" y="28"/>
                  </a:lnTo>
                  <a:lnTo>
                    <a:pt x="160" y="29"/>
                  </a:lnTo>
                  <a:lnTo>
                    <a:pt x="160" y="30"/>
                  </a:lnTo>
                  <a:lnTo>
                    <a:pt x="160" y="31"/>
                  </a:lnTo>
                  <a:lnTo>
                    <a:pt x="161" y="31"/>
                  </a:lnTo>
                  <a:lnTo>
                    <a:pt x="161" y="32"/>
                  </a:lnTo>
                  <a:lnTo>
                    <a:pt x="162" y="32"/>
                  </a:lnTo>
                  <a:lnTo>
                    <a:pt x="163" y="32"/>
                  </a:lnTo>
                  <a:lnTo>
                    <a:pt x="164" y="31"/>
                  </a:lnTo>
                  <a:lnTo>
                    <a:pt x="165" y="30"/>
                  </a:lnTo>
                  <a:lnTo>
                    <a:pt x="166" y="30"/>
                  </a:lnTo>
                  <a:lnTo>
                    <a:pt x="167" y="29"/>
                  </a:lnTo>
                  <a:lnTo>
                    <a:pt x="168" y="29"/>
                  </a:lnTo>
                  <a:lnTo>
                    <a:pt x="168" y="30"/>
                  </a:lnTo>
                  <a:lnTo>
                    <a:pt x="168" y="31"/>
                  </a:lnTo>
                  <a:lnTo>
                    <a:pt x="168" y="32"/>
                  </a:lnTo>
                  <a:lnTo>
                    <a:pt x="170" y="32"/>
                  </a:lnTo>
                  <a:lnTo>
                    <a:pt x="171" y="33"/>
                  </a:lnTo>
                  <a:lnTo>
                    <a:pt x="171" y="34"/>
                  </a:lnTo>
                  <a:lnTo>
                    <a:pt x="172" y="34"/>
                  </a:lnTo>
                  <a:lnTo>
                    <a:pt x="173" y="35"/>
                  </a:lnTo>
                  <a:lnTo>
                    <a:pt x="174" y="35"/>
                  </a:lnTo>
                  <a:lnTo>
                    <a:pt x="175" y="35"/>
                  </a:lnTo>
                  <a:lnTo>
                    <a:pt x="175" y="34"/>
                  </a:lnTo>
                  <a:lnTo>
                    <a:pt x="176" y="34"/>
                  </a:lnTo>
                  <a:lnTo>
                    <a:pt x="177" y="35"/>
                  </a:lnTo>
                  <a:lnTo>
                    <a:pt x="178" y="35"/>
                  </a:lnTo>
                  <a:lnTo>
                    <a:pt x="178" y="34"/>
                  </a:lnTo>
                  <a:lnTo>
                    <a:pt x="180" y="34"/>
                  </a:lnTo>
                  <a:lnTo>
                    <a:pt x="181" y="34"/>
                  </a:lnTo>
                  <a:lnTo>
                    <a:pt x="181" y="35"/>
                  </a:lnTo>
                  <a:lnTo>
                    <a:pt x="182" y="37"/>
                  </a:lnTo>
                  <a:lnTo>
                    <a:pt x="183" y="37"/>
                  </a:lnTo>
                  <a:lnTo>
                    <a:pt x="184" y="38"/>
                  </a:lnTo>
                  <a:lnTo>
                    <a:pt x="185" y="38"/>
                  </a:lnTo>
                  <a:lnTo>
                    <a:pt x="185" y="39"/>
                  </a:lnTo>
                  <a:lnTo>
                    <a:pt x="186" y="39"/>
                  </a:lnTo>
                  <a:lnTo>
                    <a:pt x="187" y="40"/>
                  </a:lnTo>
                  <a:lnTo>
                    <a:pt x="188" y="40"/>
                  </a:lnTo>
                  <a:lnTo>
                    <a:pt x="192" y="40"/>
                  </a:lnTo>
                  <a:lnTo>
                    <a:pt x="192" y="41"/>
                  </a:lnTo>
                  <a:lnTo>
                    <a:pt x="192" y="42"/>
                  </a:lnTo>
                  <a:lnTo>
                    <a:pt x="192" y="43"/>
                  </a:lnTo>
                  <a:lnTo>
                    <a:pt x="191" y="44"/>
                  </a:lnTo>
                  <a:lnTo>
                    <a:pt x="192" y="45"/>
                  </a:lnTo>
                  <a:lnTo>
                    <a:pt x="192" y="47"/>
                  </a:lnTo>
                  <a:lnTo>
                    <a:pt x="192" y="48"/>
                  </a:lnTo>
                  <a:lnTo>
                    <a:pt x="192" y="49"/>
                  </a:lnTo>
                  <a:lnTo>
                    <a:pt x="192" y="50"/>
                  </a:lnTo>
                  <a:lnTo>
                    <a:pt x="193" y="50"/>
                  </a:lnTo>
                  <a:lnTo>
                    <a:pt x="191" y="51"/>
                  </a:lnTo>
                  <a:lnTo>
                    <a:pt x="190" y="51"/>
                  </a:lnTo>
                  <a:lnTo>
                    <a:pt x="188" y="50"/>
                  </a:lnTo>
                  <a:lnTo>
                    <a:pt x="187" y="50"/>
                  </a:lnTo>
                  <a:lnTo>
                    <a:pt x="187" y="51"/>
                  </a:lnTo>
                  <a:lnTo>
                    <a:pt x="186" y="50"/>
                  </a:lnTo>
                  <a:lnTo>
                    <a:pt x="186" y="49"/>
                  </a:lnTo>
                  <a:lnTo>
                    <a:pt x="185" y="49"/>
                  </a:lnTo>
                  <a:lnTo>
                    <a:pt x="184" y="48"/>
                  </a:lnTo>
                  <a:lnTo>
                    <a:pt x="184" y="47"/>
                  </a:lnTo>
                  <a:lnTo>
                    <a:pt x="183" y="47"/>
                  </a:lnTo>
                  <a:lnTo>
                    <a:pt x="182" y="47"/>
                  </a:lnTo>
                  <a:lnTo>
                    <a:pt x="181" y="45"/>
                  </a:lnTo>
                  <a:lnTo>
                    <a:pt x="180" y="45"/>
                  </a:lnTo>
                  <a:lnTo>
                    <a:pt x="180" y="44"/>
                  </a:lnTo>
                  <a:lnTo>
                    <a:pt x="178" y="44"/>
                  </a:lnTo>
                  <a:lnTo>
                    <a:pt x="178" y="45"/>
                  </a:lnTo>
                  <a:lnTo>
                    <a:pt x="180" y="47"/>
                  </a:lnTo>
                  <a:lnTo>
                    <a:pt x="181" y="48"/>
                  </a:lnTo>
                  <a:lnTo>
                    <a:pt x="182" y="48"/>
                  </a:lnTo>
                  <a:lnTo>
                    <a:pt x="183" y="48"/>
                  </a:lnTo>
                  <a:lnTo>
                    <a:pt x="183" y="49"/>
                  </a:lnTo>
                  <a:lnTo>
                    <a:pt x="184" y="49"/>
                  </a:lnTo>
                  <a:lnTo>
                    <a:pt x="185" y="50"/>
                  </a:lnTo>
                  <a:lnTo>
                    <a:pt x="185" y="51"/>
                  </a:lnTo>
                  <a:lnTo>
                    <a:pt x="186" y="52"/>
                  </a:lnTo>
                  <a:lnTo>
                    <a:pt x="190" y="51"/>
                  </a:lnTo>
                  <a:lnTo>
                    <a:pt x="190" y="52"/>
                  </a:lnTo>
                  <a:lnTo>
                    <a:pt x="191" y="52"/>
                  </a:lnTo>
                  <a:lnTo>
                    <a:pt x="192" y="52"/>
                  </a:lnTo>
                  <a:lnTo>
                    <a:pt x="193" y="52"/>
                  </a:lnTo>
                  <a:lnTo>
                    <a:pt x="193" y="53"/>
                  </a:lnTo>
                  <a:lnTo>
                    <a:pt x="192" y="53"/>
                  </a:lnTo>
                  <a:lnTo>
                    <a:pt x="192" y="54"/>
                  </a:lnTo>
                  <a:lnTo>
                    <a:pt x="193" y="54"/>
                  </a:lnTo>
                  <a:lnTo>
                    <a:pt x="194" y="54"/>
                  </a:lnTo>
                  <a:lnTo>
                    <a:pt x="194" y="53"/>
                  </a:lnTo>
                  <a:lnTo>
                    <a:pt x="194" y="54"/>
                  </a:lnTo>
                  <a:lnTo>
                    <a:pt x="195" y="54"/>
                  </a:lnTo>
                  <a:lnTo>
                    <a:pt x="195" y="55"/>
                  </a:lnTo>
                  <a:lnTo>
                    <a:pt x="195" y="57"/>
                  </a:lnTo>
                  <a:lnTo>
                    <a:pt x="196" y="58"/>
                  </a:lnTo>
                  <a:lnTo>
                    <a:pt x="196" y="59"/>
                  </a:lnTo>
                  <a:lnTo>
                    <a:pt x="195" y="59"/>
                  </a:lnTo>
                  <a:lnTo>
                    <a:pt x="195" y="60"/>
                  </a:lnTo>
                  <a:lnTo>
                    <a:pt x="196" y="60"/>
                  </a:lnTo>
                  <a:lnTo>
                    <a:pt x="196" y="61"/>
                  </a:lnTo>
                  <a:lnTo>
                    <a:pt x="195" y="60"/>
                  </a:lnTo>
                  <a:lnTo>
                    <a:pt x="194" y="60"/>
                  </a:lnTo>
                  <a:lnTo>
                    <a:pt x="194" y="59"/>
                  </a:lnTo>
                  <a:lnTo>
                    <a:pt x="193" y="59"/>
                  </a:lnTo>
                  <a:lnTo>
                    <a:pt x="192" y="59"/>
                  </a:lnTo>
                  <a:lnTo>
                    <a:pt x="191" y="59"/>
                  </a:lnTo>
                  <a:lnTo>
                    <a:pt x="192" y="59"/>
                  </a:lnTo>
                  <a:lnTo>
                    <a:pt x="191" y="59"/>
                  </a:lnTo>
                  <a:lnTo>
                    <a:pt x="191" y="60"/>
                  </a:lnTo>
                  <a:lnTo>
                    <a:pt x="192" y="61"/>
                  </a:lnTo>
                  <a:lnTo>
                    <a:pt x="193" y="61"/>
                  </a:lnTo>
                  <a:lnTo>
                    <a:pt x="193" y="62"/>
                  </a:lnTo>
                  <a:lnTo>
                    <a:pt x="194" y="62"/>
                  </a:lnTo>
                  <a:lnTo>
                    <a:pt x="193" y="63"/>
                  </a:lnTo>
                  <a:lnTo>
                    <a:pt x="192" y="63"/>
                  </a:lnTo>
                  <a:lnTo>
                    <a:pt x="191" y="63"/>
                  </a:lnTo>
                  <a:lnTo>
                    <a:pt x="191" y="64"/>
                  </a:lnTo>
                  <a:lnTo>
                    <a:pt x="193" y="64"/>
                  </a:lnTo>
                  <a:lnTo>
                    <a:pt x="194" y="65"/>
                  </a:lnTo>
                  <a:lnTo>
                    <a:pt x="194" y="67"/>
                  </a:lnTo>
                  <a:lnTo>
                    <a:pt x="194" y="65"/>
                  </a:lnTo>
                  <a:lnTo>
                    <a:pt x="195" y="65"/>
                  </a:lnTo>
                  <a:lnTo>
                    <a:pt x="195" y="67"/>
                  </a:lnTo>
                  <a:lnTo>
                    <a:pt x="196" y="67"/>
                  </a:lnTo>
                  <a:lnTo>
                    <a:pt x="197" y="67"/>
                  </a:lnTo>
                  <a:lnTo>
                    <a:pt x="197" y="68"/>
                  </a:lnTo>
                  <a:lnTo>
                    <a:pt x="197" y="70"/>
                  </a:lnTo>
                  <a:lnTo>
                    <a:pt x="197" y="71"/>
                  </a:lnTo>
                  <a:lnTo>
                    <a:pt x="196" y="71"/>
                  </a:lnTo>
                  <a:lnTo>
                    <a:pt x="195" y="71"/>
                  </a:lnTo>
                  <a:lnTo>
                    <a:pt x="195" y="72"/>
                  </a:lnTo>
                  <a:lnTo>
                    <a:pt x="195" y="73"/>
                  </a:lnTo>
                  <a:lnTo>
                    <a:pt x="194" y="73"/>
                  </a:lnTo>
                  <a:lnTo>
                    <a:pt x="193" y="72"/>
                  </a:lnTo>
                  <a:lnTo>
                    <a:pt x="193" y="71"/>
                  </a:lnTo>
                  <a:lnTo>
                    <a:pt x="192" y="71"/>
                  </a:lnTo>
                  <a:lnTo>
                    <a:pt x="191" y="71"/>
                  </a:lnTo>
                  <a:lnTo>
                    <a:pt x="191" y="70"/>
                  </a:lnTo>
                  <a:lnTo>
                    <a:pt x="190" y="70"/>
                  </a:lnTo>
                  <a:lnTo>
                    <a:pt x="188" y="69"/>
                  </a:lnTo>
                  <a:lnTo>
                    <a:pt x="187" y="69"/>
                  </a:lnTo>
                  <a:lnTo>
                    <a:pt x="187" y="68"/>
                  </a:lnTo>
                  <a:lnTo>
                    <a:pt x="188" y="68"/>
                  </a:lnTo>
                  <a:lnTo>
                    <a:pt x="187" y="68"/>
                  </a:lnTo>
                  <a:lnTo>
                    <a:pt x="187" y="67"/>
                  </a:lnTo>
                  <a:lnTo>
                    <a:pt x="186" y="65"/>
                  </a:lnTo>
                  <a:lnTo>
                    <a:pt x="185" y="65"/>
                  </a:lnTo>
                  <a:lnTo>
                    <a:pt x="185" y="67"/>
                  </a:lnTo>
                  <a:lnTo>
                    <a:pt x="184" y="67"/>
                  </a:lnTo>
                  <a:lnTo>
                    <a:pt x="184" y="68"/>
                  </a:lnTo>
                  <a:lnTo>
                    <a:pt x="183" y="67"/>
                  </a:lnTo>
                  <a:lnTo>
                    <a:pt x="183" y="68"/>
                  </a:lnTo>
                  <a:lnTo>
                    <a:pt x="184" y="69"/>
                  </a:lnTo>
                  <a:lnTo>
                    <a:pt x="185" y="69"/>
                  </a:lnTo>
                  <a:lnTo>
                    <a:pt x="185" y="68"/>
                  </a:lnTo>
                  <a:lnTo>
                    <a:pt x="185" y="67"/>
                  </a:lnTo>
                  <a:lnTo>
                    <a:pt x="186" y="67"/>
                  </a:lnTo>
                  <a:lnTo>
                    <a:pt x="186" y="68"/>
                  </a:lnTo>
                  <a:lnTo>
                    <a:pt x="186" y="69"/>
                  </a:lnTo>
                  <a:lnTo>
                    <a:pt x="187" y="70"/>
                  </a:lnTo>
                  <a:lnTo>
                    <a:pt x="187" y="71"/>
                  </a:lnTo>
                  <a:lnTo>
                    <a:pt x="187" y="72"/>
                  </a:lnTo>
                  <a:lnTo>
                    <a:pt x="188" y="72"/>
                  </a:lnTo>
                  <a:lnTo>
                    <a:pt x="190" y="72"/>
                  </a:lnTo>
                  <a:lnTo>
                    <a:pt x="191" y="72"/>
                  </a:lnTo>
                  <a:lnTo>
                    <a:pt x="192" y="73"/>
                  </a:lnTo>
                  <a:lnTo>
                    <a:pt x="193" y="73"/>
                  </a:lnTo>
                  <a:lnTo>
                    <a:pt x="193" y="74"/>
                  </a:lnTo>
                  <a:lnTo>
                    <a:pt x="193" y="75"/>
                  </a:lnTo>
                  <a:lnTo>
                    <a:pt x="194" y="75"/>
                  </a:lnTo>
                  <a:lnTo>
                    <a:pt x="195" y="75"/>
                  </a:lnTo>
                  <a:lnTo>
                    <a:pt x="196" y="74"/>
                  </a:lnTo>
                  <a:lnTo>
                    <a:pt x="197" y="74"/>
                  </a:lnTo>
                  <a:lnTo>
                    <a:pt x="197" y="73"/>
                  </a:lnTo>
                  <a:lnTo>
                    <a:pt x="197" y="72"/>
                  </a:lnTo>
                  <a:lnTo>
                    <a:pt x="198" y="72"/>
                  </a:lnTo>
                  <a:lnTo>
                    <a:pt x="200" y="72"/>
                  </a:lnTo>
                  <a:lnTo>
                    <a:pt x="201" y="72"/>
                  </a:lnTo>
                  <a:lnTo>
                    <a:pt x="202" y="72"/>
                  </a:lnTo>
                  <a:lnTo>
                    <a:pt x="204" y="73"/>
                  </a:lnTo>
                  <a:lnTo>
                    <a:pt x="204" y="72"/>
                  </a:lnTo>
                  <a:lnTo>
                    <a:pt x="205" y="72"/>
                  </a:lnTo>
                  <a:lnTo>
                    <a:pt x="205" y="71"/>
                  </a:lnTo>
                  <a:lnTo>
                    <a:pt x="206" y="71"/>
                  </a:lnTo>
                  <a:lnTo>
                    <a:pt x="206" y="72"/>
                  </a:lnTo>
                  <a:lnTo>
                    <a:pt x="207" y="74"/>
                  </a:lnTo>
                  <a:lnTo>
                    <a:pt x="207" y="75"/>
                  </a:lnTo>
                  <a:lnTo>
                    <a:pt x="208" y="77"/>
                  </a:lnTo>
                  <a:lnTo>
                    <a:pt x="210" y="79"/>
                  </a:lnTo>
                  <a:lnTo>
                    <a:pt x="212" y="81"/>
                  </a:lnTo>
                  <a:lnTo>
                    <a:pt x="212" y="82"/>
                  </a:lnTo>
                  <a:lnTo>
                    <a:pt x="213" y="83"/>
                  </a:lnTo>
                  <a:lnTo>
                    <a:pt x="212" y="83"/>
                  </a:lnTo>
                  <a:lnTo>
                    <a:pt x="211" y="83"/>
                  </a:lnTo>
                  <a:lnTo>
                    <a:pt x="211" y="84"/>
                  </a:lnTo>
                  <a:lnTo>
                    <a:pt x="210" y="84"/>
                  </a:lnTo>
                  <a:lnTo>
                    <a:pt x="208" y="84"/>
                  </a:lnTo>
                  <a:lnTo>
                    <a:pt x="205" y="85"/>
                  </a:lnTo>
                  <a:lnTo>
                    <a:pt x="201" y="87"/>
                  </a:lnTo>
                  <a:lnTo>
                    <a:pt x="196" y="88"/>
                  </a:lnTo>
                  <a:lnTo>
                    <a:pt x="194" y="88"/>
                  </a:lnTo>
                  <a:lnTo>
                    <a:pt x="187" y="89"/>
                  </a:lnTo>
                  <a:lnTo>
                    <a:pt x="184" y="90"/>
                  </a:lnTo>
                  <a:lnTo>
                    <a:pt x="177" y="91"/>
                  </a:lnTo>
                  <a:lnTo>
                    <a:pt x="175" y="92"/>
                  </a:lnTo>
                  <a:lnTo>
                    <a:pt x="174" y="92"/>
                  </a:lnTo>
                  <a:lnTo>
                    <a:pt x="162" y="95"/>
                  </a:lnTo>
                  <a:lnTo>
                    <a:pt x="158" y="95"/>
                  </a:lnTo>
                  <a:lnTo>
                    <a:pt x="157" y="95"/>
                  </a:lnTo>
                  <a:lnTo>
                    <a:pt x="154" y="97"/>
                  </a:lnTo>
                  <a:lnTo>
                    <a:pt x="152" y="97"/>
                  </a:lnTo>
                  <a:lnTo>
                    <a:pt x="148" y="98"/>
                  </a:lnTo>
                  <a:lnTo>
                    <a:pt x="146" y="98"/>
                  </a:lnTo>
                  <a:lnTo>
                    <a:pt x="143" y="99"/>
                  </a:lnTo>
                  <a:lnTo>
                    <a:pt x="142" y="99"/>
                  </a:lnTo>
                  <a:lnTo>
                    <a:pt x="141" y="100"/>
                  </a:lnTo>
                  <a:lnTo>
                    <a:pt x="137" y="100"/>
                  </a:lnTo>
                  <a:lnTo>
                    <a:pt x="135" y="101"/>
                  </a:lnTo>
                  <a:lnTo>
                    <a:pt x="134" y="101"/>
                  </a:lnTo>
                  <a:lnTo>
                    <a:pt x="133" y="101"/>
                  </a:lnTo>
                  <a:lnTo>
                    <a:pt x="131" y="101"/>
                  </a:lnTo>
                  <a:lnTo>
                    <a:pt x="130" y="102"/>
                  </a:lnTo>
                  <a:lnTo>
                    <a:pt x="128" y="102"/>
                  </a:lnTo>
                  <a:lnTo>
                    <a:pt x="124" y="102"/>
                  </a:lnTo>
                  <a:lnTo>
                    <a:pt x="122" y="103"/>
                  </a:lnTo>
                  <a:lnTo>
                    <a:pt x="118" y="103"/>
                  </a:lnTo>
                  <a:lnTo>
                    <a:pt x="116" y="104"/>
                  </a:lnTo>
                  <a:lnTo>
                    <a:pt x="115" y="104"/>
                  </a:lnTo>
                  <a:lnTo>
                    <a:pt x="114" y="104"/>
                  </a:lnTo>
                  <a:lnTo>
                    <a:pt x="110" y="105"/>
                  </a:lnTo>
                  <a:lnTo>
                    <a:pt x="108" y="105"/>
                  </a:lnTo>
                  <a:lnTo>
                    <a:pt x="103" y="107"/>
                  </a:lnTo>
                  <a:lnTo>
                    <a:pt x="102" y="107"/>
                  </a:lnTo>
                  <a:lnTo>
                    <a:pt x="100" y="108"/>
                  </a:lnTo>
                  <a:lnTo>
                    <a:pt x="96" y="108"/>
                  </a:lnTo>
                  <a:lnTo>
                    <a:pt x="94" y="108"/>
                  </a:lnTo>
                  <a:lnTo>
                    <a:pt x="88" y="109"/>
                  </a:lnTo>
                  <a:lnTo>
                    <a:pt x="84" y="110"/>
                  </a:lnTo>
                  <a:lnTo>
                    <a:pt x="82" y="110"/>
                  </a:lnTo>
                  <a:lnTo>
                    <a:pt x="81" y="110"/>
                  </a:lnTo>
                  <a:lnTo>
                    <a:pt x="77" y="111"/>
                  </a:lnTo>
                  <a:lnTo>
                    <a:pt x="76" y="111"/>
                  </a:lnTo>
                  <a:lnTo>
                    <a:pt x="75" y="111"/>
                  </a:lnTo>
                  <a:lnTo>
                    <a:pt x="72" y="111"/>
                  </a:lnTo>
                  <a:lnTo>
                    <a:pt x="65" y="112"/>
                  </a:lnTo>
                  <a:lnTo>
                    <a:pt x="64" y="112"/>
                  </a:lnTo>
                  <a:lnTo>
                    <a:pt x="58" y="113"/>
                  </a:lnTo>
                  <a:lnTo>
                    <a:pt x="56" y="113"/>
                  </a:lnTo>
                  <a:lnTo>
                    <a:pt x="55" y="113"/>
                  </a:lnTo>
                  <a:lnTo>
                    <a:pt x="55" y="112"/>
                  </a:lnTo>
                  <a:lnTo>
                    <a:pt x="51" y="113"/>
                  </a:lnTo>
                  <a:lnTo>
                    <a:pt x="47" y="113"/>
                  </a:lnTo>
                  <a:lnTo>
                    <a:pt x="47" y="114"/>
                  </a:lnTo>
                  <a:lnTo>
                    <a:pt x="42" y="115"/>
                  </a:lnTo>
                  <a:lnTo>
                    <a:pt x="41" y="115"/>
                  </a:lnTo>
                  <a:lnTo>
                    <a:pt x="40" y="115"/>
                  </a:lnTo>
                  <a:lnTo>
                    <a:pt x="37" y="117"/>
                  </a:lnTo>
                  <a:lnTo>
                    <a:pt x="31" y="118"/>
                  </a:lnTo>
                  <a:lnTo>
                    <a:pt x="30" y="118"/>
                  </a:lnTo>
                  <a:lnTo>
                    <a:pt x="27" y="118"/>
                  </a:lnTo>
                  <a:lnTo>
                    <a:pt x="23" y="119"/>
                  </a:lnTo>
                  <a:lnTo>
                    <a:pt x="18" y="119"/>
                  </a:lnTo>
                  <a:lnTo>
                    <a:pt x="17" y="119"/>
                  </a:lnTo>
                  <a:lnTo>
                    <a:pt x="12" y="120"/>
                  </a:lnTo>
                  <a:lnTo>
                    <a:pt x="11" y="120"/>
                  </a:lnTo>
                  <a:lnTo>
                    <a:pt x="5" y="121"/>
                  </a:lnTo>
                  <a:lnTo>
                    <a:pt x="1" y="121"/>
                  </a:lnTo>
                  <a:lnTo>
                    <a:pt x="0" y="122"/>
                  </a:lnTo>
                  <a:lnTo>
                    <a:pt x="1" y="121"/>
                  </a:lnTo>
                  <a:lnTo>
                    <a:pt x="4" y="119"/>
                  </a:lnTo>
                  <a:lnTo>
                    <a:pt x="5" y="119"/>
                  </a:lnTo>
                  <a:lnTo>
                    <a:pt x="8" y="117"/>
                  </a:lnTo>
                  <a:lnTo>
                    <a:pt x="12" y="115"/>
                  </a:lnTo>
                  <a:lnTo>
                    <a:pt x="13" y="114"/>
                  </a:lnTo>
                  <a:lnTo>
                    <a:pt x="14" y="114"/>
                  </a:lnTo>
                  <a:lnTo>
                    <a:pt x="14" y="113"/>
                  </a:lnTo>
                  <a:lnTo>
                    <a:pt x="15" y="112"/>
                  </a:lnTo>
                  <a:lnTo>
                    <a:pt x="15" y="111"/>
                  </a:lnTo>
                  <a:lnTo>
                    <a:pt x="17" y="110"/>
                  </a:lnTo>
                  <a:lnTo>
                    <a:pt x="20" y="109"/>
                  </a:lnTo>
                  <a:lnTo>
                    <a:pt x="21" y="108"/>
                  </a:lnTo>
                  <a:lnTo>
                    <a:pt x="21" y="107"/>
                  </a:lnTo>
                  <a:lnTo>
                    <a:pt x="21" y="105"/>
                  </a:lnTo>
                  <a:lnTo>
                    <a:pt x="21" y="104"/>
                  </a:lnTo>
                  <a:lnTo>
                    <a:pt x="22" y="104"/>
                  </a:lnTo>
                  <a:lnTo>
                    <a:pt x="23" y="104"/>
                  </a:lnTo>
                  <a:lnTo>
                    <a:pt x="24" y="102"/>
                  </a:lnTo>
                  <a:lnTo>
                    <a:pt x="24" y="101"/>
                  </a:lnTo>
                  <a:lnTo>
                    <a:pt x="23" y="101"/>
                  </a:lnTo>
                  <a:lnTo>
                    <a:pt x="26" y="99"/>
                  </a:lnTo>
                  <a:lnTo>
                    <a:pt x="27" y="97"/>
                  </a:lnTo>
                  <a:lnTo>
                    <a:pt x="28" y="95"/>
                  </a:lnTo>
                  <a:lnTo>
                    <a:pt x="33" y="93"/>
                  </a:lnTo>
                  <a:lnTo>
                    <a:pt x="34" y="92"/>
                  </a:lnTo>
                  <a:lnTo>
                    <a:pt x="42" y="83"/>
                  </a:lnTo>
                  <a:lnTo>
                    <a:pt x="43" y="83"/>
                  </a:lnTo>
                  <a:lnTo>
                    <a:pt x="41" y="84"/>
                  </a:lnTo>
                  <a:lnTo>
                    <a:pt x="41" y="85"/>
                  </a:lnTo>
                  <a:lnTo>
                    <a:pt x="42" y="85"/>
                  </a:lnTo>
                  <a:lnTo>
                    <a:pt x="43" y="85"/>
                  </a:lnTo>
                  <a:lnTo>
                    <a:pt x="43" y="87"/>
                  </a:lnTo>
                  <a:lnTo>
                    <a:pt x="43" y="88"/>
                  </a:lnTo>
                  <a:lnTo>
                    <a:pt x="44" y="89"/>
                  </a:lnTo>
                  <a:lnTo>
                    <a:pt x="45" y="90"/>
                  </a:lnTo>
                  <a:lnTo>
                    <a:pt x="45" y="89"/>
                  </a:lnTo>
                  <a:lnTo>
                    <a:pt x="45" y="90"/>
                  </a:lnTo>
                  <a:lnTo>
                    <a:pt x="46" y="90"/>
                  </a:lnTo>
                  <a:lnTo>
                    <a:pt x="46" y="91"/>
                  </a:lnTo>
                  <a:lnTo>
                    <a:pt x="47" y="91"/>
                  </a:lnTo>
                  <a:lnTo>
                    <a:pt x="48" y="91"/>
                  </a:lnTo>
                  <a:lnTo>
                    <a:pt x="50" y="92"/>
                  </a:lnTo>
                  <a:lnTo>
                    <a:pt x="51" y="92"/>
                  </a:lnTo>
                  <a:lnTo>
                    <a:pt x="51" y="93"/>
                  </a:lnTo>
                  <a:lnTo>
                    <a:pt x="54" y="92"/>
                  </a:lnTo>
                  <a:lnTo>
                    <a:pt x="55" y="91"/>
                  </a:lnTo>
                  <a:lnTo>
                    <a:pt x="55" y="90"/>
                  </a:lnTo>
                  <a:lnTo>
                    <a:pt x="58" y="89"/>
                  </a:lnTo>
                  <a:lnTo>
                    <a:pt x="58" y="88"/>
                  </a:lnTo>
                  <a:lnTo>
                    <a:pt x="58" y="87"/>
                  </a:lnTo>
                  <a:lnTo>
                    <a:pt x="61" y="88"/>
                  </a:lnTo>
                  <a:lnTo>
                    <a:pt x="63" y="90"/>
                  </a:lnTo>
                  <a:lnTo>
                    <a:pt x="64" y="89"/>
                  </a:lnTo>
                  <a:lnTo>
                    <a:pt x="65" y="89"/>
                  </a:lnTo>
                  <a:lnTo>
                    <a:pt x="66" y="88"/>
                  </a:lnTo>
                  <a:lnTo>
                    <a:pt x="67" y="88"/>
                  </a:lnTo>
                  <a:lnTo>
                    <a:pt x="68" y="87"/>
                  </a:lnTo>
                  <a:lnTo>
                    <a:pt x="70" y="87"/>
                  </a:lnTo>
                  <a:lnTo>
                    <a:pt x="71" y="87"/>
                  </a:lnTo>
                  <a:lnTo>
                    <a:pt x="71" y="85"/>
                  </a:lnTo>
                  <a:lnTo>
                    <a:pt x="72" y="85"/>
                  </a:lnTo>
                  <a:lnTo>
                    <a:pt x="73" y="84"/>
                  </a:lnTo>
                  <a:lnTo>
                    <a:pt x="72" y="83"/>
                  </a:lnTo>
                  <a:lnTo>
                    <a:pt x="72" y="82"/>
                  </a:lnTo>
                  <a:lnTo>
                    <a:pt x="72" y="81"/>
                  </a:lnTo>
                  <a:lnTo>
                    <a:pt x="73" y="82"/>
                  </a:lnTo>
                  <a:lnTo>
                    <a:pt x="74" y="82"/>
                  </a:lnTo>
                  <a:lnTo>
                    <a:pt x="75" y="83"/>
                  </a:lnTo>
                  <a:lnTo>
                    <a:pt x="78" y="80"/>
                  </a:lnTo>
                  <a:lnTo>
                    <a:pt x="81" y="78"/>
                  </a:lnTo>
                  <a:lnTo>
                    <a:pt x="82" y="80"/>
                  </a:lnTo>
                  <a:lnTo>
                    <a:pt x="83" y="80"/>
                  </a:lnTo>
                  <a:lnTo>
                    <a:pt x="83" y="79"/>
                  </a:lnTo>
                  <a:lnTo>
                    <a:pt x="84" y="79"/>
                  </a:lnTo>
                  <a:lnTo>
                    <a:pt x="86" y="77"/>
                  </a:lnTo>
                  <a:lnTo>
                    <a:pt x="85" y="75"/>
                  </a:lnTo>
                  <a:lnTo>
                    <a:pt x="86" y="74"/>
                  </a:lnTo>
                  <a:lnTo>
                    <a:pt x="86" y="73"/>
                  </a:lnTo>
                  <a:lnTo>
                    <a:pt x="87" y="72"/>
                  </a:lnTo>
                  <a:lnTo>
                    <a:pt x="88" y="72"/>
                  </a:lnTo>
                  <a:lnTo>
                    <a:pt x="87" y="71"/>
                  </a:lnTo>
                  <a:lnTo>
                    <a:pt x="86" y="71"/>
                  </a:lnTo>
                  <a:lnTo>
                    <a:pt x="86" y="70"/>
                  </a:lnTo>
                  <a:lnTo>
                    <a:pt x="85" y="70"/>
                  </a:lnTo>
                  <a:lnTo>
                    <a:pt x="86" y="70"/>
                  </a:lnTo>
                  <a:lnTo>
                    <a:pt x="86" y="69"/>
                  </a:lnTo>
                  <a:lnTo>
                    <a:pt x="86" y="68"/>
                  </a:lnTo>
                  <a:lnTo>
                    <a:pt x="86" y="67"/>
                  </a:lnTo>
                  <a:lnTo>
                    <a:pt x="86" y="65"/>
                  </a:lnTo>
                  <a:lnTo>
                    <a:pt x="88" y="63"/>
                  </a:lnTo>
                  <a:lnTo>
                    <a:pt x="88" y="62"/>
                  </a:lnTo>
                  <a:lnTo>
                    <a:pt x="91" y="60"/>
                  </a:lnTo>
                  <a:lnTo>
                    <a:pt x="92" y="59"/>
                  </a:lnTo>
                  <a:lnTo>
                    <a:pt x="92" y="57"/>
                  </a:lnTo>
                  <a:lnTo>
                    <a:pt x="92" y="55"/>
                  </a:lnTo>
                  <a:lnTo>
                    <a:pt x="93" y="54"/>
                  </a:lnTo>
                  <a:lnTo>
                    <a:pt x="93" y="53"/>
                  </a:lnTo>
                  <a:lnTo>
                    <a:pt x="93" y="52"/>
                  </a:lnTo>
                  <a:lnTo>
                    <a:pt x="93" y="51"/>
                  </a:lnTo>
                  <a:lnTo>
                    <a:pt x="95" y="48"/>
                  </a:lnTo>
                  <a:lnTo>
                    <a:pt x="95" y="47"/>
                  </a:lnTo>
                  <a:lnTo>
                    <a:pt x="96" y="44"/>
                  </a:lnTo>
                  <a:lnTo>
                    <a:pt x="97" y="42"/>
                  </a:lnTo>
                  <a:lnTo>
                    <a:pt x="97" y="41"/>
                  </a:lnTo>
                  <a:lnTo>
                    <a:pt x="96" y="41"/>
                  </a:lnTo>
                  <a:lnTo>
                    <a:pt x="96" y="40"/>
                  </a:lnTo>
                  <a:lnTo>
                    <a:pt x="97" y="39"/>
                  </a:lnTo>
                  <a:lnTo>
                    <a:pt x="97" y="37"/>
                  </a:lnTo>
                  <a:lnTo>
                    <a:pt x="98" y="37"/>
                  </a:lnTo>
                  <a:lnTo>
                    <a:pt x="100" y="37"/>
                  </a:lnTo>
                  <a:lnTo>
                    <a:pt x="101" y="38"/>
                  </a:lnTo>
                  <a:lnTo>
                    <a:pt x="103" y="40"/>
                  </a:lnTo>
                  <a:lnTo>
                    <a:pt x="107" y="41"/>
                  </a:lnTo>
                  <a:lnTo>
                    <a:pt x="107" y="40"/>
                  </a:lnTo>
                  <a:lnTo>
                    <a:pt x="108" y="40"/>
                  </a:lnTo>
                  <a:lnTo>
                    <a:pt x="107" y="40"/>
                  </a:lnTo>
                  <a:lnTo>
                    <a:pt x="108" y="40"/>
                  </a:lnTo>
                  <a:lnTo>
                    <a:pt x="108" y="39"/>
                  </a:lnTo>
                  <a:lnTo>
                    <a:pt x="108" y="38"/>
                  </a:lnTo>
                  <a:lnTo>
                    <a:pt x="110" y="38"/>
                  </a:lnTo>
                  <a:lnTo>
                    <a:pt x="110" y="34"/>
                  </a:lnTo>
                  <a:lnTo>
                    <a:pt x="111" y="32"/>
                  </a:lnTo>
                  <a:lnTo>
                    <a:pt x="111" y="30"/>
                  </a:lnTo>
                  <a:lnTo>
                    <a:pt x="112" y="28"/>
                  </a:lnTo>
                  <a:lnTo>
                    <a:pt x="112" y="27"/>
                  </a:lnTo>
                  <a:lnTo>
                    <a:pt x="113" y="24"/>
                  </a:lnTo>
                  <a:lnTo>
                    <a:pt x="116" y="27"/>
                  </a:lnTo>
                  <a:lnTo>
                    <a:pt x="117" y="24"/>
                  </a:lnTo>
                  <a:lnTo>
                    <a:pt x="117" y="23"/>
                  </a:lnTo>
                  <a:lnTo>
                    <a:pt x="117" y="22"/>
                  </a:lnTo>
                  <a:lnTo>
                    <a:pt x="118" y="22"/>
                  </a:lnTo>
                  <a:lnTo>
                    <a:pt x="118" y="21"/>
                  </a:lnTo>
                  <a:lnTo>
                    <a:pt x="120" y="20"/>
                  </a:lnTo>
                  <a:lnTo>
                    <a:pt x="120" y="21"/>
                  </a:lnTo>
                  <a:lnTo>
                    <a:pt x="122" y="19"/>
                  </a:lnTo>
                  <a:lnTo>
                    <a:pt x="123" y="17"/>
                  </a:lnTo>
                  <a:lnTo>
                    <a:pt x="123" y="15"/>
                  </a:lnTo>
                  <a:lnTo>
                    <a:pt x="124" y="13"/>
                  </a:lnTo>
                  <a:lnTo>
                    <a:pt x="125" y="12"/>
                  </a:lnTo>
                  <a:lnTo>
                    <a:pt x="126" y="11"/>
                  </a:lnTo>
                  <a:lnTo>
                    <a:pt x="126" y="10"/>
                  </a:lnTo>
                  <a:lnTo>
                    <a:pt x="125" y="10"/>
                  </a:lnTo>
                  <a:lnTo>
                    <a:pt x="125" y="9"/>
                  </a:lnTo>
                  <a:lnTo>
                    <a:pt x="125" y="8"/>
                  </a:lnTo>
                  <a:lnTo>
                    <a:pt x="126" y="5"/>
                  </a:lnTo>
                  <a:lnTo>
                    <a:pt x="126" y="4"/>
                  </a:lnTo>
                  <a:lnTo>
                    <a:pt x="125" y="0"/>
                  </a:lnTo>
                  <a:lnTo>
                    <a:pt x="130" y="2"/>
                  </a:lnTo>
                  <a:lnTo>
                    <a:pt x="135" y="5"/>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142"/>
            <p:cNvSpPr>
              <a:spLocks noEditPoints="1"/>
            </p:cNvSpPr>
            <p:nvPr/>
          </p:nvSpPr>
          <p:spPr bwMode="auto">
            <a:xfrm>
              <a:off x="4300538" y="3294063"/>
              <a:ext cx="292100" cy="220663"/>
            </a:xfrm>
            <a:custGeom>
              <a:avLst/>
              <a:gdLst>
                <a:gd name="T0" fmla="*/ 54 w 184"/>
                <a:gd name="T1" fmla="*/ 26 h 139"/>
                <a:gd name="T2" fmla="*/ 54 w 184"/>
                <a:gd name="T3" fmla="*/ 34 h 139"/>
                <a:gd name="T4" fmla="*/ 54 w 184"/>
                <a:gd name="T5" fmla="*/ 40 h 139"/>
                <a:gd name="T6" fmla="*/ 52 w 184"/>
                <a:gd name="T7" fmla="*/ 33 h 139"/>
                <a:gd name="T8" fmla="*/ 52 w 184"/>
                <a:gd name="T9" fmla="*/ 25 h 139"/>
                <a:gd name="T10" fmla="*/ 56 w 184"/>
                <a:gd name="T11" fmla="*/ 18 h 139"/>
                <a:gd name="T12" fmla="*/ 56 w 184"/>
                <a:gd name="T13" fmla="*/ 16 h 139"/>
                <a:gd name="T14" fmla="*/ 45 w 184"/>
                <a:gd name="T15" fmla="*/ 9 h 139"/>
                <a:gd name="T16" fmla="*/ 48 w 184"/>
                <a:gd name="T17" fmla="*/ 19 h 139"/>
                <a:gd name="T18" fmla="*/ 48 w 184"/>
                <a:gd name="T19" fmla="*/ 14 h 139"/>
                <a:gd name="T20" fmla="*/ 51 w 184"/>
                <a:gd name="T21" fmla="*/ 10 h 139"/>
                <a:gd name="T22" fmla="*/ 50 w 184"/>
                <a:gd name="T23" fmla="*/ 10 h 139"/>
                <a:gd name="T24" fmla="*/ 52 w 184"/>
                <a:gd name="T25" fmla="*/ 0 h 139"/>
                <a:gd name="T26" fmla="*/ 125 w 184"/>
                <a:gd name="T27" fmla="*/ 23 h 139"/>
                <a:gd name="T28" fmla="*/ 179 w 184"/>
                <a:gd name="T29" fmla="*/ 57 h 139"/>
                <a:gd name="T30" fmla="*/ 171 w 184"/>
                <a:gd name="T31" fmla="*/ 87 h 139"/>
                <a:gd name="T32" fmla="*/ 165 w 184"/>
                <a:gd name="T33" fmla="*/ 110 h 139"/>
                <a:gd name="T34" fmla="*/ 162 w 184"/>
                <a:gd name="T35" fmla="*/ 136 h 139"/>
                <a:gd name="T36" fmla="*/ 130 w 184"/>
                <a:gd name="T37" fmla="*/ 130 h 139"/>
                <a:gd name="T38" fmla="*/ 110 w 184"/>
                <a:gd name="T39" fmla="*/ 128 h 139"/>
                <a:gd name="T40" fmla="*/ 94 w 184"/>
                <a:gd name="T41" fmla="*/ 126 h 139"/>
                <a:gd name="T42" fmla="*/ 74 w 184"/>
                <a:gd name="T43" fmla="*/ 125 h 139"/>
                <a:gd name="T44" fmla="*/ 59 w 184"/>
                <a:gd name="T45" fmla="*/ 123 h 139"/>
                <a:gd name="T46" fmla="*/ 41 w 184"/>
                <a:gd name="T47" fmla="*/ 119 h 139"/>
                <a:gd name="T48" fmla="*/ 25 w 184"/>
                <a:gd name="T49" fmla="*/ 114 h 139"/>
                <a:gd name="T50" fmla="*/ 24 w 184"/>
                <a:gd name="T51" fmla="*/ 98 h 139"/>
                <a:gd name="T52" fmla="*/ 12 w 184"/>
                <a:gd name="T53" fmla="*/ 86 h 139"/>
                <a:gd name="T54" fmla="*/ 6 w 184"/>
                <a:gd name="T55" fmla="*/ 84 h 139"/>
                <a:gd name="T56" fmla="*/ 0 w 184"/>
                <a:gd name="T57" fmla="*/ 82 h 139"/>
                <a:gd name="T58" fmla="*/ 3 w 184"/>
                <a:gd name="T59" fmla="*/ 75 h 139"/>
                <a:gd name="T60" fmla="*/ 8 w 184"/>
                <a:gd name="T61" fmla="*/ 72 h 139"/>
                <a:gd name="T62" fmla="*/ 6 w 184"/>
                <a:gd name="T63" fmla="*/ 68 h 139"/>
                <a:gd name="T64" fmla="*/ 9 w 184"/>
                <a:gd name="T65" fmla="*/ 63 h 139"/>
                <a:gd name="T66" fmla="*/ 10 w 184"/>
                <a:gd name="T67" fmla="*/ 58 h 139"/>
                <a:gd name="T68" fmla="*/ 6 w 184"/>
                <a:gd name="T69" fmla="*/ 56 h 139"/>
                <a:gd name="T70" fmla="*/ 6 w 184"/>
                <a:gd name="T71" fmla="*/ 44 h 139"/>
                <a:gd name="T72" fmla="*/ 8 w 184"/>
                <a:gd name="T73" fmla="*/ 30 h 139"/>
                <a:gd name="T74" fmla="*/ 5 w 184"/>
                <a:gd name="T75" fmla="*/ 20 h 139"/>
                <a:gd name="T76" fmla="*/ 9 w 184"/>
                <a:gd name="T77" fmla="*/ 13 h 139"/>
                <a:gd name="T78" fmla="*/ 13 w 184"/>
                <a:gd name="T79" fmla="*/ 12 h 139"/>
                <a:gd name="T80" fmla="*/ 21 w 184"/>
                <a:gd name="T81" fmla="*/ 19 h 139"/>
                <a:gd name="T82" fmla="*/ 31 w 184"/>
                <a:gd name="T83" fmla="*/ 25 h 139"/>
                <a:gd name="T84" fmla="*/ 41 w 184"/>
                <a:gd name="T85" fmla="*/ 27 h 139"/>
                <a:gd name="T86" fmla="*/ 46 w 184"/>
                <a:gd name="T87" fmla="*/ 32 h 139"/>
                <a:gd name="T88" fmla="*/ 50 w 184"/>
                <a:gd name="T89" fmla="*/ 33 h 139"/>
                <a:gd name="T90" fmla="*/ 49 w 184"/>
                <a:gd name="T91" fmla="*/ 39 h 139"/>
                <a:gd name="T92" fmla="*/ 48 w 184"/>
                <a:gd name="T93" fmla="*/ 43 h 139"/>
                <a:gd name="T94" fmla="*/ 52 w 184"/>
                <a:gd name="T95" fmla="*/ 40 h 139"/>
                <a:gd name="T96" fmla="*/ 50 w 184"/>
                <a:gd name="T97" fmla="*/ 47 h 139"/>
                <a:gd name="T98" fmla="*/ 49 w 184"/>
                <a:gd name="T99" fmla="*/ 54 h 139"/>
                <a:gd name="T100" fmla="*/ 46 w 184"/>
                <a:gd name="T101" fmla="*/ 58 h 139"/>
                <a:gd name="T102" fmla="*/ 51 w 184"/>
                <a:gd name="T103" fmla="*/ 58 h 139"/>
                <a:gd name="T104" fmla="*/ 52 w 184"/>
                <a:gd name="T105" fmla="*/ 49 h 139"/>
                <a:gd name="T106" fmla="*/ 56 w 184"/>
                <a:gd name="T107" fmla="*/ 40 h 139"/>
                <a:gd name="T108" fmla="*/ 58 w 184"/>
                <a:gd name="T109" fmla="*/ 33 h 139"/>
                <a:gd name="T110" fmla="*/ 58 w 184"/>
                <a:gd name="T111" fmla="*/ 36 h 139"/>
                <a:gd name="T112" fmla="*/ 56 w 184"/>
                <a:gd name="T113" fmla="*/ 28 h 139"/>
                <a:gd name="T114" fmla="*/ 56 w 184"/>
                <a:gd name="T115" fmla="*/ 22 h 139"/>
                <a:gd name="T116" fmla="*/ 58 w 184"/>
                <a:gd name="T117" fmla="*/ 19 h 139"/>
                <a:gd name="T118" fmla="*/ 61 w 184"/>
                <a:gd name="T119" fmla="*/ 17 h 139"/>
                <a:gd name="T120" fmla="*/ 59 w 184"/>
                <a:gd name="T121" fmla="*/ 14 h 139"/>
                <a:gd name="T122" fmla="*/ 56 w 184"/>
                <a:gd name="T123" fmla="*/ 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 h="139">
                  <a:moveTo>
                    <a:pt x="58" y="38"/>
                  </a:moveTo>
                  <a:lnTo>
                    <a:pt x="58" y="37"/>
                  </a:lnTo>
                  <a:lnTo>
                    <a:pt x="58" y="38"/>
                  </a:lnTo>
                  <a:close/>
                  <a:moveTo>
                    <a:pt x="55" y="24"/>
                  </a:moveTo>
                  <a:lnTo>
                    <a:pt x="55" y="25"/>
                  </a:lnTo>
                  <a:lnTo>
                    <a:pt x="56" y="25"/>
                  </a:lnTo>
                  <a:lnTo>
                    <a:pt x="56" y="26"/>
                  </a:lnTo>
                  <a:lnTo>
                    <a:pt x="56" y="27"/>
                  </a:lnTo>
                  <a:lnTo>
                    <a:pt x="55" y="27"/>
                  </a:lnTo>
                  <a:lnTo>
                    <a:pt x="54" y="27"/>
                  </a:lnTo>
                  <a:lnTo>
                    <a:pt x="54" y="26"/>
                  </a:lnTo>
                  <a:lnTo>
                    <a:pt x="54" y="27"/>
                  </a:lnTo>
                  <a:lnTo>
                    <a:pt x="53" y="27"/>
                  </a:lnTo>
                  <a:lnTo>
                    <a:pt x="52" y="28"/>
                  </a:lnTo>
                  <a:lnTo>
                    <a:pt x="53" y="29"/>
                  </a:lnTo>
                  <a:lnTo>
                    <a:pt x="53" y="30"/>
                  </a:lnTo>
                  <a:lnTo>
                    <a:pt x="53" y="32"/>
                  </a:lnTo>
                  <a:lnTo>
                    <a:pt x="53" y="33"/>
                  </a:lnTo>
                  <a:lnTo>
                    <a:pt x="53" y="34"/>
                  </a:lnTo>
                  <a:lnTo>
                    <a:pt x="53" y="35"/>
                  </a:lnTo>
                  <a:lnTo>
                    <a:pt x="54" y="35"/>
                  </a:lnTo>
                  <a:lnTo>
                    <a:pt x="54" y="34"/>
                  </a:lnTo>
                  <a:lnTo>
                    <a:pt x="55" y="35"/>
                  </a:lnTo>
                  <a:lnTo>
                    <a:pt x="55" y="36"/>
                  </a:lnTo>
                  <a:lnTo>
                    <a:pt x="56" y="36"/>
                  </a:lnTo>
                  <a:lnTo>
                    <a:pt x="56" y="37"/>
                  </a:lnTo>
                  <a:lnTo>
                    <a:pt x="56" y="38"/>
                  </a:lnTo>
                  <a:lnTo>
                    <a:pt x="56" y="39"/>
                  </a:lnTo>
                  <a:lnTo>
                    <a:pt x="56" y="40"/>
                  </a:lnTo>
                  <a:lnTo>
                    <a:pt x="55" y="40"/>
                  </a:lnTo>
                  <a:lnTo>
                    <a:pt x="55" y="42"/>
                  </a:lnTo>
                  <a:lnTo>
                    <a:pt x="55" y="40"/>
                  </a:lnTo>
                  <a:lnTo>
                    <a:pt x="54" y="40"/>
                  </a:lnTo>
                  <a:lnTo>
                    <a:pt x="54" y="39"/>
                  </a:lnTo>
                  <a:lnTo>
                    <a:pt x="54" y="38"/>
                  </a:lnTo>
                  <a:lnTo>
                    <a:pt x="54" y="37"/>
                  </a:lnTo>
                  <a:lnTo>
                    <a:pt x="53" y="37"/>
                  </a:lnTo>
                  <a:lnTo>
                    <a:pt x="53" y="38"/>
                  </a:lnTo>
                  <a:lnTo>
                    <a:pt x="52" y="38"/>
                  </a:lnTo>
                  <a:lnTo>
                    <a:pt x="52" y="37"/>
                  </a:lnTo>
                  <a:lnTo>
                    <a:pt x="52" y="36"/>
                  </a:lnTo>
                  <a:lnTo>
                    <a:pt x="52" y="35"/>
                  </a:lnTo>
                  <a:lnTo>
                    <a:pt x="52" y="34"/>
                  </a:lnTo>
                  <a:lnTo>
                    <a:pt x="52" y="33"/>
                  </a:lnTo>
                  <a:lnTo>
                    <a:pt x="53" y="32"/>
                  </a:lnTo>
                  <a:lnTo>
                    <a:pt x="53" y="30"/>
                  </a:lnTo>
                  <a:lnTo>
                    <a:pt x="52" y="30"/>
                  </a:lnTo>
                  <a:lnTo>
                    <a:pt x="51" y="30"/>
                  </a:lnTo>
                  <a:lnTo>
                    <a:pt x="51" y="29"/>
                  </a:lnTo>
                  <a:lnTo>
                    <a:pt x="50" y="28"/>
                  </a:lnTo>
                  <a:lnTo>
                    <a:pt x="50" y="27"/>
                  </a:lnTo>
                  <a:lnTo>
                    <a:pt x="51" y="27"/>
                  </a:lnTo>
                  <a:lnTo>
                    <a:pt x="51" y="26"/>
                  </a:lnTo>
                  <a:lnTo>
                    <a:pt x="52" y="26"/>
                  </a:lnTo>
                  <a:lnTo>
                    <a:pt x="52" y="25"/>
                  </a:lnTo>
                  <a:lnTo>
                    <a:pt x="53" y="24"/>
                  </a:lnTo>
                  <a:lnTo>
                    <a:pt x="54" y="24"/>
                  </a:lnTo>
                  <a:lnTo>
                    <a:pt x="54" y="23"/>
                  </a:lnTo>
                  <a:lnTo>
                    <a:pt x="55" y="23"/>
                  </a:lnTo>
                  <a:lnTo>
                    <a:pt x="55" y="24"/>
                  </a:lnTo>
                  <a:close/>
                  <a:moveTo>
                    <a:pt x="58" y="18"/>
                  </a:moveTo>
                  <a:lnTo>
                    <a:pt x="58" y="19"/>
                  </a:lnTo>
                  <a:lnTo>
                    <a:pt x="58" y="18"/>
                  </a:lnTo>
                  <a:lnTo>
                    <a:pt x="56" y="18"/>
                  </a:lnTo>
                  <a:lnTo>
                    <a:pt x="55" y="18"/>
                  </a:lnTo>
                  <a:lnTo>
                    <a:pt x="56" y="18"/>
                  </a:lnTo>
                  <a:lnTo>
                    <a:pt x="56" y="17"/>
                  </a:lnTo>
                  <a:lnTo>
                    <a:pt x="56" y="18"/>
                  </a:lnTo>
                  <a:lnTo>
                    <a:pt x="58" y="18"/>
                  </a:lnTo>
                  <a:close/>
                  <a:moveTo>
                    <a:pt x="55" y="18"/>
                  </a:moveTo>
                  <a:lnTo>
                    <a:pt x="54" y="18"/>
                  </a:lnTo>
                  <a:lnTo>
                    <a:pt x="54" y="17"/>
                  </a:lnTo>
                  <a:lnTo>
                    <a:pt x="54" y="16"/>
                  </a:lnTo>
                  <a:lnTo>
                    <a:pt x="55" y="16"/>
                  </a:lnTo>
                  <a:lnTo>
                    <a:pt x="55" y="17"/>
                  </a:lnTo>
                  <a:lnTo>
                    <a:pt x="55" y="18"/>
                  </a:lnTo>
                  <a:close/>
                  <a:moveTo>
                    <a:pt x="56" y="16"/>
                  </a:moveTo>
                  <a:lnTo>
                    <a:pt x="55" y="16"/>
                  </a:lnTo>
                  <a:lnTo>
                    <a:pt x="55" y="15"/>
                  </a:lnTo>
                  <a:lnTo>
                    <a:pt x="56" y="15"/>
                  </a:lnTo>
                  <a:lnTo>
                    <a:pt x="56" y="16"/>
                  </a:lnTo>
                  <a:close/>
                  <a:moveTo>
                    <a:pt x="45" y="9"/>
                  </a:moveTo>
                  <a:lnTo>
                    <a:pt x="45" y="10"/>
                  </a:lnTo>
                  <a:lnTo>
                    <a:pt x="46" y="10"/>
                  </a:lnTo>
                  <a:lnTo>
                    <a:pt x="46" y="12"/>
                  </a:lnTo>
                  <a:lnTo>
                    <a:pt x="45" y="10"/>
                  </a:lnTo>
                  <a:lnTo>
                    <a:pt x="44" y="9"/>
                  </a:lnTo>
                  <a:lnTo>
                    <a:pt x="45" y="9"/>
                  </a:lnTo>
                  <a:close/>
                  <a:moveTo>
                    <a:pt x="53" y="15"/>
                  </a:moveTo>
                  <a:lnTo>
                    <a:pt x="53" y="16"/>
                  </a:lnTo>
                  <a:lnTo>
                    <a:pt x="53" y="17"/>
                  </a:lnTo>
                  <a:lnTo>
                    <a:pt x="53" y="18"/>
                  </a:lnTo>
                  <a:lnTo>
                    <a:pt x="52" y="18"/>
                  </a:lnTo>
                  <a:lnTo>
                    <a:pt x="52" y="19"/>
                  </a:lnTo>
                  <a:lnTo>
                    <a:pt x="51" y="19"/>
                  </a:lnTo>
                  <a:lnTo>
                    <a:pt x="51" y="20"/>
                  </a:lnTo>
                  <a:lnTo>
                    <a:pt x="50" y="20"/>
                  </a:lnTo>
                  <a:lnTo>
                    <a:pt x="49" y="19"/>
                  </a:lnTo>
                  <a:lnTo>
                    <a:pt x="48" y="19"/>
                  </a:lnTo>
                  <a:lnTo>
                    <a:pt x="46" y="18"/>
                  </a:lnTo>
                  <a:lnTo>
                    <a:pt x="46" y="17"/>
                  </a:lnTo>
                  <a:lnTo>
                    <a:pt x="45" y="16"/>
                  </a:lnTo>
                  <a:lnTo>
                    <a:pt x="44" y="16"/>
                  </a:lnTo>
                  <a:lnTo>
                    <a:pt x="44" y="15"/>
                  </a:lnTo>
                  <a:lnTo>
                    <a:pt x="44" y="14"/>
                  </a:lnTo>
                  <a:lnTo>
                    <a:pt x="44" y="13"/>
                  </a:lnTo>
                  <a:lnTo>
                    <a:pt x="45" y="12"/>
                  </a:lnTo>
                  <a:lnTo>
                    <a:pt x="46" y="12"/>
                  </a:lnTo>
                  <a:lnTo>
                    <a:pt x="46" y="13"/>
                  </a:lnTo>
                  <a:lnTo>
                    <a:pt x="48" y="14"/>
                  </a:lnTo>
                  <a:lnTo>
                    <a:pt x="48" y="15"/>
                  </a:lnTo>
                  <a:lnTo>
                    <a:pt x="49" y="15"/>
                  </a:lnTo>
                  <a:lnTo>
                    <a:pt x="49" y="14"/>
                  </a:lnTo>
                  <a:lnTo>
                    <a:pt x="48" y="14"/>
                  </a:lnTo>
                  <a:lnTo>
                    <a:pt x="49" y="14"/>
                  </a:lnTo>
                  <a:lnTo>
                    <a:pt x="48" y="13"/>
                  </a:lnTo>
                  <a:lnTo>
                    <a:pt x="49" y="13"/>
                  </a:lnTo>
                  <a:lnTo>
                    <a:pt x="49" y="12"/>
                  </a:lnTo>
                  <a:lnTo>
                    <a:pt x="50" y="12"/>
                  </a:lnTo>
                  <a:lnTo>
                    <a:pt x="51" y="12"/>
                  </a:lnTo>
                  <a:lnTo>
                    <a:pt x="51" y="10"/>
                  </a:lnTo>
                  <a:lnTo>
                    <a:pt x="52" y="10"/>
                  </a:lnTo>
                  <a:lnTo>
                    <a:pt x="53" y="10"/>
                  </a:lnTo>
                  <a:lnTo>
                    <a:pt x="53" y="12"/>
                  </a:lnTo>
                  <a:lnTo>
                    <a:pt x="54" y="13"/>
                  </a:lnTo>
                  <a:lnTo>
                    <a:pt x="55" y="14"/>
                  </a:lnTo>
                  <a:lnTo>
                    <a:pt x="54" y="14"/>
                  </a:lnTo>
                  <a:lnTo>
                    <a:pt x="53" y="15"/>
                  </a:lnTo>
                  <a:close/>
                  <a:moveTo>
                    <a:pt x="49" y="10"/>
                  </a:moveTo>
                  <a:lnTo>
                    <a:pt x="49" y="9"/>
                  </a:lnTo>
                  <a:lnTo>
                    <a:pt x="50" y="9"/>
                  </a:lnTo>
                  <a:lnTo>
                    <a:pt x="50" y="10"/>
                  </a:lnTo>
                  <a:lnTo>
                    <a:pt x="49" y="10"/>
                  </a:lnTo>
                  <a:close/>
                  <a:moveTo>
                    <a:pt x="56" y="12"/>
                  </a:moveTo>
                  <a:lnTo>
                    <a:pt x="58" y="13"/>
                  </a:lnTo>
                  <a:lnTo>
                    <a:pt x="58" y="14"/>
                  </a:lnTo>
                  <a:lnTo>
                    <a:pt x="58" y="15"/>
                  </a:lnTo>
                  <a:lnTo>
                    <a:pt x="56" y="14"/>
                  </a:lnTo>
                  <a:lnTo>
                    <a:pt x="56" y="13"/>
                  </a:lnTo>
                  <a:lnTo>
                    <a:pt x="56" y="12"/>
                  </a:lnTo>
                  <a:lnTo>
                    <a:pt x="56" y="10"/>
                  </a:lnTo>
                  <a:lnTo>
                    <a:pt x="56" y="12"/>
                  </a:lnTo>
                  <a:close/>
                  <a:moveTo>
                    <a:pt x="52" y="0"/>
                  </a:moveTo>
                  <a:lnTo>
                    <a:pt x="52" y="2"/>
                  </a:lnTo>
                  <a:lnTo>
                    <a:pt x="51" y="0"/>
                  </a:lnTo>
                  <a:lnTo>
                    <a:pt x="52" y="0"/>
                  </a:lnTo>
                  <a:close/>
                  <a:moveTo>
                    <a:pt x="59" y="3"/>
                  </a:moveTo>
                  <a:lnTo>
                    <a:pt x="65" y="5"/>
                  </a:lnTo>
                  <a:lnTo>
                    <a:pt x="66" y="5"/>
                  </a:lnTo>
                  <a:lnTo>
                    <a:pt x="73" y="7"/>
                  </a:lnTo>
                  <a:lnTo>
                    <a:pt x="80" y="9"/>
                  </a:lnTo>
                  <a:lnTo>
                    <a:pt x="94" y="13"/>
                  </a:lnTo>
                  <a:lnTo>
                    <a:pt x="100" y="15"/>
                  </a:lnTo>
                  <a:lnTo>
                    <a:pt x="125" y="23"/>
                  </a:lnTo>
                  <a:lnTo>
                    <a:pt x="130" y="24"/>
                  </a:lnTo>
                  <a:lnTo>
                    <a:pt x="131" y="24"/>
                  </a:lnTo>
                  <a:lnTo>
                    <a:pt x="138" y="26"/>
                  </a:lnTo>
                  <a:lnTo>
                    <a:pt x="144" y="27"/>
                  </a:lnTo>
                  <a:lnTo>
                    <a:pt x="158" y="32"/>
                  </a:lnTo>
                  <a:lnTo>
                    <a:pt x="175" y="35"/>
                  </a:lnTo>
                  <a:lnTo>
                    <a:pt x="179" y="36"/>
                  </a:lnTo>
                  <a:lnTo>
                    <a:pt x="184" y="37"/>
                  </a:lnTo>
                  <a:lnTo>
                    <a:pt x="182" y="43"/>
                  </a:lnTo>
                  <a:lnTo>
                    <a:pt x="181" y="50"/>
                  </a:lnTo>
                  <a:lnTo>
                    <a:pt x="179" y="57"/>
                  </a:lnTo>
                  <a:lnTo>
                    <a:pt x="179" y="58"/>
                  </a:lnTo>
                  <a:lnTo>
                    <a:pt x="176" y="65"/>
                  </a:lnTo>
                  <a:lnTo>
                    <a:pt x="176" y="68"/>
                  </a:lnTo>
                  <a:lnTo>
                    <a:pt x="175" y="69"/>
                  </a:lnTo>
                  <a:lnTo>
                    <a:pt x="175" y="72"/>
                  </a:lnTo>
                  <a:lnTo>
                    <a:pt x="173" y="79"/>
                  </a:lnTo>
                  <a:lnTo>
                    <a:pt x="173" y="80"/>
                  </a:lnTo>
                  <a:lnTo>
                    <a:pt x="173" y="82"/>
                  </a:lnTo>
                  <a:lnTo>
                    <a:pt x="172" y="86"/>
                  </a:lnTo>
                  <a:lnTo>
                    <a:pt x="172" y="87"/>
                  </a:lnTo>
                  <a:lnTo>
                    <a:pt x="171" y="87"/>
                  </a:lnTo>
                  <a:lnTo>
                    <a:pt x="171" y="88"/>
                  </a:lnTo>
                  <a:lnTo>
                    <a:pt x="171" y="89"/>
                  </a:lnTo>
                  <a:lnTo>
                    <a:pt x="171" y="90"/>
                  </a:lnTo>
                  <a:lnTo>
                    <a:pt x="171" y="92"/>
                  </a:lnTo>
                  <a:lnTo>
                    <a:pt x="170" y="93"/>
                  </a:lnTo>
                  <a:lnTo>
                    <a:pt x="170" y="96"/>
                  </a:lnTo>
                  <a:lnTo>
                    <a:pt x="169" y="97"/>
                  </a:lnTo>
                  <a:lnTo>
                    <a:pt x="169" y="98"/>
                  </a:lnTo>
                  <a:lnTo>
                    <a:pt x="169" y="99"/>
                  </a:lnTo>
                  <a:lnTo>
                    <a:pt x="169" y="100"/>
                  </a:lnTo>
                  <a:lnTo>
                    <a:pt x="165" y="110"/>
                  </a:lnTo>
                  <a:lnTo>
                    <a:pt x="163" y="120"/>
                  </a:lnTo>
                  <a:lnTo>
                    <a:pt x="163" y="123"/>
                  </a:lnTo>
                  <a:lnTo>
                    <a:pt x="162" y="124"/>
                  </a:lnTo>
                  <a:lnTo>
                    <a:pt x="162" y="125"/>
                  </a:lnTo>
                  <a:lnTo>
                    <a:pt x="161" y="126"/>
                  </a:lnTo>
                  <a:lnTo>
                    <a:pt x="162" y="126"/>
                  </a:lnTo>
                  <a:lnTo>
                    <a:pt x="162" y="128"/>
                  </a:lnTo>
                  <a:lnTo>
                    <a:pt x="163" y="128"/>
                  </a:lnTo>
                  <a:lnTo>
                    <a:pt x="163" y="130"/>
                  </a:lnTo>
                  <a:lnTo>
                    <a:pt x="163" y="134"/>
                  </a:lnTo>
                  <a:lnTo>
                    <a:pt x="162" y="136"/>
                  </a:lnTo>
                  <a:lnTo>
                    <a:pt x="162" y="139"/>
                  </a:lnTo>
                  <a:lnTo>
                    <a:pt x="155" y="137"/>
                  </a:lnTo>
                  <a:lnTo>
                    <a:pt x="154" y="137"/>
                  </a:lnTo>
                  <a:lnTo>
                    <a:pt x="149" y="136"/>
                  </a:lnTo>
                  <a:lnTo>
                    <a:pt x="148" y="135"/>
                  </a:lnTo>
                  <a:lnTo>
                    <a:pt x="145" y="135"/>
                  </a:lnTo>
                  <a:lnTo>
                    <a:pt x="138" y="133"/>
                  </a:lnTo>
                  <a:lnTo>
                    <a:pt x="136" y="133"/>
                  </a:lnTo>
                  <a:lnTo>
                    <a:pt x="133" y="132"/>
                  </a:lnTo>
                  <a:lnTo>
                    <a:pt x="131" y="130"/>
                  </a:lnTo>
                  <a:lnTo>
                    <a:pt x="130" y="130"/>
                  </a:lnTo>
                  <a:lnTo>
                    <a:pt x="128" y="130"/>
                  </a:lnTo>
                  <a:lnTo>
                    <a:pt x="125" y="129"/>
                  </a:lnTo>
                  <a:lnTo>
                    <a:pt x="124" y="129"/>
                  </a:lnTo>
                  <a:lnTo>
                    <a:pt x="123" y="129"/>
                  </a:lnTo>
                  <a:lnTo>
                    <a:pt x="122" y="128"/>
                  </a:lnTo>
                  <a:lnTo>
                    <a:pt x="121" y="128"/>
                  </a:lnTo>
                  <a:lnTo>
                    <a:pt x="114" y="126"/>
                  </a:lnTo>
                  <a:lnTo>
                    <a:pt x="113" y="127"/>
                  </a:lnTo>
                  <a:lnTo>
                    <a:pt x="112" y="127"/>
                  </a:lnTo>
                  <a:lnTo>
                    <a:pt x="111" y="127"/>
                  </a:lnTo>
                  <a:lnTo>
                    <a:pt x="110" y="128"/>
                  </a:lnTo>
                  <a:lnTo>
                    <a:pt x="109" y="127"/>
                  </a:lnTo>
                  <a:lnTo>
                    <a:pt x="108" y="127"/>
                  </a:lnTo>
                  <a:lnTo>
                    <a:pt x="106" y="127"/>
                  </a:lnTo>
                  <a:lnTo>
                    <a:pt x="105" y="126"/>
                  </a:lnTo>
                  <a:lnTo>
                    <a:pt x="104" y="126"/>
                  </a:lnTo>
                  <a:lnTo>
                    <a:pt x="103" y="126"/>
                  </a:lnTo>
                  <a:lnTo>
                    <a:pt x="101" y="126"/>
                  </a:lnTo>
                  <a:lnTo>
                    <a:pt x="100" y="125"/>
                  </a:lnTo>
                  <a:lnTo>
                    <a:pt x="99" y="125"/>
                  </a:lnTo>
                  <a:lnTo>
                    <a:pt x="96" y="127"/>
                  </a:lnTo>
                  <a:lnTo>
                    <a:pt x="94" y="126"/>
                  </a:lnTo>
                  <a:lnTo>
                    <a:pt x="93" y="126"/>
                  </a:lnTo>
                  <a:lnTo>
                    <a:pt x="92" y="126"/>
                  </a:lnTo>
                  <a:lnTo>
                    <a:pt x="89" y="126"/>
                  </a:lnTo>
                  <a:lnTo>
                    <a:pt x="85" y="126"/>
                  </a:lnTo>
                  <a:lnTo>
                    <a:pt x="84" y="127"/>
                  </a:lnTo>
                  <a:lnTo>
                    <a:pt x="83" y="127"/>
                  </a:lnTo>
                  <a:lnTo>
                    <a:pt x="79" y="127"/>
                  </a:lnTo>
                  <a:lnTo>
                    <a:pt x="76" y="127"/>
                  </a:lnTo>
                  <a:lnTo>
                    <a:pt x="75" y="126"/>
                  </a:lnTo>
                  <a:lnTo>
                    <a:pt x="75" y="125"/>
                  </a:lnTo>
                  <a:lnTo>
                    <a:pt x="74" y="125"/>
                  </a:lnTo>
                  <a:lnTo>
                    <a:pt x="73" y="124"/>
                  </a:lnTo>
                  <a:lnTo>
                    <a:pt x="72" y="125"/>
                  </a:lnTo>
                  <a:lnTo>
                    <a:pt x="69" y="125"/>
                  </a:lnTo>
                  <a:lnTo>
                    <a:pt x="68" y="125"/>
                  </a:lnTo>
                  <a:lnTo>
                    <a:pt x="66" y="125"/>
                  </a:lnTo>
                  <a:lnTo>
                    <a:pt x="65" y="126"/>
                  </a:lnTo>
                  <a:lnTo>
                    <a:pt x="65" y="125"/>
                  </a:lnTo>
                  <a:lnTo>
                    <a:pt x="62" y="124"/>
                  </a:lnTo>
                  <a:lnTo>
                    <a:pt x="59" y="124"/>
                  </a:lnTo>
                  <a:lnTo>
                    <a:pt x="60" y="124"/>
                  </a:lnTo>
                  <a:lnTo>
                    <a:pt x="59" y="123"/>
                  </a:lnTo>
                  <a:lnTo>
                    <a:pt x="58" y="120"/>
                  </a:lnTo>
                  <a:lnTo>
                    <a:pt x="56" y="120"/>
                  </a:lnTo>
                  <a:lnTo>
                    <a:pt x="55" y="120"/>
                  </a:lnTo>
                  <a:lnTo>
                    <a:pt x="54" y="120"/>
                  </a:lnTo>
                  <a:lnTo>
                    <a:pt x="52" y="118"/>
                  </a:lnTo>
                  <a:lnTo>
                    <a:pt x="50" y="118"/>
                  </a:lnTo>
                  <a:lnTo>
                    <a:pt x="48" y="118"/>
                  </a:lnTo>
                  <a:lnTo>
                    <a:pt x="45" y="117"/>
                  </a:lnTo>
                  <a:lnTo>
                    <a:pt x="44" y="117"/>
                  </a:lnTo>
                  <a:lnTo>
                    <a:pt x="43" y="118"/>
                  </a:lnTo>
                  <a:lnTo>
                    <a:pt x="41" y="119"/>
                  </a:lnTo>
                  <a:lnTo>
                    <a:pt x="38" y="119"/>
                  </a:lnTo>
                  <a:lnTo>
                    <a:pt x="36" y="119"/>
                  </a:lnTo>
                  <a:lnTo>
                    <a:pt x="35" y="119"/>
                  </a:lnTo>
                  <a:lnTo>
                    <a:pt x="34" y="119"/>
                  </a:lnTo>
                  <a:lnTo>
                    <a:pt x="33" y="119"/>
                  </a:lnTo>
                  <a:lnTo>
                    <a:pt x="32" y="119"/>
                  </a:lnTo>
                  <a:lnTo>
                    <a:pt x="32" y="118"/>
                  </a:lnTo>
                  <a:lnTo>
                    <a:pt x="31" y="117"/>
                  </a:lnTo>
                  <a:lnTo>
                    <a:pt x="29" y="116"/>
                  </a:lnTo>
                  <a:lnTo>
                    <a:pt x="25" y="115"/>
                  </a:lnTo>
                  <a:lnTo>
                    <a:pt x="25" y="114"/>
                  </a:lnTo>
                  <a:lnTo>
                    <a:pt x="24" y="113"/>
                  </a:lnTo>
                  <a:lnTo>
                    <a:pt x="23" y="112"/>
                  </a:lnTo>
                  <a:lnTo>
                    <a:pt x="23" y="110"/>
                  </a:lnTo>
                  <a:lnTo>
                    <a:pt x="24" y="109"/>
                  </a:lnTo>
                  <a:lnTo>
                    <a:pt x="24" y="108"/>
                  </a:lnTo>
                  <a:lnTo>
                    <a:pt x="24" y="107"/>
                  </a:lnTo>
                  <a:lnTo>
                    <a:pt x="24" y="106"/>
                  </a:lnTo>
                  <a:lnTo>
                    <a:pt x="25" y="106"/>
                  </a:lnTo>
                  <a:lnTo>
                    <a:pt x="25" y="105"/>
                  </a:lnTo>
                  <a:lnTo>
                    <a:pt x="25" y="102"/>
                  </a:lnTo>
                  <a:lnTo>
                    <a:pt x="24" y="98"/>
                  </a:lnTo>
                  <a:lnTo>
                    <a:pt x="24" y="97"/>
                  </a:lnTo>
                  <a:lnTo>
                    <a:pt x="21" y="93"/>
                  </a:lnTo>
                  <a:lnTo>
                    <a:pt x="20" y="92"/>
                  </a:lnTo>
                  <a:lnTo>
                    <a:pt x="19" y="92"/>
                  </a:lnTo>
                  <a:lnTo>
                    <a:pt x="16" y="93"/>
                  </a:lnTo>
                  <a:lnTo>
                    <a:pt x="14" y="92"/>
                  </a:lnTo>
                  <a:lnTo>
                    <a:pt x="13" y="90"/>
                  </a:lnTo>
                  <a:lnTo>
                    <a:pt x="14" y="88"/>
                  </a:lnTo>
                  <a:lnTo>
                    <a:pt x="13" y="87"/>
                  </a:lnTo>
                  <a:lnTo>
                    <a:pt x="12" y="87"/>
                  </a:lnTo>
                  <a:lnTo>
                    <a:pt x="12" y="86"/>
                  </a:lnTo>
                  <a:lnTo>
                    <a:pt x="11" y="86"/>
                  </a:lnTo>
                  <a:lnTo>
                    <a:pt x="10" y="86"/>
                  </a:lnTo>
                  <a:lnTo>
                    <a:pt x="9" y="86"/>
                  </a:lnTo>
                  <a:lnTo>
                    <a:pt x="9" y="85"/>
                  </a:lnTo>
                  <a:lnTo>
                    <a:pt x="9" y="84"/>
                  </a:lnTo>
                  <a:lnTo>
                    <a:pt x="8" y="84"/>
                  </a:lnTo>
                  <a:lnTo>
                    <a:pt x="8" y="85"/>
                  </a:lnTo>
                  <a:lnTo>
                    <a:pt x="8" y="84"/>
                  </a:lnTo>
                  <a:lnTo>
                    <a:pt x="8" y="85"/>
                  </a:lnTo>
                  <a:lnTo>
                    <a:pt x="6" y="85"/>
                  </a:lnTo>
                  <a:lnTo>
                    <a:pt x="6" y="84"/>
                  </a:lnTo>
                  <a:lnTo>
                    <a:pt x="4" y="85"/>
                  </a:lnTo>
                  <a:lnTo>
                    <a:pt x="3" y="85"/>
                  </a:lnTo>
                  <a:lnTo>
                    <a:pt x="3" y="84"/>
                  </a:lnTo>
                  <a:lnTo>
                    <a:pt x="3" y="83"/>
                  </a:lnTo>
                  <a:lnTo>
                    <a:pt x="2" y="83"/>
                  </a:lnTo>
                  <a:lnTo>
                    <a:pt x="3" y="83"/>
                  </a:lnTo>
                  <a:lnTo>
                    <a:pt x="2" y="82"/>
                  </a:lnTo>
                  <a:lnTo>
                    <a:pt x="1" y="82"/>
                  </a:lnTo>
                  <a:lnTo>
                    <a:pt x="1" y="83"/>
                  </a:lnTo>
                  <a:lnTo>
                    <a:pt x="0" y="83"/>
                  </a:lnTo>
                  <a:lnTo>
                    <a:pt x="0" y="82"/>
                  </a:lnTo>
                  <a:lnTo>
                    <a:pt x="1" y="82"/>
                  </a:lnTo>
                  <a:lnTo>
                    <a:pt x="1" y="80"/>
                  </a:lnTo>
                  <a:lnTo>
                    <a:pt x="2" y="78"/>
                  </a:lnTo>
                  <a:lnTo>
                    <a:pt x="3" y="75"/>
                  </a:lnTo>
                  <a:lnTo>
                    <a:pt x="3" y="73"/>
                  </a:lnTo>
                  <a:lnTo>
                    <a:pt x="4" y="72"/>
                  </a:lnTo>
                  <a:lnTo>
                    <a:pt x="4" y="70"/>
                  </a:lnTo>
                  <a:lnTo>
                    <a:pt x="4" y="72"/>
                  </a:lnTo>
                  <a:lnTo>
                    <a:pt x="4" y="73"/>
                  </a:lnTo>
                  <a:lnTo>
                    <a:pt x="4" y="74"/>
                  </a:lnTo>
                  <a:lnTo>
                    <a:pt x="3" y="75"/>
                  </a:lnTo>
                  <a:lnTo>
                    <a:pt x="3" y="76"/>
                  </a:lnTo>
                  <a:lnTo>
                    <a:pt x="3" y="77"/>
                  </a:lnTo>
                  <a:lnTo>
                    <a:pt x="4" y="77"/>
                  </a:lnTo>
                  <a:lnTo>
                    <a:pt x="4" y="76"/>
                  </a:lnTo>
                  <a:lnTo>
                    <a:pt x="5" y="77"/>
                  </a:lnTo>
                  <a:lnTo>
                    <a:pt x="6" y="76"/>
                  </a:lnTo>
                  <a:lnTo>
                    <a:pt x="6" y="75"/>
                  </a:lnTo>
                  <a:lnTo>
                    <a:pt x="6" y="74"/>
                  </a:lnTo>
                  <a:lnTo>
                    <a:pt x="6" y="73"/>
                  </a:lnTo>
                  <a:lnTo>
                    <a:pt x="6" y="72"/>
                  </a:lnTo>
                  <a:lnTo>
                    <a:pt x="8" y="72"/>
                  </a:lnTo>
                  <a:lnTo>
                    <a:pt x="8" y="70"/>
                  </a:lnTo>
                  <a:lnTo>
                    <a:pt x="9" y="70"/>
                  </a:lnTo>
                  <a:lnTo>
                    <a:pt x="10" y="70"/>
                  </a:lnTo>
                  <a:lnTo>
                    <a:pt x="10" y="69"/>
                  </a:lnTo>
                  <a:lnTo>
                    <a:pt x="10" y="68"/>
                  </a:lnTo>
                  <a:lnTo>
                    <a:pt x="9" y="68"/>
                  </a:lnTo>
                  <a:lnTo>
                    <a:pt x="8" y="68"/>
                  </a:lnTo>
                  <a:lnTo>
                    <a:pt x="6" y="68"/>
                  </a:lnTo>
                  <a:lnTo>
                    <a:pt x="8" y="69"/>
                  </a:lnTo>
                  <a:lnTo>
                    <a:pt x="6" y="69"/>
                  </a:lnTo>
                  <a:lnTo>
                    <a:pt x="6" y="68"/>
                  </a:lnTo>
                  <a:lnTo>
                    <a:pt x="5" y="68"/>
                  </a:lnTo>
                  <a:lnTo>
                    <a:pt x="5" y="67"/>
                  </a:lnTo>
                  <a:lnTo>
                    <a:pt x="4" y="67"/>
                  </a:lnTo>
                  <a:lnTo>
                    <a:pt x="4" y="66"/>
                  </a:lnTo>
                  <a:lnTo>
                    <a:pt x="5" y="65"/>
                  </a:lnTo>
                  <a:lnTo>
                    <a:pt x="5" y="64"/>
                  </a:lnTo>
                  <a:lnTo>
                    <a:pt x="5" y="62"/>
                  </a:lnTo>
                  <a:lnTo>
                    <a:pt x="6" y="62"/>
                  </a:lnTo>
                  <a:lnTo>
                    <a:pt x="6" y="63"/>
                  </a:lnTo>
                  <a:lnTo>
                    <a:pt x="8" y="63"/>
                  </a:lnTo>
                  <a:lnTo>
                    <a:pt x="9" y="63"/>
                  </a:lnTo>
                  <a:lnTo>
                    <a:pt x="9" y="62"/>
                  </a:lnTo>
                  <a:lnTo>
                    <a:pt x="10" y="62"/>
                  </a:lnTo>
                  <a:lnTo>
                    <a:pt x="11" y="62"/>
                  </a:lnTo>
                  <a:lnTo>
                    <a:pt x="12" y="62"/>
                  </a:lnTo>
                  <a:lnTo>
                    <a:pt x="12" y="60"/>
                  </a:lnTo>
                  <a:lnTo>
                    <a:pt x="11" y="60"/>
                  </a:lnTo>
                  <a:lnTo>
                    <a:pt x="10" y="60"/>
                  </a:lnTo>
                  <a:lnTo>
                    <a:pt x="10" y="59"/>
                  </a:lnTo>
                  <a:lnTo>
                    <a:pt x="9" y="59"/>
                  </a:lnTo>
                  <a:lnTo>
                    <a:pt x="10" y="59"/>
                  </a:lnTo>
                  <a:lnTo>
                    <a:pt x="10" y="58"/>
                  </a:lnTo>
                  <a:lnTo>
                    <a:pt x="9" y="57"/>
                  </a:lnTo>
                  <a:lnTo>
                    <a:pt x="8" y="57"/>
                  </a:lnTo>
                  <a:lnTo>
                    <a:pt x="6" y="57"/>
                  </a:lnTo>
                  <a:lnTo>
                    <a:pt x="6" y="58"/>
                  </a:lnTo>
                  <a:lnTo>
                    <a:pt x="6" y="59"/>
                  </a:lnTo>
                  <a:lnTo>
                    <a:pt x="6" y="60"/>
                  </a:lnTo>
                  <a:lnTo>
                    <a:pt x="5" y="60"/>
                  </a:lnTo>
                  <a:lnTo>
                    <a:pt x="4" y="60"/>
                  </a:lnTo>
                  <a:lnTo>
                    <a:pt x="5" y="59"/>
                  </a:lnTo>
                  <a:lnTo>
                    <a:pt x="5" y="58"/>
                  </a:lnTo>
                  <a:lnTo>
                    <a:pt x="6" y="56"/>
                  </a:lnTo>
                  <a:lnTo>
                    <a:pt x="6" y="55"/>
                  </a:lnTo>
                  <a:lnTo>
                    <a:pt x="6" y="54"/>
                  </a:lnTo>
                  <a:lnTo>
                    <a:pt x="6" y="53"/>
                  </a:lnTo>
                  <a:lnTo>
                    <a:pt x="8" y="52"/>
                  </a:lnTo>
                  <a:lnTo>
                    <a:pt x="8" y="50"/>
                  </a:lnTo>
                  <a:lnTo>
                    <a:pt x="8" y="48"/>
                  </a:lnTo>
                  <a:lnTo>
                    <a:pt x="8" y="47"/>
                  </a:lnTo>
                  <a:lnTo>
                    <a:pt x="6" y="47"/>
                  </a:lnTo>
                  <a:lnTo>
                    <a:pt x="6" y="46"/>
                  </a:lnTo>
                  <a:lnTo>
                    <a:pt x="6" y="45"/>
                  </a:lnTo>
                  <a:lnTo>
                    <a:pt x="6" y="44"/>
                  </a:lnTo>
                  <a:lnTo>
                    <a:pt x="6" y="43"/>
                  </a:lnTo>
                  <a:lnTo>
                    <a:pt x="8" y="40"/>
                  </a:lnTo>
                  <a:lnTo>
                    <a:pt x="8" y="39"/>
                  </a:lnTo>
                  <a:lnTo>
                    <a:pt x="8" y="38"/>
                  </a:lnTo>
                  <a:lnTo>
                    <a:pt x="8" y="37"/>
                  </a:lnTo>
                  <a:lnTo>
                    <a:pt x="8" y="36"/>
                  </a:lnTo>
                  <a:lnTo>
                    <a:pt x="8" y="35"/>
                  </a:lnTo>
                  <a:lnTo>
                    <a:pt x="8" y="34"/>
                  </a:lnTo>
                  <a:lnTo>
                    <a:pt x="9" y="33"/>
                  </a:lnTo>
                  <a:lnTo>
                    <a:pt x="9" y="32"/>
                  </a:lnTo>
                  <a:lnTo>
                    <a:pt x="8" y="30"/>
                  </a:lnTo>
                  <a:lnTo>
                    <a:pt x="8" y="29"/>
                  </a:lnTo>
                  <a:lnTo>
                    <a:pt x="8" y="28"/>
                  </a:lnTo>
                  <a:lnTo>
                    <a:pt x="6" y="28"/>
                  </a:lnTo>
                  <a:lnTo>
                    <a:pt x="6" y="27"/>
                  </a:lnTo>
                  <a:lnTo>
                    <a:pt x="6" y="26"/>
                  </a:lnTo>
                  <a:lnTo>
                    <a:pt x="5" y="26"/>
                  </a:lnTo>
                  <a:lnTo>
                    <a:pt x="5" y="25"/>
                  </a:lnTo>
                  <a:lnTo>
                    <a:pt x="5" y="24"/>
                  </a:lnTo>
                  <a:lnTo>
                    <a:pt x="5" y="23"/>
                  </a:lnTo>
                  <a:lnTo>
                    <a:pt x="5" y="22"/>
                  </a:lnTo>
                  <a:lnTo>
                    <a:pt x="5" y="20"/>
                  </a:lnTo>
                  <a:lnTo>
                    <a:pt x="6" y="19"/>
                  </a:lnTo>
                  <a:lnTo>
                    <a:pt x="5" y="19"/>
                  </a:lnTo>
                  <a:lnTo>
                    <a:pt x="6" y="19"/>
                  </a:lnTo>
                  <a:lnTo>
                    <a:pt x="6" y="18"/>
                  </a:lnTo>
                  <a:lnTo>
                    <a:pt x="6" y="17"/>
                  </a:lnTo>
                  <a:lnTo>
                    <a:pt x="6" y="16"/>
                  </a:lnTo>
                  <a:lnTo>
                    <a:pt x="6" y="15"/>
                  </a:lnTo>
                  <a:lnTo>
                    <a:pt x="8" y="15"/>
                  </a:lnTo>
                  <a:lnTo>
                    <a:pt x="8" y="14"/>
                  </a:lnTo>
                  <a:lnTo>
                    <a:pt x="8" y="13"/>
                  </a:lnTo>
                  <a:lnTo>
                    <a:pt x="9" y="13"/>
                  </a:lnTo>
                  <a:lnTo>
                    <a:pt x="9" y="12"/>
                  </a:lnTo>
                  <a:lnTo>
                    <a:pt x="10" y="12"/>
                  </a:lnTo>
                  <a:lnTo>
                    <a:pt x="10" y="10"/>
                  </a:lnTo>
                  <a:lnTo>
                    <a:pt x="9" y="9"/>
                  </a:lnTo>
                  <a:lnTo>
                    <a:pt x="9" y="8"/>
                  </a:lnTo>
                  <a:lnTo>
                    <a:pt x="10" y="8"/>
                  </a:lnTo>
                  <a:lnTo>
                    <a:pt x="11" y="8"/>
                  </a:lnTo>
                  <a:lnTo>
                    <a:pt x="11" y="9"/>
                  </a:lnTo>
                  <a:lnTo>
                    <a:pt x="12" y="9"/>
                  </a:lnTo>
                  <a:lnTo>
                    <a:pt x="12" y="10"/>
                  </a:lnTo>
                  <a:lnTo>
                    <a:pt x="13" y="12"/>
                  </a:lnTo>
                  <a:lnTo>
                    <a:pt x="14" y="14"/>
                  </a:lnTo>
                  <a:lnTo>
                    <a:pt x="15" y="14"/>
                  </a:lnTo>
                  <a:lnTo>
                    <a:pt x="16" y="15"/>
                  </a:lnTo>
                  <a:lnTo>
                    <a:pt x="16" y="16"/>
                  </a:lnTo>
                  <a:lnTo>
                    <a:pt x="18" y="16"/>
                  </a:lnTo>
                  <a:lnTo>
                    <a:pt x="19" y="16"/>
                  </a:lnTo>
                  <a:lnTo>
                    <a:pt x="19" y="17"/>
                  </a:lnTo>
                  <a:lnTo>
                    <a:pt x="20" y="18"/>
                  </a:lnTo>
                  <a:lnTo>
                    <a:pt x="21" y="18"/>
                  </a:lnTo>
                  <a:lnTo>
                    <a:pt x="20" y="19"/>
                  </a:lnTo>
                  <a:lnTo>
                    <a:pt x="21" y="19"/>
                  </a:lnTo>
                  <a:lnTo>
                    <a:pt x="21" y="20"/>
                  </a:lnTo>
                  <a:lnTo>
                    <a:pt x="23" y="22"/>
                  </a:lnTo>
                  <a:lnTo>
                    <a:pt x="24" y="22"/>
                  </a:lnTo>
                  <a:lnTo>
                    <a:pt x="25" y="22"/>
                  </a:lnTo>
                  <a:lnTo>
                    <a:pt x="25" y="23"/>
                  </a:lnTo>
                  <a:lnTo>
                    <a:pt x="26" y="23"/>
                  </a:lnTo>
                  <a:lnTo>
                    <a:pt x="28" y="23"/>
                  </a:lnTo>
                  <a:lnTo>
                    <a:pt x="29" y="23"/>
                  </a:lnTo>
                  <a:lnTo>
                    <a:pt x="30" y="24"/>
                  </a:lnTo>
                  <a:lnTo>
                    <a:pt x="30" y="25"/>
                  </a:lnTo>
                  <a:lnTo>
                    <a:pt x="31" y="25"/>
                  </a:lnTo>
                  <a:lnTo>
                    <a:pt x="32" y="25"/>
                  </a:lnTo>
                  <a:lnTo>
                    <a:pt x="33" y="26"/>
                  </a:lnTo>
                  <a:lnTo>
                    <a:pt x="34" y="26"/>
                  </a:lnTo>
                  <a:lnTo>
                    <a:pt x="34" y="27"/>
                  </a:lnTo>
                  <a:lnTo>
                    <a:pt x="35" y="27"/>
                  </a:lnTo>
                  <a:lnTo>
                    <a:pt x="36" y="27"/>
                  </a:lnTo>
                  <a:lnTo>
                    <a:pt x="38" y="27"/>
                  </a:lnTo>
                  <a:lnTo>
                    <a:pt x="38" y="28"/>
                  </a:lnTo>
                  <a:lnTo>
                    <a:pt x="39" y="28"/>
                  </a:lnTo>
                  <a:lnTo>
                    <a:pt x="40" y="27"/>
                  </a:lnTo>
                  <a:lnTo>
                    <a:pt x="41" y="27"/>
                  </a:lnTo>
                  <a:lnTo>
                    <a:pt x="42" y="28"/>
                  </a:lnTo>
                  <a:lnTo>
                    <a:pt x="42" y="29"/>
                  </a:lnTo>
                  <a:lnTo>
                    <a:pt x="42" y="30"/>
                  </a:lnTo>
                  <a:lnTo>
                    <a:pt x="43" y="30"/>
                  </a:lnTo>
                  <a:lnTo>
                    <a:pt x="44" y="30"/>
                  </a:lnTo>
                  <a:lnTo>
                    <a:pt x="45" y="30"/>
                  </a:lnTo>
                  <a:lnTo>
                    <a:pt x="45" y="32"/>
                  </a:lnTo>
                  <a:lnTo>
                    <a:pt x="44" y="32"/>
                  </a:lnTo>
                  <a:lnTo>
                    <a:pt x="45" y="33"/>
                  </a:lnTo>
                  <a:lnTo>
                    <a:pt x="46" y="33"/>
                  </a:lnTo>
                  <a:lnTo>
                    <a:pt x="46" y="32"/>
                  </a:lnTo>
                  <a:lnTo>
                    <a:pt x="46" y="30"/>
                  </a:lnTo>
                  <a:lnTo>
                    <a:pt x="48" y="30"/>
                  </a:lnTo>
                  <a:lnTo>
                    <a:pt x="49" y="30"/>
                  </a:lnTo>
                  <a:lnTo>
                    <a:pt x="50" y="30"/>
                  </a:lnTo>
                  <a:lnTo>
                    <a:pt x="50" y="32"/>
                  </a:lnTo>
                  <a:lnTo>
                    <a:pt x="49" y="32"/>
                  </a:lnTo>
                  <a:lnTo>
                    <a:pt x="48" y="32"/>
                  </a:lnTo>
                  <a:lnTo>
                    <a:pt x="48" y="34"/>
                  </a:lnTo>
                  <a:lnTo>
                    <a:pt x="49" y="34"/>
                  </a:lnTo>
                  <a:lnTo>
                    <a:pt x="49" y="33"/>
                  </a:lnTo>
                  <a:lnTo>
                    <a:pt x="50" y="33"/>
                  </a:lnTo>
                  <a:lnTo>
                    <a:pt x="51" y="33"/>
                  </a:lnTo>
                  <a:lnTo>
                    <a:pt x="50" y="33"/>
                  </a:lnTo>
                  <a:lnTo>
                    <a:pt x="50" y="35"/>
                  </a:lnTo>
                  <a:lnTo>
                    <a:pt x="50" y="36"/>
                  </a:lnTo>
                  <a:lnTo>
                    <a:pt x="50" y="35"/>
                  </a:lnTo>
                  <a:lnTo>
                    <a:pt x="49" y="35"/>
                  </a:lnTo>
                  <a:lnTo>
                    <a:pt x="49" y="36"/>
                  </a:lnTo>
                  <a:lnTo>
                    <a:pt x="49" y="37"/>
                  </a:lnTo>
                  <a:lnTo>
                    <a:pt x="49" y="38"/>
                  </a:lnTo>
                  <a:lnTo>
                    <a:pt x="50" y="38"/>
                  </a:lnTo>
                  <a:lnTo>
                    <a:pt x="49" y="39"/>
                  </a:lnTo>
                  <a:lnTo>
                    <a:pt x="50" y="39"/>
                  </a:lnTo>
                  <a:lnTo>
                    <a:pt x="50" y="40"/>
                  </a:lnTo>
                  <a:lnTo>
                    <a:pt x="49" y="40"/>
                  </a:lnTo>
                  <a:lnTo>
                    <a:pt x="48" y="40"/>
                  </a:lnTo>
                  <a:lnTo>
                    <a:pt x="48" y="42"/>
                  </a:lnTo>
                  <a:lnTo>
                    <a:pt x="46" y="42"/>
                  </a:lnTo>
                  <a:lnTo>
                    <a:pt x="45" y="43"/>
                  </a:lnTo>
                  <a:lnTo>
                    <a:pt x="45" y="44"/>
                  </a:lnTo>
                  <a:lnTo>
                    <a:pt x="46" y="44"/>
                  </a:lnTo>
                  <a:lnTo>
                    <a:pt x="46" y="43"/>
                  </a:lnTo>
                  <a:lnTo>
                    <a:pt x="48" y="43"/>
                  </a:lnTo>
                  <a:lnTo>
                    <a:pt x="49" y="42"/>
                  </a:lnTo>
                  <a:lnTo>
                    <a:pt x="50" y="42"/>
                  </a:lnTo>
                  <a:lnTo>
                    <a:pt x="50" y="40"/>
                  </a:lnTo>
                  <a:lnTo>
                    <a:pt x="51" y="42"/>
                  </a:lnTo>
                  <a:lnTo>
                    <a:pt x="51" y="40"/>
                  </a:lnTo>
                  <a:lnTo>
                    <a:pt x="51" y="39"/>
                  </a:lnTo>
                  <a:lnTo>
                    <a:pt x="50" y="38"/>
                  </a:lnTo>
                  <a:lnTo>
                    <a:pt x="51" y="38"/>
                  </a:lnTo>
                  <a:lnTo>
                    <a:pt x="51" y="39"/>
                  </a:lnTo>
                  <a:lnTo>
                    <a:pt x="52" y="39"/>
                  </a:lnTo>
                  <a:lnTo>
                    <a:pt x="52" y="40"/>
                  </a:lnTo>
                  <a:lnTo>
                    <a:pt x="52" y="42"/>
                  </a:lnTo>
                  <a:lnTo>
                    <a:pt x="52" y="43"/>
                  </a:lnTo>
                  <a:lnTo>
                    <a:pt x="52" y="44"/>
                  </a:lnTo>
                  <a:lnTo>
                    <a:pt x="51" y="44"/>
                  </a:lnTo>
                  <a:lnTo>
                    <a:pt x="52" y="45"/>
                  </a:lnTo>
                  <a:lnTo>
                    <a:pt x="52" y="46"/>
                  </a:lnTo>
                  <a:lnTo>
                    <a:pt x="51" y="46"/>
                  </a:lnTo>
                  <a:lnTo>
                    <a:pt x="51" y="45"/>
                  </a:lnTo>
                  <a:lnTo>
                    <a:pt x="50" y="45"/>
                  </a:lnTo>
                  <a:lnTo>
                    <a:pt x="50" y="46"/>
                  </a:lnTo>
                  <a:lnTo>
                    <a:pt x="50" y="47"/>
                  </a:lnTo>
                  <a:lnTo>
                    <a:pt x="50" y="46"/>
                  </a:lnTo>
                  <a:lnTo>
                    <a:pt x="50" y="47"/>
                  </a:lnTo>
                  <a:lnTo>
                    <a:pt x="50" y="48"/>
                  </a:lnTo>
                  <a:lnTo>
                    <a:pt x="50" y="49"/>
                  </a:lnTo>
                  <a:lnTo>
                    <a:pt x="50" y="50"/>
                  </a:lnTo>
                  <a:lnTo>
                    <a:pt x="49" y="50"/>
                  </a:lnTo>
                  <a:lnTo>
                    <a:pt x="49" y="52"/>
                  </a:lnTo>
                  <a:lnTo>
                    <a:pt x="48" y="52"/>
                  </a:lnTo>
                  <a:lnTo>
                    <a:pt x="48" y="53"/>
                  </a:lnTo>
                  <a:lnTo>
                    <a:pt x="49" y="53"/>
                  </a:lnTo>
                  <a:lnTo>
                    <a:pt x="49" y="54"/>
                  </a:lnTo>
                  <a:lnTo>
                    <a:pt x="50" y="54"/>
                  </a:lnTo>
                  <a:lnTo>
                    <a:pt x="49" y="54"/>
                  </a:lnTo>
                  <a:lnTo>
                    <a:pt x="50" y="55"/>
                  </a:lnTo>
                  <a:lnTo>
                    <a:pt x="49" y="57"/>
                  </a:lnTo>
                  <a:lnTo>
                    <a:pt x="50" y="57"/>
                  </a:lnTo>
                  <a:lnTo>
                    <a:pt x="50" y="58"/>
                  </a:lnTo>
                  <a:lnTo>
                    <a:pt x="49" y="58"/>
                  </a:lnTo>
                  <a:lnTo>
                    <a:pt x="48" y="58"/>
                  </a:lnTo>
                  <a:lnTo>
                    <a:pt x="48" y="59"/>
                  </a:lnTo>
                  <a:lnTo>
                    <a:pt x="46" y="59"/>
                  </a:lnTo>
                  <a:lnTo>
                    <a:pt x="46" y="58"/>
                  </a:lnTo>
                  <a:lnTo>
                    <a:pt x="45" y="58"/>
                  </a:lnTo>
                  <a:lnTo>
                    <a:pt x="45" y="59"/>
                  </a:lnTo>
                  <a:lnTo>
                    <a:pt x="46" y="62"/>
                  </a:lnTo>
                  <a:lnTo>
                    <a:pt x="48" y="62"/>
                  </a:lnTo>
                  <a:lnTo>
                    <a:pt x="49" y="62"/>
                  </a:lnTo>
                  <a:lnTo>
                    <a:pt x="49" y="60"/>
                  </a:lnTo>
                  <a:lnTo>
                    <a:pt x="48" y="60"/>
                  </a:lnTo>
                  <a:lnTo>
                    <a:pt x="49" y="60"/>
                  </a:lnTo>
                  <a:lnTo>
                    <a:pt x="50" y="59"/>
                  </a:lnTo>
                  <a:lnTo>
                    <a:pt x="51" y="59"/>
                  </a:lnTo>
                  <a:lnTo>
                    <a:pt x="51" y="58"/>
                  </a:lnTo>
                  <a:lnTo>
                    <a:pt x="51" y="57"/>
                  </a:lnTo>
                  <a:lnTo>
                    <a:pt x="51" y="56"/>
                  </a:lnTo>
                  <a:lnTo>
                    <a:pt x="51" y="55"/>
                  </a:lnTo>
                  <a:lnTo>
                    <a:pt x="51" y="54"/>
                  </a:lnTo>
                  <a:lnTo>
                    <a:pt x="51" y="53"/>
                  </a:lnTo>
                  <a:lnTo>
                    <a:pt x="51" y="52"/>
                  </a:lnTo>
                  <a:lnTo>
                    <a:pt x="52" y="52"/>
                  </a:lnTo>
                  <a:lnTo>
                    <a:pt x="53" y="52"/>
                  </a:lnTo>
                  <a:lnTo>
                    <a:pt x="53" y="50"/>
                  </a:lnTo>
                  <a:lnTo>
                    <a:pt x="52" y="50"/>
                  </a:lnTo>
                  <a:lnTo>
                    <a:pt x="52" y="49"/>
                  </a:lnTo>
                  <a:lnTo>
                    <a:pt x="52" y="48"/>
                  </a:lnTo>
                  <a:lnTo>
                    <a:pt x="53" y="47"/>
                  </a:lnTo>
                  <a:lnTo>
                    <a:pt x="53" y="46"/>
                  </a:lnTo>
                  <a:lnTo>
                    <a:pt x="54" y="46"/>
                  </a:lnTo>
                  <a:lnTo>
                    <a:pt x="53" y="45"/>
                  </a:lnTo>
                  <a:lnTo>
                    <a:pt x="54" y="44"/>
                  </a:lnTo>
                  <a:lnTo>
                    <a:pt x="55" y="44"/>
                  </a:lnTo>
                  <a:lnTo>
                    <a:pt x="55" y="43"/>
                  </a:lnTo>
                  <a:lnTo>
                    <a:pt x="56" y="43"/>
                  </a:lnTo>
                  <a:lnTo>
                    <a:pt x="56" y="42"/>
                  </a:lnTo>
                  <a:lnTo>
                    <a:pt x="56" y="40"/>
                  </a:lnTo>
                  <a:lnTo>
                    <a:pt x="58" y="40"/>
                  </a:lnTo>
                  <a:lnTo>
                    <a:pt x="59" y="40"/>
                  </a:lnTo>
                  <a:lnTo>
                    <a:pt x="59" y="39"/>
                  </a:lnTo>
                  <a:lnTo>
                    <a:pt x="60" y="39"/>
                  </a:lnTo>
                  <a:lnTo>
                    <a:pt x="60" y="38"/>
                  </a:lnTo>
                  <a:lnTo>
                    <a:pt x="59" y="37"/>
                  </a:lnTo>
                  <a:lnTo>
                    <a:pt x="59" y="36"/>
                  </a:lnTo>
                  <a:lnTo>
                    <a:pt x="59" y="35"/>
                  </a:lnTo>
                  <a:lnTo>
                    <a:pt x="58" y="35"/>
                  </a:lnTo>
                  <a:lnTo>
                    <a:pt x="58" y="34"/>
                  </a:lnTo>
                  <a:lnTo>
                    <a:pt x="58" y="33"/>
                  </a:lnTo>
                  <a:lnTo>
                    <a:pt x="59" y="33"/>
                  </a:lnTo>
                  <a:lnTo>
                    <a:pt x="59" y="32"/>
                  </a:lnTo>
                  <a:lnTo>
                    <a:pt x="59" y="30"/>
                  </a:lnTo>
                  <a:lnTo>
                    <a:pt x="58" y="29"/>
                  </a:lnTo>
                  <a:lnTo>
                    <a:pt x="56" y="29"/>
                  </a:lnTo>
                  <a:lnTo>
                    <a:pt x="56" y="30"/>
                  </a:lnTo>
                  <a:lnTo>
                    <a:pt x="55" y="32"/>
                  </a:lnTo>
                  <a:lnTo>
                    <a:pt x="56" y="33"/>
                  </a:lnTo>
                  <a:lnTo>
                    <a:pt x="56" y="34"/>
                  </a:lnTo>
                  <a:lnTo>
                    <a:pt x="58" y="35"/>
                  </a:lnTo>
                  <a:lnTo>
                    <a:pt x="58" y="36"/>
                  </a:lnTo>
                  <a:lnTo>
                    <a:pt x="56" y="36"/>
                  </a:lnTo>
                  <a:lnTo>
                    <a:pt x="56" y="35"/>
                  </a:lnTo>
                  <a:lnTo>
                    <a:pt x="56" y="34"/>
                  </a:lnTo>
                  <a:lnTo>
                    <a:pt x="55" y="34"/>
                  </a:lnTo>
                  <a:lnTo>
                    <a:pt x="55" y="33"/>
                  </a:lnTo>
                  <a:lnTo>
                    <a:pt x="54" y="33"/>
                  </a:lnTo>
                  <a:lnTo>
                    <a:pt x="54" y="32"/>
                  </a:lnTo>
                  <a:lnTo>
                    <a:pt x="54" y="30"/>
                  </a:lnTo>
                  <a:lnTo>
                    <a:pt x="55" y="29"/>
                  </a:lnTo>
                  <a:lnTo>
                    <a:pt x="55" y="28"/>
                  </a:lnTo>
                  <a:lnTo>
                    <a:pt x="56" y="28"/>
                  </a:lnTo>
                  <a:lnTo>
                    <a:pt x="56" y="29"/>
                  </a:lnTo>
                  <a:lnTo>
                    <a:pt x="58" y="28"/>
                  </a:lnTo>
                  <a:lnTo>
                    <a:pt x="59" y="29"/>
                  </a:lnTo>
                  <a:lnTo>
                    <a:pt x="60" y="28"/>
                  </a:lnTo>
                  <a:lnTo>
                    <a:pt x="59" y="28"/>
                  </a:lnTo>
                  <a:lnTo>
                    <a:pt x="59" y="27"/>
                  </a:lnTo>
                  <a:lnTo>
                    <a:pt x="59" y="26"/>
                  </a:lnTo>
                  <a:lnTo>
                    <a:pt x="58" y="25"/>
                  </a:lnTo>
                  <a:lnTo>
                    <a:pt x="56" y="24"/>
                  </a:lnTo>
                  <a:lnTo>
                    <a:pt x="56" y="23"/>
                  </a:lnTo>
                  <a:lnTo>
                    <a:pt x="56" y="22"/>
                  </a:lnTo>
                  <a:lnTo>
                    <a:pt x="56" y="23"/>
                  </a:lnTo>
                  <a:lnTo>
                    <a:pt x="55" y="23"/>
                  </a:lnTo>
                  <a:lnTo>
                    <a:pt x="54" y="23"/>
                  </a:lnTo>
                  <a:lnTo>
                    <a:pt x="54" y="22"/>
                  </a:lnTo>
                  <a:lnTo>
                    <a:pt x="55" y="20"/>
                  </a:lnTo>
                  <a:lnTo>
                    <a:pt x="54" y="20"/>
                  </a:lnTo>
                  <a:lnTo>
                    <a:pt x="53" y="20"/>
                  </a:lnTo>
                  <a:lnTo>
                    <a:pt x="54" y="19"/>
                  </a:lnTo>
                  <a:lnTo>
                    <a:pt x="55" y="19"/>
                  </a:lnTo>
                  <a:lnTo>
                    <a:pt x="56" y="19"/>
                  </a:lnTo>
                  <a:lnTo>
                    <a:pt x="58" y="19"/>
                  </a:lnTo>
                  <a:lnTo>
                    <a:pt x="58" y="20"/>
                  </a:lnTo>
                  <a:lnTo>
                    <a:pt x="58" y="22"/>
                  </a:lnTo>
                  <a:lnTo>
                    <a:pt x="59" y="22"/>
                  </a:lnTo>
                  <a:lnTo>
                    <a:pt x="59" y="20"/>
                  </a:lnTo>
                  <a:lnTo>
                    <a:pt x="60" y="20"/>
                  </a:lnTo>
                  <a:lnTo>
                    <a:pt x="60" y="19"/>
                  </a:lnTo>
                  <a:lnTo>
                    <a:pt x="60" y="18"/>
                  </a:lnTo>
                  <a:lnTo>
                    <a:pt x="59" y="18"/>
                  </a:lnTo>
                  <a:lnTo>
                    <a:pt x="60" y="18"/>
                  </a:lnTo>
                  <a:lnTo>
                    <a:pt x="61" y="18"/>
                  </a:lnTo>
                  <a:lnTo>
                    <a:pt x="61" y="17"/>
                  </a:lnTo>
                  <a:lnTo>
                    <a:pt x="61" y="16"/>
                  </a:lnTo>
                  <a:lnTo>
                    <a:pt x="60" y="15"/>
                  </a:lnTo>
                  <a:lnTo>
                    <a:pt x="61" y="14"/>
                  </a:lnTo>
                  <a:lnTo>
                    <a:pt x="61" y="13"/>
                  </a:lnTo>
                  <a:lnTo>
                    <a:pt x="62" y="13"/>
                  </a:lnTo>
                  <a:lnTo>
                    <a:pt x="61" y="12"/>
                  </a:lnTo>
                  <a:lnTo>
                    <a:pt x="60" y="10"/>
                  </a:lnTo>
                  <a:lnTo>
                    <a:pt x="59" y="12"/>
                  </a:lnTo>
                  <a:lnTo>
                    <a:pt x="58" y="12"/>
                  </a:lnTo>
                  <a:lnTo>
                    <a:pt x="59" y="13"/>
                  </a:lnTo>
                  <a:lnTo>
                    <a:pt x="59" y="14"/>
                  </a:lnTo>
                  <a:lnTo>
                    <a:pt x="58" y="14"/>
                  </a:lnTo>
                  <a:lnTo>
                    <a:pt x="58" y="13"/>
                  </a:lnTo>
                  <a:lnTo>
                    <a:pt x="58" y="12"/>
                  </a:lnTo>
                  <a:lnTo>
                    <a:pt x="59" y="10"/>
                  </a:lnTo>
                  <a:lnTo>
                    <a:pt x="58" y="9"/>
                  </a:lnTo>
                  <a:lnTo>
                    <a:pt x="58" y="8"/>
                  </a:lnTo>
                  <a:lnTo>
                    <a:pt x="58" y="7"/>
                  </a:lnTo>
                  <a:lnTo>
                    <a:pt x="56" y="6"/>
                  </a:lnTo>
                  <a:lnTo>
                    <a:pt x="58" y="5"/>
                  </a:lnTo>
                  <a:lnTo>
                    <a:pt x="58" y="4"/>
                  </a:lnTo>
                  <a:lnTo>
                    <a:pt x="56" y="4"/>
                  </a:lnTo>
                  <a:lnTo>
                    <a:pt x="58" y="3"/>
                  </a:lnTo>
                  <a:lnTo>
                    <a:pt x="59" y="3"/>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4" name="Freeform 143"/>
            <p:cNvSpPr>
              <a:spLocks/>
            </p:cNvSpPr>
            <p:nvPr/>
          </p:nvSpPr>
          <p:spPr bwMode="auto">
            <a:xfrm>
              <a:off x="5916613" y="3844925"/>
              <a:ext cx="195263" cy="192088"/>
            </a:xfrm>
            <a:custGeom>
              <a:avLst/>
              <a:gdLst>
                <a:gd name="T0" fmla="*/ 43 w 123"/>
                <a:gd name="T1" fmla="*/ 8 h 121"/>
                <a:gd name="T2" fmla="*/ 46 w 123"/>
                <a:gd name="T3" fmla="*/ 22 h 121"/>
                <a:gd name="T4" fmla="*/ 63 w 123"/>
                <a:gd name="T5" fmla="*/ 28 h 121"/>
                <a:gd name="T6" fmla="*/ 75 w 123"/>
                <a:gd name="T7" fmla="*/ 32 h 121"/>
                <a:gd name="T8" fmla="*/ 80 w 123"/>
                <a:gd name="T9" fmla="*/ 40 h 121"/>
                <a:gd name="T10" fmla="*/ 86 w 123"/>
                <a:gd name="T11" fmla="*/ 31 h 121"/>
                <a:gd name="T12" fmla="*/ 93 w 123"/>
                <a:gd name="T13" fmla="*/ 25 h 121"/>
                <a:gd name="T14" fmla="*/ 100 w 123"/>
                <a:gd name="T15" fmla="*/ 28 h 121"/>
                <a:gd name="T16" fmla="*/ 102 w 123"/>
                <a:gd name="T17" fmla="*/ 25 h 121"/>
                <a:gd name="T18" fmla="*/ 107 w 123"/>
                <a:gd name="T19" fmla="*/ 21 h 121"/>
                <a:gd name="T20" fmla="*/ 113 w 123"/>
                <a:gd name="T21" fmla="*/ 21 h 121"/>
                <a:gd name="T22" fmla="*/ 117 w 123"/>
                <a:gd name="T23" fmla="*/ 23 h 121"/>
                <a:gd name="T24" fmla="*/ 122 w 123"/>
                <a:gd name="T25" fmla="*/ 29 h 121"/>
                <a:gd name="T26" fmla="*/ 115 w 123"/>
                <a:gd name="T27" fmla="*/ 33 h 121"/>
                <a:gd name="T28" fmla="*/ 105 w 123"/>
                <a:gd name="T29" fmla="*/ 36 h 121"/>
                <a:gd name="T30" fmla="*/ 105 w 123"/>
                <a:gd name="T31" fmla="*/ 40 h 121"/>
                <a:gd name="T32" fmla="*/ 100 w 123"/>
                <a:gd name="T33" fmla="*/ 49 h 121"/>
                <a:gd name="T34" fmla="*/ 97 w 123"/>
                <a:gd name="T35" fmla="*/ 51 h 121"/>
                <a:gd name="T36" fmla="*/ 92 w 123"/>
                <a:gd name="T37" fmla="*/ 56 h 121"/>
                <a:gd name="T38" fmla="*/ 88 w 123"/>
                <a:gd name="T39" fmla="*/ 66 h 121"/>
                <a:gd name="T40" fmla="*/ 87 w 123"/>
                <a:gd name="T41" fmla="*/ 68 h 121"/>
                <a:gd name="T42" fmla="*/ 78 w 123"/>
                <a:gd name="T43" fmla="*/ 65 h 121"/>
                <a:gd name="T44" fmla="*/ 77 w 123"/>
                <a:gd name="T45" fmla="*/ 69 h 121"/>
                <a:gd name="T46" fmla="*/ 73 w 123"/>
                <a:gd name="T47" fmla="*/ 79 h 121"/>
                <a:gd name="T48" fmla="*/ 72 w 123"/>
                <a:gd name="T49" fmla="*/ 85 h 121"/>
                <a:gd name="T50" fmla="*/ 66 w 123"/>
                <a:gd name="T51" fmla="*/ 93 h 121"/>
                <a:gd name="T52" fmla="*/ 65 w 123"/>
                <a:gd name="T53" fmla="*/ 98 h 121"/>
                <a:gd name="T54" fmla="*/ 67 w 123"/>
                <a:gd name="T55" fmla="*/ 100 h 121"/>
                <a:gd name="T56" fmla="*/ 64 w 123"/>
                <a:gd name="T57" fmla="*/ 107 h 121"/>
                <a:gd name="T58" fmla="*/ 58 w 123"/>
                <a:gd name="T59" fmla="*/ 108 h 121"/>
                <a:gd name="T60" fmla="*/ 52 w 123"/>
                <a:gd name="T61" fmla="*/ 110 h 121"/>
                <a:gd name="T62" fmla="*/ 51 w 123"/>
                <a:gd name="T63" fmla="*/ 115 h 121"/>
                <a:gd name="T64" fmla="*/ 45 w 123"/>
                <a:gd name="T65" fmla="*/ 117 h 121"/>
                <a:gd name="T66" fmla="*/ 38 w 123"/>
                <a:gd name="T67" fmla="*/ 116 h 121"/>
                <a:gd name="T68" fmla="*/ 31 w 123"/>
                <a:gd name="T69" fmla="*/ 121 h 121"/>
                <a:gd name="T70" fmla="*/ 26 w 123"/>
                <a:gd name="T71" fmla="*/ 119 h 121"/>
                <a:gd name="T72" fmla="*/ 24 w 123"/>
                <a:gd name="T73" fmla="*/ 117 h 121"/>
                <a:gd name="T74" fmla="*/ 21 w 123"/>
                <a:gd name="T75" fmla="*/ 113 h 121"/>
                <a:gd name="T76" fmla="*/ 20 w 123"/>
                <a:gd name="T77" fmla="*/ 111 h 121"/>
                <a:gd name="T78" fmla="*/ 12 w 123"/>
                <a:gd name="T79" fmla="*/ 107 h 121"/>
                <a:gd name="T80" fmla="*/ 6 w 123"/>
                <a:gd name="T81" fmla="*/ 100 h 121"/>
                <a:gd name="T82" fmla="*/ 4 w 123"/>
                <a:gd name="T83" fmla="*/ 97 h 121"/>
                <a:gd name="T84" fmla="*/ 1 w 123"/>
                <a:gd name="T85" fmla="*/ 89 h 121"/>
                <a:gd name="T86" fmla="*/ 1 w 123"/>
                <a:gd name="T87" fmla="*/ 83 h 121"/>
                <a:gd name="T88" fmla="*/ 7 w 123"/>
                <a:gd name="T89" fmla="*/ 78 h 121"/>
                <a:gd name="T90" fmla="*/ 11 w 123"/>
                <a:gd name="T91" fmla="*/ 75 h 121"/>
                <a:gd name="T92" fmla="*/ 8 w 123"/>
                <a:gd name="T93" fmla="*/ 68 h 121"/>
                <a:gd name="T94" fmla="*/ 12 w 123"/>
                <a:gd name="T95" fmla="*/ 61 h 121"/>
                <a:gd name="T96" fmla="*/ 15 w 123"/>
                <a:gd name="T97" fmla="*/ 63 h 121"/>
                <a:gd name="T98" fmla="*/ 20 w 123"/>
                <a:gd name="T99" fmla="*/ 63 h 121"/>
                <a:gd name="T100" fmla="*/ 18 w 123"/>
                <a:gd name="T101" fmla="*/ 57 h 121"/>
                <a:gd name="T102" fmla="*/ 23 w 123"/>
                <a:gd name="T103" fmla="*/ 48 h 121"/>
                <a:gd name="T104" fmla="*/ 27 w 123"/>
                <a:gd name="T105" fmla="*/ 47 h 121"/>
                <a:gd name="T106" fmla="*/ 35 w 123"/>
                <a:gd name="T107" fmla="*/ 39 h 121"/>
                <a:gd name="T108" fmla="*/ 38 w 123"/>
                <a:gd name="T109" fmla="*/ 28 h 121"/>
                <a:gd name="T110" fmla="*/ 40 w 123"/>
                <a:gd name="T111" fmla="*/ 19 h 121"/>
                <a:gd name="T112" fmla="*/ 42 w 123"/>
                <a:gd name="T113" fmla="*/ 11 h 121"/>
                <a:gd name="T114" fmla="*/ 41 w 123"/>
                <a:gd name="T115" fmla="*/ 5 h 121"/>
                <a:gd name="T116" fmla="*/ 41 w 123"/>
                <a:gd name="T1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21">
                  <a:moveTo>
                    <a:pt x="42" y="0"/>
                  </a:moveTo>
                  <a:lnTo>
                    <a:pt x="42" y="1"/>
                  </a:lnTo>
                  <a:lnTo>
                    <a:pt x="43" y="3"/>
                  </a:lnTo>
                  <a:lnTo>
                    <a:pt x="43" y="5"/>
                  </a:lnTo>
                  <a:lnTo>
                    <a:pt x="43" y="8"/>
                  </a:lnTo>
                  <a:lnTo>
                    <a:pt x="44" y="16"/>
                  </a:lnTo>
                  <a:lnTo>
                    <a:pt x="45" y="16"/>
                  </a:lnTo>
                  <a:lnTo>
                    <a:pt x="45" y="19"/>
                  </a:lnTo>
                  <a:lnTo>
                    <a:pt x="45" y="20"/>
                  </a:lnTo>
                  <a:lnTo>
                    <a:pt x="46" y="22"/>
                  </a:lnTo>
                  <a:lnTo>
                    <a:pt x="46" y="23"/>
                  </a:lnTo>
                  <a:lnTo>
                    <a:pt x="47" y="30"/>
                  </a:lnTo>
                  <a:lnTo>
                    <a:pt x="50" y="30"/>
                  </a:lnTo>
                  <a:lnTo>
                    <a:pt x="53" y="29"/>
                  </a:lnTo>
                  <a:lnTo>
                    <a:pt x="63" y="28"/>
                  </a:lnTo>
                  <a:lnTo>
                    <a:pt x="65" y="28"/>
                  </a:lnTo>
                  <a:lnTo>
                    <a:pt x="67" y="27"/>
                  </a:lnTo>
                  <a:lnTo>
                    <a:pt x="71" y="26"/>
                  </a:lnTo>
                  <a:lnTo>
                    <a:pt x="74" y="26"/>
                  </a:lnTo>
                  <a:lnTo>
                    <a:pt x="75" y="32"/>
                  </a:lnTo>
                  <a:lnTo>
                    <a:pt x="77" y="40"/>
                  </a:lnTo>
                  <a:lnTo>
                    <a:pt x="77" y="41"/>
                  </a:lnTo>
                  <a:lnTo>
                    <a:pt x="77" y="42"/>
                  </a:lnTo>
                  <a:lnTo>
                    <a:pt x="80" y="41"/>
                  </a:lnTo>
                  <a:lnTo>
                    <a:pt x="80" y="40"/>
                  </a:lnTo>
                  <a:lnTo>
                    <a:pt x="82" y="37"/>
                  </a:lnTo>
                  <a:lnTo>
                    <a:pt x="83" y="37"/>
                  </a:lnTo>
                  <a:lnTo>
                    <a:pt x="84" y="36"/>
                  </a:lnTo>
                  <a:lnTo>
                    <a:pt x="86" y="32"/>
                  </a:lnTo>
                  <a:lnTo>
                    <a:pt x="86" y="31"/>
                  </a:lnTo>
                  <a:lnTo>
                    <a:pt x="87" y="31"/>
                  </a:lnTo>
                  <a:lnTo>
                    <a:pt x="90" y="32"/>
                  </a:lnTo>
                  <a:lnTo>
                    <a:pt x="92" y="29"/>
                  </a:lnTo>
                  <a:lnTo>
                    <a:pt x="92" y="27"/>
                  </a:lnTo>
                  <a:lnTo>
                    <a:pt x="93" y="25"/>
                  </a:lnTo>
                  <a:lnTo>
                    <a:pt x="94" y="26"/>
                  </a:lnTo>
                  <a:lnTo>
                    <a:pt x="94" y="27"/>
                  </a:lnTo>
                  <a:lnTo>
                    <a:pt x="96" y="28"/>
                  </a:lnTo>
                  <a:lnTo>
                    <a:pt x="97" y="28"/>
                  </a:lnTo>
                  <a:lnTo>
                    <a:pt x="100" y="28"/>
                  </a:lnTo>
                  <a:lnTo>
                    <a:pt x="102" y="27"/>
                  </a:lnTo>
                  <a:lnTo>
                    <a:pt x="103" y="27"/>
                  </a:lnTo>
                  <a:lnTo>
                    <a:pt x="103" y="26"/>
                  </a:lnTo>
                  <a:lnTo>
                    <a:pt x="102" y="26"/>
                  </a:lnTo>
                  <a:lnTo>
                    <a:pt x="102" y="25"/>
                  </a:lnTo>
                  <a:lnTo>
                    <a:pt x="102" y="23"/>
                  </a:lnTo>
                  <a:lnTo>
                    <a:pt x="104" y="22"/>
                  </a:lnTo>
                  <a:lnTo>
                    <a:pt x="105" y="22"/>
                  </a:lnTo>
                  <a:lnTo>
                    <a:pt x="106" y="22"/>
                  </a:lnTo>
                  <a:lnTo>
                    <a:pt x="107" y="21"/>
                  </a:lnTo>
                  <a:lnTo>
                    <a:pt x="108" y="20"/>
                  </a:lnTo>
                  <a:lnTo>
                    <a:pt x="110" y="20"/>
                  </a:lnTo>
                  <a:lnTo>
                    <a:pt x="111" y="20"/>
                  </a:lnTo>
                  <a:lnTo>
                    <a:pt x="112" y="21"/>
                  </a:lnTo>
                  <a:lnTo>
                    <a:pt x="113" y="21"/>
                  </a:lnTo>
                  <a:lnTo>
                    <a:pt x="113" y="22"/>
                  </a:lnTo>
                  <a:lnTo>
                    <a:pt x="115" y="22"/>
                  </a:lnTo>
                  <a:lnTo>
                    <a:pt x="116" y="21"/>
                  </a:lnTo>
                  <a:lnTo>
                    <a:pt x="116" y="22"/>
                  </a:lnTo>
                  <a:lnTo>
                    <a:pt x="117" y="23"/>
                  </a:lnTo>
                  <a:lnTo>
                    <a:pt x="118" y="25"/>
                  </a:lnTo>
                  <a:lnTo>
                    <a:pt x="120" y="25"/>
                  </a:lnTo>
                  <a:lnTo>
                    <a:pt x="121" y="27"/>
                  </a:lnTo>
                  <a:lnTo>
                    <a:pt x="122" y="28"/>
                  </a:lnTo>
                  <a:lnTo>
                    <a:pt x="122" y="29"/>
                  </a:lnTo>
                  <a:lnTo>
                    <a:pt x="123" y="30"/>
                  </a:lnTo>
                  <a:lnTo>
                    <a:pt x="122" y="31"/>
                  </a:lnTo>
                  <a:lnTo>
                    <a:pt x="122" y="32"/>
                  </a:lnTo>
                  <a:lnTo>
                    <a:pt x="122" y="37"/>
                  </a:lnTo>
                  <a:lnTo>
                    <a:pt x="115" y="33"/>
                  </a:lnTo>
                  <a:lnTo>
                    <a:pt x="110" y="30"/>
                  </a:lnTo>
                  <a:lnTo>
                    <a:pt x="105" y="28"/>
                  </a:lnTo>
                  <a:lnTo>
                    <a:pt x="106" y="32"/>
                  </a:lnTo>
                  <a:lnTo>
                    <a:pt x="106" y="33"/>
                  </a:lnTo>
                  <a:lnTo>
                    <a:pt x="105" y="36"/>
                  </a:lnTo>
                  <a:lnTo>
                    <a:pt x="105" y="37"/>
                  </a:lnTo>
                  <a:lnTo>
                    <a:pt x="105" y="38"/>
                  </a:lnTo>
                  <a:lnTo>
                    <a:pt x="106" y="38"/>
                  </a:lnTo>
                  <a:lnTo>
                    <a:pt x="106" y="39"/>
                  </a:lnTo>
                  <a:lnTo>
                    <a:pt x="105" y="40"/>
                  </a:lnTo>
                  <a:lnTo>
                    <a:pt x="104" y="41"/>
                  </a:lnTo>
                  <a:lnTo>
                    <a:pt x="103" y="43"/>
                  </a:lnTo>
                  <a:lnTo>
                    <a:pt x="103" y="45"/>
                  </a:lnTo>
                  <a:lnTo>
                    <a:pt x="102" y="47"/>
                  </a:lnTo>
                  <a:lnTo>
                    <a:pt x="100" y="49"/>
                  </a:lnTo>
                  <a:lnTo>
                    <a:pt x="100" y="48"/>
                  </a:lnTo>
                  <a:lnTo>
                    <a:pt x="98" y="49"/>
                  </a:lnTo>
                  <a:lnTo>
                    <a:pt x="98" y="50"/>
                  </a:lnTo>
                  <a:lnTo>
                    <a:pt x="97" y="50"/>
                  </a:lnTo>
                  <a:lnTo>
                    <a:pt x="97" y="51"/>
                  </a:lnTo>
                  <a:lnTo>
                    <a:pt x="97" y="52"/>
                  </a:lnTo>
                  <a:lnTo>
                    <a:pt x="96" y="55"/>
                  </a:lnTo>
                  <a:lnTo>
                    <a:pt x="93" y="52"/>
                  </a:lnTo>
                  <a:lnTo>
                    <a:pt x="92" y="55"/>
                  </a:lnTo>
                  <a:lnTo>
                    <a:pt x="92" y="56"/>
                  </a:lnTo>
                  <a:lnTo>
                    <a:pt x="91" y="58"/>
                  </a:lnTo>
                  <a:lnTo>
                    <a:pt x="91" y="60"/>
                  </a:lnTo>
                  <a:lnTo>
                    <a:pt x="90" y="62"/>
                  </a:lnTo>
                  <a:lnTo>
                    <a:pt x="90" y="66"/>
                  </a:lnTo>
                  <a:lnTo>
                    <a:pt x="88" y="66"/>
                  </a:lnTo>
                  <a:lnTo>
                    <a:pt x="88" y="67"/>
                  </a:lnTo>
                  <a:lnTo>
                    <a:pt x="88" y="68"/>
                  </a:lnTo>
                  <a:lnTo>
                    <a:pt x="87" y="68"/>
                  </a:lnTo>
                  <a:lnTo>
                    <a:pt x="88" y="68"/>
                  </a:lnTo>
                  <a:lnTo>
                    <a:pt x="87" y="68"/>
                  </a:lnTo>
                  <a:lnTo>
                    <a:pt x="87" y="69"/>
                  </a:lnTo>
                  <a:lnTo>
                    <a:pt x="83" y="68"/>
                  </a:lnTo>
                  <a:lnTo>
                    <a:pt x="81" y="66"/>
                  </a:lnTo>
                  <a:lnTo>
                    <a:pt x="80" y="65"/>
                  </a:lnTo>
                  <a:lnTo>
                    <a:pt x="78" y="65"/>
                  </a:lnTo>
                  <a:lnTo>
                    <a:pt x="77" y="65"/>
                  </a:lnTo>
                  <a:lnTo>
                    <a:pt x="77" y="67"/>
                  </a:lnTo>
                  <a:lnTo>
                    <a:pt x="76" y="68"/>
                  </a:lnTo>
                  <a:lnTo>
                    <a:pt x="76" y="69"/>
                  </a:lnTo>
                  <a:lnTo>
                    <a:pt x="77" y="69"/>
                  </a:lnTo>
                  <a:lnTo>
                    <a:pt x="77" y="70"/>
                  </a:lnTo>
                  <a:lnTo>
                    <a:pt x="76" y="72"/>
                  </a:lnTo>
                  <a:lnTo>
                    <a:pt x="75" y="75"/>
                  </a:lnTo>
                  <a:lnTo>
                    <a:pt x="75" y="76"/>
                  </a:lnTo>
                  <a:lnTo>
                    <a:pt x="73" y="79"/>
                  </a:lnTo>
                  <a:lnTo>
                    <a:pt x="73" y="80"/>
                  </a:lnTo>
                  <a:lnTo>
                    <a:pt x="73" y="81"/>
                  </a:lnTo>
                  <a:lnTo>
                    <a:pt x="73" y="82"/>
                  </a:lnTo>
                  <a:lnTo>
                    <a:pt x="72" y="83"/>
                  </a:lnTo>
                  <a:lnTo>
                    <a:pt x="72" y="85"/>
                  </a:lnTo>
                  <a:lnTo>
                    <a:pt x="72" y="87"/>
                  </a:lnTo>
                  <a:lnTo>
                    <a:pt x="71" y="88"/>
                  </a:lnTo>
                  <a:lnTo>
                    <a:pt x="68" y="90"/>
                  </a:lnTo>
                  <a:lnTo>
                    <a:pt x="68" y="91"/>
                  </a:lnTo>
                  <a:lnTo>
                    <a:pt x="66" y="93"/>
                  </a:lnTo>
                  <a:lnTo>
                    <a:pt x="66" y="95"/>
                  </a:lnTo>
                  <a:lnTo>
                    <a:pt x="66" y="96"/>
                  </a:lnTo>
                  <a:lnTo>
                    <a:pt x="66" y="97"/>
                  </a:lnTo>
                  <a:lnTo>
                    <a:pt x="66" y="98"/>
                  </a:lnTo>
                  <a:lnTo>
                    <a:pt x="65" y="98"/>
                  </a:lnTo>
                  <a:lnTo>
                    <a:pt x="66" y="98"/>
                  </a:lnTo>
                  <a:lnTo>
                    <a:pt x="66" y="99"/>
                  </a:lnTo>
                  <a:lnTo>
                    <a:pt x="67" y="99"/>
                  </a:lnTo>
                  <a:lnTo>
                    <a:pt x="68" y="100"/>
                  </a:lnTo>
                  <a:lnTo>
                    <a:pt x="67" y="100"/>
                  </a:lnTo>
                  <a:lnTo>
                    <a:pt x="66" y="101"/>
                  </a:lnTo>
                  <a:lnTo>
                    <a:pt x="66" y="102"/>
                  </a:lnTo>
                  <a:lnTo>
                    <a:pt x="65" y="103"/>
                  </a:lnTo>
                  <a:lnTo>
                    <a:pt x="66" y="105"/>
                  </a:lnTo>
                  <a:lnTo>
                    <a:pt x="64" y="107"/>
                  </a:lnTo>
                  <a:lnTo>
                    <a:pt x="63" y="107"/>
                  </a:lnTo>
                  <a:lnTo>
                    <a:pt x="63" y="108"/>
                  </a:lnTo>
                  <a:lnTo>
                    <a:pt x="62" y="108"/>
                  </a:lnTo>
                  <a:lnTo>
                    <a:pt x="61" y="106"/>
                  </a:lnTo>
                  <a:lnTo>
                    <a:pt x="58" y="108"/>
                  </a:lnTo>
                  <a:lnTo>
                    <a:pt x="55" y="111"/>
                  </a:lnTo>
                  <a:lnTo>
                    <a:pt x="54" y="110"/>
                  </a:lnTo>
                  <a:lnTo>
                    <a:pt x="53" y="110"/>
                  </a:lnTo>
                  <a:lnTo>
                    <a:pt x="52" y="109"/>
                  </a:lnTo>
                  <a:lnTo>
                    <a:pt x="52" y="110"/>
                  </a:lnTo>
                  <a:lnTo>
                    <a:pt x="52" y="111"/>
                  </a:lnTo>
                  <a:lnTo>
                    <a:pt x="53" y="112"/>
                  </a:lnTo>
                  <a:lnTo>
                    <a:pt x="52" y="113"/>
                  </a:lnTo>
                  <a:lnTo>
                    <a:pt x="51" y="113"/>
                  </a:lnTo>
                  <a:lnTo>
                    <a:pt x="51" y="115"/>
                  </a:lnTo>
                  <a:lnTo>
                    <a:pt x="50" y="115"/>
                  </a:lnTo>
                  <a:lnTo>
                    <a:pt x="48" y="115"/>
                  </a:lnTo>
                  <a:lnTo>
                    <a:pt x="47" y="116"/>
                  </a:lnTo>
                  <a:lnTo>
                    <a:pt x="46" y="116"/>
                  </a:lnTo>
                  <a:lnTo>
                    <a:pt x="45" y="117"/>
                  </a:lnTo>
                  <a:lnTo>
                    <a:pt x="44" y="117"/>
                  </a:lnTo>
                  <a:lnTo>
                    <a:pt x="43" y="118"/>
                  </a:lnTo>
                  <a:lnTo>
                    <a:pt x="41" y="116"/>
                  </a:lnTo>
                  <a:lnTo>
                    <a:pt x="38" y="115"/>
                  </a:lnTo>
                  <a:lnTo>
                    <a:pt x="38" y="116"/>
                  </a:lnTo>
                  <a:lnTo>
                    <a:pt x="38" y="117"/>
                  </a:lnTo>
                  <a:lnTo>
                    <a:pt x="35" y="118"/>
                  </a:lnTo>
                  <a:lnTo>
                    <a:pt x="35" y="119"/>
                  </a:lnTo>
                  <a:lnTo>
                    <a:pt x="34" y="120"/>
                  </a:lnTo>
                  <a:lnTo>
                    <a:pt x="31" y="121"/>
                  </a:lnTo>
                  <a:lnTo>
                    <a:pt x="31" y="120"/>
                  </a:lnTo>
                  <a:lnTo>
                    <a:pt x="30" y="120"/>
                  </a:lnTo>
                  <a:lnTo>
                    <a:pt x="28" y="119"/>
                  </a:lnTo>
                  <a:lnTo>
                    <a:pt x="27" y="119"/>
                  </a:lnTo>
                  <a:lnTo>
                    <a:pt x="26" y="119"/>
                  </a:lnTo>
                  <a:lnTo>
                    <a:pt x="26" y="118"/>
                  </a:lnTo>
                  <a:lnTo>
                    <a:pt x="25" y="118"/>
                  </a:lnTo>
                  <a:lnTo>
                    <a:pt x="25" y="117"/>
                  </a:lnTo>
                  <a:lnTo>
                    <a:pt x="25" y="118"/>
                  </a:lnTo>
                  <a:lnTo>
                    <a:pt x="24" y="117"/>
                  </a:lnTo>
                  <a:lnTo>
                    <a:pt x="23" y="116"/>
                  </a:lnTo>
                  <a:lnTo>
                    <a:pt x="23" y="115"/>
                  </a:lnTo>
                  <a:lnTo>
                    <a:pt x="23" y="113"/>
                  </a:lnTo>
                  <a:lnTo>
                    <a:pt x="22" y="113"/>
                  </a:lnTo>
                  <a:lnTo>
                    <a:pt x="21" y="113"/>
                  </a:lnTo>
                  <a:lnTo>
                    <a:pt x="21" y="112"/>
                  </a:lnTo>
                  <a:lnTo>
                    <a:pt x="23" y="111"/>
                  </a:lnTo>
                  <a:lnTo>
                    <a:pt x="22" y="111"/>
                  </a:lnTo>
                  <a:lnTo>
                    <a:pt x="21" y="111"/>
                  </a:lnTo>
                  <a:lnTo>
                    <a:pt x="20" y="111"/>
                  </a:lnTo>
                  <a:lnTo>
                    <a:pt x="17" y="110"/>
                  </a:lnTo>
                  <a:lnTo>
                    <a:pt x="16" y="110"/>
                  </a:lnTo>
                  <a:lnTo>
                    <a:pt x="14" y="108"/>
                  </a:lnTo>
                  <a:lnTo>
                    <a:pt x="13" y="108"/>
                  </a:lnTo>
                  <a:lnTo>
                    <a:pt x="12" y="107"/>
                  </a:lnTo>
                  <a:lnTo>
                    <a:pt x="11" y="106"/>
                  </a:lnTo>
                  <a:lnTo>
                    <a:pt x="11" y="105"/>
                  </a:lnTo>
                  <a:lnTo>
                    <a:pt x="8" y="102"/>
                  </a:lnTo>
                  <a:lnTo>
                    <a:pt x="7" y="101"/>
                  </a:lnTo>
                  <a:lnTo>
                    <a:pt x="6" y="100"/>
                  </a:lnTo>
                  <a:lnTo>
                    <a:pt x="5" y="99"/>
                  </a:lnTo>
                  <a:lnTo>
                    <a:pt x="6" y="98"/>
                  </a:lnTo>
                  <a:lnTo>
                    <a:pt x="5" y="98"/>
                  </a:lnTo>
                  <a:lnTo>
                    <a:pt x="4" y="98"/>
                  </a:lnTo>
                  <a:lnTo>
                    <a:pt x="4" y="97"/>
                  </a:lnTo>
                  <a:lnTo>
                    <a:pt x="3" y="96"/>
                  </a:lnTo>
                  <a:lnTo>
                    <a:pt x="2" y="93"/>
                  </a:lnTo>
                  <a:lnTo>
                    <a:pt x="1" y="93"/>
                  </a:lnTo>
                  <a:lnTo>
                    <a:pt x="0" y="92"/>
                  </a:lnTo>
                  <a:lnTo>
                    <a:pt x="1" y="89"/>
                  </a:lnTo>
                  <a:lnTo>
                    <a:pt x="2" y="89"/>
                  </a:lnTo>
                  <a:lnTo>
                    <a:pt x="1" y="87"/>
                  </a:lnTo>
                  <a:lnTo>
                    <a:pt x="1" y="85"/>
                  </a:lnTo>
                  <a:lnTo>
                    <a:pt x="0" y="83"/>
                  </a:lnTo>
                  <a:lnTo>
                    <a:pt x="1" y="83"/>
                  </a:lnTo>
                  <a:lnTo>
                    <a:pt x="2" y="83"/>
                  </a:lnTo>
                  <a:lnTo>
                    <a:pt x="3" y="83"/>
                  </a:lnTo>
                  <a:lnTo>
                    <a:pt x="6" y="82"/>
                  </a:lnTo>
                  <a:lnTo>
                    <a:pt x="7" y="81"/>
                  </a:lnTo>
                  <a:lnTo>
                    <a:pt x="7" y="78"/>
                  </a:lnTo>
                  <a:lnTo>
                    <a:pt x="7" y="77"/>
                  </a:lnTo>
                  <a:lnTo>
                    <a:pt x="8" y="76"/>
                  </a:lnTo>
                  <a:lnTo>
                    <a:pt x="10" y="76"/>
                  </a:lnTo>
                  <a:lnTo>
                    <a:pt x="11" y="76"/>
                  </a:lnTo>
                  <a:lnTo>
                    <a:pt x="11" y="75"/>
                  </a:lnTo>
                  <a:lnTo>
                    <a:pt x="10" y="72"/>
                  </a:lnTo>
                  <a:lnTo>
                    <a:pt x="10" y="71"/>
                  </a:lnTo>
                  <a:lnTo>
                    <a:pt x="8" y="70"/>
                  </a:lnTo>
                  <a:lnTo>
                    <a:pt x="8" y="69"/>
                  </a:lnTo>
                  <a:lnTo>
                    <a:pt x="8" y="68"/>
                  </a:lnTo>
                  <a:lnTo>
                    <a:pt x="10" y="67"/>
                  </a:lnTo>
                  <a:lnTo>
                    <a:pt x="11" y="63"/>
                  </a:lnTo>
                  <a:lnTo>
                    <a:pt x="11" y="62"/>
                  </a:lnTo>
                  <a:lnTo>
                    <a:pt x="12" y="62"/>
                  </a:lnTo>
                  <a:lnTo>
                    <a:pt x="12" y="61"/>
                  </a:lnTo>
                  <a:lnTo>
                    <a:pt x="12" y="60"/>
                  </a:lnTo>
                  <a:lnTo>
                    <a:pt x="13" y="60"/>
                  </a:lnTo>
                  <a:lnTo>
                    <a:pt x="14" y="61"/>
                  </a:lnTo>
                  <a:lnTo>
                    <a:pt x="15" y="62"/>
                  </a:lnTo>
                  <a:lnTo>
                    <a:pt x="15" y="63"/>
                  </a:lnTo>
                  <a:lnTo>
                    <a:pt x="16" y="63"/>
                  </a:lnTo>
                  <a:lnTo>
                    <a:pt x="15" y="65"/>
                  </a:lnTo>
                  <a:lnTo>
                    <a:pt x="16" y="66"/>
                  </a:lnTo>
                  <a:lnTo>
                    <a:pt x="16" y="65"/>
                  </a:lnTo>
                  <a:lnTo>
                    <a:pt x="20" y="63"/>
                  </a:lnTo>
                  <a:lnTo>
                    <a:pt x="20" y="62"/>
                  </a:lnTo>
                  <a:lnTo>
                    <a:pt x="18" y="60"/>
                  </a:lnTo>
                  <a:lnTo>
                    <a:pt x="17" y="59"/>
                  </a:lnTo>
                  <a:lnTo>
                    <a:pt x="17" y="58"/>
                  </a:lnTo>
                  <a:lnTo>
                    <a:pt x="18" y="57"/>
                  </a:lnTo>
                  <a:lnTo>
                    <a:pt x="18" y="55"/>
                  </a:lnTo>
                  <a:lnTo>
                    <a:pt x="18" y="53"/>
                  </a:lnTo>
                  <a:lnTo>
                    <a:pt x="20" y="52"/>
                  </a:lnTo>
                  <a:lnTo>
                    <a:pt x="22" y="50"/>
                  </a:lnTo>
                  <a:lnTo>
                    <a:pt x="23" y="48"/>
                  </a:lnTo>
                  <a:lnTo>
                    <a:pt x="24" y="46"/>
                  </a:lnTo>
                  <a:lnTo>
                    <a:pt x="25" y="46"/>
                  </a:lnTo>
                  <a:lnTo>
                    <a:pt x="26" y="46"/>
                  </a:lnTo>
                  <a:lnTo>
                    <a:pt x="26" y="47"/>
                  </a:lnTo>
                  <a:lnTo>
                    <a:pt x="27" y="47"/>
                  </a:lnTo>
                  <a:lnTo>
                    <a:pt x="30" y="46"/>
                  </a:lnTo>
                  <a:lnTo>
                    <a:pt x="31" y="45"/>
                  </a:lnTo>
                  <a:lnTo>
                    <a:pt x="33" y="42"/>
                  </a:lnTo>
                  <a:lnTo>
                    <a:pt x="34" y="40"/>
                  </a:lnTo>
                  <a:lnTo>
                    <a:pt x="35" y="39"/>
                  </a:lnTo>
                  <a:lnTo>
                    <a:pt x="35" y="38"/>
                  </a:lnTo>
                  <a:lnTo>
                    <a:pt x="37" y="37"/>
                  </a:lnTo>
                  <a:lnTo>
                    <a:pt x="38" y="36"/>
                  </a:lnTo>
                  <a:lnTo>
                    <a:pt x="40" y="32"/>
                  </a:lnTo>
                  <a:lnTo>
                    <a:pt x="38" y="28"/>
                  </a:lnTo>
                  <a:lnTo>
                    <a:pt x="38" y="26"/>
                  </a:lnTo>
                  <a:lnTo>
                    <a:pt x="40" y="23"/>
                  </a:lnTo>
                  <a:lnTo>
                    <a:pt x="40" y="21"/>
                  </a:lnTo>
                  <a:lnTo>
                    <a:pt x="40" y="20"/>
                  </a:lnTo>
                  <a:lnTo>
                    <a:pt x="40" y="19"/>
                  </a:lnTo>
                  <a:lnTo>
                    <a:pt x="40" y="17"/>
                  </a:lnTo>
                  <a:lnTo>
                    <a:pt x="41" y="16"/>
                  </a:lnTo>
                  <a:lnTo>
                    <a:pt x="41" y="13"/>
                  </a:lnTo>
                  <a:lnTo>
                    <a:pt x="42" y="12"/>
                  </a:lnTo>
                  <a:lnTo>
                    <a:pt x="42" y="11"/>
                  </a:lnTo>
                  <a:lnTo>
                    <a:pt x="41" y="9"/>
                  </a:lnTo>
                  <a:lnTo>
                    <a:pt x="41" y="8"/>
                  </a:lnTo>
                  <a:lnTo>
                    <a:pt x="41" y="7"/>
                  </a:lnTo>
                  <a:lnTo>
                    <a:pt x="41" y="6"/>
                  </a:lnTo>
                  <a:lnTo>
                    <a:pt x="41" y="5"/>
                  </a:lnTo>
                  <a:lnTo>
                    <a:pt x="38" y="2"/>
                  </a:lnTo>
                  <a:lnTo>
                    <a:pt x="38" y="1"/>
                  </a:lnTo>
                  <a:lnTo>
                    <a:pt x="40" y="1"/>
                  </a:lnTo>
                  <a:lnTo>
                    <a:pt x="40" y="0"/>
                  </a:lnTo>
                  <a:lnTo>
                    <a:pt x="41" y="0"/>
                  </a:lnTo>
                  <a:lnTo>
                    <a:pt x="42" y="0"/>
                  </a:lnTo>
                  <a:close/>
                </a:path>
              </a:pathLst>
            </a:custGeom>
            <a:solidFill>
              <a:srgbClr val="CC000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5" name="Freeform 144"/>
            <p:cNvSpPr>
              <a:spLocks noEditPoints="1"/>
            </p:cNvSpPr>
            <p:nvPr/>
          </p:nvSpPr>
          <p:spPr bwMode="auto">
            <a:xfrm>
              <a:off x="5464175" y="3543300"/>
              <a:ext cx="233363" cy="249238"/>
            </a:xfrm>
            <a:custGeom>
              <a:avLst/>
              <a:gdLst>
                <a:gd name="T0" fmla="*/ 146 w 147"/>
                <a:gd name="T1" fmla="*/ 55 h 157"/>
                <a:gd name="T2" fmla="*/ 147 w 147"/>
                <a:gd name="T3" fmla="*/ 50 h 157"/>
                <a:gd name="T4" fmla="*/ 48 w 147"/>
                <a:gd name="T5" fmla="*/ 11 h 157"/>
                <a:gd name="T6" fmla="*/ 53 w 147"/>
                <a:gd name="T7" fmla="*/ 9 h 157"/>
                <a:gd name="T8" fmla="*/ 47 w 147"/>
                <a:gd name="T9" fmla="*/ 11 h 157"/>
                <a:gd name="T10" fmla="*/ 45 w 147"/>
                <a:gd name="T11" fmla="*/ 17 h 157"/>
                <a:gd name="T12" fmla="*/ 50 w 147"/>
                <a:gd name="T13" fmla="*/ 15 h 157"/>
                <a:gd name="T14" fmla="*/ 56 w 147"/>
                <a:gd name="T15" fmla="*/ 17 h 157"/>
                <a:gd name="T16" fmla="*/ 63 w 147"/>
                <a:gd name="T17" fmla="*/ 21 h 157"/>
                <a:gd name="T18" fmla="*/ 89 w 147"/>
                <a:gd name="T19" fmla="*/ 30 h 157"/>
                <a:gd name="T20" fmla="*/ 101 w 147"/>
                <a:gd name="T21" fmla="*/ 35 h 157"/>
                <a:gd name="T22" fmla="*/ 110 w 147"/>
                <a:gd name="T23" fmla="*/ 35 h 157"/>
                <a:gd name="T24" fmla="*/ 115 w 147"/>
                <a:gd name="T25" fmla="*/ 39 h 157"/>
                <a:gd name="T26" fmla="*/ 122 w 147"/>
                <a:gd name="T27" fmla="*/ 43 h 157"/>
                <a:gd name="T28" fmla="*/ 121 w 147"/>
                <a:gd name="T29" fmla="*/ 55 h 157"/>
                <a:gd name="T30" fmla="*/ 126 w 147"/>
                <a:gd name="T31" fmla="*/ 60 h 157"/>
                <a:gd name="T32" fmla="*/ 126 w 147"/>
                <a:gd name="T33" fmla="*/ 68 h 157"/>
                <a:gd name="T34" fmla="*/ 122 w 147"/>
                <a:gd name="T35" fmla="*/ 73 h 157"/>
                <a:gd name="T36" fmla="*/ 120 w 147"/>
                <a:gd name="T37" fmla="*/ 81 h 157"/>
                <a:gd name="T38" fmla="*/ 125 w 147"/>
                <a:gd name="T39" fmla="*/ 79 h 157"/>
                <a:gd name="T40" fmla="*/ 129 w 147"/>
                <a:gd name="T41" fmla="*/ 72 h 157"/>
                <a:gd name="T42" fmla="*/ 136 w 147"/>
                <a:gd name="T43" fmla="*/ 70 h 157"/>
                <a:gd name="T44" fmla="*/ 138 w 147"/>
                <a:gd name="T45" fmla="*/ 62 h 157"/>
                <a:gd name="T46" fmla="*/ 141 w 147"/>
                <a:gd name="T47" fmla="*/ 55 h 157"/>
                <a:gd name="T48" fmla="*/ 142 w 147"/>
                <a:gd name="T49" fmla="*/ 59 h 157"/>
                <a:gd name="T50" fmla="*/ 140 w 147"/>
                <a:gd name="T51" fmla="*/ 67 h 157"/>
                <a:gd name="T52" fmla="*/ 137 w 147"/>
                <a:gd name="T53" fmla="*/ 73 h 157"/>
                <a:gd name="T54" fmla="*/ 135 w 147"/>
                <a:gd name="T55" fmla="*/ 82 h 157"/>
                <a:gd name="T56" fmla="*/ 133 w 147"/>
                <a:gd name="T57" fmla="*/ 89 h 157"/>
                <a:gd name="T58" fmla="*/ 131 w 147"/>
                <a:gd name="T59" fmla="*/ 97 h 157"/>
                <a:gd name="T60" fmla="*/ 130 w 147"/>
                <a:gd name="T61" fmla="*/ 106 h 157"/>
                <a:gd name="T62" fmla="*/ 130 w 147"/>
                <a:gd name="T63" fmla="*/ 115 h 157"/>
                <a:gd name="T64" fmla="*/ 128 w 147"/>
                <a:gd name="T65" fmla="*/ 122 h 157"/>
                <a:gd name="T66" fmla="*/ 128 w 147"/>
                <a:gd name="T67" fmla="*/ 131 h 157"/>
                <a:gd name="T68" fmla="*/ 130 w 147"/>
                <a:gd name="T69" fmla="*/ 139 h 157"/>
                <a:gd name="T70" fmla="*/ 132 w 147"/>
                <a:gd name="T71" fmla="*/ 148 h 157"/>
                <a:gd name="T72" fmla="*/ 122 w 147"/>
                <a:gd name="T73" fmla="*/ 153 h 157"/>
                <a:gd name="T74" fmla="*/ 102 w 147"/>
                <a:gd name="T75" fmla="*/ 155 h 157"/>
                <a:gd name="T76" fmla="*/ 92 w 147"/>
                <a:gd name="T77" fmla="*/ 156 h 157"/>
                <a:gd name="T78" fmla="*/ 82 w 147"/>
                <a:gd name="T79" fmla="*/ 156 h 157"/>
                <a:gd name="T80" fmla="*/ 70 w 147"/>
                <a:gd name="T81" fmla="*/ 157 h 157"/>
                <a:gd name="T82" fmla="*/ 61 w 147"/>
                <a:gd name="T83" fmla="*/ 156 h 157"/>
                <a:gd name="T84" fmla="*/ 49 w 147"/>
                <a:gd name="T85" fmla="*/ 148 h 157"/>
                <a:gd name="T86" fmla="*/ 47 w 147"/>
                <a:gd name="T87" fmla="*/ 136 h 157"/>
                <a:gd name="T88" fmla="*/ 42 w 147"/>
                <a:gd name="T89" fmla="*/ 117 h 157"/>
                <a:gd name="T90" fmla="*/ 36 w 147"/>
                <a:gd name="T91" fmla="*/ 107 h 157"/>
                <a:gd name="T92" fmla="*/ 26 w 147"/>
                <a:gd name="T93" fmla="*/ 97 h 157"/>
                <a:gd name="T94" fmla="*/ 16 w 147"/>
                <a:gd name="T95" fmla="*/ 91 h 157"/>
                <a:gd name="T96" fmla="*/ 3 w 147"/>
                <a:gd name="T97" fmla="*/ 83 h 157"/>
                <a:gd name="T98" fmla="*/ 3 w 147"/>
                <a:gd name="T99" fmla="*/ 67 h 157"/>
                <a:gd name="T100" fmla="*/ 0 w 147"/>
                <a:gd name="T101" fmla="*/ 55 h 157"/>
                <a:gd name="T102" fmla="*/ 3 w 147"/>
                <a:gd name="T103" fmla="*/ 45 h 157"/>
                <a:gd name="T104" fmla="*/ 13 w 147"/>
                <a:gd name="T105" fmla="*/ 32 h 157"/>
                <a:gd name="T106" fmla="*/ 13 w 147"/>
                <a:gd name="T107" fmla="*/ 17 h 157"/>
                <a:gd name="T108" fmla="*/ 20 w 147"/>
                <a:gd name="T109" fmla="*/ 15 h 157"/>
                <a:gd name="T110" fmla="*/ 30 w 147"/>
                <a:gd name="T111" fmla="*/ 12 h 157"/>
                <a:gd name="T112" fmla="*/ 39 w 147"/>
                <a:gd name="T113" fmla="*/ 9 h 157"/>
                <a:gd name="T114" fmla="*/ 43 w 147"/>
                <a:gd name="T115" fmla="*/ 6 h 157"/>
                <a:gd name="T116" fmla="*/ 51 w 147"/>
                <a:gd name="T117" fmla="*/ 7 h 157"/>
                <a:gd name="T118" fmla="*/ 56 w 147"/>
                <a:gd name="T119" fmla="*/ 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7" h="157">
                  <a:moveTo>
                    <a:pt x="132" y="63"/>
                  </a:moveTo>
                  <a:lnTo>
                    <a:pt x="131" y="63"/>
                  </a:lnTo>
                  <a:lnTo>
                    <a:pt x="132" y="63"/>
                  </a:lnTo>
                  <a:close/>
                  <a:moveTo>
                    <a:pt x="147" y="50"/>
                  </a:moveTo>
                  <a:lnTo>
                    <a:pt x="147" y="51"/>
                  </a:lnTo>
                  <a:lnTo>
                    <a:pt x="146" y="51"/>
                  </a:lnTo>
                  <a:lnTo>
                    <a:pt x="146" y="52"/>
                  </a:lnTo>
                  <a:lnTo>
                    <a:pt x="146" y="53"/>
                  </a:lnTo>
                  <a:lnTo>
                    <a:pt x="146" y="55"/>
                  </a:lnTo>
                  <a:lnTo>
                    <a:pt x="145" y="53"/>
                  </a:lnTo>
                  <a:lnTo>
                    <a:pt x="143" y="52"/>
                  </a:lnTo>
                  <a:lnTo>
                    <a:pt x="145" y="52"/>
                  </a:lnTo>
                  <a:lnTo>
                    <a:pt x="143" y="52"/>
                  </a:lnTo>
                  <a:lnTo>
                    <a:pt x="143" y="51"/>
                  </a:lnTo>
                  <a:lnTo>
                    <a:pt x="143" y="50"/>
                  </a:lnTo>
                  <a:lnTo>
                    <a:pt x="145" y="50"/>
                  </a:lnTo>
                  <a:lnTo>
                    <a:pt x="146" y="50"/>
                  </a:lnTo>
                  <a:lnTo>
                    <a:pt x="147" y="50"/>
                  </a:lnTo>
                  <a:lnTo>
                    <a:pt x="147" y="49"/>
                  </a:lnTo>
                  <a:lnTo>
                    <a:pt x="147" y="50"/>
                  </a:lnTo>
                  <a:close/>
                  <a:moveTo>
                    <a:pt x="51" y="10"/>
                  </a:moveTo>
                  <a:lnTo>
                    <a:pt x="51" y="11"/>
                  </a:lnTo>
                  <a:lnTo>
                    <a:pt x="50" y="11"/>
                  </a:lnTo>
                  <a:lnTo>
                    <a:pt x="49" y="11"/>
                  </a:lnTo>
                  <a:lnTo>
                    <a:pt x="49" y="12"/>
                  </a:lnTo>
                  <a:lnTo>
                    <a:pt x="49" y="11"/>
                  </a:lnTo>
                  <a:lnTo>
                    <a:pt x="48" y="11"/>
                  </a:lnTo>
                  <a:lnTo>
                    <a:pt x="49" y="11"/>
                  </a:lnTo>
                  <a:lnTo>
                    <a:pt x="49" y="10"/>
                  </a:lnTo>
                  <a:lnTo>
                    <a:pt x="50" y="10"/>
                  </a:lnTo>
                  <a:lnTo>
                    <a:pt x="50" y="9"/>
                  </a:lnTo>
                  <a:lnTo>
                    <a:pt x="51" y="9"/>
                  </a:lnTo>
                  <a:lnTo>
                    <a:pt x="51" y="8"/>
                  </a:lnTo>
                  <a:lnTo>
                    <a:pt x="52" y="8"/>
                  </a:lnTo>
                  <a:lnTo>
                    <a:pt x="53" y="8"/>
                  </a:lnTo>
                  <a:lnTo>
                    <a:pt x="53" y="9"/>
                  </a:lnTo>
                  <a:lnTo>
                    <a:pt x="52" y="9"/>
                  </a:lnTo>
                  <a:lnTo>
                    <a:pt x="51" y="9"/>
                  </a:lnTo>
                  <a:lnTo>
                    <a:pt x="51" y="10"/>
                  </a:lnTo>
                  <a:close/>
                  <a:moveTo>
                    <a:pt x="48" y="6"/>
                  </a:moveTo>
                  <a:lnTo>
                    <a:pt x="49" y="7"/>
                  </a:lnTo>
                  <a:lnTo>
                    <a:pt x="49" y="8"/>
                  </a:lnTo>
                  <a:lnTo>
                    <a:pt x="48" y="9"/>
                  </a:lnTo>
                  <a:lnTo>
                    <a:pt x="48" y="10"/>
                  </a:lnTo>
                  <a:lnTo>
                    <a:pt x="47" y="11"/>
                  </a:lnTo>
                  <a:lnTo>
                    <a:pt x="47" y="12"/>
                  </a:lnTo>
                  <a:lnTo>
                    <a:pt x="46" y="12"/>
                  </a:lnTo>
                  <a:lnTo>
                    <a:pt x="47" y="12"/>
                  </a:lnTo>
                  <a:lnTo>
                    <a:pt x="47" y="13"/>
                  </a:lnTo>
                  <a:lnTo>
                    <a:pt x="47" y="15"/>
                  </a:lnTo>
                  <a:lnTo>
                    <a:pt x="46" y="15"/>
                  </a:lnTo>
                  <a:lnTo>
                    <a:pt x="46" y="16"/>
                  </a:lnTo>
                  <a:lnTo>
                    <a:pt x="46" y="17"/>
                  </a:lnTo>
                  <a:lnTo>
                    <a:pt x="45" y="17"/>
                  </a:lnTo>
                  <a:lnTo>
                    <a:pt x="45" y="18"/>
                  </a:lnTo>
                  <a:lnTo>
                    <a:pt x="46" y="18"/>
                  </a:lnTo>
                  <a:lnTo>
                    <a:pt x="47" y="18"/>
                  </a:lnTo>
                  <a:lnTo>
                    <a:pt x="47" y="17"/>
                  </a:lnTo>
                  <a:lnTo>
                    <a:pt x="48" y="17"/>
                  </a:lnTo>
                  <a:lnTo>
                    <a:pt x="49" y="17"/>
                  </a:lnTo>
                  <a:lnTo>
                    <a:pt x="49" y="16"/>
                  </a:lnTo>
                  <a:lnTo>
                    <a:pt x="49" y="15"/>
                  </a:lnTo>
                  <a:lnTo>
                    <a:pt x="50" y="15"/>
                  </a:lnTo>
                  <a:lnTo>
                    <a:pt x="50" y="13"/>
                  </a:lnTo>
                  <a:lnTo>
                    <a:pt x="50" y="15"/>
                  </a:lnTo>
                  <a:lnTo>
                    <a:pt x="51" y="15"/>
                  </a:lnTo>
                  <a:lnTo>
                    <a:pt x="52" y="16"/>
                  </a:lnTo>
                  <a:lnTo>
                    <a:pt x="53" y="17"/>
                  </a:lnTo>
                  <a:lnTo>
                    <a:pt x="55" y="17"/>
                  </a:lnTo>
                  <a:lnTo>
                    <a:pt x="55" y="18"/>
                  </a:lnTo>
                  <a:lnTo>
                    <a:pt x="55" y="17"/>
                  </a:lnTo>
                  <a:lnTo>
                    <a:pt x="56" y="17"/>
                  </a:lnTo>
                  <a:lnTo>
                    <a:pt x="56" y="18"/>
                  </a:lnTo>
                  <a:lnTo>
                    <a:pt x="57" y="18"/>
                  </a:lnTo>
                  <a:lnTo>
                    <a:pt x="58" y="18"/>
                  </a:lnTo>
                  <a:lnTo>
                    <a:pt x="58" y="19"/>
                  </a:lnTo>
                  <a:lnTo>
                    <a:pt x="59" y="19"/>
                  </a:lnTo>
                  <a:lnTo>
                    <a:pt x="60" y="19"/>
                  </a:lnTo>
                  <a:lnTo>
                    <a:pt x="61" y="19"/>
                  </a:lnTo>
                  <a:lnTo>
                    <a:pt x="63" y="20"/>
                  </a:lnTo>
                  <a:lnTo>
                    <a:pt x="63" y="21"/>
                  </a:lnTo>
                  <a:lnTo>
                    <a:pt x="65" y="23"/>
                  </a:lnTo>
                  <a:lnTo>
                    <a:pt x="66" y="25"/>
                  </a:lnTo>
                  <a:lnTo>
                    <a:pt x="66" y="26"/>
                  </a:lnTo>
                  <a:lnTo>
                    <a:pt x="70" y="26"/>
                  </a:lnTo>
                  <a:lnTo>
                    <a:pt x="70" y="27"/>
                  </a:lnTo>
                  <a:lnTo>
                    <a:pt x="86" y="29"/>
                  </a:lnTo>
                  <a:lnTo>
                    <a:pt x="87" y="30"/>
                  </a:lnTo>
                  <a:lnTo>
                    <a:pt x="88" y="30"/>
                  </a:lnTo>
                  <a:lnTo>
                    <a:pt x="89" y="30"/>
                  </a:lnTo>
                  <a:lnTo>
                    <a:pt x="91" y="30"/>
                  </a:lnTo>
                  <a:lnTo>
                    <a:pt x="92" y="31"/>
                  </a:lnTo>
                  <a:lnTo>
                    <a:pt x="93" y="32"/>
                  </a:lnTo>
                  <a:lnTo>
                    <a:pt x="95" y="32"/>
                  </a:lnTo>
                  <a:lnTo>
                    <a:pt x="97" y="33"/>
                  </a:lnTo>
                  <a:lnTo>
                    <a:pt x="98" y="33"/>
                  </a:lnTo>
                  <a:lnTo>
                    <a:pt x="99" y="33"/>
                  </a:lnTo>
                  <a:lnTo>
                    <a:pt x="100" y="33"/>
                  </a:lnTo>
                  <a:lnTo>
                    <a:pt x="101" y="35"/>
                  </a:lnTo>
                  <a:lnTo>
                    <a:pt x="100" y="35"/>
                  </a:lnTo>
                  <a:lnTo>
                    <a:pt x="101" y="35"/>
                  </a:lnTo>
                  <a:lnTo>
                    <a:pt x="102" y="35"/>
                  </a:lnTo>
                  <a:lnTo>
                    <a:pt x="103" y="33"/>
                  </a:lnTo>
                  <a:lnTo>
                    <a:pt x="105" y="33"/>
                  </a:lnTo>
                  <a:lnTo>
                    <a:pt x="105" y="35"/>
                  </a:lnTo>
                  <a:lnTo>
                    <a:pt x="107" y="35"/>
                  </a:lnTo>
                  <a:lnTo>
                    <a:pt x="108" y="33"/>
                  </a:lnTo>
                  <a:lnTo>
                    <a:pt x="110" y="35"/>
                  </a:lnTo>
                  <a:lnTo>
                    <a:pt x="111" y="35"/>
                  </a:lnTo>
                  <a:lnTo>
                    <a:pt x="112" y="35"/>
                  </a:lnTo>
                  <a:lnTo>
                    <a:pt x="113" y="36"/>
                  </a:lnTo>
                  <a:lnTo>
                    <a:pt x="115" y="36"/>
                  </a:lnTo>
                  <a:lnTo>
                    <a:pt x="116" y="37"/>
                  </a:lnTo>
                  <a:lnTo>
                    <a:pt x="115" y="38"/>
                  </a:lnTo>
                  <a:lnTo>
                    <a:pt x="115" y="39"/>
                  </a:lnTo>
                  <a:lnTo>
                    <a:pt x="113" y="39"/>
                  </a:lnTo>
                  <a:lnTo>
                    <a:pt x="115" y="39"/>
                  </a:lnTo>
                  <a:lnTo>
                    <a:pt x="115" y="40"/>
                  </a:lnTo>
                  <a:lnTo>
                    <a:pt x="116" y="40"/>
                  </a:lnTo>
                  <a:lnTo>
                    <a:pt x="117" y="40"/>
                  </a:lnTo>
                  <a:lnTo>
                    <a:pt x="118" y="40"/>
                  </a:lnTo>
                  <a:lnTo>
                    <a:pt x="120" y="41"/>
                  </a:lnTo>
                  <a:lnTo>
                    <a:pt x="121" y="42"/>
                  </a:lnTo>
                  <a:lnTo>
                    <a:pt x="122" y="42"/>
                  </a:lnTo>
                  <a:lnTo>
                    <a:pt x="123" y="43"/>
                  </a:lnTo>
                  <a:lnTo>
                    <a:pt x="122" y="43"/>
                  </a:lnTo>
                  <a:lnTo>
                    <a:pt x="122" y="45"/>
                  </a:lnTo>
                  <a:lnTo>
                    <a:pt x="122" y="46"/>
                  </a:lnTo>
                  <a:lnTo>
                    <a:pt x="123" y="47"/>
                  </a:lnTo>
                  <a:lnTo>
                    <a:pt x="123" y="49"/>
                  </a:lnTo>
                  <a:lnTo>
                    <a:pt x="123" y="50"/>
                  </a:lnTo>
                  <a:lnTo>
                    <a:pt x="122" y="50"/>
                  </a:lnTo>
                  <a:lnTo>
                    <a:pt x="122" y="51"/>
                  </a:lnTo>
                  <a:lnTo>
                    <a:pt x="122" y="52"/>
                  </a:lnTo>
                  <a:lnTo>
                    <a:pt x="121" y="55"/>
                  </a:lnTo>
                  <a:lnTo>
                    <a:pt x="122" y="55"/>
                  </a:lnTo>
                  <a:lnTo>
                    <a:pt x="123" y="55"/>
                  </a:lnTo>
                  <a:lnTo>
                    <a:pt x="125" y="55"/>
                  </a:lnTo>
                  <a:lnTo>
                    <a:pt x="126" y="53"/>
                  </a:lnTo>
                  <a:lnTo>
                    <a:pt x="127" y="53"/>
                  </a:lnTo>
                  <a:lnTo>
                    <a:pt x="127" y="55"/>
                  </a:lnTo>
                  <a:lnTo>
                    <a:pt x="126" y="58"/>
                  </a:lnTo>
                  <a:lnTo>
                    <a:pt x="126" y="59"/>
                  </a:lnTo>
                  <a:lnTo>
                    <a:pt x="126" y="60"/>
                  </a:lnTo>
                  <a:lnTo>
                    <a:pt x="128" y="62"/>
                  </a:lnTo>
                  <a:lnTo>
                    <a:pt x="129" y="62"/>
                  </a:lnTo>
                  <a:lnTo>
                    <a:pt x="129" y="63"/>
                  </a:lnTo>
                  <a:lnTo>
                    <a:pt x="129" y="65"/>
                  </a:lnTo>
                  <a:lnTo>
                    <a:pt x="129" y="66"/>
                  </a:lnTo>
                  <a:lnTo>
                    <a:pt x="129" y="67"/>
                  </a:lnTo>
                  <a:lnTo>
                    <a:pt x="128" y="67"/>
                  </a:lnTo>
                  <a:lnTo>
                    <a:pt x="127" y="67"/>
                  </a:lnTo>
                  <a:lnTo>
                    <a:pt x="126" y="68"/>
                  </a:lnTo>
                  <a:lnTo>
                    <a:pt x="125" y="68"/>
                  </a:lnTo>
                  <a:lnTo>
                    <a:pt x="123" y="69"/>
                  </a:lnTo>
                  <a:lnTo>
                    <a:pt x="123" y="70"/>
                  </a:lnTo>
                  <a:lnTo>
                    <a:pt x="125" y="70"/>
                  </a:lnTo>
                  <a:lnTo>
                    <a:pt x="125" y="71"/>
                  </a:lnTo>
                  <a:lnTo>
                    <a:pt x="123" y="71"/>
                  </a:lnTo>
                  <a:lnTo>
                    <a:pt x="123" y="72"/>
                  </a:lnTo>
                  <a:lnTo>
                    <a:pt x="122" y="72"/>
                  </a:lnTo>
                  <a:lnTo>
                    <a:pt x="122" y="73"/>
                  </a:lnTo>
                  <a:lnTo>
                    <a:pt x="122" y="75"/>
                  </a:lnTo>
                  <a:lnTo>
                    <a:pt x="122" y="76"/>
                  </a:lnTo>
                  <a:lnTo>
                    <a:pt x="121" y="76"/>
                  </a:lnTo>
                  <a:lnTo>
                    <a:pt x="121" y="77"/>
                  </a:lnTo>
                  <a:lnTo>
                    <a:pt x="121" y="78"/>
                  </a:lnTo>
                  <a:lnTo>
                    <a:pt x="121" y="79"/>
                  </a:lnTo>
                  <a:lnTo>
                    <a:pt x="121" y="80"/>
                  </a:lnTo>
                  <a:lnTo>
                    <a:pt x="121" y="81"/>
                  </a:lnTo>
                  <a:lnTo>
                    <a:pt x="120" y="81"/>
                  </a:lnTo>
                  <a:lnTo>
                    <a:pt x="120" y="82"/>
                  </a:lnTo>
                  <a:lnTo>
                    <a:pt x="121" y="82"/>
                  </a:lnTo>
                  <a:lnTo>
                    <a:pt x="122" y="83"/>
                  </a:lnTo>
                  <a:lnTo>
                    <a:pt x="122" y="82"/>
                  </a:lnTo>
                  <a:lnTo>
                    <a:pt x="123" y="82"/>
                  </a:lnTo>
                  <a:lnTo>
                    <a:pt x="123" y="81"/>
                  </a:lnTo>
                  <a:lnTo>
                    <a:pt x="123" y="80"/>
                  </a:lnTo>
                  <a:lnTo>
                    <a:pt x="125" y="80"/>
                  </a:lnTo>
                  <a:lnTo>
                    <a:pt x="125" y="79"/>
                  </a:lnTo>
                  <a:lnTo>
                    <a:pt x="126" y="79"/>
                  </a:lnTo>
                  <a:lnTo>
                    <a:pt x="127" y="79"/>
                  </a:lnTo>
                  <a:lnTo>
                    <a:pt x="127" y="78"/>
                  </a:lnTo>
                  <a:lnTo>
                    <a:pt x="127" y="77"/>
                  </a:lnTo>
                  <a:lnTo>
                    <a:pt x="128" y="77"/>
                  </a:lnTo>
                  <a:lnTo>
                    <a:pt x="128" y="76"/>
                  </a:lnTo>
                  <a:lnTo>
                    <a:pt x="128" y="75"/>
                  </a:lnTo>
                  <a:lnTo>
                    <a:pt x="129" y="73"/>
                  </a:lnTo>
                  <a:lnTo>
                    <a:pt x="129" y="72"/>
                  </a:lnTo>
                  <a:lnTo>
                    <a:pt x="130" y="72"/>
                  </a:lnTo>
                  <a:lnTo>
                    <a:pt x="130" y="71"/>
                  </a:lnTo>
                  <a:lnTo>
                    <a:pt x="131" y="71"/>
                  </a:lnTo>
                  <a:lnTo>
                    <a:pt x="132" y="70"/>
                  </a:lnTo>
                  <a:lnTo>
                    <a:pt x="133" y="70"/>
                  </a:lnTo>
                  <a:lnTo>
                    <a:pt x="133" y="69"/>
                  </a:lnTo>
                  <a:lnTo>
                    <a:pt x="135" y="69"/>
                  </a:lnTo>
                  <a:lnTo>
                    <a:pt x="135" y="70"/>
                  </a:lnTo>
                  <a:lnTo>
                    <a:pt x="136" y="70"/>
                  </a:lnTo>
                  <a:lnTo>
                    <a:pt x="136" y="69"/>
                  </a:lnTo>
                  <a:lnTo>
                    <a:pt x="135" y="69"/>
                  </a:lnTo>
                  <a:lnTo>
                    <a:pt x="135" y="68"/>
                  </a:lnTo>
                  <a:lnTo>
                    <a:pt x="136" y="67"/>
                  </a:lnTo>
                  <a:lnTo>
                    <a:pt x="136" y="66"/>
                  </a:lnTo>
                  <a:lnTo>
                    <a:pt x="136" y="65"/>
                  </a:lnTo>
                  <a:lnTo>
                    <a:pt x="137" y="63"/>
                  </a:lnTo>
                  <a:lnTo>
                    <a:pt x="137" y="62"/>
                  </a:lnTo>
                  <a:lnTo>
                    <a:pt x="138" y="62"/>
                  </a:lnTo>
                  <a:lnTo>
                    <a:pt x="138" y="61"/>
                  </a:lnTo>
                  <a:lnTo>
                    <a:pt x="138" y="60"/>
                  </a:lnTo>
                  <a:lnTo>
                    <a:pt x="138" y="59"/>
                  </a:lnTo>
                  <a:lnTo>
                    <a:pt x="139" y="59"/>
                  </a:lnTo>
                  <a:lnTo>
                    <a:pt x="140" y="58"/>
                  </a:lnTo>
                  <a:lnTo>
                    <a:pt x="140" y="57"/>
                  </a:lnTo>
                  <a:lnTo>
                    <a:pt x="140" y="56"/>
                  </a:lnTo>
                  <a:lnTo>
                    <a:pt x="141" y="56"/>
                  </a:lnTo>
                  <a:lnTo>
                    <a:pt x="141" y="55"/>
                  </a:lnTo>
                  <a:lnTo>
                    <a:pt x="142" y="55"/>
                  </a:lnTo>
                  <a:lnTo>
                    <a:pt x="143" y="55"/>
                  </a:lnTo>
                  <a:lnTo>
                    <a:pt x="143" y="56"/>
                  </a:lnTo>
                  <a:lnTo>
                    <a:pt x="143" y="57"/>
                  </a:lnTo>
                  <a:lnTo>
                    <a:pt x="143" y="58"/>
                  </a:lnTo>
                  <a:lnTo>
                    <a:pt x="143" y="57"/>
                  </a:lnTo>
                  <a:lnTo>
                    <a:pt x="142" y="57"/>
                  </a:lnTo>
                  <a:lnTo>
                    <a:pt x="142" y="58"/>
                  </a:lnTo>
                  <a:lnTo>
                    <a:pt x="142" y="59"/>
                  </a:lnTo>
                  <a:lnTo>
                    <a:pt x="142" y="60"/>
                  </a:lnTo>
                  <a:lnTo>
                    <a:pt x="142" y="61"/>
                  </a:lnTo>
                  <a:lnTo>
                    <a:pt x="142" y="62"/>
                  </a:lnTo>
                  <a:lnTo>
                    <a:pt x="141" y="62"/>
                  </a:lnTo>
                  <a:lnTo>
                    <a:pt x="141" y="63"/>
                  </a:lnTo>
                  <a:lnTo>
                    <a:pt x="141" y="65"/>
                  </a:lnTo>
                  <a:lnTo>
                    <a:pt x="140" y="65"/>
                  </a:lnTo>
                  <a:lnTo>
                    <a:pt x="140" y="66"/>
                  </a:lnTo>
                  <a:lnTo>
                    <a:pt x="140" y="67"/>
                  </a:lnTo>
                  <a:lnTo>
                    <a:pt x="140" y="68"/>
                  </a:lnTo>
                  <a:lnTo>
                    <a:pt x="139" y="68"/>
                  </a:lnTo>
                  <a:lnTo>
                    <a:pt x="139" y="69"/>
                  </a:lnTo>
                  <a:lnTo>
                    <a:pt x="139" y="70"/>
                  </a:lnTo>
                  <a:lnTo>
                    <a:pt x="138" y="70"/>
                  </a:lnTo>
                  <a:lnTo>
                    <a:pt x="138" y="71"/>
                  </a:lnTo>
                  <a:lnTo>
                    <a:pt x="138" y="72"/>
                  </a:lnTo>
                  <a:lnTo>
                    <a:pt x="137" y="72"/>
                  </a:lnTo>
                  <a:lnTo>
                    <a:pt x="137" y="73"/>
                  </a:lnTo>
                  <a:lnTo>
                    <a:pt x="137" y="75"/>
                  </a:lnTo>
                  <a:lnTo>
                    <a:pt x="137" y="76"/>
                  </a:lnTo>
                  <a:lnTo>
                    <a:pt x="136" y="77"/>
                  </a:lnTo>
                  <a:lnTo>
                    <a:pt x="136" y="78"/>
                  </a:lnTo>
                  <a:lnTo>
                    <a:pt x="136" y="79"/>
                  </a:lnTo>
                  <a:lnTo>
                    <a:pt x="135" y="79"/>
                  </a:lnTo>
                  <a:lnTo>
                    <a:pt x="135" y="80"/>
                  </a:lnTo>
                  <a:lnTo>
                    <a:pt x="135" y="81"/>
                  </a:lnTo>
                  <a:lnTo>
                    <a:pt x="135" y="82"/>
                  </a:lnTo>
                  <a:lnTo>
                    <a:pt x="133" y="82"/>
                  </a:lnTo>
                  <a:lnTo>
                    <a:pt x="135" y="82"/>
                  </a:lnTo>
                  <a:lnTo>
                    <a:pt x="133" y="82"/>
                  </a:lnTo>
                  <a:lnTo>
                    <a:pt x="133" y="83"/>
                  </a:lnTo>
                  <a:lnTo>
                    <a:pt x="133" y="85"/>
                  </a:lnTo>
                  <a:lnTo>
                    <a:pt x="133" y="86"/>
                  </a:lnTo>
                  <a:lnTo>
                    <a:pt x="133" y="87"/>
                  </a:lnTo>
                  <a:lnTo>
                    <a:pt x="133" y="88"/>
                  </a:lnTo>
                  <a:lnTo>
                    <a:pt x="133" y="89"/>
                  </a:lnTo>
                  <a:lnTo>
                    <a:pt x="133" y="90"/>
                  </a:lnTo>
                  <a:lnTo>
                    <a:pt x="133" y="91"/>
                  </a:lnTo>
                  <a:lnTo>
                    <a:pt x="135" y="91"/>
                  </a:lnTo>
                  <a:lnTo>
                    <a:pt x="135" y="92"/>
                  </a:lnTo>
                  <a:lnTo>
                    <a:pt x="135" y="93"/>
                  </a:lnTo>
                  <a:lnTo>
                    <a:pt x="133" y="95"/>
                  </a:lnTo>
                  <a:lnTo>
                    <a:pt x="133" y="96"/>
                  </a:lnTo>
                  <a:lnTo>
                    <a:pt x="132" y="96"/>
                  </a:lnTo>
                  <a:lnTo>
                    <a:pt x="131" y="97"/>
                  </a:lnTo>
                  <a:lnTo>
                    <a:pt x="131" y="98"/>
                  </a:lnTo>
                  <a:lnTo>
                    <a:pt x="131" y="99"/>
                  </a:lnTo>
                  <a:lnTo>
                    <a:pt x="131" y="100"/>
                  </a:lnTo>
                  <a:lnTo>
                    <a:pt x="130" y="100"/>
                  </a:lnTo>
                  <a:lnTo>
                    <a:pt x="130" y="101"/>
                  </a:lnTo>
                  <a:lnTo>
                    <a:pt x="130" y="102"/>
                  </a:lnTo>
                  <a:lnTo>
                    <a:pt x="130" y="103"/>
                  </a:lnTo>
                  <a:lnTo>
                    <a:pt x="130" y="105"/>
                  </a:lnTo>
                  <a:lnTo>
                    <a:pt x="130" y="106"/>
                  </a:lnTo>
                  <a:lnTo>
                    <a:pt x="130" y="107"/>
                  </a:lnTo>
                  <a:lnTo>
                    <a:pt x="131" y="108"/>
                  </a:lnTo>
                  <a:lnTo>
                    <a:pt x="131" y="109"/>
                  </a:lnTo>
                  <a:lnTo>
                    <a:pt x="131" y="110"/>
                  </a:lnTo>
                  <a:lnTo>
                    <a:pt x="131" y="111"/>
                  </a:lnTo>
                  <a:lnTo>
                    <a:pt x="131" y="112"/>
                  </a:lnTo>
                  <a:lnTo>
                    <a:pt x="130" y="112"/>
                  </a:lnTo>
                  <a:lnTo>
                    <a:pt x="130" y="113"/>
                  </a:lnTo>
                  <a:lnTo>
                    <a:pt x="130" y="115"/>
                  </a:lnTo>
                  <a:lnTo>
                    <a:pt x="130" y="116"/>
                  </a:lnTo>
                  <a:lnTo>
                    <a:pt x="129" y="116"/>
                  </a:lnTo>
                  <a:lnTo>
                    <a:pt x="129" y="117"/>
                  </a:lnTo>
                  <a:lnTo>
                    <a:pt x="129" y="118"/>
                  </a:lnTo>
                  <a:lnTo>
                    <a:pt x="130" y="118"/>
                  </a:lnTo>
                  <a:lnTo>
                    <a:pt x="129" y="119"/>
                  </a:lnTo>
                  <a:lnTo>
                    <a:pt x="129" y="120"/>
                  </a:lnTo>
                  <a:lnTo>
                    <a:pt x="128" y="121"/>
                  </a:lnTo>
                  <a:lnTo>
                    <a:pt x="128" y="122"/>
                  </a:lnTo>
                  <a:lnTo>
                    <a:pt x="128" y="123"/>
                  </a:lnTo>
                  <a:lnTo>
                    <a:pt x="128" y="125"/>
                  </a:lnTo>
                  <a:lnTo>
                    <a:pt x="128" y="126"/>
                  </a:lnTo>
                  <a:lnTo>
                    <a:pt x="128" y="127"/>
                  </a:lnTo>
                  <a:lnTo>
                    <a:pt x="128" y="128"/>
                  </a:lnTo>
                  <a:lnTo>
                    <a:pt x="128" y="129"/>
                  </a:lnTo>
                  <a:lnTo>
                    <a:pt x="129" y="129"/>
                  </a:lnTo>
                  <a:lnTo>
                    <a:pt x="128" y="130"/>
                  </a:lnTo>
                  <a:lnTo>
                    <a:pt x="128" y="131"/>
                  </a:lnTo>
                  <a:lnTo>
                    <a:pt x="129" y="131"/>
                  </a:lnTo>
                  <a:lnTo>
                    <a:pt x="129" y="132"/>
                  </a:lnTo>
                  <a:lnTo>
                    <a:pt x="129" y="133"/>
                  </a:lnTo>
                  <a:lnTo>
                    <a:pt x="129" y="135"/>
                  </a:lnTo>
                  <a:lnTo>
                    <a:pt x="129" y="136"/>
                  </a:lnTo>
                  <a:lnTo>
                    <a:pt x="130" y="136"/>
                  </a:lnTo>
                  <a:lnTo>
                    <a:pt x="130" y="137"/>
                  </a:lnTo>
                  <a:lnTo>
                    <a:pt x="130" y="138"/>
                  </a:lnTo>
                  <a:lnTo>
                    <a:pt x="130" y="139"/>
                  </a:lnTo>
                  <a:lnTo>
                    <a:pt x="131" y="140"/>
                  </a:lnTo>
                  <a:lnTo>
                    <a:pt x="131" y="141"/>
                  </a:lnTo>
                  <a:lnTo>
                    <a:pt x="132" y="141"/>
                  </a:lnTo>
                  <a:lnTo>
                    <a:pt x="132" y="142"/>
                  </a:lnTo>
                  <a:lnTo>
                    <a:pt x="132" y="143"/>
                  </a:lnTo>
                  <a:lnTo>
                    <a:pt x="132" y="145"/>
                  </a:lnTo>
                  <a:lnTo>
                    <a:pt x="132" y="146"/>
                  </a:lnTo>
                  <a:lnTo>
                    <a:pt x="132" y="147"/>
                  </a:lnTo>
                  <a:lnTo>
                    <a:pt x="132" y="148"/>
                  </a:lnTo>
                  <a:lnTo>
                    <a:pt x="132" y="149"/>
                  </a:lnTo>
                  <a:lnTo>
                    <a:pt x="132" y="150"/>
                  </a:lnTo>
                  <a:lnTo>
                    <a:pt x="132" y="151"/>
                  </a:lnTo>
                  <a:lnTo>
                    <a:pt x="132" y="152"/>
                  </a:lnTo>
                  <a:lnTo>
                    <a:pt x="131" y="152"/>
                  </a:lnTo>
                  <a:lnTo>
                    <a:pt x="130" y="152"/>
                  </a:lnTo>
                  <a:lnTo>
                    <a:pt x="128" y="152"/>
                  </a:lnTo>
                  <a:lnTo>
                    <a:pt x="127" y="152"/>
                  </a:lnTo>
                  <a:lnTo>
                    <a:pt x="122" y="153"/>
                  </a:lnTo>
                  <a:lnTo>
                    <a:pt x="121" y="153"/>
                  </a:lnTo>
                  <a:lnTo>
                    <a:pt x="120" y="153"/>
                  </a:lnTo>
                  <a:lnTo>
                    <a:pt x="117" y="153"/>
                  </a:lnTo>
                  <a:lnTo>
                    <a:pt x="116" y="153"/>
                  </a:lnTo>
                  <a:lnTo>
                    <a:pt x="115" y="153"/>
                  </a:lnTo>
                  <a:lnTo>
                    <a:pt x="110" y="155"/>
                  </a:lnTo>
                  <a:lnTo>
                    <a:pt x="108" y="155"/>
                  </a:lnTo>
                  <a:lnTo>
                    <a:pt x="103" y="155"/>
                  </a:lnTo>
                  <a:lnTo>
                    <a:pt x="102" y="155"/>
                  </a:lnTo>
                  <a:lnTo>
                    <a:pt x="101" y="155"/>
                  </a:lnTo>
                  <a:lnTo>
                    <a:pt x="100" y="155"/>
                  </a:lnTo>
                  <a:lnTo>
                    <a:pt x="99" y="155"/>
                  </a:lnTo>
                  <a:lnTo>
                    <a:pt x="98" y="155"/>
                  </a:lnTo>
                  <a:lnTo>
                    <a:pt x="97" y="155"/>
                  </a:lnTo>
                  <a:lnTo>
                    <a:pt x="96" y="155"/>
                  </a:lnTo>
                  <a:lnTo>
                    <a:pt x="95" y="155"/>
                  </a:lnTo>
                  <a:lnTo>
                    <a:pt x="93" y="156"/>
                  </a:lnTo>
                  <a:lnTo>
                    <a:pt x="92" y="156"/>
                  </a:lnTo>
                  <a:lnTo>
                    <a:pt x="91" y="156"/>
                  </a:lnTo>
                  <a:lnTo>
                    <a:pt x="90" y="156"/>
                  </a:lnTo>
                  <a:lnTo>
                    <a:pt x="89" y="156"/>
                  </a:lnTo>
                  <a:lnTo>
                    <a:pt x="88" y="156"/>
                  </a:lnTo>
                  <a:lnTo>
                    <a:pt x="87" y="156"/>
                  </a:lnTo>
                  <a:lnTo>
                    <a:pt x="86" y="156"/>
                  </a:lnTo>
                  <a:lnTo>
                    <a:pt x="85" y="156"/>
                  </a:lnTo>
                  <a:lnTo>
                    <a:pt x="83" y="156"/>
                  </a:lnTo>
                  <a:lnTo>
                    <a:pt x="82" y="156"/>
                  </a:lnTo>
                  <a:lnTo>
                    <a:pt x="81" y="156"/>
                  </a:lnTo>
                  <a:lnTo>
                    <a:pt x="79" y="156"/>
                  </a:lnTo>
                  <a:lnTo>
                    <a:pt x="78" y="156"/>
                  </a:lnTo>
                  <a:lnTo>
                    <a:pt x="77" y="156"/>
                  </a:lnTo>
                  <a:lnTo>
                    <a:pt x="75" y="157"/>
                  </a:lnTo>
                  <a:lnTo>
                    <a:pt x="73" y="157"/>
                  </a:lnTo>
                  <a:lnTo>
                    <a:pt x="72" y="157"/>
                  </a:lnTo>
                  <a:lnTo>
                    <a:pt x="71" y="157"/>
                  </a:lnTo>
                  <a:lnTo>
                    <a:pt x="70" y="157"/>
                  </a:lnTo>
                  <a:lnTo>
                    <a:pt x="69" y="157"/>
                  </a:lnTo>
                  <a:lnTo>
                    <a:pt x="68" y="157"/>
                  </a:lnTo>
                  <a:lnTo>
                    <a:pt x="67" y="157"/>
                  </a:lnTo>
                  <a:lnTo>
                    <a:pt x="66" y="157"/>
                  </a:lnTo>
                  <a:lnTo>
                    <a:pt x="65" y="157"/>
                  </a:lnTo>
                  <a:lnTo>
                    <a:pt x="63" y="157"/>
                  </a:lnTo>
                  <a:lnTo>
                    <a:pt x="62" y="157"/>
                  </a:lnTo>
                  <a:lnTo>
                    <a:pt x="61" y="157"/>
                  </a:lnTo>
                  <a:lnTo>
                    <a:pt x="61" y="156"/>
                  </a:lnTo>
                  <a:lnTo>
                    <a:pt x="59" y="153"/>
                  </a:lnTo>
                  <a:lnTo>
                    <a:pt x="59" y="152"/>
                  </a:lnTo>
                  <a:lnTo>
                    <a:pt x="58" y="152"/>
                  </a:lnTo>
                  <a:lnTo>
                    <a:pt x="56" y="152"/>
                  </a:lnTo>
                  <a:lnTo>
                    <a:pt x="55" y="152"/>
                  </a:lnTo>
                  <a:lnTo>
                    <a:pt x="52" y="151"/>
                  </a:lnTo>
                  <a:lnTo>
                    <a:pt x="50" y="150"/>
                  </a:lnTo>
                  <a:lnTo>
                    <a:pt x="50" y="149"/>
                  </a:lnTo>
                  <a:lnTo>
                    <a:pt x="49" y="148"/>
                  </a:lnTo>
                  <a:lnTo>
                    <a:pt x="49" y="145"/>
                  </a:lnTo>
                  <a:lnTo>
                    <a:pt x="48" y="145"/>
                  </a:lnTo>
                  <a:lnTo>
                    <a:pt x="47" y="141"/>
                  </a:lnTo>
                  <a:lnTo>
                    <a:pt x="47" y="140"/>
                  </a:lnTo>
                  <a:lnTo>
                    <a:pt x="47" y="139"/>
                  </a:lnTo>
                  <a:lnTo>
                    <a:pt x="47" y="138"/>
                  </a:lnTo>
                  <a:lnTo>
                    <a:pt x="46" y="137"/>
                  </a:lnTo>
                  <a:lnTo>
                    <a:pt x="47" y="137"/>
                  </a:lnTo>
                  <a:lnTo>
                    <a:pt x="47" y="136"/>
                  </a:lnTo>
                  <a:lnTo>
                    <a:pt x="49" y="132"/>
                  </a:lnTo>
                  <a:lnTo>
                    <a:pt x="48" y="131"/>
                  </a:lnTo>
                  <a:lnTo>
                    <a:pt x="48" y="130"/>
                  </a:lnTo>
                  <a:lnTo>
                    <a:pt x="45" y="128"/>
                  </a:lnTo>
                  <a:lnTo>
                    <a:pt x="45" y="127"/>
                  </a:lnTo>
                  <a:lnTo>
                    <a:pt x="45" y="125"/>
                  </a:lnTo>
                  <a:lnTo>
                    <a:pt x="43" y="120"/>
                  </a:lnTo>
                  <a:lnTo>
                    <a:pt x="42" y="118"/>
                  </a:lnTo>
                  <a:lnTo>
                    <a:pt x="42" y="117"/>
                  </a:lnTo>
                  <a:lnTo>
                    <a:pt x="42" y="115"/>
                  </a:lnTo>
                  <a:lnTo>
                    <a:pt x="42" y="112"/>
                  </a:lnTo>
                  <a:lnTo>
                    <a:pt x="41" y="111"/>
                  </a:lnTo>
                  <a:lnTo>
                    <a:pt x="40" y="110"/>
                  </a:lnTo>
                  <a:lnTo>
                    <a:pt x="39" y="108"/>
                  </a:lnTo>
                  <a:lnTo>
                    <a:pt x="38" y="108"/>
                  </a:lnTo>
                  <a:lnTo>
                    <a:pt x="38" y="107"/>
                  </a:lnTo>
                  <a:lnTo>
                    <a:pt x="37" y="107"/>
                  </a:lnTo>
                  <a:lnTo>
                    <a:pt x="36" y="107"/>
                  </a:lnTo>
                  <a:lnTo>
                    <a:pt x="35" y="107"/>
                  </a:lnTo>
                  <a:lnTo>
                    <a:pt x="32" y="105"/>
                  </a:lnTo>
                  <a:lnTo>
                    <a:pt x="31" y="103"/>
                  </a:lnTo>
                  <a:lnTo>
                    <a:pt x="30" y="103"/>
                  </a:lnTo>
                  <a:lnTo>
                    <a:pt x="29" y="102"/>
                  </a:lnTo>
                  <a:lnTo>
                    <a:pt x="27" y="101"/>
                  </a:lnTo>
                  <a:lnTo>
                    <a:pt x="27" y="100"/>
                  </a:lnTo>
                  <a:lnTo>
                    <a:pt x="27" y="99"/>
                  </a:lnTo>
                  <a:lnTo>
                    <a:pt x="26" y="97"/>
                  </a:lnTo>
                  <a:lnTo>
                    <a:pt x="25" y="96"/>
                  </a:lnTo>
                  <a:lnTo>
                    <a:pt x="22" y="95"/>
                  </a:lnTo>
                  <a:lnTo>
                    <a:pt x="21" y="95"/>
                  </a:lnTo>
                  <a:lnTo>
                    <a:pt x="21" y="93"/>
                  </a:lnTo>
                  <a:lnTo>
                    <a:pt x="18" y="93"/>
                  </a:lnTo>
                  <a:lnTo>
                    <a:pt x="18" y="92"/>
                  </a:lnTo>
                  <a:lnTo>
                    <a:pt x="17" y="92"/>
                  </a:lnTo>
                  <a:lnTo>
                    <a:pt x="17" y="91"/>
                  </a:lnTo>
                  <a:lnTo>
                    <a:pt x="16" y="91"/>
                  </a:lnTo>
                  <a:lnTo>
                    <a:pt x="16" y="90"/>
                  </a:lnTo>
                  <a:lnTo>
                    <a:pt x="16" y="89"/>
                  </a:lnTo>
                  <a:lnTo>
                    <a:pt x="15" y="89"/>
                  </a:lnTo>
                  <a:lnTo>
                    <a:pt x="11" y="89"/>
                  </a:lnTo>
                  <a:lnTo>
                    <a:pt x="10" y="89"/>
                  </a:lnTo>
                  <a:lnTo>
                    <a:pt x="8" y="87"/>
                  </a:lnTo>
                  <a:lnTo>
                    <a:pt x="6" y="85"/>
                  </a:lnTo>
                  <a:lnTo>
                    <a:pt x="5" y="85"/>
                  </a:lnTo>
                  <a:lnTo>
                    <a:pt x="3" y="83"/>
                  </a:lnTo>
                  <a:lnTo>
                    <a:pt x="3" y="81"/>
                  </a:lnTo>
                  <a:lnTo>
                    <a:pt x="5" y="80"/>
                  </a:lnTo>
                  <a:lnTo>
                    <a:pt x="5" y="79"/>
                  </a:lnTo>
                  <a:lnTo>
                    <a:pt x="5" y="77"/>
                  </a:lnTo>
                  <a:lnTo>
                    <a:pt x="3" y="75"/>
                  </a:lnTo>
                  <a:lnTo>
                    <a:pt x="3" y="72"/>
                  </a:lnTo>
                  <a:lnTo>
                    <a:pt x="3" y="71"/>
                  </a:lnTo>
                  <a:lnTo>
                    <a:pt x="3" y="68"/>
                  </a:lnTo>
                  <a:lnTo>
                    <a:pt x="3" y="67"/>
                  </a:lnTo>
                  <a:lnTo>
                    <a:pt x="3" y="65"/>
                  </a:lnTo>
                  <a:lnTo>
                    <a:pt x="5" y="65"/>
                  </a:lnTo>
                  <a:lnTo>
                    <a:pt x="5" y="63"/>
                  </a:lnTo>
                  <a:lnTo>
                    <a:pt x="6" y="61"/>
                  </a:lnTo>
                  <a:lnTo>
                    <a:pt x="6" y="58"/>
                  </a:lnTo>
                  <a:lnTo>
                    <a:pt x="5" y="56"/>
                  </a:lnTo>
                  <a:lnTo>
                    <a:pt x="2" y="56"/>
                  </a:lnTo>
                  <a:lnTo>
                    <a:pt x="1" y="55"/>
                  </a:lnTo>
                  <a:lnTo>
                    <a:pt x="0" y="55"/>
                  </a:lnTo>
                  <a:lnTo>
                    <a:pt x="0" y="53"/>
                  </a:lnTo>
                  <a:lnTo>
                    <a:pt x="0" y="52"/>
                  </a:lnTo>
                  <a:lnTo>
                    <a:pt x="0" y="50"/>
                  </a:lnTo>
                  <a:lnTo>
                    <a:pt x="1" y="50"/>
                  </a:lnTo>
                  <a:lnTo>
                    <a:pt x="1" y="49"/>
                  </a:lnTo>
                  <a:lnTo>
                    <a:pt x="2" y="49"/>
                  </a:lnTo>
                  <a:lnTo>
                    <a:pt x="2" y="48"/>
                  </a:lnTo>
                  <a:lnTo>
                    <a:pt x="3" y="47"/>
                  </a:lnTo>
                  <a:lnTo>
                    <a:pt x="3" y="45"/>
                  </a:lnTo>
                  <a:lnTo>
                    <a:pt x="5" y="43"/>
                  </a:lnTo>
                  <a:lnTo>
                    <a:pt x="6" y="42"/>
                  </a:lnTo>
                  <a:lnTo>
                    <a:pt x="10" y="39"/>
                  </a:lnTo>
                  <a:lnTo>
                    <a:pt x="13" y="38"/>
                  </a:lnTo>
                  <a:lnTo>
                    <a:pt x="13" y="37"/>
                  </a:lnTo>
                  <a:lnTo>
                    <a:pt x="13" y="36"/>
                  </a:lnTo>
                  <a:lnTo>
                    <a:pt x="13" y="35"/>
                  </a:lnTo>
                  <a:lnTo>
                    <a:pt x="13" y="33"/>
                  </a:lnTo>
                  <a:lnTo>
                    <a:pt x="13" y="32"/>
                  </a:lnTo>
                  <a:lnTo>
                    <a:pt x="13" y="31"/>
                  </a:lnTo>
                  <a:lnTo>
                    <a:pt x="13" y="29"/>
                  </a:lnTo>
                  <a:lnTo>
                    <a:pt x="13" y="26"/>
                  </a:lnTo>
                  <a:lnTo>
                    <a:pt x="13" y="25"/>
                  </a:lnTo>
                  <a:lnTo>
                    <a:pt x="13" y="23"/>
                  </a:lnTo>
                  <a:lnTo>
                    <a:pt x="13" y="22"/>
                  </a:lnTo>
                  <a:lnTo>
                    <a:pt x="13" y="19"/>
                  </a:lnTo>
                  <a:lnTo>
                    <a:pt x="13" y="18"/>
                  </a:lnTo>
                  <a:lnTo>
                    <a:pt x="13" y="17"/>
                  </a:lnTo>
                  <a:lnTo>
                    <a:pt x="15" y="17"/>
                  </a:lnTo>
                  <a:lnTo>
                    <a:pt x="16" y="17"/>
                  </a:lnTo>
                  <a:lnTo>
                    <a:pt x="16" y="16"/>
                  </a:lnTo>
                  <a:lnTo>
                    <a:pt x="16" y="15"/>
                  </a:lnTo>
                  <a:lnTo>
                    <a:pt x="17" y="13"/>
                  </a:lnTo>
                  <a:lnTo>
                    <a:pt x="18" y="13"/>
                  </a:lnTo>
                  <a:lnTo>
                    <a:pt x="19" y="15"/>
                  </a:lnTo>
                  <a:lnTo>
                    <a:pt x="19" y="16"/>
                  </a:lnTo>
                  <a:lnTo>
                    <a:pt x="20" y="15"/>
                  </a:lnTo>
                  <a:lnTo>
                    <a:pt x="20" y="16"/>
                  </a:lnTo>
                  <a:lnTo>
                    <a:pt x="21" y="16"/>
                  </a:lnTo>
                  <a:lnTo>
                    <a:pt x="22" y="16"/>
                  </a:lnTo>
                  <a:lnTo>
                    <a:pt x="23" y="16"/>
                  </a:lnTo>
                  <a:lnTo>
                    <a:pt x="25" y="16"/>
                  </a:lnTo>
                  <a:lnTo>
                    <a:pt x="26" y="15"/>
                  </a:lnTo>
                  <a:lnTo>
                    <a:pt x="28" y="13"/>
                  </a:lnTo>
                  <a:lnTo>
                    <a:pt x="29" y="13"/>
                  </a:lnTo>
                  <a:lnTo>
                    <a:pt x="30" y="12"/>
                  </a:lnTo>
                  <a:lnTo>
                    <a:pt x="31" y="12"/>
                  </a:lnTo>
                  <a:lnTo>
                    <a:pt x="32" y="12"/>
                  </a:lnTo>
                  <a:lnTo>
                    <a:pt x="33" y="12"/>
                  </a:lnTo>
                  <a:lnTo>
                    <a:pt x="33" y="11"/>
                  </a:lnTo>
                  <a:lnTo>
                    <a:pt x="35" y="11"/>
                  </a:lnTo>
                  <a:lnTo>
                    <a:pt x="36" y="10"/>
                  </a:lnTo>
                  <a:lnTo>
                    <a:pt x="37" y="10"/>
                  </a:lnTo>
                  <a:lnTo>
                    <a:pt x="38" y="9"/>
                  </a:lnTo>
                  <a:lnTo>
                    <a:pt x="39" y="9"/>
                  </a:lnTo>
                  <a:lnTo>
                    <a:pt x="40" y="9"/>
                  </a:lnTo>
                  <a:lnTo>
                    <a:pt x="40" y="8"/>
                  </a:lnTo>
                  <a:lnTo>
                    <a:pt x="40" y="9"/>
                  </a:lnTo>
                  <a:lnTo>
                    <a:pt x="41" y="9"/>
                  </a:lnTo>
                  <a:lnTo>
                    <a:pt x="41" y="8"/>
                  </a:lnTo>
                  <a:lnTo>
                    <a:pt x="42" y="8"/>
                  </a:lnTo>
                  <a:lnTo>
                    <a:pt x="42" y="7"/>
                  </a:lnTo>
                  <a:lnTo>
                    <a:pt x="43" y="7"/>
                  </a:lnTo>
                  <a:lnTo>
                    <a:pt x="43" y="6"/>
                  </a:lnTo>
                  <a:lnTo>
                    <a:pt x="45" y="6"/>
                  </a:lnTo>
                  <a:lnTo>
                    <a:pt x="46" y="6"/>
                  </a:lnTo>
                  <a:lnTo>
                    <a:pt x="46" y="5"/>
                  </a:lnTo>
                  <a:lnTo>
                    <a:pt x="47" y="5"/>
                  </a:lnTo>
                  <a:lnTo>
                    <a:pt x="48" y="6"/>
                  </a:lnTo>
                  <a:close/>
                  <a:moveTo>
                    <a:pt x="53" y="6"/>
                  </a:moveTo>
                  <a:lnTo>
                    <a:pt x="52" y="6"/>
                  </a:lnTo>
                  <a:lnTo>
                    <a:pt x="52" y="7"/>
                  </a:lnTo>
                  <a:lnTo>
                    <a:pt x="51" y="7"/>
                  </a:lnTo>
                  <a:lnTo>
                    <a:pt x="51" y="6"/>
                  </a:lnTo>
                  <a:lnTo>
                    <a:pt x="52" y="5"/>
                  </a:lnTo>
                  <a:lnTo>
                    <a:pt x="53" y="5"/>
                  </a:lnTo>
                  <a:lnTo>
                    <a:pt x="55" y="5"/>
                  </a:lnTo>
                  <a:lnTo>
                    <a:pt x="55" y="6"/>
                  </a:lnTo>
                  <a:lnTo>
                    <a:pt x="53" y="6"/>
                  </a:lnTo>
                  <a:close/>
                  <a:moveTo>
                    <a:pt x="56" y="3"/>
                  </a:moveTo>
                  <a:lnTo>
                    <a:pt x="56" y="2"/>
                  </a:lnTo>
                  <a:lnTo>
                    <a:pt x="56" y="1"/>
                  </a:lnTo>
                  <a:lnTo>
                    <a:pt x="56" y="0"/>
                  </a:lnTo>
                  <a:lnTo>
                    <a:pt x="57" y="0"/>
                  </a:lnTo>
                  <a:lnTo>
                    <a:pt x="57" y="1"/>
                  </a:lnTo>
                  <a:lnTo>
                    <a:pt x="57" y="2"/>
                  </a:lnTo>
                  <a:lnTo>
                    <a:pt x="56" y="3"/>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6" name="Freeform 145"/>
            <p:cNvSpPr>
              <a:spLocks/>
            </p:cNvSpPr>
            <p:nvPr/>
          </p:nvSpPr>
          <p:spPr bwMode="auto">
            <a:xfrm>
              <a:off x="4729163" y="3614738"/>
              <a:ext cx="304800" cy="250825"/>
            </a:xfrm>
            <a:custGeom>
              <a:avLst/>
              <a:gdLst>
                <a:gd name="T0" fmla="*/ 82 w 192"/>
                <a:gd name="T1" fmla="*/ 8 h 158"/>
                <a:gd name="T2" fmla="*/ 94 w 192"/>
                <a:gd name="T3" fmla="*/ 11 h 158"/>
                <a:gd name="T4" fmla="*/ 118 w 192"/>
                <a:gd name="T5" fmla="*/ 14 h 158"/>
                <a:gd name="T6" fmla="*/ 139 w 192"/>
                <a:gd name="T7" fmla="*/ 16 h 158"/>
                <a:gd name="T8" fmla="*/ 149 w 192"/>
                <a:gd name="T9" fmla="*/ 17 h 158"/>
                <a:gd name="T10" fmla="*/ 169 w 192"/>
                <a:gd name="T11" fmla="*/ 20 h 158"/>
                <a:gd name="T12" fmla="*/ 178 w 192"/>
                <a:gd name="T13" fmla="*/ 21 h 158"/>
                <a:gd name="T14" fmla="*/ 192 w 192"/>
                <a:gd name="T15" fmla="*/ 22 h 158"/>
                <a:gd name="T16" fmla="*/ 191 w 192"/>
                <a:gd name="T17" fmla="*/ 32 h 158"/>
                <a:gd name="T18" fmla="*/ 191 w 192"/>
                <a:gd name="T19" fmla="*/ 36 h 158"/>
                <a:gd name="T20" fmla="*/ 190 w 192"/>
                <a:gd name="T21" fmla="*/ 51 h 158"/>
                <a:gd name="T22" fmla="*/ 189 w 192"/>
                <a:gd name="T23" fmla="*/ 64 h 158"/>
                <a:gd name="T24" fmla="*/ 188 w 192"/>
                <a:gd name="T25" fmla="*/ 71 h 158"/>
                <a:gd name="T26" fmla="*/ 188 w 192"/>
                <a:gd name="T27" fmla="*/ 74 h 158"/>
                <a:gd name="T28" fmla="*/ 186 w 192"/>
                <a:gd name="T29" fmla="*/ 80 h 158"/>
                <a:gd name="T30" fmla="*/ 185 w 192"/>
                <a:gd name="T31" fmla="*/ 98 h 158"/>
                <a:gd name="T32" fmla="*/ 185 w 192"/>
                <a:gd name="T33" fmla="*/ 103 h 158"/>
                <a:gd name="T34" fmla="*/ 184 w 192"/>
                <a:gd name="T35" fmla="*/ 115 h 158"/>
                <a:gd name="T36" fmla="*/ 183 w 192"/>
                <a:gd name="T37" fmla="*/ 120 h 158"/>
                <a:gd name="T38" fmla="*/ 183 w 192"/>
                <a:gd name="T39" fmla="*/ 122 h 158"/>
                <a:gd name="T40" fmla="*/ 183 w 192"/>
                <a:gd name="T41" fmla="*/ 124 h 158"/>
                <a:gd name="T42" fmla="*/ 183 w 192"/>
                <a:gd name="T43" fmla="*/ 125 h 158"/>
                <a:gd name="T44" fmla="*/ 182 w 192"/>
                <a:gd name="T45" fmla="*/ 133 h 158"/>
                <a:gd name="T46" fmla="*/ 182 w 192"/>
                <a:gd name="T47" fmla="*/ 137 h 158"/>
                <a:gd name="T48" fmla="*/ 182 w 192"/>
                <a:gd name="T49" fmla="*/ 140 h 158"/>
                <a:gd name="T50" fmla="*/ 181 w 192"/>
                <a:gd name="T51" fmla="*/ 141 h 158"/>
                <a:gd name="T52" fmla="*/ 181 w 192"/>
                <a:gd name="T53" fmla="*/ 145 h 158"/>
                <a:gd name="T54" fmla="*/ 181 w 192"/>
                <a:gd name="T55" fmla="*/ 147 h 158"/>
                <a:gd name="T56" fmla="*/ 180 w 192"/>
                <a:gd name="T57" fmla="*/ 154 h 158"/>
                <a:gd name="T58" fmla="*/ 180 w 192"/>
                <a:gd name="T59" fmla="*/ 157 h 158"/>
                <a:gd name="T60" fmla="*/ 179 w 192"/>
                <a:gd name="T61" fmla="*/ 158 h 158"/>
                <a:gd name="T62" fmla="*/ 175 w 192"/>
                <a:gd name="T63" fmla="*/ 157 h 158"/>
                <a:gd name="T64" fmla="*/ 159 w 192"/>
                <a:gd name="T65" fmla="*/ 156 h 158"/>
                <a:gd name="T66" fmla="*/ 149 w 192"/>
                <a:gd name="T67" fmla="*/ 155 h 158"/>
                <a:gd name="T68" fmla="*/ 128 w 192"/>
                <a:gd name="T69" fmla="*/ 153 h 158"/>
                <a:gd name="T70" fmla="*/ 120 w 192"/>
                <a:gd name="T71" fmla="*/ 152 h 158"/>
                <a:gd name="T72" fmla="*/ 118 w 192"/>
                <a:gd name="T73" fmla="*/ 152 h 158"/>
                <a:gd name="T74" fmla="*/ 80 w 192"/>
                <a:gd name="T75" fmla="*/ 147 h 158"/>
                <a:gd name="T76" fmla="*/ 35 w 192"/>
                <a:gd name="T77" fmla="*/ 141 h 158"/>
                <a:gd name="T78" fmla="*/ 31 w 192"/>
                <a:gd name="T79" fmla="*/ 140 h 158"/>
                <a:gd name="T80" fmla="*/ 14 w 192"/>
                <a:gd name="T81" fmla="*/ 137 h 158"/>
                <a:gd name="T82" fmla="*/ 2 w 192"/>
                <a:gd name="T83" fmla="*/ 122 h 158"/>
                <a:gd name="T84" fmla="*/ 6 w 192"/>
                <a:gd name="T85" fmla="*/ 95 h 158"/>
                <a:gd name="T86" fmla="*/ 8 w 192"/>
                <a:gd name="T87" fmla="*/ 88 h 158"/>
                <a:gd name="T88" fmla="*/ 12 w 192"/>
                <a:gd name="T89" fmla="*/ 67 h 158"/>
                <a:gd name="T90" fmla="*/ 12 w 192"/>
                <a:gd name="T91" fmla="*/ 66 h 158"/>
                <a:gd name="T92" fmla="*/ 12 w 192"/>
                <a:gd name="T93" fmla="*/ 65 h 158"/>
                <a:gd name="T94" fmla="*/ 12 w 192"/>
                <a:gd name="T95" fmla="*/ 65 h 158"/>
                <a:gd name="T96" fmla="*/ 13 w 192"/>
                <a:gd name="T97" fmla="*/ 61 h 158"/>
                <a:gd name="T98" fmla="*/ 13 w 192"/>
                <a:gd name="T99" fmla="*/ 61 h 158"/>
                <a:gd name="T100" fmla="*/ 15 w 192"/>
                <a:gd name="T101" fmla="*/ 44 h 158"/>
                <a:gd name="T102" fmla="*/ 16 w 192"/>
                <a:gd name="T103" fmla="*/ 43 h 158"/>
                <a:gd name="T104" fmla="*/ 18 w 192"/>
                <a:gd name="T105" fmla="*/ 34 h 158"/>
                <a:gd name="T106" fmla="*/ 20 w 192"/>
                <a:gd name="T107" fmla="*/ 18 h 158"/>
                <a:gd name="T108" fmla="*/ 21 w 192"/>
                <a:gd name="T109" fmla="*/ 11 h 158"/>
                <a:gd name="T110" fmla="*/ 23 w 192"/>
                <a:gd name="T111" fmla="*/ 0 h 158"/>
                <a:gd name="T112" fmla="*/ 35 w 192"/>
                <a:gd name="T113" fmla="*/ 2 h 158"/>
                <a:gd name="T114" fmla="*/ 48 w 192"/>
                <a:gd name="T115" fmla="*/ 3 h 158"/>
                <a:gd name="T116" fmla="*/ 66 w 192"/>
                <a:gd name="T117" fmla="*/ 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2" h="158">
                  <a:moveTo>
                    <a:pt x="70" y="6"/>
                  </a:moveTo>
                  <a:lnTo>
                    <a:pt x="71" y="7"/>
                  </a:lnTo>
                  <a:lnTo>
                    <a:pt x="71" y="7"/>
                  </a:lnTo>
                  <a:lnTo>
                    <a:pt x="82" y="8"/>
                  </a:lnTo>
                  <a:lnTo>
                    <a:pt x="83" y="8"/>
                  </a:lnTo>
                  <a:lnTo>
                    <a:pt x="83" y="8"/>
                  </a:lnTo>
                  <a:lnTo>
                    <a:pt x="91" y="10"/>
                  </a:lnTo>
                  <a:lnTo>
                    <a:pt x="94" y="11"/>
                  </a:lnTo>
                  <a:lnTo>
                    <a:pt x="99" y="11"/>
                  </a:lnTo>
                  <a:lnTo>
                    <a:pt x="106" y="12"/>
                  </a:lnTo>
                  <a:lnTo>
                    <a:pt x="106" y="12"/>
                  </a:lnTo>
                  <a:lnTo>
                    <a:pt x="118" y="14"/>
                  </a:lnTo>
                  <a:lnTo>
                    <a:pt x="119" y="14"/>
                  </a:lnTo>
                  <a:lnTo>
                    <a:pt x="123" y="14"/>
                  </a:lnTo>
                  <a:lnTo>
                    <a:pt x="123" y="14"/>
                  </a:lnTo>
                  <a:lnTo>
                    <a:pt x="139" y="16"/>
                  </a:lnTo>
                  <a:lnTo>
                    <a:pt x="144" y="17"/>
                  </a:lnTo>
                  <a:lnTo>
                    <a:pt x="146" y="17"/>
                  </a:lnTo>
                  <a:lnTo>
                    <a:pt x="148" y="17"/>
                  </a:lnTo>
                  <a:lnTo>
                    <a:pt x="149" y="17"/>
                  </a:lnTo>
                  <a:lnTo>
                    <a:pt x="168" y="20"/>
                  </a:lnTo>
                  <a:lnTo>
                    <a:pt x="169" y="20"/>
                  </a:lnTo>
                  <a:lnTo>
                    <a:pt x="169" y="20"/>
                  </a:lnTo>
                  <a:lnTo>
                    <a:pt x="169" y="20"/>
                  </a:lnTo>
                  <a:lnTo>
                    <a:pt x="169" y="20"/>
                  </a:lnTo>
                  <a:lnTo>
                    <a:pt x="175" y="21"/>
                  </a:lnTo>
                  <a:lnTo>
                    <a:pt x="175" y="21"/>
                  </a:lnTo>
                  <a:lnTo>
                    <a:pt x="178" y="21"/>
                  </a:lnTo>
                  <a:lnTo>
                    <a:pt x="178" y="21"/>
                  </a:lnTo>
                  <a:lnTo>
                    <a:pt x="182" y="21"/>
                  </a:lnTo>
                  <a:lnTo>
                    <a:pt x="182" y="21"/>
                  </a:lnTo>
                  <a:lnTo>
                    <a:pt x="192" y="22"/>
                  </a:lnTo>
                  <a:lnTo>
                    <a:pt x="192" y="30"/>
                  </a:lnTo>
                  <a:lnTo>
                    <a:pt x="192" y="30"/>
                  </a:lnTo>
                  <a:lnTo>
                    <a:pt x="191" y="32"/>
                  </a:lnTo>
                  <a:lnTo>
                    <a:pt x="191" y="32"/>
                  </a:lnTo>
                  <a:lnTo>
                    <a:pt x="191" y="32"/>
                  </a:lnTo>
                  <a:lnTo>
                    <a:pt x="191" y="32"/>
                  </a:lnTo>
                  <a:lnTo>
                    <a:pt x="191" y="33"/>
                  </a:lnTo>
                  <a:lnTo>
                    <a:pt x="191" y="36"/>
                  </a:lnTo>
                  <a:lnTo>
                    <a:pt x="191" y="37"/>
                  </a:lnTo>
                  <a:lnTo>
                    <a:pt x="191" y="38"/>
                  </a:lnTo>
                  <a:lnTo>
                    <a:pt x="190" y="50"/>
                  </a:lnTo>
                  <a:lnTo>
                    <a:pt x="190" y="51"/>
                  </a:lnTo>
                  <a:lnTo>
                    <a:pt x="189" y="58"/>
                  </a:lnTo>
                  <a:lnTo>
                    <a:pt x="189" y="58"/>
                  </a:lnTo>
                  <a:lnTo>
                    <a:pt x="189" y="61"/>
                  </a:lnTo>
                  <a:lnTo>
                    <a:pt x="189" y="64"/>
                  </a:lnTo>
                  <a:lnTo>
                    <a:pt x="189" y="65"/>
                  </a:lnTo>
                  <a:lnTo>
                    <a:pt x="188" y="71"/>
                  </a:lnTo>
                  <a:lnTo>
                    <a:pt x="188" y="71"/>
                  </a:lnTo>
                  <a:lnTo>
                    <a:pt x="188" y="71"/>
                  </a:lnTo>
                  <a:lnTo>
                    <a:pt x="188" y="71"/>
                  </a:lnTo>
                  <a:lnTo>
                    <a:pt x="188" y="73"/>
                  </a:lnTo>
                  <a:lnTo>
                    <a:pt x="188" y="73"/>
                  </a:lnTo>
                  <a:lnTo>
                    <a:pt x="188" y="74"/>
                  </a:lnTo>
                  <a:lnTo>
                    <a:pt x="188" y="75"/>
                  </a:lnTo>
                  <a:lnTo>
                    <a:pt x="188" y="77"/>
                  </a:lnTo>
                  <a:lnTo>
                    <a:pt x="188" y="80"/>
                  </a:lnTo>
                  <a:lnTo>
                    <a:pt x="186" y="80"/>
                  </a:lnTo>
                  <a:lnTo>
                    <a:pt x="186" y="80"/>
                  </a:lnTo>
                  <a:lnTo>
                    <a:pt x="186" y="81"/>
                  </a:lnTo>
                  <a:lnTo>
                    <a:pt x="186" y="90"/>
                  </a:lnTo>
                  <a:lnTo>
                    <a:pt x="185" y="98"/>
                  </a:lnTo>
                  <a:lnTo>
                    <a:pt x="185" y="98"/>
                  </a:lnTo>
                  <a:lnTo>
                    <a:pt x="185" y="102"/>
                  </a:lnTo>
                  <a:lnTo>
                    <a:pt x="185" y="103"/>
                  </a:lnTo>
                  <a:lnTo>
                    <a:pt x="185" y="103"/>
                  </a:lnTo>
                  <a:lnTo>
                    <a:pt x="185" y="103"/>
                  </a:lnTo>
                  <a:lnTo>
                    <a:pt x="185" y="103"/>
                  </a:lnTo>
                  <a:lnTo>
                    <a:pt x="185" y="103"/>
                  </a:lnTo>
                  <a:lnTo>
                    <a:pt x="184" y="115"/>
                  </a:lnTo>
                  <a:lnTo>
                    <a:pt x="183" y="116"/>
                  </a:lnTo>
                  <a:lnTo>
                    <a:pt x="183" y="118"/>
                  </a:lnTo>
                  <a:lnTo>
                    <a:pt x="183" y="118"/>
                  </a:lnTo>
                  <a:lnTo>
                    <a:pt x="183" y="120"/>
                  </a:lnTo>
                  <a:lnTo>
                    <a:pt x="183" y="120"/>
                  </a:lnTo>
                  <a:lnTo>
                    <a:pt x="183" y="120"/>
                  </a:lnTo>
                  <a:lnTo>
                    <a:pt x="183" y="121"/>
                  </a:lnTo>
                  <a:lnTo>
                    <a:pt x="183" y="122"/>
                  </a:lnTo>
                  <a:lnTo>
                    <a:pt x="183" y="124"/>
                  </a:lnTo>
                  <a:lnTo>
                    <a:pt x="183" y="124"/>
                  </a:lnTo>
                  <a:lnTo>
                    <a:pt x="183" y="124"/>
                  </a:lnTo>
                  <a:lnTo>
                    <a:pt x="183" y="124"/>
                  </a:lnTo>
                  <a:lnTo>
                    <a:pt x="183" y="124"/>
                  </a:lnTo>
                  <a:lnTo>
                    <a:pt x="183" y="124"/>
                  </a:lnTo>
                  <a:lnTo>
                    <a:pt x="183" y="125"/>
                  </a:lnTo>
                  <a:lnTo>
                    <a:pt x="183" y="125"/>
                  </a:lnTo>
                  <a:lnTo>
                    <a:pt x="183" y="127"/>
                  </a:lnTo>
                  <a:lnTo>
                    <a:pt x="183" y="127"/>
                  </a:lnTo>
                  <a:lnTo>
                    <a:pt x="182" y="128"/>
                  </a:lnTo>
                  <a:lnTo>
                    <a:pt x="182" y="133"/>
                  </a:lnTo>
                  <a:lnTo>
                    <a:pt x="182" y="134"/>
                  </a:lnTo>
                  <a:lnTo>
                    <a:pt x="182" y="136"/>
                  </a:lnTo>
                  <a:lnTo>
                    <a:pt x="182" y="136"/>
                  </a:lnTo>
                  <a:lnTo>
                    <a:pt x="182" y="137"/>
                  </a:lnTo>
                  <a:lnTo>
                    <a:pt x="182" y="137"/>
                  </a:lnTo>
                  <a:lnTo>
                    <a:pt x="182" y="138"/>
                  </a:lnTo>
                  <a:lnTo>
                    <a:pt x="182" y="140"/>
                  </a:lnTo>
                  <a:lnTo>
                    <a:pt x="182" y="140"/>
                  </a:lnTo>
                  <a:lnTo>
                    <a:pt x="182" y="140"/>
                  </a:lnTo>
                  <a:lnTo>
                    <a:pt x="181" y="140"/>
                  </a:lnTo>
                  <a:lnTo>
                    <a:pt x="181" y="140"/>
                  </a:lnTo>
                  <a:lnTo>
                    <a:pt x="181" y="141"/>
                  </a:lnTo>
                  <a:lnTo>
                    <a:pt x="181" y="141"/>
                  </a:lnTo>
                  <a:lnTo>
                    <a:pt x="181" y="144"/>
                  </a:lnTo>
                  <a:lnTo>
                    <a:pt x="181" y="144"/>
                  </a:lnTo>
                  <a:lnTo>
                    <a:pt x="181" y="145"/>
                  </a:lnTo>
                  <a:lnTo>
                    <a:pt x="181" y="145"/>
                  </a:lnTo>
                  <a:lnTo>
                    <a:pt x="181" y="147"/>
                  </a:lnTo>
                  <a:lnTo>
                    <a:pt x="181" y="147"/>
                  </a:lnTo>
                  <a:lnTo>
                    <a:pt x="181" y="147"/>
                  </a:lnTo>
                  <a:lnTo>
                    <a:pt x="181" y="148"/>
                  </a:lnTo>
                  <a:lnTo>
                    <a:pt x="181" y="148"/>
                  </a:lnTo>
                  <a:lnTo>
                    <a:pt x="181" y="148"/>
                  </a:lnTo>
                  <a:lnTo>
                    <a:pt x="180" y="154"/>
                  </a:lnTo>
                  <a:lnTo>
                    <a:pt x="180" y="155"/>
                  </a:lnTo>
                  <a:lnTo>
                    <a:pt x="180" y="155"/>
                  </a:lnTo>
                  <a:lnTo>
                    <a:pt x="180" y="155"/>
                  </a:lnTo>
                  <a:lnTo>
                    <a:pt x="180" y="157"/>
                  </a:lnTo>
                  <a:lnTo>
                    <a:pt x="180" y="157"/>
                  </a:lnTo>
                  <a:lnTo>
                    <a:pt x="180" y="158"/>
                  </a:lnTo>
                  <a:lnTo>
                    <a:pt x="180" y="158"/>
                  </a:lnTo>
                  <a:lnTo>
                    <a:pt x="179" y="158"/>
                  </a:lnTo>
                  <a:lnTo>
                    <a:pt x="179" y="158"/>
                  </a:lnTo>
                  <a:lnTo>
                    <a:pt x="178" y="158"/>
                  </a:lnTo>
                  <a:lnTo>
                    <a:pt x="175" y="157"/>
                  </a:lnTo>
                  <a:lnTo>
                    <a:pt x="175" y="157"/>
                  </a:lnTo>
                  <a:lnTo>
                    <a:pt x="175" y="157"/>
                  </a:lnTo>
                  <a:lnTo>
                    <a:pt x="169" y="157"/>
                  </a:lnTo>
                  <a:lnTo>
                    <a:pt x="169" y="157"/>
                  </a:lnTo>
                  <a:lnTo>
                    <a:pt x="159" y="156"/>
                  </a:lnTo>
                  <a:lnTo>
                    <a:pt x="156" y="156"/>
                  </a:lnTo>
                  <a:lnTo>
                    <a:pt x="149" y="155"/>
                  </a:lnTo>
                  <a:lnTo>
                    <a:pt x="149" y="155"/>
                  </a:lnTo>
                  <a:lnTo>
                    <a:pt x="149" y="155"/>
                  </a:lnTo>
                  <a:lnTo>
                    <a:pt x="149" y="155"/>
                  </a:lnTo>
                  <a:lnTo>
                    <a:pt x="136" y="154"/>
                  </a:lnTo>
                  <a:lnTo>
                    <a:pt x="136" y="154"/>
                  </a:lnTo>
                  <a:lnTo>
                    <a:pt x="128" y="153"/>
                  </a:lnTo>
                  <a:lnTo>
                    <a:pt x="124" y="153"/>
                  </a:lnTo>
                  <a:lnTo>
                    <a:pt x="121" y="152"/>
                  </a:lnTo>
                  <a:lnTo>
                    <a:pt x="120" y="152"/>
                  </a:lnTo>
                  <a:lnTo>
                    <a:pt x="120" y="152"/>
                  </a:lnTo>
                  <a:lnTo>
                    <a:pt x="119" y="152"/>
                  </a:lnTo>
                  <a:lnTo>
                    <a:pt x="119" y="152"/>
                  </a:lnTo>
                  <a:lnTo>
                    <a:pt x="119" y="152"/>
                  </a:lnTo>
                  <a:lnTo>
                    <a:pt x="118" y="152"/>
                  </a:lnTo>
                  <a:lnTo>
                    <a:pt x="108" y="151"/>
                  </a:lnTo>
                  <a:lnTo>
                    <a:pt x="104" y="150"/>
                  </a:lnTo>
                  <a:lnTo>
                    <a:pt x="95" y="148"/>
                  </a:lnTo>
                  <a:lnTo>
                    <a:pt x="80" y="147"/>
                  </a:lnTo>
                  <a:lnTo>
                    <a:pt x="72" y="146"/>
                  </a:lnTo>
                  <a:lnTo>
                    <a:pt x="51" y="143"/>
                  </a:lnTo>
                  <a:lnTo>
                    <a:pt x="48" y="142"/>
                  </a:lnTo>
                  <a:lnTo>
                    <a:pt x="35" y="141"/>
                  </a:lnTo>
                  <a:lnTo>
                    <a:pt x="34" y="140"/>
                  </a:lnTo>
                  <a:lnTo>
                    <a:pt x="34" y="140"/>
                  </a:lnTo>
                  <a:lnTo>
                    <a:pt x="31" y="140"/>
                  </a:lnTo>
                  <a:lnTo>
                    <a:pt x="31" y="140"/>
                  </a:lnTo>
                  <a:lnTo>
                    <a:pt x="26" y="138"/>
                  </a:lnTo>
                  <a:lnTo>
                    <a:pt x="26" y="138"/>
                  </a:lnTo>
                  <a:lnTo>
                    <a:pt x="25" y="138"/>
                  </a:lnTo>
                  <a:lnTo>
                    <a:pt x="14" y="137"/>
                  </a:lnTo>
                  <a:lnTo>
                    <a:pt x="0" y="134"/>
                  </a:lnTo>
                  <a:lnTo>
                    <a:pt x="2" y="126"/>
                  </a:lnTo>
                  <a:lnTo>
                    <a:pt x="2" y="122"/>
                  </a:lnTo>
                  <a:lnTo>
                    <a:pt x="2" y="122"/>
                  </a:lnTo>
                  <a:lnTo>
                    <a:pt x="3" y="115"/>
                  </a:lnTo>
                  <a:lnTo>
                    <a:pt x="5" y="101"/>
                  </a:lnTo>
                  <a:lnTo>
                    <a:pt x="6" y="96"/>
                  </a:lnTo>
                  <a:lnTo>
                    <a:pt x="6" y="95"/>
                  </a:lnTo>
                  <a:lnTo>
                    <a:pt x="6" y="94"/>
                  </a:lnTo>
                  <a:lnTo>
                    <a:pt x="8" y="94"/>
                  </a:lnTo>
                  <a:lnTo>
                    <a:pt x="8" y="91"/>
                  </a:lnTo>
                  <a:lnTo>
                    <a:pt x="8" y="88"/>
                  </a:lnTo>
                  <a:lnTo>
                    <a:pt x="9" y="83"/>
                  </a:lnTo>
                  <a:lnTo>
                    <a:pt x="12" y="68"/>
                  </a:lnTo>
                  <a:lnTo>
                    <a:pt x="12" y="68"/>
                  </a:lnTo>
                  <a:lnTo>
                    <a:pt x="12" y="67"/>
                  </a:lnTo>
                  <a:lnTo>
                    <a:pt x="12" y="66"/>
                  </a:lnTo>
                  <a:lnTo>
                    <a:pt x="12" y="66"/>
                  </a:lnTo>
                  <a:lnTo>
                    <a:pt x="12" y="66"/>
                  </a:lnTo>
                  <a:lnTo>
                    <a:pt x="12" y="66"/>
                  </a:lnTo>
                  <a:lnTo>
                    <a:pt x="12" y="66"/>
                  </a:lnTo>
                  <a:lnTo>
                    <a:pt x="12" y="66"/>
                  </a:lnTo>
                  <a:lnTo>
                    <a:pt x="12" y="66"/>
                  </a:lnTo>
                  <a:lnTo>
                    <a:pt x="12" y="65"/>
                  </a:lnTo>
                  <a:lnTo>
                    <a:pt x="12" y="65"/>
                  </a:lnTo>
                  <a:lnTo>
                    <a:pt x="12" y="65"/>
                  </a:lnTo>
                  <a:lnTo>
                    <a:pt x="12" y="65"/>
                  </a:lnTo>
                  <a:lnTo>
                    <a:pt x="12" y="65"/>
                  </a:lnTo>
                  <a:lnTo>
                    <a:pt x="12" y="65"/>
                  </a:lnTo>
                  <a:lnTo>
                    <a:pt x="12" y="65"/>
                  </a:lnTo>
                  <a:lnTo>
                    <a:pt x="12" y="64"/>
                  </a:lnTo>
                  <a:lnTo>
                    <a:pt x="13" y="61"/>
                  </a:lnTo>
                  <a:lnTo>
                    <a:pt x="13" y="61"/>
                  </a:lnTo>
                  <a:lnTo>
                    <a:pt x="13" y="61"/>
                  </a:lnTo>
                  <a:lnTo>
                    <a:pt x="13" y="61"/>
                  </a:lnTo>
                  <a:lnTo>
                    <a:pt x="13" y="61"/>
                  </a:lnTo>
                  <a:lnTo>
                    <a:pt x="13" y="56"/>
                  </a:lnTo>
                  <a:lnTo>
                    <a:pt x="14" y="50"/>
                  </a:lnTo>
                  <a:lnTo>
                    <a:pt x="15" y="45"/>
                  </a:lnTo>
                  <a:lnTo>
                    <a:pt x="15" y="44"/>
                  </a:lnTo>
                  <a:lnTo>
                    <a:pt x="15" y="44"/>
                  </a:lnTo>
                  <a:lnTo>
                    <a:pt x="15" y="44"/>
                  </a:lnTo>
                  <a:lnTo>
                    <a:pt x="15" y="44"/>
                  </a:lnTo>
                  <a:lnTo>
                    <a:pt x="16" y="43"/>
                  </a:lnTo>
                  <a:lnTo>
                    <a:pt x="16" y="43"/>
                  </a:lnTo>
                  <a:lnTo>
                    <a:pt x="16" y="43"/>
                  </a:lnTo>
                  <a:lnTo>
                    <a:pt x="16" y="40"/>
                  </a:lnTo>
                  <a:lnTo>
                    <a:pt x="18" y="34"/>
                  </a:lnTo>
                  <a:lnTo>
                    <a:pt x="18" y="31"/>
                  </a:lnTo>
                  <a:lnTo>
                    <a:pt x="18" y="31"/>
                  </a:lnTo>
                  <a:lnTo>
                    <a:pt x="18" y="31"/>
                  </a:lnTo>
                  <a:lnTo>
                    <a:pt x="20" y="18"/>
                  </a:lnTo>
                  <a:lnTo>
                    <a:pt x="20" y="18"/>
                  </a:lnTo>
                  <a:lnTo>
                    <a:pt x="21" y="17"/>
                  </a:lnTo>
                  <a:lnTo>
                    <a:pt x="21" y="12"/>
                  </a:lnTo>
                  <a:lnTo>
                    <a:pt x="21" y="11"/>
                  </a:lnTo>
                  <a:lnTo>
                    <a:pt x="22" y="4"/>
                  </a:lnTo>
                  <a:lnTo>
                    <a:pt x="23" y="2"/>
                  </a:lnTo>
                  <a:lnTo>
                    <a:pt x="23" y="2"/>
                  </a:lnTo>
                  <a:lnTo>
                    <a:pt x="23" y="0"/>
                  </a:lnTo>
                  <a:lnTo>
                    <a:pt x="28" y="0"/>
                  </a:lnTo>
                  <a:lnTo>
                    <a:pt x="31" y="1"/>
                  </a:lnTo>
                  <a:lnTo>
                    <a:pt x="32" y="1"/>
                  </a:lnTo>
                  <a:lnTo>
                    <a:pt x="35" y="2"/>
                  </a:lnTo>
                  <a:lnTo>
                    <a:pt x="35" y="2"/>
                  </a:lnTo>
                  <a:lnTo>
                    <a:pt x="43" y="3"/>
                  </a:lnTo>
                  <a:lnTo>
                    <a:pt x="46" y="3"/>
                  </a:lnTo>
                  <a:lnTo>
                    <a:pt x="48" y="3"/>
                  </a:lnTo>
                  <a:lnTo>
                    <a:pt x="48" y="3"/>
                  </a:lnTo>
                  <a:lnTo>
                    <a:pt x="53" y="4"/>
                  </a:lnTo>
                  <a:lnTo>
                    <a:pt x="66" y="6"/>
                  </a:lnTo>
                  <a:lnTo>
                    <a:pt x="66" y="6"/>
                  </a:lnTo>
                  <a:lnTo>
                    <a:pt x="70" y="6"/>
                  </a:lnTo>
                  <a:close/>
                </a:path>
              </a:pathLst>
            </a:custGeom>
            <a:solidFill>
              <a:srgbClr val="F7CE85"/>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 name="Group 2" descr="Alaskan islands&#10;"/>
          <p:cNvGrpSpPr/>
          <p:nvPr/>
        </p:nvGrpSpPr>
        <p:grpSpPr>
          <a:xfrm>
            <a:off x="877628" y="4391657"/>
            <a:ext cx="1063172" cy="734618"/>
            <a:chOff x="877628" y="4391657"/>
            <a:chExt cx="1063172" cy="734618"/>
          </a:xfrm>
        </p:grpSpPr>
        <p:sp>
          <p:nvSpPr>
            <p:cNvPr id="270" name="Freeform 18"/>
            <p:cNvSpPr>
              <a:spLocks/>
            </p:cNvSpPr>
            <p:nvPr/>
          </p:nvSpPr>
          <p:spPr bwMode="auto">
            <a:xfrm>
              <a:off x="1088240" y="4787609"/>
              <a:ext cx="45493" cy="32014"/>
            </a:xfrm>
            <a:custGeom>
              <a:avLst/>
              <a:gdLst>
                <a:gd name="T0" fmla="*/ 26 w 27"/>
                <a:gd name="T1" fmla="*/ 17 h 19"/>
                <a:gd name="T2" fmla="*/ 22 w 27"/>
                <a:gd name="T3" fmla="*/ 17 h 19"/>
                <a:gd name="T4" fmla="*/ 20 w 27"/>
                <a:gd name="T5" fmla="*/ 14 h 19"/>
                <a:gd name="T6" fmla="*/ 20 w 27"/>
                <a:gd name="T7" fmla="*/ 17 h 19"/>
                <a:gd name="T8" fmla="*/ 19 w 27"/>
                <a:gd name="T9" fmla="*/ 19 h 19"/>
                <a:gd name="T10" fmla="*/ 18 w 27"/>
                <a:gd name="T11" fmla="*/ 17 h 19"/>
                <a:gd name="T12" fmla="*/ 16 w 27"/>
                <a:gd name="T13" fmla="*/ 14 h 19"/>
                <a:gd name="T14" fmla="*/ 13 w 27"/>
                <a:gd name="T15" fmla="*/ 14 h 19"/>
                <a:gd name="T16" fmla="*/ 11 w 27"/>
                <a:gd name="T17" fmla="*/ 12 h 19"/>
                <a:gd name="T18" fmla="*/ 8 w 27"/>
                <a:gd name="T19" fmla="*/ 11 h 19"/>
                <a:gd name="T20" fmla="*/ 8 w 27"/>
                <a:gd name="T21" fmla="*/ 9 h 19"/>
                <a:gd name="T22" fmla="*/ 6 w 27"/>
                <a:gd name="T23" fmla="*/ 5 h 19"/>
                <a:gd name="T24" fmla="*/ 2 w 27"/>
                <a:gd name="T25" fmla="*/ 4 h 19"/>
                <a:gd name="T26" fmla="*/ 1 w 27"/>
                <a:gd name="T27" fmla="*/ 1 h 19"/>
                <a:gd name="T28" fmla="*/ 0 w 27"/>
                <a:gd name="T29" fmla="*/ 0 h 19"/>
                <a:gd name="T30" fmla="*/ 3 w 27"/>
                <a:gd name="T31" fmla="*/ 2 h 19"/>
                <a:gd name="T32" fmla="*/ 3 w 27"/>
                <a:gd name="T33" fmla="*/ 3 h 19"/>
                <a:gd name="T34" fmla="*/ 6 w 27"/>
                <a:gd name="T35" fmla="*/ 4 h 19"/>
                <a:gd name="T36" fmla="*/ 7 w 27"/>
                <a:gd name="T37" fmla="*/ 5 h 19"/>
                <a:gd name="T38" fmla="*/ 9 w 27"/>
                <a:gd name="T39" fmla="*/ 5 h 19"/>
                <a:gd name="T40" fmla="*/ 9 w 27"/>
                <a:gd name="T41" fmla="*/ 8 h 19"/>
                <a:gd name="T42" fmla="*/ 12 w 27"/>
                <a:gd name="T43" fmla="*/ 10 h 19"/>
                <a:gd name="T44" fmla="*/ 15 w 27"/>
                <a:gd name="T45" fmla="*/ 10 h 19"/>
                <a:gd name="T46" fmla="*/ 16 w 27"/>
                <a:gd name="T47" fmla="*/ 11 h 19"/>
                <a:gd name="T48" fmla="*/ 17 w 27"/>
                <a:gd name="T49" fmla="*/ 11 h 19"/>
                <a:gd name="T50" fmla="*/ 18 w 27"/>
                <a:gd name="T51" fmla="*/ 10 h 19"/>
                <a:gd name="T52" fmla="*/ 19 w 27"/>
                <a:gd name="T53" fmla="*/ 12 h 19"/>
                <a:gd name="T54" fmla="*/ 21 w 27"/>
                <a:gd name="T55" fmla="*/ 13 h 19"/>
                <a:gd name="T56" fmla="*/ 21 w 27"/>
                <a:gd name="T57" fmla="*/ 11 h 19"/>
                <a:gd name="T58" fmla="*/ 20 w 27"/>
                <a:gd name="T59" fmla="*/ 10 h 19"/>
                <a:gd name="T60" fmla="*/ 21 w 27"/>
                <a:gd name="T61" fmla="*/ 9 h 19"/>
                <a:gd name="T62" fmla="*/ 22 w 27"/>
                <a:gd name="T63" fmla="*/ 10 h 19"/>
                <a:gd name="T64" fmla="*/ 23 w 27"/>
                <a:gd name="T65" fmla="*/ 9 h 19"/>
                <a:gd name="T66" fmla="*/ 27 w 27"/>
                <a:gd name="T67" fmla="*/ 13 h 19"/>
                <a:gd name="T68" fmla="*/ 27 w 27"/>
                <a:gd name="T69"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19">
                  <a:moveTo>
                    <a:pt x="27" y="17"/>
                  </a:moveTo>
                  <a:lnTo>
                    <a:pt x="26" y="17"/>
                  </a:lnTo>
                  <a:lnTo>
                    <a:pt x="23" y="17"/>
                  </a:lnTo>
                  <a:lnTo>
                    <a:pt x="22" y="17"/>
                  </a:lnTo>
                  <a:lnTo>
                    <a:pt x="21" y="14"/>
                  </a:lnTo>
                  <a:lnTo>
                    <a:pt x="20" y="14"/>
                  </a:lnTo>
                  <a:lnTo>
                    <a:pt x="20" y="15"/>
                  </a:lnTo>
                  <a:lnTo>
                    <a:pt x="20" y="17"/>
                  </a:lnTo>
                  <a:lnTo>
                    <a:pt x="20" y="19"/>
                  </a:lnTo>
                  <a:lnTo>
                    <a:pt x="19" y="19"/>
                  </a:lnTo>
                  <a:lnTo>
                    <a:pt x="19" y="18"/>
                  </a:lnTo>
                  <a:lnTo>
                    <a:pt x="18" y="17"/>
                  </a:lnTo>
                  <a:lnTo>
                    <a:pt x="17" y="15"/>
                  </a:lnTo>
                  <a:lnTo>
                    <a:pt x="16" y="14"/>
                  </a:lnTo>
                  <a:lnTo>
                    <a:pt x="15" y="14"/>
                  </a:lnTo>
                  <a:lnTo>
                    <a:pt x="13" y="14"/>
                  </a:lnTo>
                  <a:lnTo>
                    <a:pt x="12" y="13"/>
                  </a:lnTo>
                  <a:lnTo>
                    <a:pt x="11" y="12"/>
                  </a:lnTo>
                  <a:lnTo>
                    <a:pt x="10" y="12"/>
                  </a:lnTo>
                  <a:lnTo>
                    <a:pt x="8" y="11"/>
                  </a:lnTo>
                  <a:lnTo>
                    <a:pt x="8" y="10"/>
                  </a:lnTo>
                  <a:lnTo>
                    <a:pt x="8" y="9"/>
                  </a:lnTo>
                  <a:lnTo>
                    <a:pt x="7" y="7"/>
                  </a:lnTo>
                  <a:lnTo>
                    <a:pt x="6" y="5"/>
                  </a:lnTo>
                  <a:lnTo>
                    <a:pt x="5" y="5"/>
                  </a:lnTo>
                  <a:lnTo>
                    <a:pt x="2" y="4"/>
                  </a:lnTo>
                  <a:lnTo>
                    <a:pt x="2" y="3"/>
                  </a:lnTo>
                  <a:lnTo>
                    <a:pt x="1" y="1"/>
                  </a:lnTo>
                  <a:lnTo>
                    <a:pt x="0" y="1"/>
                  </a:lnTo>
                  <a:lnTo>
                    <a:pt x="0" y="0"/>
                  </a:lnTo>
                  <a:lnTo>
                    <a:pt x="3" y="1"/>
                  </a:lnTo>
                  <a:lnTo>
                    <a:pt x="3" y="2"/>
                  </a:lnTo>
                  <a:lnTo>
                    <a:pt x="5" y="3"/>
                  </a:lnTo>
                  <a:lnTo>
                    <a:pt x="3" y="3"/>
                  </a:lnTo>
                  <a:lnTo>
                    <a:pt x="5" y="4"/>
                  </a:lnTo>
                  <a:lnTo>
                    <a:pt x="6" y="4"/>
                  </a:lnTo>
                  <a:lnTo>
                    <a:pt x="6" y="5"/>
                  </a:lnTo>
                  <a:lnTo>
                    <a:pt x="7" y="5"/>
                  </a:lnTo>
                  <a:lnTo>
                    <a:pt x="8" y="5"/>
                  </a:lnTo>
                  <a:lnTo>
                    <a:pt x="9" y="5"/>
                  </a:lnTo>
                  <a:lnTo>
                    <a:pt x="9" y="7"/>
                  </a:lnTo>
                  <a:lnTo>
                    <a:pt x="9" y="8"/>
                  </a:lnTo>
                  <a:lnTo>
                    <a:pt x="11" y="10"/>
                  </a:lnTo>
                  <a:lnTo>
                    <a:pt x="12" y="10"/>
                  </a:lnTo>
                  <a:lnTo>
                    <a:pt x="13" y="10"/>
                  </a:lnTo>
                  <a:lnTo>
                    <a:pt x="15" y="10"/>
                  </a:lnTo>
                  <a:lnTo>
                    <a:pt x="16" y="10"/>
                  </a:lnTo>
                  <a:lnTo>
                    <a:pt x="16" y="11"/>
                  </a:lnTo>
                  <a:lnTo>
                    <a:pt x="17" y="12"/>
                  </a:lnTo>
                  <a:lnTo>
                    <a:pt x="17" y="11"/>
                  </a:lnTo>
                  <a:lnTo>
                    <a:pt x="17" y="10"/>
                  </a:lnTo>
                  <a:lnTo>
                    <a:pt x="18" y="10"/>
                  </a:lnTo>
                  <a:lnTo>
                    <a:pt x="18" y="11"/>
                  </a:lnTo>
                  <a:lnTo>
                    <a:pt x="19" y="12"/>
                  </a:lnTo>
                  <a:lnTo>
                    <a:pt x="19" y="13"/>
                  </a:lnTo>
                  <a:lnTo>
                    <a:pt x="21" y="13"/>
                  </a:lnTo>
                  <a:lnTo>
                    <a:pt x="21" y="12"/>
                  </a:lnTo>
                  <a:lnTo>
                    <a:pt x="21" y="11"/>
                  </a:lnTo>
                  <a:lnTo>
                    <a:pt x="20" y="11"/>
                  </a:lnTo>
                  <a:lnTo>
                    <a:pt x="20" y="10"/>
                  </a:lnTo>
                  <a:lnTo>
                    <a:pt x="20" y="9"/>
                  </a:lnTo>
                  <a:lnTo>
                    <a:pt x="21" y="9"/>
                  </a:lnTo>
                  <a:lnTo>
                    <a:pt x="21" y="10"/>
                  </a:lnTo>
                  <a:lnTo>
                    <a:pt x="22" y="10"/>
                  </a:lnTo>
                  <a:lnTo>
                    <a:pt x="23" y="10"/>
                  </a:lnTo>
                  <a:lnTo>
                    <a:pt x="23" y="9"/>
                  </a:lnTo>
                  <a:lnTo>
                    <a:pt x="27" y="11"/>
                  </a:lnTo>
                  <a:lnTo>
                    <a:pt x="27" y="13"/>
                  </a:lnTo>
                  <a:lnTo>
                    <a:pt x="27" y="15"/>
                  </a:lnTo>
                  <a:lnTo>
                    <a:pt x="27" y="17"/>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1" name="Freeform 19"/>
            <p:cNvSpPr>
              <a:spLocks/>
            </p:cNvSpPr>
            <p:nvPr/>
          </p:nvSpPr>
          <p:spPr bwMode="auto">
            <a:xfrm>
              <a:off x="1201129" y="4883648"/>
              <a:ext cx="3370" cy="3370"/>
            </a:xfrm>
            <a:custGeom>
              <a:avLst/>
              <a:gdLst>
                <a:gd name="T0" fmla="*/ 1 w 2"/>
                <a:gd name="T1" fmla="*/ 2 h 2"/>
                <a:gd name="T2" fmla="*/ 0 w 2"/>
                <a:gd name="T3" fmla="*/ 2 h 2"/>
                <a:gd name="T4" fmla="*/ 0 w 2"/>
                <a:gd name="T5" fmla="*/ 1 h 2"/>
                <a:gd name="T6" fmla="*/ 0 w 2"/>
                <a:gd name="T7" fmla="*/ 0 h 2"/>
                <a:gd name="T8" fmla="*/ 1 w 2"/>
                <a:gd name="T9" fmla="*/ 0 h 2"/>
                <a:gd name="T10" fmla="*/ 2 w 2"/>
                <a:gd name="T11" fmla="*/ 0 h 2"/>
                <a:gd name="T12" fmla="*/ 2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lnTo>
                    <a:pt x="0" y="2"/>
                  </a:lnTo>
                  <a:lnTo>
                    <a:pt x="0" y="1"/>
                  </a:lnTo>
                  <a:lnTo>
                    <a:pt x="0" y="0"/>
                  </a:lnTo>
                  <a:lnTo>
                    <a:pt x="1" y="0"/>
                  </a:lnTo>
                  <a:lnTo>
                    <a:pt x="2" y="0"/>
                  </a:lnTo>
                  <a:lnTo>
                    <a:pt x="2" y="1"/>
                  </a:lnTo>
                  <a:lnTo>
                    <a:pt x="1"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2" name="Freeform 20"/>
            <p:cNvSpPr>
              <a:spLocks/>
            </p:cNvSpPr>
            <p:nvPr/>
          </p:nvSpPr>
          <p:spPr bwMode="auto">
            <a:xfrm>
              <a:off x="1216292" y="4890388"/>
              <a:ext cx="11795" cy="6740"/>
            </a:xfrm>
            <a:custGeom>
              <a:avLst/>
              <a:gdLst>
                <a:gd name="T0" fmla="*/ 6 w 7"/>
                <a:gd name="T1" fmla="*/ 4 h 4"/>
                <a:gd name="T2" fmla="*/ 4 w 7"/>
                <a:gd name="T3" fmla="*/ 4 h 4"/>
                <a:gd name="T4" fmla="*/ 3 w 7"/>
                <a:gd name="T5" fmla="*/ 3 h 4"/>
                <a:gd name="T6" fmla="*/ 2 w 7"/>
                <a:gd name="T7" fmla="*/ 2 h 4"/>
                <a:gd name="T8" fmla="*/ 1 w 7"/>
                <a:gd name="T9" fmla="*/ 2 h 4"/>
                <a:gd name="T10" fmla="*/ 0 w 7"/>
                <a:gd name="T11" fmla="*/ 2 h 4"/>
                <a:gd name="T12" fmla="*/ 0 w 7"/>
                <a:gd name="T13" fmla="*/ 1 h 4"/>
                <a:gd name="T14" fmla="*/ 1 w 7"/>
                <a:gd name="T15" fmla="*/ 1 h 4"/>
                <a:gd name="T16" fmla="*/ 2 w 7"/>
                <a:gd name="T17" fmla="*/ 0 h 4"/>
                <a:gd name="T18" fmla="*/ 5 w 7"/>
                <a:gd name="T19" fmla="*/ 0 h 4"/>
                <a:gd name="T20" fmla="*/ 6 w 7"/>
                <a:gd name="T21" fmla="*/ 1 h 4"/>
                <a:gd name="T22" fmla="*/ 6 w 7"/>
                <a:gd name="T23" fmla="*/ 3 h 4"/>
                <a:gd name="T24" fmla="*/ 7 w 7"/>
                <a:gd name="T25" fmla="*/ 3 h 4"/>
                <a:gd name="T26" fmla="*/ 6 w 7"/>
                <a:gd name="T27" fmla="*/ 3 h 4"/>
                <a:gd name="T28" fmla="*/ 6 w 7"/>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6" y="4"/>
                  </a:moveTo>
                  <a:lnTo>
                    <a:pt x="4" y="4"/>
                  </a:lnTo>
                  <a:lnTo>
                    <a:pt x="3" y="3"/>
                  </a:lnTo>
                  <a:lnTo>
                    <a:pt x="2" y="2"/>
                  </a:lnTo>
                  <a:lnTo>
                    <a:pt x="1" y="2"/>
                  </a:lnTo>
                  <a:lnTo>
                    <a:pt x="0" y="2"/>
                  </a:lnTo>
                  <a:lnTo>
                    <a:pt x="0" y="1"/>
                  </a:lnTo>
                  <a:lnTo>
                    <a:pt x="1" y="1"/>
                  </a:lnTo>
                  <a:lnTo>
                    <a:pt x="2" y="0"/>
                  </a:lnTo>
                  <a:lnTo>
                    <a:pt x="5" y="0"/>
                  </a:lnTo>
                  <a:lnTo>
                    <a:pt x="6" y="1"/>
                  </a:lnTo>
                  <a:lnTo>
                    <a:pt x="6" y="3"/>
                  </a:lnTo>
                  <a:lnTo>
                    <a:pt x="7" y="3"/>
                  </a:lnTo>
                  <a:lnTo>
                    <a:pt x="6" y="3"/>
                  </a:lnTo>
                  <a:lnTo>
                    <a:pt x="6" y="4"/>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3" name="Freeform 21"/>
            <p:cNvSpPr>
              <a:spLocks/>
            </p:cNvSpPr>
            <p:nvPr/>
          </p:nvSpPr>
          <p:spPr bwMode="auto">
            <a:xfrm>
              <a:off x="1238197" y="4902182"/>
              <a:ext cx="5055" cy="5055"/>
            </a:xfrm>
            <a:custGeom>
              <a:avLst/>
              <a:gdLst>
                <a:gd name="T0" fmla="*/ 2 w 3"/>
                <a:gd name="T1" fmla="*/ 3 h 3"/>
                <a:gd name="T2" fmla="*/ 1 w 3"/>
                <a:gd name="T3" fmla="*/ 3 h 3"/>
                <a:gd name="T4" fmla="*/ 0 w 3"/>
                <a:gd name="T5" fmla="*/ 2 h 3"/>
                <a:gd name="T6" fmla="*/ 0 w 3"/>
                <a:gd name="T7" fmla="*/ 1 h 3"/>
                <a:gd name="T8" fmla="*/ 2 w 3"/>
                <a:gd name="T9" fmla="*/ 0 h 3"/>
                <a:gd name="T10" fmla="*/ 3 w 3"/>
                <a:gd name="T11" fmla="*/ 1 h 3"/>
                <a:gd name="T12" fmla="*/ 3 w 3"/>
                <a:gd name="T13" fmla="*/ 2 h 3"/>
                <a:gd name="T14" fmla="*/ 3 w 3"/>
                <a:gd name="T15" fmla="*/ 3 h 3"/>
                <a:gd name="T16" fmla="*/ 2 w 3"/>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3"/>
                  </a:moveTo>
                  <a:lnTo>
                    <a:pt x="1" y="3"/>
                  </a:lnTo>
                  <a:lnTo>
                    <a:pt x="0" y="2"/>
                  </a:lnTo>
                  <a:lnTo>
                    <a:pt x="0" y="1"/>
                  </a:lnTo>
                  <a:lnTo>
                    <a:pt x="2" y="0"/>
                  </a:lnTo>
                  <a:lnTo>
                    <a:pt x="3" y="1"/>
                  </a:lnTo>
                  <a:lnTo>
                    <a:pt x="3" y="2"/>
                  </a:lnTo>
                  <a:lnTo>
                    <a:pt x="3" y="3"/>
                  </a:lnTo>
                  <a:lnTo>
                    <a:pt x="2"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4" name="Freeform 22"/>
            <p:cNvSpPr>
              <a:spLocks/>
            </p:cNvSpPr>
            <p:nvPr/>
          </p:nvSpPr>
          <p:spPr bwMode="auto">
            <a:xfrm>
              <a:off x="1248306" y="4903867"/>
              <a:ext cx="8425" cy="10109"/>
            </a:xfrm>
            <a:custGeom>
              <a:avLst/>
              <a:gdLst>
                <a:gd name="T0" fmla="*/ 5 w 5"/>
                <a:gd name="T1" fmla="*/ 5 h 6"/>
                <a:gd name="T2" fmla="*/ 4 w 5"/>
                <a:gd name="T3" fmla="*/ 5 h 6"/>
                <a:gd name="T4" fmla="*/ 3 w 5"/>
                <a:gd name="T5" fmla="*/ 6 h 6"/>
                <a:gd name="T6" fmla="*/ 3 w 5"/>
                <a:gd name="T7" fmla="*/ 5 h 6"/>
                <a:gd name="T8" fmla="*/ 2 w 5"/>
                <a:gd name="T9" fmla="*/ 3 h 6"/>
                <a:gd name="T10" fmla="*/ 1 w 5"/>
                <a:gd name="T11" fmla="*/ 3 h 6"/>
                <a:gd name="T12" fmla="*/ 0 w 5"/>
                <a:gd name="T13" fmla="*/ 3 h 6"/>
                <a:gd name="T14" fmla="*/ 0 w 5"/>
                <a:gd name="T15" fmla="*/ 2 h 6"/>
                <a:gd name="T16" fmla="*/ 0 w 5"/>
                <a:gd name="T17" fmla="*/ 1 h 6"/>
                <a:gd name="T18" fmla="*/ 1 w 5"/>
                <a:gd name="T19" fmla="*/ 0 h 6"/>
                <a:gd name="T20" fmla="*/ 1 w 5"/>
                <a:gd name="T21" fmla="*/ 1 h 6"/>
                <a:gd name="T22" fmla="*/ 2 w 5"/>
                <a:gd name="T23" fmla="*/ 1 h 6"/>
                <a:gd name="T24" fmla="*/ 2 w 5"/>
                <a:gd name="T25" fmla="*/ 2 h 6"/>
                <a:gd name="T26" fmla="*/ 3 w 5"/>
                <a:gd name="T27" fmla="*/ 2 h 6"/>
                <a:gd name="T28" fmla="*/ 4 w 5"/>
                <a:gd name="T29" fmla="*/ 2 h 6"/>
                <a:gd name="T30" fmla="*/ 5 w 5"/>
                <a:gd name="T31" fmla="*/ 3 h 6"/>
                <a:gd name="T32" fmla="*/ 5 w 5"/>
                <a:gd name="T33" fmla="*/ 4 h 6"/>
                <a:gd name="T34" fmla="*/ 5 w 5"/>
                <a:gd name="T3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5"/>
                  </a:moveTo>
                  <a:lnTo>
                    <a:pt x="4" y="5"/>
                  </a:lnTo>
                  <a:lnTo>
                    <a:pt x="3" y="6"/>
                  </a:lnTo>
                  <a:lnTo>
                    <a:pt x="3" y="5"/>
                  </a:lnTo>
                  <a:lnTo>
                    <a:pt x="2" y="3"/>
                  </a:lnTo>
                  <a:lnTo>
                    <a:pt x="1" y="3"/>
                  </a:lnTo>
                  <a:lnTo>
                    <a:pt x="0" y="3"/>
                  </a:lnTo>
                  <a:lnTo>
                    <a:pt x="0" y="2"/>
                  </a:lnTo>
                  <a:lnTo>
                    <a:pt x="0" y="1"/>
                  </a:lnTo>
                  <a:lnTo>
                    <a:pt x="1" y="0"/>
                  </a:lnTo>
                  <a:lnTo>
                    <a:pt x="1" y="1"/>
                  </a:lnTo>
                  <a:lnTo>
                    <a:pt x="2" y="1"/>
                  </a:lnTo>
                  <a:lnTo>
                    <a:pt x="2" y="2"/>
                  </a:lnTo>
                  <a:lnTo>
                    <a:pt x="3" y="2"/>
                  </a:lnTo>
                  <a:lnTo>
                    <a:pt x="4" y="2"/>
                  </a:lnTo>
                  <a:lnTo>
                    <a:pt x="5" y="3"/>
                  </a:lnTo>
                  <a:lnTo>
                    <a:pt x="5" y="4"/>
                  </a:lnTo>
                  <a:lnTo>
                    <a:pt x="5" y="5"/>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5" name="Freeform 23"/>
            <p:cNvSpPr>
              <a:spLocks/>
            </p:cNvSpPr>
            <p:nvPr/>
          </p:nvSpPr>
          <p:spPr bwMode="auto">
            <a:xfrm>
              <a:off x="1248306" y="4900497"/>
              <a:ext cx="3370" cy="3370"/>
            </a:xfrm>
            <a:custGeom>
              <a:avLst/>
              <a:gdLst>
                <a:gd name="T0" fmla="*/ 1 w 2"/>
                <a:gd name="T1" fmla="*/ 2 h 2"/>
                <a:gd name="T2" fmla="*/ 0 w 2"/>
                <a:gd name="T3" fmla="*/ 2 h 2"/>
                <a:gd name="T4" fmla="*/ 0 w 2"/>
                <a:gd name="T5" fmla="*/ 1 h 2"/>
                <a:gd name="T6" fmla="*/ 0 w 2"/>
                <a:gd name="T7" fmla="*/ 0 h 2"/>
                <a:gd name="T8" fmla="*/ 1 w 2"/>
                <a:gd name="T9" fmla="*/ 0 h 2"/>
                <a:gd name="T10" fmla="*/ 2 w 2"/>
                <a:gd name="T11" fmla="*/ 0 h 2"/>
                <a:gd name="T12" fmla="*/ 2 w 2"/>
                <a:gd name="T13" fmla="*/ 1 h 2"/>
                <a:gd name="T14" fmla="*/ 2 w 2"/>
                <a:gd name="T15" fmla="*/ 2 h 2"/>
                <a:gd name="T16" fmla="*/ 1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2"/>
                  </a:moveTo>
                  <a:lnTo>
                    <a:pt x="0" y="2"/>
                  </a:lnTo>
                  <a:lnTo>
                    <a:pt x="0" y="1"/>
                  </a:lnTo>
                  <a:lnTo>
                    <a:pt x="0" y="0"/>
                  </a:lnTo>
                  <a:lnTo>
                    <a:pt x="1" y="0"/>
                  </a:lnTo>
                  <a:lnTo>
                    <a:pt x="2" y="0"/>
                  </a:lnTo>
                  <a:lnTo>
                    <a:pt x="2" y="1"/>
                  </a:lnTo>
                  <a:lnTo>
                    <a:pt x="2" y="2"/>
                  </a:lnTo>
                  <a:lnTo>
                    <a:pt x="1"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6" name="Freeform 24"/>
            <p:cNvSpPr>
              <a:spLocks/>
            </p:cNvSpPr>
            <p:nvPr/>
          </p:nvSpPr>
          <p:spPr bwMode="auto">
            <a:xfrm>
              <a:off x="1258415" y="4903867"/>
              <a:ext cx="6740" cy="3370"/>
            </a:xfrm>
            <a:custGeom>
              <a:avLst/>
              <a:gdLst>
                <a:gd name="T0" fmla="*/ 1 w 4"/>
                <a:gd name="T1" fmla="*/ 2 h 2"/>
                <a:gd name="T2" fmla="*/ 0 w 4"/>
                <a:gd name="T3" fmla="*/ 2 h 2"/>
                <a:gd name="T4" fmla="*/ 1 w 4"/>
                <a:gd name="T5" fmla="*/ 1 h 2"/>
                <a:gd name="T6" fmla="*/ 2 w 4"/>
                <a:gd name="T7" fmla="*/ 0 h 2"/>
                <a:gd name="T8" fmla="*/ 4 w 4"/>
                <a:gd name="T9" fmla="*/ 1 h 2"/>
                <a:gd name="T10" fmla="*/ 4 w 4"/>
                <a:gd name="T11" fmla="*/ 2 h 2"/>
                <a:gd name="T12" fmla="*/ 2 w 4"/>
                <a:gd name="T13" fmla="*/ 2 h 2"/>
                <a:gd name="T14" fmla="*/ 1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2"/>
                  </a:moveTo>
                  <a:lnTo>
                    <a:pt x="0" y="2"/>
                  </a:lnTo>
                  <a:lnTo>
                    <a:pt x="1" y="1"/>
                  </a:lnTo>
                  <a:lnTo>
                    <a:pt x="2" y="0"/>
                  </a:lnTo>
                  <a:lnTo>
                    <a:pt x="4" y="1"/>
                  </a:lnTo>
                  <a:lnTo>
                    <a:pt x="4" y="2"/>
                  </a:lnTo>
                  <a:lnTo>
                    <a:pt x="2" y="2"/>
                  </a:lnTo>
                  <a:lnTo>
                    <a:pt x="1"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8" name="Freeform 26"/>
            <p:cNvSpPr>
              <a:spLocks/>
            </p:cNvSpPr>
            <p:nvPr/>
          </p:nvSpPr>
          <p:spPr bwMode="auto">
            <a:xfrm>
              <a:off x="1320756" y="4939250"/>
              <a:ext cx="67396" cy="30328"/>
            </a:xfrm>
            <a:custGeom>
              <a:avLst/>
              <a:gdLst>
                <a:gd name="T0" fmla="*/ 35 w 40"/>
                <a:gd name="T1" fmla="*/ 4 h 18"/>
                <a:gd name="T2" fmla="*/ 34 w 40"/>
                <a:gd name="T3" fmla="*/ 5 h 18"/>
                <a:gd name="T4" fmla="*/ 33 w 40"/>
                <a:gd name="T5" fmla="*/ 7 h 18"/>
                <a:gd name="T6" fmla="*/ 32 w 40"/>
                <a:gd name="T7" fmla="*/ 8 h 18"/>
                <a:gd name="T8" fmla="*/ 34 w 40"/>
                <a:gd name="T9" fmla="*/ 9 h 18"/>
                <a:gd name="T10" fmla="*/ 37 w 40"/>
                <a:gd name="T11" fmla="*/ 8 h 18"/>
                <a:gd name="T12" fmla="*/ 39 w 40"/>
                <a:gd name="T13" fmla="*/ 9 h 18"/>
                <a:gd name="T14" fmla="*/ 40 w 40"/>
                <a:gd name="T15" fmla="*/ 10 h 18"/>
                <a:gd name="T16" fmla="*/ 39 w 40"/>
                <a:gd name="T17" fmla="*/ 12 h 18"/>
                <a:gd name="T18" fmla="*/ 37 w 40"/>
                <a:gd name="T19" fmla="*/ 12 h 18"/>
                <a:gd name="T20" fmla="*/ 34 w 40"/>
                <a:gd name="T21" fmla="*/ 12 h 18"/>
                <a:gd name="T22" fmla="*/ 30 w 40"/>
                <a:gd name="T23" fmla="*/ 11 h 18"/>
                <a:gd name="T24" fmla="*/ 31 w 40"/>
                <a:gd name="T25" fmla="*/ 13 h 18"/>
                <a:gd name="T26" fmla="*/ 34 w 40"/>
                <a:gd name="T27" fmla="*/ 13 h 18"/>
                <a:gd name="T28" fmla="*/ 37 w 40"/>
                <a:gd name="T29" fmla="*/ 14 h 18"/>
                <a:gd name="T30" fmla="*/ 39 w 40"/>
                <a:gd name="T31" fmla="*/ 17 h 18"/>
                <a:gd name="T32" fmla="*/ 35 w 40"/>
                <a:gd name="T33" fmla="*/ 18 h 18"/>
                <a:gd name="T34" fmla="*/ 33 w 40"/>
                <a:gd name="T35" fmla="*/ 17 h 18"/>
                <a:gd name="T36" fmla="*/ 29 w 40"/>
                <a:gd name="T37" fmla="*/ 15 h 18"/>
                <a:gd name="T38" fmla="*/ 24 w 40"/>
                <a:gd name="T39" fmla="*/ 17 h 18"/>
                <a:gd name="T40" fmla="*/ 21 w 40"/>
                <a:gd name="T41" fmla="*/ 17 h 18"/>
                <a:gd name="T42" fmla="*/ 21 w 40"/>
                <a:gd name="T43" fmla="*/ 14 h 18"/>
                <a:gd name="T44" fmla="*/ 19 w 40"/>
                <a:gd name="T45" fmla="*/ 15 h 18"/>
                <a:gd name="T46" fmla="*/ 17 w 40"/>
                <a:gd name="T47" fmla="*/ 14 h 18"/>
                <a:gd name="T48" fmla="*/ 17 w 40"/>
                <a:gd name="T49" fmla="*/ 12 h 18"/>
                <a:gd name="T50" fmla="*/ 15 w 40"/>
                <a:gd name="T51" fmla="*/ 11 h 18"/>
                <a:gd name="T52" fmla="*/ 13 w 40"/>
                <a:gd name="T53" fmla="*/ 11 h 18"/>
                <a:gd name="T54" fmla="*/ 11 w 40"/>
                <a:gd name="T55" fmla="*/ 10 h 18"/>
                <a:gd name="T56" fmla="*/ 8 w 40"/>
                <a:gd name="T57" fmla="*/ 9 h 18"/>
                <a:gd name="T58" fmla="*/ 5 w 40"/>
                <a:gd name="T59" fmla="*/ 9 h 18"/>
                <a:gd name="T60" fmla="*/ 3 w 40"/>
                <a:gd name="T61" fmla="*/ 9 h 18"/>
                <a:gd name="T62" fmla="*/ 3 w 40"/>
                <a:gd name="T63" fmla="*/ 7 h 18"/>
                <a:gd name="T64" fmla="*/ 1 w 40"/>
                <a:gd name="T65" fmla="*/ 7 h 18"/>
                <a:gd name="T66" fmla="*/ 0 w 40"/>
                <a:gd name="T67" fmla="*/ 2 h 18"/>
                <a:gd name="T68" fmla="*/ 3 w 40"/>
                <a:gd name="T69" fmla="*/ 2 h 18"/>
                <a:gd name="T70" fmla="*/ 4 w 40"/>
                <a:gd name="T71" fmla="*/ 3 h 18"/>
                <a:gd name="T72" fmla="*/ 8 w 40"/>
                <a:gd name="T73" fmla="*/ 5 h 18"/>
                <a:gd name="T74" fmla="*/ 9 w 40"/>
                <a:gd name="T75" fmla="*/ 4 h 18"/>
                <a:gd name="T76" fmla="*/ 10 w 40"/>
                <a:gd name="T77" fmla="*/ 7 h 18"/>
                <a:gd name="T78" fmla="*/ 11 w 40"/>
                <a:gd name="T79" fmla="*/ 7 h 18"/>
                <a:gd name="T80" fmla="*/ 13 w 40"/>
                <a:gd name="T81" fmla="*/ 8 h 18"/>
                <a:gd name="T82" fmla="*/ 14 w 40"/>
                <a:gd name="T83" fmla="*/ 8 h 18"/>
                <a:gd name="T84" fmla="*/ 17 w 40"/>
                <a:gd name="T85" fmla="*/ 8 h 18"/>
                <a:gd name="T86" fmla="*/ 19 w 40"/>
                <a:gd name="T87" fmla="*/ 5 h 18"/>
                <a:gd name="T88" fmla="*/ 20 w 40"/>
                <a:gd name="T89" fmla="*/ 8 h 18"/>
                <a:gd name="T90" fmla="*/ 20 w 40"/>
                <a:gd name="T91" fmla="*/ 5 h 18"/>
                <a:gd name="T92" fmla="*/ 22 w 40"/>
                <a:gd name="T93" fmla="*/ 5 h 18"/>
                <a:gd name="T94" fmla="*/ 24 w 40"/>
                <a:gd name="T95" fmla="*/ 7 h 18"/>
                <a:gd name="T96" fmla="*/ 23 w 40"/>
                <a:gd name="T97" fmla="*/ 10 h 18"/>
                <a:gd name="T98" fmla="*/ 25 w 40"/>
                <a:gd name="T99" fmla="*/ 9 h 18"/>
                <a:gd name="T100" fmla="*/ 25 w 40"/>
                <a:gd name="T101" fmla="*/ 7 h 18"/>
                <a:gd name="T102" fmla="*/ 24 w 40"/>
                <a:gd name="T103" fmla="*/ 4 h 18"/>
                <a:gd name="T104" fmla="*/ 23 w 40"/>
                <a:gd name="T105" fmla="*/ 2 h 18"/>
                <a:gd name="T106" fmla="*/ 24 w 40"/>
                <a:gd name="T107" fmla="*/ 0 h 18"/>
                <a:gd name="T108" fmla="*/ 30 w 40"/>
                <a:gd name="T109" fmla="*/ 0 h 18"/>
                <a:gd name="T110" fmla="*/ 32 w 40"/>
                <a:gd name="T111" fmla="*/ 1 h 18"/>
                <a:gd name="T112" fmla="*/ 34 w 40"/>
                <a:gd name="T113" fmla="*/ 2 h 18"/>
                <a:gd name="T114" fmla="*/ 34 w 40"/>
                <a:gd name="T11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 h="18">
                  <a:moveTo>
                    <a:pt x="35" y="3"/>
                  </a:moveTo>
                  <a:lnTo>
                    <a:pt x="35" y="4"/>
                  </a:lnTo>
                  <a:lnTo>
                    <a:pt x="35" y="5"/>
                  </a:lnTo>
                  <a:lnTo>
                    <a:pt x="34" y="5"/>
                  </a:lnTo>
                  <a:lnTo>
                    <a:pt x="33" y="5"/>
                  </a:lnTo>
                  <a:lnTo>
                    <a:pt x="33" y="7"/>
                  </a:lnTo>
                  <a:lnTo>
                    <a:pt x="32" y="7"/>
                  </a:lnTo>
                  <a:lnTo>
                    <a:pt x="32" y="8"/>
                  </a:lnTo>
                  <a:lnTo>
                    <a:pt x="33" y="8"/>
                  </a:lnTo>
                  <a:lnTo>
                    <a:pt x="34" y="9"/>
                  </a:lnTo>
                  <a:lnTo>
                    <a:pt x="35" y="9"/>
                  </a:lnTo>
                  <a:lnTo>
                    <a:pt x="37" y="8"/>
                  </a:lnTo>
                  <a:lnTo>
                    <a:pt x="39" y="8"/>
                  </a:lnTo>
                  <a:lnTo>
                    <a:pt x="39" y="9"/>
                  </a:lnTo>
                  <a:lnTo>
                    <a:pt x="39" y="10"/>
                  </a:lnTo>
                  <a:lnTo>
                    <a:pt x="40" y="10"/>
                  </a:lnTo>
                  <a:lnTo>
                    <a:pt x="40" y="12"/>
                  </a:lnTo>
                  <a:lnTo>
                    <a:pt x="39" y="12"/>
                  </a:lnTo>
                  <a:lnTo>
                    <a:pt x="38" y="13"/>
                  </a:lnTo>
                  <a:lnTo>
                    <a:pt x="37" y="12"/>
                  </a:lnTo>
                  <a:lnTo>
                    <a:pt x="35" y="12"/>
                  </a:lnTo>
                  <a:lnTo>
                    <a:pt x="34" y="12"/>
                  </a:lnTo>
                  <a:lnTo>
                    <a:pt x="33" y="12"/>
                  </a:lnTo>
                  <a:lnTo>
                    <a:pt x="30" y="11"/>
                  </a:lnTo>
                  <a:lnTo>
                    <a:pt x="29" y="12"/>
                  </a:lnTo>
                  <a:lnTo>
                    <a:pt x="31" y="13"/>
                  </a:lnTo>
                  <a:lnTo>
                    <a:pt x="32" y="13"/>
                  </a:lnTo>
                  <a:lnTo>
                    <a:pt x="34" y="13"/>
                  </a:lnTo>
                  <a:lnTo>
                    <a:pt x="34" y="14"/>
                  </a:lnTo>
                  <a:lnTo>
                    <a:pt x="37" y="14"/>
                  </a:lnTo>
                  <a:lnTo>
                    <a:pt x="39" y="15"/>
                  </a:lnTo>
                  <a:lnTo>
                    <a:pt x="39" y="17"/>
                  </a:lnTo>
                  <a:lnTo>
                    <a:pt x="37" y="18"/>
                  </a:lnTo>
                  <a:lnTo>
                    <a:pt x="35" y="18"/>
                  </a:lnTo>
                  <a:lnTo>
                    <a:pt x="34" y="18"/>
                  </a:lnTo>
                  <a:lnTo>
                    <a:pt x="33" y="17"/>
                  </a:lnTo>
                  <a:lnTo>
                    <a:pt x="32" y="17"/>
                  </a:lnTo>
                  <a:lnTo>
                    <a:pt x="29" y="15"/>
                  </a:lnTo>
                  <a:lnTo>
                    <a:pt x="27" y="14"/>
                  </a:lnTo>
                  <a:lnTo>
                    <a:pt x="24" y="17"/>
                  </a:lnTo>
                  <a:lnTo>
                    <a:pt x="22" y="17"/>
                  </a:lnTo>
                  <a:lnTo>
                    <a:pt x="21" y="17"/>
                  </a:lnTo>
                  <a:lnTo>
                    <a:pt x="21" y="15"/>
                  </a:lnTo>
                  <a:lnTo>
                    <a:pt x="21" y="14"/>
                  </a:lnTo>
                  <a:lnTo>
                    <a:pt x="20" y="14"/>
                  </a:lnTo>
                  <a:lnTo>
                    <a:pt x="19" y="15"/>
                  </a:lnTo>
                  <a:lnTo>
                    <a:pt x="18" y="14"/>
                  </a:lnTo>
                  <a:lnTo>
                    <a:pt x="17" y="14"/>
                  </a:lnTo>
                  <a:lnTo>
                    <a:pt x="17" y="13"/>
                  </a:lnTo>
                  <a:lnTo>
                    <a:pt x="17" y="12"/>
                  </a:lnTo>
                  <a:lnTo>
                    <a:pt x="15" y="12"/>
                  </a:lnTo>
                  <a:lnTo>
                    <a:pt x="15" y="11"/>
                  </a:lnTo>
                  <a:lnTo>
                    <a:pt x="14" y="11"/>
                  </a:lnTo>
                  <a:lnTo>
                    <a:pt x="13" y="11"/>
                  </a:lnTo>
                  <a:lnTo>
                    <a:pt x="13" y="10"/>
                  </a:lnTo>
                  <a:lnTo>
                    <a:pt x="11" y="10"/>
                  </a:lnTo>
                  <a:lnTo>
                    <a:pt x="9" y="10"/>
                  </a:lnTo>
                  <a:lnTo>
                    <a:pt x="8" y="9"/>
                  </a:lnTo>
                  <a:lnTo>
                    <a:pt x="5" y="8"/>
                  </a:lnTo>
                  <a:lnTo>
                    <a:pt x="5" y="9"/>
                  </a:lnTo>
                  <a:lnTo>
                    <a:pt x="4" y="9"/>
                  </a:lnTo>
                  <a:lnTo>
                    <a:pt x="3" y="9"/>
                  </a:lnTo>
                  <a:lnTo>
                    <a:pt x="3" y="8"/>
                  </a:lnTo>
                  <a:lnTo>
                    <a:pt x="3" y="7"/>
                  </a:lnTo>
                  <a:lnTo>
                    <a:pt x="2" y="7"/>
                  </a:lnTo>
                  <a:lnTo>
                    <a:pt x="1" y="7"/>
                  </a:lnTo>
                  <a:lnTo>
                    <a:pt x="0" y="3"/>
                  </a:lnTo>
                  <a:lnTo>
                    <a:pt x="0" y="2"/>
                  </a:lnTo>
                  <a:lnTo>
                    <a:pt x="1" y="2"/>
                  </a:lnTo>
                  <a:lnTo>
                    <a:pt x="3" y="2"/>
                  </a:lnTo>
                  <a:lnTo>
                    <a:pt x="4" y="2"/>
                  </a:lnTo>
                  <a:lnTo>
                    <a:pt x="4" y="3"/>
                  </a:lnTo>
                  <a:lnTo>
                    <a:pt x="5" y="4"/>
                  </a:lnTo>
                  <a:lnTo>
                    <a:pt x="8" y="5"/>
                  </a:lnTo>
                  <a:lnTo>
                    <a:pt x="9" y="5"/>
                  </a:lnTo>
                  <a:lnTo>
                    <a:pt x="9" y="4"/>
                  </a:lnTo>
                  <a:lnTo>
                    <a:pt x="9" y="5"/>
                  </a:lnTo>
                  <a:lnTo>
                    <a:pt x="10" y="7"/>
                  </a:lnTo>
                  <a:lnTo>
                    <a:pt x="11" y="8"/>
                  </a:lnTo>
                  <a:lnTo>
                    <a:pt x="11" y="7"/>
                  </a:lnTo>
                  <a:lnTo>
                    <a:pt x="12" y="7"/>
                  </a:lnTo>
                  <a:lnTo>
                    <a:pt x="13" y="8"/>
                  </a:lnTo>
                  <a:lnTo>
                    <a:pt x="13" y="9"/>
                  </a:lnTo>
                  <a:lnTo>
                    <a:pt x="14" y="8"/>
                  </a:lnTo>
                  <a:lnTo>
                    <a:pt x="15" y="9"/>
                  </a:lnTo>
                  <a:lnTo>
                    <a:pt x="17" y="8"/>
                  </a:lnTo>
                  <a:lnTo>
                    <a:pt x="18" y="5"/>
                  </a:lnTo>
                  <a:lnTo>
                    <a:pt x="19" y="5"/>
                  </a:lnTo>
                  <a:lnTo>
                    <a:pt x="19" y="7"/>
                  </a:lnTo>
                  <a:lnTo>
                    <a:pt x="20" y="8"/>
                  </a:lnTo>
                  <a:lnTo>
                    <a:pt x="21" y="7"/>
                  </a:lnTo>
                  <a:lnTo>
                    <a:pt x="20" y="5"/>
                  </a:lnTo>
                  <a:lnTo>
                    <a:pt x="21" y="5"/>
                  </a:lnTo>
                  <a:lnTo>
                    <a:pt x="22" y="5"/>
                  </a:lnTo>
                  <a:lnTo>
                    <a:pt x="23" y="7"/>
                  </a:lnTo>
                  <a:lnTo>
                    <a:pt x="24" y="7"/>
                  </a:lnTo>
                  <a:lnTo>
                    <a:pt x="23" y="9"/>
                  </a:lnTo>
                  <a:lnTo>
                    <a:pt x="23" y="10"/>
                  </a:lnTo>
                  <a:lnTo>
                    <a:pt x="24" y="10"/>
                  </a:lnTo>
                  <a:lnTo>
                    <a:pt x="25" y="9"/>
                  </a:lnTo>
                  <a:lnTo>
                    <a:pt x="27" y="8"/>
                  </a:lnTo>
                  <a:lnTo>
                    <a:pt x="25" y="7"/>
                  </a:lnTo>
                  <a:lnTo>
                    <a:pt x="24" y="5"/>
                  </a:lnTo>
                  <a:lnTo>
                    <a:pt x="24" y="4"/>
                  </a:lnTo>
                  <a:lnTo>
                    <a:pt x="23" y="4"/>
                  </a:lnTo>
                  <a:lnTo>
                    <a:pt x="23" y="2"/>
                  </a:lnTo>
                  <a:lnTo>
                    <a:pt x="23" y="1"/>
                  </a:lnTo>
                  <a:lnTo>
                    <a:pt x="24" y="0"/>
                  </a:lnTo>
                  <a:lnTo>
                    <a:pt x="28" y="0"/>
                  </a:lnTo>
                  <a:lnTo>
                    <a:pt x="30" y="0"/>
                  </a:lnTo>
                  <a:lnTo>
                    <a:pt x="31" y="1"/>
                  </a:lnTo>
                  <a:lnTo>
                    <a:pt x="32" y="1"/>
                  </a:lnTo>
                  <a:lnTo>
                    <a:pt x="33" y="2"/>
                  </a:lnTo>
                  <a:lnTo>
                    <a:pt x="34" y="2"/>
                  </a:lnTo>
                  <a:lnTo>
                    <a:pt x="33" y="2"/>
                  </a:lnTo>
                  <a:lnTo>
                    <a:pt x="34" y="3"/>
                  </a:lnTo>
                  <a:lnTo>
                    <a:pt x="35"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9" name="Freeform 27"/>
            <p:cNvSpPr>
              <a:spLocks/>
            </p:cNvSpPr>
            <p:nvPr/>
          </p:nvSpPr>
          <p:spPr bwMode="auto">
            <a:xfrm>
              <a:off x="1410057" y="4972948"/>
              <a:ext cx="8425" cy="5055"/>
            </a:xfrm>
            <a:custGeom>
              <a:avLst/>
              <a:gdLst>
                <a:gd name="T0" fmla="*/ 5 w 5"/>
                <a:gd name="T1" fmla="*/ 2 h 3"/>
                <a:gd name="T2" fmla="*/ 4 w 5"/>
                <a:gd name="T3" fmla="*/ 3 h 3"/>
                <a:gd name="T4" fmla="*/ 2 w 5"/>
                <a:gd name="T5" fmla="*/ 2 h 3"/>
                <a:gd name="T6" fmla="*/ 2 w 5"/>
                <a:gd name="T7" fmla="*/ 1 h 3"/>
                <a:gd name="T8" fmla="*/ 0 w 5"/>
                <a:gd name="T9" fmla="*/ 0 h 3"/>
                <a:gd name="T10" fmla="*/ 1 w 5"/>
                <a:gd name="T11" fmla="*/ 0 h 3"/>
                <a:gd name="T12" fmla="*/ 4 w 5"/>
                <a:gd name="T13" fmla="*/ 1 h 3"/>
                <a:gd name="T14" fmla="*/ 4 w 5"/>
                <a:gd name="T15" fmla="*/ 2 h 3"/>
                <a:gd name="T16" fmla="*/ 5 w 5"/>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2"/>
                  </a:moveTo>
                  <a:lnTo>
                    <a:pt x="4" y="3"/>
                  </a:lnTo>
                  <a:lnTo>
                    <a:pt x="2" y="2"/>
                  </a:lnTo>
                  <a:lnTo>
                    <a:pt x="2" y="1"/>
                  </a:lnTo>
                  <a:lnTo>
                    <a:pt x="0" y="0"/>
                  </a:lnTo>
                  <a:lnTo>
                    <a:pt x="1" y="0"/>
                  </a:lnTo>
                  <a:lnTo>
                    <a:pt x="4" y="1"/>
                  </a:lnTo>
                  <a:lnTo>
                    <a:pt x="4" y="2"/>
                  </a:lnTo>
                  <a:lnTo>
                    <a:pt x="5"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0" name="Freeform 28"/>
            <p:cNvSpPr>
              <a:spLocks/>
            </p:cNvSpPr>
            <p:nvPr/>
          </p:nvSpPr>
          <p:spPr bwMode="auto">
            <a:xfrm>
              <a:off x="1418480" y="4976318"/>
              <a:ext cx="8425" cy="10109"/>
            </a:xfrm>
            <a:custGeom>
              <a:avLst/>
              <a:gdLst>
                <a:gd name="T0" fmla="*/ 5 w 5"/>
                <a:gd name="T1" fmla="*/ 3 h 6"/>
                <a:gd name="T2" fmla="*/ 5 w 5"/>
                <a:gd name="T3" fmla="*/ 5 h 6"/>
                <a:gd name="T4" fmla="*/ 4 w 5"/>
                <a:gd name="T5" fmla="*/ 5 h 6"/>
                <a:gd name="T6" fmla="*/ 3 w 5"/>
                <a:gd name="T7" fmla="*/ 6 h 6"/>
                <a:gd name="T8" fmla="*/ 2 w 5"/>
                <a:gd name="T9" fmla="*/ 5 h 6"/>
                <a:gd name="T10" fmla="*/ 0 w 5"/>
                <a:gd name="T11" fmla="*/ 1 h 6"/>
                <a:gd name="T12" fmla="*/ 0 w 5"/>
                <a:gd name="T13" fmla="*/ 0 h 6"/>
                <a:gd name="T14" fmla="*/ 1 w 5"/>
                <a:gd name="T15" fmla="*/ 0 h 6"/>
                <a:gd name="T16" fmla="*/ 2 w 5"/>
                <a:gd name="T17" fmla="*/ 1 h 6"/>
                <a:gd name="T18" fmla="*/ 3 w 5"/>
                <a:gd name="T19" fmla="*/ 2 h 6"/>
                <a:gd name="T20" fmla="*/ 3 w 5"/>
                <a:gd name="T21" fmla="*/ 3 h 6"/>
                <a:gd name="T22" fmla="*/ 4 w 5"/>
                <a:gd name="T23" fmla="*/ 3 h 6"/>
                <a:gd name="T24" fmla="*/ 5 w 5"/>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6">
                  <a:moveTo>
                    <a:pt x="5" y="3"/>
                  </a:moveTo>
                  <a:lnTo>
                    <a:pt x="5" y="5"/>
                  </a:lnTo>
                  <a:lnTo>
                    <a:pt x="4" y="5"/>
                  </a:lnTo>
                  <a:lnTo>
                    <a:pt x="3" y="6"/>
                  </a:lnTo>
                  <a:lnTo>
                    <a:pt x="2" y="5"/>
                  </a:lnTo>
                  <a:lnTo>
                    <a:pt x="0" y="1"/>
                  </a:lnTo>
                  <a:lnTo>
                    <a:pt x="0" y="0"/>
                  </a:lnTo>
                  <a:lnTo>
                    <a:pt x="1" y="0"/>
                  </a:lnTo>
                  <a:lnTo>
                    <a:pt x="2" y="1"/>
                  </a:lnTo>
                  <a:lnTo>
                    <a:pt x="3" y="2"/>
                  </a:lnTo>
                  <a:lnTo>
                    <a:pt x="3" y="3"/>
                  </a:lnTo>
                  <a:lnTo>
                    <a:pt x="4" y="3"/>
                  </a:lnTo>
                  <a:lnTo>
                    <a:pt x="5"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1" name="Freeform 29"/>
            <p:cNvSpPr>
              <a:spLocks/>
            </p:cNvSpPr>
            <p:nvPr/>
          </p:nvSpPr>
          <p:spPr bwMode="auto">
            <a:xfrm>
              <a:off x="1394892" y="4952729"/>
              <a:ext cx="13479" cy="15165"/>
            </a:xfrm>
            <a:custGeom>
              <a:avLst/>
              <a:gdLst>
                <a:gd name="T0" fmla="*/ 6 w 8"/>
                <a:gd name="T1" fmla="*/ 3 h 9"/>
                <a:gd name="T2" fmla="*/ 7 w 8"/>
                <a:gd name="T3" fmla="*/ 4 h 9"/>
                <a:gd name="T4" fmla="*/ 8 w 8"/>
                <a:gd name="T5" fmla="*/ 4 h 9"/>
                <a:gd name="T6" fmla="*/ 7 w 8"/>
                <a:gd name="T7" fmla="*/ 4 h 9"/>
                <a:gd name="T8" fmla="*/ 8 w 8"/>
                <a:gd name="T9" fmla="*/ 5 h 9"/>
                <a:gd name="T10" fmla="*/ 8 w 8"/>
                <a:gd name="T11" fmla="*/ 6 h 9"/>
                <a:gd name="T12" fmla="*/ 7 w 8"/>
                <a:gd name="T13" fmla="*/ 6 h 9"/>
                <a:gd name="T14" fmla="*/ 8 w 8"/>
                <a:gd name="T15" fmla="*/ 7 h 9"/>
                <a:gd name="T16" fmla="*/ 7 w 8"/>
                <a:gd name="T17" fmla="*/ 9 h 9"/>
                <a:gd name="T18" fmla="*/ 5 w 8"/>
                <a:gd name="T19" fmla="*/ 7 h 9"/>
                <a:gd name="T20" fmla="*/ 5 w 8"/>
                <a:gd name="T21" fmla="*/ 6 h 9"/>
                <a:gd name="T22" fmla="*/ 3 w 8"/>
                <a:gd name="T23" fmla="*/ 6 h 9"/>
                <a:gd name="T24" fmla="*/ 3 w 8"/>
                <a:gd name="T25" fmla="*/ 5 h 9"/>
                <a:gd name="T26" fmla="*/ 4 w 8"/>
                <a:gd name="T27" fmla="*/ 5 h 9"/>
                <a:gd name="T28" fmla="*/ 3 w 8"/>
                <a:gd name="T29" fmla="*/ 5 h 9"/>
                <a:gd name="T30" fmla="*/ 1 w 8"/>
                <a:gd name="T31" fmla="*/ 4 h 9"/>
                <a:gd name="T32" fmla="*/ 0 w 8"/>
                <a:gd name="T33" fmla="*/ 4 h 9"/>
                <a:gd name="T34" fmla="*/ 1 w 8"/>
                <a:gd name="T35" fmla="*/ 2 h 9"/>
                <a:gd name="T36" fmla="*/ 1 w 8"/>
                <a:gd name="T37" fmla="*/ 1 h 9"/>
                <a:gd name="T38" fmla="*/ 3 w 8"/>
                <a:gd name="T39" fmla="*/ 1 h 9"/>
                <a:gd name="T40" fmla="*/ 4 w 8"/>
                <a:gd name="T41" fmla="*/ 0 h 9"/>
                <a:gd name="T42" fmla="*/ 6 w 8"/>
                <a:gd name="T43" fmla="*/ 1 h 9"/>
                <a:gd name="T44" fmla="*/ 7 w 8"/>
                <a:gd name="T45" fmla="*/ 1 h 9"/>
                <a:gd name="T46" fmla="*/ 7 w 8"/>
                <a:gd name="T47" fmla="*/ 2 h 9"/>
                <a:gd name="T48" fmla="*/ 7 w 8"/>
                <a:gd name="T49" fmla="*/ 3 h 9"/>
                <a:gd name="T50" fmla="*/ 6 w 8"/>
                <a:gd name="T5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 h="9">
                  <a:moveTo>
                    <a:pt x="6" y="3"/>
                  </a:moveTo>
                  <a:lnTo>
                    <a:pt x="7" y="4"/>
                  </a:lnTo>
                  <a:lnTo>
                    <a:pt x="8" y="4"/>
                  </a:lnTo>
                  <a:lnTo>
                    <a:pt x="7" y="4"/>
                  </a:lnTo>
                  <a:lnTo>
                    <a:pt x="8" y="5"/>
                  </a:lnTo>
                  <a:lnTo>
                    <a:pt x="8" y="6"/>
                  </a:lnTo>
                  <a:lnTo>
                    <a:pt x="7" y="6"/>
                  </a:lnTo>
                  <a:lnTo>
                    <a:pt x="8" y="7"/>
                  </a:lnTo>
                  <a:lnTo>
                    <a:pt x="7" y="9"/>
                  </a:lnTo>
                  <a:lnTo>
                    <a:pt x="5" y="7"/>
                  </a:lnTo>
                  <a:lnTo>
                    <a:pt x="5" y="6"/>
                  </a:lnTo>
                  <a:lnTo>
                    <a:pt x="3" y="6"/>
                  </a:lnTo>
                  <a:lnTo>
                    <a:pt x="3" y="5"/>
                  </a:lnTo>
                  <a:lnTo>
                    <a:pt x="4" y="5"/>
                  </a:lnTo>
                  <a:lnTo>
                    <a:pt x="3" y="5"/>
                  </a:lnTo>
                  <a:lnTo>
                    <a:pt x="1" y="4"/>
                  </a:lnTo>
                  <a:lnTo>
                    <a:pt x="0" y="4"/>
                  </a:lnTo>
                  <a:lnTo>
                    <a:pt x="1" y="2"/>
                  </a:lnTo>
                  <a:lnTo>
                    <a:pt x="1" y="1"/>
                  </a:lnTo>
                  <a:lnTo>
                    <a:pt x="3" y="1"/>
                  </a:lnTo>
                  <a:lnTo>
                    <a:pt x="4" y="0"/>
                  </a:lnTo>
                  <a:lnTo>
                    <a:pt x="6" y="1"/>
                  </a:lnTo>
                  <a:lnTo>
                    <a:pt x="7" y="1"/>
                  </a:lnTo>
                  <a:lnTo>
                    <a:pt x="7" y="2"/>
                  </a:lnTo>
                  <a:lnTo>
                    <a:pt x="7" y="3"/>
                  </a:lnTo>
                  <a:lnTo>
                    <a:pt x="6"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2" name="Freeform 30"/>
            <p:cNvSpPr>
              <a:spLocks/>
            </p:cNvSpPr>
            <p:nvPr/>
          </p:nvSpPr>
          <p:spPr bwMode="auto">
            <a:xfrm>
              <a:off x="1410057" y="4959469"/>
              <a:ext cx="10109" cy="10109"/>
            </a:xfrm>
            <a:custGeom>
              <a:avLst/>
              <a:gdLst>
                <a:gd name="T0" fmla="*/ 6 w 6"/>
                <a:gd name="T1" fmla="*/ 2 h 6"/>
                <a:gd name="T2" fmla="*/ 5 w 6"/>
                <a:gd name="T3" fmla="*/ 2 h 6"/>
                <a:gd name="T4" fmla="*/ 4 w 6"/>
                <a:gd name="T5" fmla="*/ 2 h 6"/>
                <a:gd name="T6" fmla="*/ 4 w 6"/>
                <a:gd name="T7" fmla="*/ 3 h 6"/>
                <a:gd name="T8" fmla="*/ 4 w 6"/>
                <a:gd name="T9" fmla="*/ 5 h 6"/>
                <a:gd name="T10" fmla="*/ 5 w 6"/>
                <a:gd name="T11" fmla="*/ 6 h 6"/>
                <a:gd name="T12" fmla="*/ 4 w 6"/>
                <a:gd name="T13" fmla="*/ 6 h 6"/>
                <a:gd name="T14" fmla="*/ 4 w 6"/>
                <a:gd name="T15" fmla="*/ 5 h 6"/>
                <a:gd name="T16" fmla="*/ 1 w 6"/>
                <a:gd name="T17" fmla="*/ 6 h 6"/>
                <a:gd name="T18" fmla="*/ 0 w 6"/>
                <a:gd name="T19" fmla="*/ 6 h 6"/>
                <a:gd name="T20" fmla="*/ 0 w 6"/>
                <a:gd name="T21" fmla="*/ 5 h 6"/>
                <a:gd name="T22" fmla="*/ 0 w 6"/>
                <a:gd name="T23" fmla="*/ 3 h 6"/>
                <a:gd name="T24" fmla="*/ 1 w 6"/>
                <a:gd name="T25" fmla="*/ 2 h 6"/>
                <a:gd name="T26" fmla="*/ 2 w 6"/>
                <a:gd name="T27" fmla="*/ 2 h 6"/>
                <a:gd name="T28" fmla="*/ 4 w 6"/>
                <a:gd name="T29" fmla="*/ 2 h 6"/>
                <a:gd name="T30" fmla="*/ 4 w 6"/>
                <a:gd name="T31" fmla="*/ 1 h 6"/>
                <a:gd name="T32" fmla="*/ 2 w 6"/>
                <a:gd name="T33" fmla="*/ 1 h 6"/>
                <a:gd name="T34" fmla="*/ 1 w 6"/>
                <a:gd name="T35" fmla="*/ 1 h 6"/>
                <a:gd name="T36" fmla="*/ 1 w 6"/>
                <a:gd name="T37" fmla="*/ 0 h 6"/>
                <a:gd name="T38" fmla="*/ 2 w 6"/>
                <a:gd name="T39" fmla="*/ 0 h 6"/>
                <a:gd name="T40" fmla="*/ 4 w 6"/>
                <a:gd name="T41" fmla="*/ 0 h 6"/>
                <a:gd name="T42" fmla="*/ 5 w 6"/>
                <a:gd name="T43" fmla="*/ 0 h 6"/>
                <a:gd name="T44" fmla="*/ 5 w 6"/>
                <a:gd name="T45" fmla="*/ 1 h 6"/>
                <a:gd name="T46" fmla="*/ 6 w 6"/>
                <a:gd name="T47" fmla="*/ 1 h 6"/>
                <a:gd name="T48" fmla="*/ 6 w 6"/>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6" y="2"/>
                  </a:moveTo>
                  <a:lnTo>
                    <a:pt x="5" y="2"/>
                  </a:lnTo>
                  <a:lnTo>
                    <a:pt x="4" y="2"/>
                  </a:lnTo>
                  <a:lnTo>
                    <a:pt x="4" y="3"/>
                  </a:lnTo>
                  <a:lnTo>
                    <a:pt x="4" y="5"/>
                  </a:lnTo>
                  <a:lnTo>
                    <a:pt x="5" y="6"/>
                  </a:lnTo>
                  <a:lnTo>
                    <a:pt x="4" y="6"/>
                  </a:lnTo>
                  <a:lnTo>
                    <a:pt x="4" y="5"/>
                  </a:lnTo>
                  <a:lnTo>
                    <a:pt x="1" y="6"/>
                  </a:lnTo>
                  <a:lnTo>
                    <a:pt x="0" y="6"/>
                  </a:lnTo>
                  <a:lnTo>
                    <a:pt x="0" y="5"/>
                  </a:lnTo>
                  <a:lnTo>
                    <a:pt x="0" y="3"/>
                  </a:lnTo>
                  <a:lnTo>
                    <a:pt x="1" y="2"/>
                  </a:lnTo>
                  <a:lnTo>
                    <a:pt x="2" y="2"/>
                  </a:lnTo>
                  <a:lnTo>
                    <a:pt x="4" y="2"/>
                  </a:lnTo>
                  <a:lnTo>
                    <a:pt x="4" y="1"/>
                  </a:lnTo>
                  <a:lnTo>
                    <a:pt x="2" y="1"/>
                  </a:lnTo>
                  <a:lnTo>
                    <a:pt x="1" y="1"/>
                  </a:lnTo>
                  <a:lnTo>
                    <a:pt x="1" y="0"/>
                  </a:lnTo>
                  <a:lnTo>
                    <a:pt x="2" y="0"/>
                  </a:lnTo>
                  <a:lnTo>
                    <a:pt x="4" y="0"/>
                  </a:lnTo>
                  <a:lnTo>
                    <a:pt x="5" y="0"/>
                  </a:lnTo>
                  <a:lnTo>
                    <a:pt x="5" y="1"/>
                  </a:lnTo>
                  <a:lnTo>
                    <a:pt x="6" y="1"/>
                  </a:lnTo>
                  <a:lnTo>
                    <a:pt x="6"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3" name="Freeform 31"/>
            <p:cNvSpPr>
              <a:spLocks/>
            </p:cNvSpPr>
            <p:nvPr/>
          </p:nvSpPr>
          <p:spPr bwMode="auto">
            <a:xfrm>
              <a:off x="1490932" y="5020125"/>
              <a:ext cx="6740" cy="10109"/>
            </a:xfrm>
            <a:custGeom>
              <a:avLst/>
              <a:gdLst>
                <a:gd name="T0" fmla="*/ 2 w 4"/>
                <a:gd name="T1" fmla="*/ 0 h 6"/>
                <a:gd name="T2" fmla="*/ 3 w 4"/>
                <a:gd name="T3" fmla="*/ 2 h 6"/>
                <a:gd name="T4" fmla="*/ 4 w 4"/>
                <a:gd name="T5" fmla="*/ 4 h 6"/>
                <a:gd name="T6" fmla="*/ 4 w 4"/>
                <a:gd name="T7" fmla="*/ 5 h 6"/>
                <a:gd name="T8" fmla="*/ 3 w 4"/>
                <a:gd name="T9" fmla="*/ 6 h 6"/>
                <a:gd name="T10" fmla="*/ 2 w 4"/>
                <a:gd name="T11" fmla="*/ 6 h 6"/>
                <a:gd name="T12" fmla="*/ 1 w 4"/>
                <a:gd name="T13" fmla="*/ 3 h 6"/>
                <a:gd name="T14" fmla="*/ 0 w 4"/>
                <a:gd name="T15" fmla="*/ 4 h 6"/>
                <a:gd name="T16" fmla="*/ 0 w 4"/>
                <a:gd name="T17" fmla="*/ 3 h 6"/>
                <a:gd name="T18" fmla="*/ 0 w 4"/>
                <a:gd name="T19" fmla="*/ 1 h 6"/>
                <a:gd name="T20" fmla="*/ 2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2" y="0"/>
                  </a:moveTo>
                  <a:lnTo>
                    <a:pt x="3" y="2"/>
                  </a:lnTo>
                  <a:lnTo>
                    <a:pt x="4" y="4"/>
                  </a:lnTo>
                  <a:lnTo>
                    <a:pt x="4" y="5"/>
                  </a:lnTo>
                  <a:lnTo>
                    <a:pt x="3" y="6"/>
                  </a:lnTo>
                  <a:lnTo>
                    <a:pt x="2" y="6"/>
                  </a:lnTo>
                  <a:lnTo>
                    <a:pt x="1" y="3"/>
                  </a:lnTo>
                  <a:lnTo>
                    <a:pt x="0" y="4"/>
                  </a:lnTo>
                  <a:lnTo>
                    <a:pt x="0" y="3"/>
                  </a:lnTo>
                  <a:lnTo>
                    <a:pt x="0" y="1"/>
                  </a:lnTo>
                  <a:lnTo>
                    <a:pt x="2" y="0"/>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4" name="Freeform 32"/>
            <p:cNvSpPr>
              <a:spLocks/>
            </p:cNvSpPr>
            <p:nvPr/>
          </p:nvSpPr>
          <p:spPr bwMode="auto">
            <a:xfrm>
              <a:off x="1597080" y="5082466"/>
              <a:ext cx="6740" cy="5055"/>
            </a:xfrm>
            <a:custGeom>
              <a:avLst/>
              <a:gdLst>
                <a:gd name="T0" fmla="*/ 1 w 4"/>
                <a:gd name="T1" fmla="*/ 3 h 3"/>
                <a:gd name="T2" fmla="*/ 0 w 4"/>
                <a:gd name="T3" fmla="*/ 2 h 3"/>
                <a:gd name="T4" fmla="*/ 1 w 4"/>
                <a:gd name="T5" fmla="*/ 2 h 3"/>
                <a:gd name="T6" fmla="*/ 1 w 4"/>
                <a:gd name="T7" fmla="*/ 0 h 3"/>
                <a:gd name="T8" fmla="*/ 3 w 4"/>
                <a:gd name="T9" fmla="*/ 0 h 3"/>
                <a:gd name="T10" fmla="*/ 4 w 4"/>
                <a:gd name="T11" fmla="*/ 0 h 3"/>
                <a:gd name="T12" fmla="*/ 4 w 4"/>
                <a:gd name="T13" fmla="*/ 2 h 3"/>
                <a:gd name="T14" fmla="*/ 3 w 4"/>
                <a:gd name="T15" fmla="*/ 3 h 3"/>
                <a:gd name="T16" fmla="*/ 1 w 4"/>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1" y="3"/>
                  </a:moveTo>
                  <a:lnTo>
                    <a:pt x="0" y="2"/>
                  </a:lnTo>
                  <a:lnTo>
                    <a:pt x="1" y="2"/>
                  </a:lnTo>
                  <a:lnTo>
                    <a:pt x="1" y="0"/>
                  </a:lnTo>
                  <a:lnTo>
                    <a:pt x="3" y="0"/>
                  </a:lnTo>
                  <a:lnTo>
                    <a:pt x="4" y="0"/>
                  </a:lnTo>
                  <a:lnTo>
                    <a:pt x="4" y="2"/>
                  </a:lnTo>
                  <a:lnTo>
                    <a:pt x="3" y="3"/>
                  </a:lnTo>
                  <a:lnTo>
                    <a:pt x="1"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5" name="Freeform 33"/>
            <p:cNvSpPr>
              <a:spLocks/>
            </p:cNvSpPr>
            <p:nvPr/>
          </p:nvSpPr>
          <p:spPr bwMode="auto">
            <a:xfrm>
              <a:off x="1521260" y="5010016"/>
              <a:ext cx="6740" cy="8425"/>
            </a:xfrm>
            <a:custGeom>
              <a:avLst/>
              <a:gdLst>
                <a:gd name="T0" fmla="*/ 0 w 4"/>
                <a:gd name="T1" fmla="*/ 5 h 5"/>
                <a:gd name="T2" fmla="*/ 0 w 4"/>
                <a:gd name="T3" fmla="*/ 3 h 5"/>
                <a:gd name="T4" fmla="*/ 0 w 4"/>
                <a:gd name="T5" fmla="*/ 1 h 5"/>
                <a:gd name="T6" fmla="*/ 0 w 4"/>
                <a:gd name="T7" fmla="*/ 0 h 5"/>
                <a:gd name="T8" fmla="*/ 3 w 4"/>
                <a:gd name="T9" fmla="*/ 0 h 5"/>
                <a:gd name="T10" fmla="*/ 4 w 4"/>
                <a:gd name="T11" fmla="*/ 1 h 5"/>
                <a:gd name="T12" fmla="*/ 4 w 4"/>
                <a:gd name="T13" fmla="*/ 2 h 5"/>
                <a:gd name="T14" fmla="*/ 2 w 4"/>
                <a:gd name="T15" fmla="*/ 3 h 5"/>
                <a:gd name="T16" fmla="*/ 2 w 4"/>
                <a:gd name="T17" fmla="*/ 5 h 5"/>
                <a:gd name="T18" fmla="*/ 1 w 4"/>
                <a:gd name="T19" fmla="*/ 5 h 5"/>
                <a:gd name="T20" fmla="*/ 0 w 4"/>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0" y="5"/>
                  </a:moveTo>
                  <a:lnTo>
                    <a:pt x="0" y="3"/>
                  </a:lnTo>
                  <a:lnTo>
                    <a:pt x="0" y="1"/>
                  </a:lnTo>
                  <a:lnTo>
                    <a:pt x="0" y="0"/>
                  </a:lnTo>
                  <a:lnTo>
                    <a:pt x="3" y="0"/>
                  </a:lnTo>
                  <a:lnTo>
                    <a:pt x="4" y="1"/>
                  </a:lnTo>
                  <a:lnTo>
                    <a:pt x="4" y="2"/>
                  </a:lnTo>
                  <a:lnTo>
                    <a:pt x="2" y="3"/>
                  </a:lnTo>
                  <a:lnTo>
                    <a:pt x="2" y="5"/>
                  </a:lnTo>
                  <a:lnTo>
                    <a:pt x="1" y="5"/>
                  </a:lnTo>
                  <a:lnTo>
                    <a:pt x="0" y="5"/>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7" name="Freeform 35"/>
            <p:cNvSpPr>
              <a:spLocks/>
            </p:cNvSpPr>
            <p:nvPr/>
          </p:nvSpPr>
          <p:spPr bwMode="auto">
            <a:xfrm>
              <a:off x="1597080" y="5074042"/>
              <a:ext cx="8425" cy="5055"/>
            </a:xfrm>
            <a:custGeom>
              <a:avLst/>
              <a:gdLst>
                <a:gd name="T0" fmla="*/ 0 w 5"/>
                <a:gd name="T1" fmla="*/ 3 h 3"/>
                <a:gd name="T2" fmla="*/ 0 w 5"/>
                <a:gd name="T3" fmla="*/ 2 h 3"/>
                <a:gd name="T4" fmla="*/ 1 w 5"/>
                <a:gd name="T5" fmla="*/ 2 h 3"/>
                <a:gd name="T6" fmla="*/ 3 w 5"/>
                <a:gd name="T7" fmla="*/ 2 h 3"/>
                <a:gd name="T8" fmla="*/ 3 w 5"/>
                <a:gd name="T9" fmla="*/ 1 h 3"/>
                <a:gd name="T10" fmla="*/ 3 w 5"/>
                <a:gd name="T11" fmla="*/ 0 h 3"/>
                <a:gd name="T12" fmla="*/ 4 w 5"/>
                <a:gd name="T13" fmla="*/ 0 h 3"/>
                <a:gd name="T14" fmla="*/ 5 w 5"/>
                <a:gd name="T15" fmla="*/ 1 h 3"/>
                <a:gd name="T16" fmla="*/ 5 w 5"/>
                <a:gd name="T17" fmla="*/ 2 h 3"/>
                <a:gd name="T18" fmla="*/ 4 w 5"/>
                <a:gd name="T19" fmla="*/ 3 h 3"/>
                <a:gd name="T20" fmla="*/ 3 w 5"/>
                <a:gd name="T21" fmla="*/ 3 h 3"/>
                <a:gd name="T22" fmla="*/ 0 w 5"/>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0" y="3"/>
                  </a:moveTo>
                  <a:lnTo>
                    <a:pt x="0" y="2"/>
                  </a:lnTo>
                  <a:lnTo>
                    <a:pt x="1" y="2"/>
                  </a:lnTo>
                  <a:lnTo>
                    <a:pt x="3" y="2"/>
                  </a:lnTo>
                  <a:lnTo>
                    <a:pt x="3" y="1"/>
                  </a:lnTo>
                  <a:lnTo>
                    <a:pt x="3" y="0"/>
                  </a:lnTo>
                  <a:lnTo>
                    <a:pt x="4" y="0"/>
                  </a:lnTo>
                  <a:lnTo>
                    <a:pt x="5" y="1"/>
                  </a:lnTo>
                  <a:lnTo>
                    <a:pt x="5" y="2"/>
                  </a:lnTo>
                  <a:lnTo>
                    <a:pt x="4" y="3"/>
                  </a:lnTo>
                  <a:lnTo>
                    <a:pt x="3" y="3"/>
                  </a:lnTo>
                  <a:lnTo>
                    <a:pt x="0"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8" name="Freeform 36"/>
            <p:cNvSpPr>
              <a:spLocks/>
            </p:cNvSpPr>
            <p:nvPr/>
          </p:nvSpPr>
          <p:spPr bwMode="auto">
            <a:xfrm>
              <a:off x="1543163" y="5011700"/>
              <a:ext cx="8425" cy="13479"/>
            </a:xfrm>
            <a:custGeom>
              <a:avLst/>
              <a:gdLst>
                <a:gd name="T0" fmla="*/ 3 w 5"/>
                <a:gd name="T1" fmla="*/ 5 h 8"/>
                <a:gd name="T2" fmla="*/ 5 w 5"/>
                <a:gd name="T3" fmla="*/ 6 h 8"/>
                <a:gd name="T4" fmla="*/ 5 w 5"/>
                <a:gd name="T5" fmla="*/ 7 h 8"/>
                <a:gd name="T6" fmla="*/ 5 w 5"/>
                <a:gd name="T7" fmla="*/ 8 h 8"/>
                <a:gd name="T8" fmla="*/ 3 w 5"/>
                <a:gd name="T9" fmla="*/ 8 h 8"/>
                <a:gd name="T10" fmla="*/ 3 w 5"/>
                <a:gd name="T11" fmla="*/ 7 h 8"/>
                <a:gd name="T12" fmla="*/ 3 w 5"/>
                <a:gd name="T13" fmla="*/ 6 h 8"/>
                <a:gd name="T14" fmla="*/ 2 w 5"/>
                <a:gd name="T15" fmla="*/ 6 h 8"/>
                <a:gd name="T16" fmla="*/ 1 w 5"/>
                <a:gd name="T17" fmla="*/ 6 h 8"/>
                <a:gd name="T18" fmla="*/ 0 w 5"/>
                <a:gd name="T19" fmla="*/ 5 h 8"/>
                <a:gd name="T20" fmla="*/ 0 w 5"/>
                <a:gd name="T21" fmla="*/ 4 h 8"/>
                <a:gd name="T22" fmla="*/ 1 w 5"/>
                <a:gd name="T23" fmla="*/ 2 h 8"/>
                <a:gd name="T24" fmla="*/ 0 w 5"/>
                <a:gd name="T25" fmla="*/ 2 h 8"/>
                <a:gd name="T26" fmla="*/ 0 w 5"/>
                <a:gd name="T27" fmla="*/ 1 h 8"/>
                <a:gd name="T28" fmla="*/ 1 w 5"/>
                <a:gd name="T29" fmla="*/ 0 h 8"/>
                <a:gd name="T30" fmla="*/ 2 w 5"/>
                <a:gd name="T31" fmla="*/ 1 h 8"/>
                <a:gd name="T32" fmla="*/ 3 w 5"/>
                <a:gd name="T33" fmla="*/ 2 h 8"/>
                <a:gd name="T34" fmla="*/ 3 w 5"/>
                <a:gd name="T35" fmla="*/ 4 h 8"/>
                <a:gd name="T36" fmla="*/ 3 w 5"/>
                <a:gd name="T3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8">
                  <a:moveTo>
                    <a:pt x="3" y="5"/>
                  </a:moveTo>
                  <a:lnTo>
                    <a:pt x="5" y="6"/>
                  </a:lnTo>
                  <a:lnTo>
                    <a:pt x="5" y="7"/>
                  </a:lnTo>
                  <a:lnTo>
                    <a:pt x="5" y="8"/>
                  </a:lnTo>
                  <a:lnTo>
                    <a:pt x="3" y="8"/>
                  </a:lnTo>
                  <a:lnTo>
                    <a:pt x="3" y="7"/>
                  </a:lnTo>
                  <a:lnTo>
                    <a:pt x="3" y="6"/>
                  </a:lnTo>
                  <a:lnTo>
                    <a:pt x="2" y="6"/>
                  </a:lnTo>
                  <a:lnTo>
                    <a:pt x="1" y="6"/>
                  </a:lnTo>
                  <a:lnTo>
                    <a:pt x="0" y="5"/>
                  </a:lnTo>
                  <a:lnTo>
                    <a:pt x="0" y="4"/>
                  </a:lnTo>
                  <a:lnTo>
                    <a:pt x="1" y="2"/>
                  </a:lnTo>
                  <a:lnTo>
                    <a:pt x="0" y="2"/>
                  </a:lnTo>
                  <a:lnTo>
                    <a:pt x="0" y="1"/>
                  </a:lnTo>
                  <a:lnTo>
                    <a:pt x="1" y="0"/>
                  </a:lnTo>
                  <a:lnTo>
                    <a:pt x="2" y="1"/>
                  </a:lnTo>
                  <a:lnTo>
                    <a:pt x="3" y="2"/>
                  </a:lnTo>
                  <a:lnTo>
                    <a:pt x="3" y="4"/>
                  </a:lnTo>
                  <a:lnTo>
                    <a:pt x="3" y="5"/>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9" name="Freeform 37"/>
            <p:cNvSpPr>
              <a:spLocks/>
            </p:cNvSpPr>
            <p:nvPr/>
          </p:nvSpPr>
          <p:spPr bwMode="auto">
            <a:xfrm>
              <a:off x="1597080" y="5062247"/>
              <a:ext cx="11795" cy="11795"/>
            </a:xfrm>
            <a:custGeom>
              <a:avLst/>
              <a:gdLst>
                <a:gd name="T0" fmla="*/ 3 w 7"/>
                <a:gd name="T1" fmla="*/ 6 h 7"/>
                <a:gd name="T2" fmla="*/ 3 w 7"/>
                <a:gd name="T3" fmla="*/ 7 h 7"/>
                <a:gd name="T4" fmla="*/ 1 w 7"/>
                <a:gd name="T5" fmla="*/ 7 h 7"/>
                <a:gd name="T6" fmla="*/ 1 w 7"/>
                <a:gd name="T7" fmla="*/ 6 h 7"/>
                <a:gd name="T8" fmla="*/ 1 w 7"/>
                <a:gd name="T9" fmla="*/ 5 h 7"/>
                <a:gd name="T10" fmla="*/ 0 w 7"/>
                <a:gd name="T11" fmla="*/ 5 h 7"/>
                <a:gd name="T12" fmla="*/ 0 w 7"/>
                <a:gd name="T13" fmla="*/ 4 h 7"/>
                <a:gd name="T14" fmla="*/ 1 w 7"/>
                <a:gd name="T15" fmla="*/ 2 h 7"/>
                <a:gd name="T16" fmla="*/ 3 w 7"/>
                <a:gd name="T17" fmla="*/ 2 h 7"/>
                <a:gd name="T18" fmla="*/ 4 w 7"/>
                <a:gd name="T19" fmla="*/ 2 h 7"/>
                <a:gd name="T20" fmla="*/ 5 w 7"/>
                <a:gd name="T21" fmla="*/ 1 h 7"/>
                <a:gd name="T22" fmla="*/ 7 w 7"/>
                <a:gd name="T23" fmla="*/ 0 h 7"/>
                <a:gd name="T24" fmla="*/ 7 w 7"/>
                <a:gd name="T25" fmla="*/ 1 h 7"/>
                <a:gd name="T26" fmla="*/ 6 w 7"/>
                <a:gd name="T27" fmla="*/ 1 h 7"/>
                <a:gd name="T28" fmla="*/ 6 w 7"/>
                <a:gd name="T29" fmla="*/ 2 h 7"/>
                <a:gd name="T30" fmla="*/ 5 w 7"/>
                <a:gd name="T31" fmla="*/ 2 h 7"/>
                <a:gd name="T32" fmla="*/ 5 w 7"/>
                <a:gd name="T33" fmla="*/ 4 h 7"/>
                <a:gd name="T34" fmla="*/ 5 w 7"/>
                <a:gd name="T35" fmla="*/ 5 h 7"/>
                <a:gd name="T36" fmla="*/ 4 w 7"/>
                <a:gd name="T37" fmla="*/ 5 h 7"/>
                <a:gd name="T38" fmla="*/ 3 w 7"/>
                <a:gd name="T39" fmla="*/ 5 h 7"/>
                <a:gd name="T40" fmla="*/ 3 w 7"/>
                <a:gd name="T4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7">
                  <a:moveTo>
                    <a:pt x="3" y="6"/>
                  </a:moveTo>
                  <a:lnTo>
                    <a:pt x="3" y="7"/>
                  </a:lnTo>
                  <a:lnTo>
                    <a:pt x="1" y="7"/>
                  </a:lnTo>
                  <a:lnTo>
                    <a:pt x="1" y="6"/>
                  </a:lnTo>
                  <a:lnTo>
                    <a:pt x="1" y="5"/>
                  </a:lnTo>
                  <a:lnTo>
                    <a:pt x="0" y="5"/>
                  </a:lnTo>
                  <a:lnTo>
                    <a:pt x="0" y="4"/>
                  </a:lnTo>
                  <a:lnTo>
                    <a:pt x="1" y="2"/>
                  </a:lnTo>
                  <a:lnTo>
                    <a:pt x="3" y="2"/>
                  </a:lnTo>
                  <a:lnTo>
                    <a:pt x="4" y="2"/>
                  </a:lnTo>
                  <a:lnTo>
                    <a:pt x="5" y="1"/>
                  </a:lnTo>
                  <a:lnTo>
                    <a:pt x="7" y="0"/>
                  </a:lnTo>
                  <a:lnTo>
                    <a:pt x="7" y="1"/>
                  </a:lnTo>
                  <a:lnTo>
                    <a:pt x="6" y="1"/>
                  </a:lnTo>
                  <a:lnTo>
                    <a:pt x="6" y="2"/>
                  </a:lnTo>
                  <a:lnTo>
                    <a:pt x="5" y="2"/>
                  </a:lnTo>
                  <a:lnTo>
                    <a:pt x="5" y="4"/>
                  </a:lnTo>
                  <a:lnTo>
                    <a:pt x="5" y="5"/>
                  </a:lnTo>
                  <a:lnTo>
                    <a:pt x="4" y="5"/>
                  </a:lnTo>
                  <a:lnTo>
                    <a:pt x="3" y="5"/>
                  </a:lnTo>
                  <a:lnTo>
                    <a:pt x="3" y="6"/>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1" name="Freeform 39"/>
            <p:cNvSpPr>
              <a:spLocks/>
            </p:cNvSpPr>
            <p:nvPr/>
          </p:nvSpPr>
          <p:spPr bwMode="auto">
            <a:xfrm>
              <a:off x="1575177" y="5053823"/>
              <a:ext cx="26958" cy="10109"/>
            </a:xfrm>
            <a:custGeom>
              <a:avLst/>
              <a:gdLst>
                <a:gd name="T0" fmla="*/ 14 w 16"/>
                <a:gd name="T1" fmla="*/ 2 h 6"/>
                <a:gd name="T2" fmla="*/ 13 w 16"/>
                <a:gd name="T3" fmla="*/ 2 h 6"/>
                <a:gd name="T4" fmla="*/ 12 w 16"/>
                <a:gd name="T5" fmla="*/ 3 h 6"/>
                <a:gd name="T6" fmla="*/ 11 w 16"/>
                <a:gd name="T7" fmla="*/ 3 h 6"/>
                <a:gd name="T8" fmla="*/ 11 w 16"/>
                <a:gd name="T9" fmla="*/ 4 h 6"/>
                <a:gd name="T10" fmla="*/ 12 w 16"/>
                <a:gd name="T11" fmla="*/ 4 h 6"/>
                <a:gd name="T12" fmla="*/ 12 w 16"/>
                <a:gd name="T13" fmla="*/ 3 h 6"/>
                <a:gd name="T14" fmla="*/ 13 w 16"/>
                <a:gd name="T15" fmla="*/ 3 h 6"/>
                <a:gd name="T16" fmla="*/ 13 w 16"/>
                <a:gd name="T17" fmla="*/ 4 h 6"/>
                <a:gd name="T18" fmla="*/ 12 w 16"/>
                <a:gd name="T19" fmla="*/ 4 h 6"/>
                <a:gd name="T20" fmla="*/ 12 w 16"/>
                <a:gd name="T21" fmla="*/ 5 h 6"/>
                <a:gd name="T22" fmla="*/ 11 w 16"/>
                <a:gd name="T23" fmla="*/ 5 h 6"/>
                <a:gd name="T24" fmla="*/ 11 w 16"/>
                <a:gd name="T25" fmla="*/ 4 h 6"/>
                <a:gd name="T26" fmla="*/ 10 w 16"/>
                <a:gd name="T27" fmla="*/ 4 h 6"/>
                <a:gd name="T28" fmla="*/ 9 w 16"/>
                <a:gd name="T29" fmla="*/ 4 h 6"/>
                <a:gd name="T30" fmla="*/ 9 w 16"/>
                <a:gd name="T31" fmla="*/ 5 h 6"/>
                <a:gd name="T32" fmla="*/ 6 w 16"/>
                <a:gd name="T33" fmla="*/ 5 h 6"/>
                <a:gd name="T34" fmla="*/ 4 w 16"/>
                <a:gd name="T35" fmla="*/ 5 h 6"/>
                <a:gd name="T36" fmla="*/ 1 w 16"/>
                <a:gd name="T37" fmla="*/ 5 h 6"/>
                <a:gd name="T38" fmla="*/ 1 w 16"/>
                <a:gd name="T39" fmla="*/ 6 h 6"/>
                <a:gd name="T40" fmla="*/ 0 w 16"/>
                <a:gd name="T41" fmla="*/ 6 h 6"/>
                <a:gd name="T42" fmla="*/ 0 w 16"/>
                <a:gd name="T43" fmla="*/ 5 h 6"/>
                <a:gd name="T44" fmla="*/ 1 w 16"/>
                <a:gd name="T45" fmla="*/ 4 h 6"/>
                <a:gd name="T46" fmla="*/ 3 w 16"/>
                <a:gd name="T47" fmla="*/ 4 h 6"/>
                <a:gd name="T48" fmla="*/ 4 w 16"/>
                <a:gd name="T49" fmla="*/ 4 h 6"/>
                <a:gd name="T50" fmla="*/ 6 w 16"/>
                <a:gd name="T51" fmla="*/ 4 h 6"/>
                <a:gd name="T52" fmla="*/ 7 w 16"/>
                <a:gd name="T53" fmla="*/ 4 h 6"/>
                <a:gd name="T54" fmla="*/ 7 w 16"/>
                <a:gd name="T55" fmla="*/ 3 h 6"/>
                <a:gd name="T56" fmla="*/ 6 w 16"/>
                <a:gd name="T57" fmla="*/ 3 h 6"/>
                <a:gd name="T58" fmla="*/ 6 w 16"/>
                <a:gd name="T59" fmla="*/ 2 h 6"/>
                <a:gd name="T60" fmla="*/ 6 w 16"/>
                <a:gd name="T61" fmla="*/ 1 h 6"/>
                <a:gd name="T62" fmla="*/ 7 w 16"/>
                <a:gd name="T63" fmla="*/ 1 h 6"/>
                <a:gd name="T64" fmla="*/ 9 w 16"/>
                <a:gd name="T65" fmla="*/ 0 h 6"/>
                <a:gd name="T66" fmla="*/ 9 w 16"/>
                <a:gd name="T67" fmla="*/ 1 h 6"/>
                <a:gd name="T68" fmla="*/ 9 w 16"/>
                <a:gd name="T69" fmla="*/ 2 h 6"/>
                <a:gd name="T70" fmla="*/ 8 w 16"/>
                <a:gd name="T71" fmla="*/ 2 h 6"/>
                <a:gd name="T72" fmla="*/ 9 w 16"/>
                <a:gd name="T73" fmla="*/ 3 h 6"/>
                <a:gd name="T74" fmla="*/ 9 w 16"/>
                <a:gd name="T75" fmla="*/ 2 h 6"/>
                <a:gd name="T76" fmla="*/ 10 w 16"/>
                <a:gd name="T77" fmla="*/ 2 h 6"/>
                <a:gd name="T78" fmla="*/ 10 w 16"/>
                <a:gd name="T79" fmla="*/ 1 h 6"/>
                <a:gd name="T80" fmla="*/ 10 w 16"/>
                <a:gd name="T81" fmla="*/ 0 h 6"/>
                <a:gd name="T82" fmla="*/ 11 w 16"/>
                <a:gd name="T83" fmla="*/ 0 h 6"/>
                <a:gd name="T84" fmla="*/ 11 w 16"/>
                <a:gd name="T85" fmla="*/ 1 h 6"/>
                <a:gd name="T86" fmla="*/ 11 w 16"/>
                <a:gd name="T87" fmla="*/ 2 h 6"/>
                <a:gd name="T88" fmla="*/ 12 w 16"/>
                <a:gd name="T89" fmla="*/ 1 h 6"/>
                <a:gd name="T90" fmla="*/ 14 w 16"/>
                <a:gd name="T91" fmla="*/ 0 h 6"/>
                <a:gd name="T92" fmla="*/ 16 w 16"/>
                <a:gd name="T93" fmla="*/ 0 h 6"/>
                <a:gd name="T94" fmla="*/ 16 w 16"/>
                <a:gd name="T95" fmla="*/ 1 h 6"/>
                <a:gd name="T96" fmla="*/ 14 w 16"/>
                <a:gd name="T9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6">
                  <a:moveTo>
                    <a:pt x="14" y="2"/>
                  </a:moveTo>
                  <a:lnTo>
                    <a:pt x="13" y="2"/>
                  </a:lnTo>
                  <a:lnTo>
                    <a:pt x="12" y="3"/>
                  </a:lnTo>
                  <a:lnTo>
                    <a:pt x="11" y="3"/>
                  </a:lnTo>
                  <a:lnTo>
                    <a:pt x="11" y="4"/>
                  </a:lnTo>
                  <a:lnTo>
                    <a:pt x="12" y="4"/>
                  </a:lnTo>
                  <a:lnTo>
                    <a:pt x="12" y="3"/>
                  </a:lnTo>
                  <a:lnTo>
                    <a:pt x="13" y="3"/>
                  </a:lnTo>
                  <a:lnTo>
                    <a:pt x="13" y="4"/>
                  </a:lnTo>
                  <a:lnTo>
                    <a:pt x="12" y="4"/>
                  </a:lnTo>
                  <a:lnTo>
                    <a:pt x="12" y="5"/>
                  </a:lnTo>
                  <a:lnTo>
                    <a:pt x="11" y="5"/>
                  </a:lnTo>
                  <a:lnTo>
                    <a:pt x="11" y="4"/>
                  </a:lnTo>
                  <a:lnTo>
                    <a:pt x="10" y="4"/>
                  </a:lnTo>
                  <a:lnTo>
                    <a:pt x="9" y="4"/>
                  </a:lnTo>
                  <a:lnTo>
                    <a:pt x="9" y="5"/>
                  </a:lnTo>
                  <a:lnTo>
                    <a:pt x="6" y="5"/>
                  </a:lnTo>
                  <a:lnTo>
                    <a:pt x="4" y="5"/>
                  </a:lnTo>
                  <a:lnTo>
                    <a:pt x="1" y="5"/>
                  </a:lnTo>
                  <a:lnTo>
                    <a:pt x="1" y="6"/>
                  </a:lnTo>
                  <a:lnTo>
                    <a:pt x="0" y="6"/>
                  </a:lnTo>
                  <a:lnTo>
                    <a:pt x="0" y="5"/>
                  </a:lnTo>
                  <a:lnTo>
                    <a:pt x="1" y="4"/>
                  </a:lnTo>
                  <a:lnTo>
                    <a:pt x="3" y="4"/>
                  </a:lnTo>
                  <a:lnTo>
                    <a:pt x="4" y="4"/>
                  </a:lnTo>
                  <a:lnTo>
                    <a:pt x="6" y="4"/>
                  </a:lnTo>
                  <a:lnTo>
                    <a:pt x="7" y="4"/>
                  </a:lnTo>
                  <a:lnTo>
                    <a:pt x="7" y="3"/>
                  </a:lnTo>
                  <a:lnTo>
                    <a:pt x="6" y="3"/>
                  </a:lnTo>
                  <a:lnTo>
                    <a:pt x="6" y="2"/>
                  </a:lnTo>
                  <a:lnTo>
                    <a:pt x="6" y="1"/>
                  </a:lnTo>
                  <a:lnTo>
                    <a:pt x="7" y="1"/>
                  </a:lnTo>
                  <a:lnTo>
                    <a:pt x="9" y="0"/>
                  </a:lnTo>
                  <a:lnTo>
                    <a:pt x="9" y="1"/>
                  </a:lnTo>
                  <a:lnTo>
                    <a:pt x="9" y="2"/>
                  </a:lnTo>
                  <a:lnTo>
                    <a:pt x="8" y="2"/>
                  </a:lnTo>
                  <a:lnTo>
                    <a:pt x="9" y="3"/>
                  </a:lnTo>
                  <a:lnTo>
                    <a:pt x="9" y="2"/>
                  </a:lnTo>
                  <a:lnTo>
                    <a:pt x="10" y="2"/>
                  </a:lnTo>
                  <a:lnTo>
                    <a:pt x="10" y="1"/>
                  </a:lnTo>
                  <a:lnTo>
                    <a:pt x="10" y="0"/>
                  </a:lnTo>
                  <a:lnTo>
                    <a:pt x="11" y="0"/>
                  </a:lnTo>
                  <a:lnTo>
                    <a:pt x="11" y="1"/>
                  </a:lnTo>
                  <a:lnTo>
                    <a:pt x="11" y="2"/>
                  </a:lnTo>
                  <a:lnTo>
                    <a:pt x="12" y="1"/>
                  </a:lnTo>
                  <a:lnTo>
                    <a:pt x="14" y="0"/>
                  </a:lnTo>
                  <a:lnTo>
                    <a:pt x="16" y="0"/>
                  </a:lnTo>
                  <a:lnTo>
                    <a:pt x="16" y="1"/>
                  </a:lnTo>
                  <a:lnTo>
                    <a:pt x="14"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2" name="Freeform 40"/>
            <p:cNvSpPr>
              <a:spLocks/>
            </p:cNvSpPr>
            <p:nvPr/>
          </p:nvSpPr>
          <p:spPr bwMode="auto">
            <a:xfrm>
              <a:off x="1570122" y="5028549"/>
              <a:ext cx="21904" cy="16849"/>
            </a:xfrm>
            <a:custGeom>
              <a:avLst/>
              <a:gdLst>
                <a:gd name="T0" fmla="*/ 9 w 13"/>
                <a:gd name="T1" fmla="*/ 2 h 10"/>
                <a:gd name="T2" fmla="*/ 7 w 13"/>
                <a:gd name="T3" fmla="*/ 4 h 10"/>
                <a:gd name="T4" fmla="*/ 9 w 13"/>
                <a:gd name="T5" fmla="*/ 4 h 10"/>
                <a:gd name="T6" fmla="*/ 10 w 13"/>
                <a:gd name="T7" fmla="*/ 2 h 10"/>
                <a:gd name="T8" fmla="*/ 11 w 13"/>
                <a:gd name="T9" fmla="*/ 4 h 10"/>
                <a:gd name="T10" fmla="*/ 11 w 13"/>
                <a:gd name="T11" fmla="*/ 5 h 10"/>
                <a:gd name="T12" fmla="*/ 11 w 13"/>
                <a:gd name="T13" fmla="*/ 6 h 10"/>
                <a:gd name="T14" fmla="*/ 12 w 13"/>
                <a:gd name="T15" fmla="*/ 7 h 10"/>
                <a:gd name="T16" fmla="*/ 12 w 13"/>
                <a:gd name="T17" fmla="*/ 6 h 10"/>
                <a:gd name="T18" fmla="*/ 13 w 13"/>
                <a:gd name="T19" fmla="*/ 7 h 10"/>
                <a:gd name="T20" fmla="*/ 13 w 13"/>
                <a:gd name="T21" fmla="*/ 8 h 10"/>
                <a:gd name="T22" fmla="*/ 12 w 13"/>
                <a:gd name="T23" fmla="*/ 9 h 10"/>
                <a:gd name="T24" fmla="*/ 11 w 13"/>
                <a:gd name="T25" fmla="*/ 9 h 10"/>
                <a:gd name="T26" fmla="*/ 10 w 13"/>
                <a:gd name="T27" fmla="*/ 9 h 10"/>
                <a:gd name="T28" fmla="*/ 11 w 13"/>
                <a:gd name="T29" fmla="*/ 8 h 10"/>
                <a:gd name="T30" fmla="*/ 10 w 13"/>
                <a:gd name="T31" fmla="*/ 7 h 10"/>
                <a:gd name="T32" fmla="*/ 9 w 13"/>
                <a:gd name="T33" fmla="*/ 6 h 10"/>
                <a:gd name="T34" fmla="*/ 10 w 13"/>
                <a:gd name="T35" fmla="*/ 6 h 10"/>
                <a:gd name="T36" fmla="*/ 10 w 13"/>
                <a:gd name="T37" fmla="*/ 5 h 10"/>
                <a:gd name="T38" fmla="*/ 9 w 13"/>
                <a:gd name="T39" fmla="*/ 5 h 10"/>
                <a:gd name="T40" fmla="*/ 7 w 13"/>
                <a:gd name="T41" fmla="*/ 5 h 10"/>
                <a:gd name="T42" fmla="*/ 7 w 13"/>
                <a:gd name="T43" fmla="*/ 6 h 10"/>
                <a:gd name="T44" fmla="*/ 7 w 13"/>
                <a:gd name="T45" fmla="*/ 7 h 10"/>
                <a:gd name="T46" fmla="*/ 6 w 13"/>
                <a:gd name="T47" fmla="*/ 9 h 10"/>
                <a:gd name="T48" fmla="*/ 6 w 13"/>
                <a:gd name="T49" fmla="*/ 10 h 10"/>
                <a:gd name="T50" fmla="*/ 4 w 13"/>
                <a:gd name="T51" fmla="*/ 10 h 10"/>
                <a:gd name="T52" fmla="*/ 3 w 13"/>
                <a:gd name="T53" fmla="*/ 8 h 10"/>
                <a:gd name="T54" fmla="*/ 3 w 13"/>
                <a:gd name="T55" fmla="*/ 7 h 10"/>
                <a:gd name="T56" fmla="*/ 4 w 13"/>
                <a:gd name="T57" fmla="*/ 7 h 10"/>
                <a:gd name="T58" fmla="*/ 4 w 13"/>
                <a:gd name="T59" fmla="*/ 6 h 10"/>
                <a:gd name="T60" fmla="*/ 3 w 13"/>
                <a:gd name="T61" fmla="*/ 6 h 10"/>
                <a:gd name="T62" fmla="*/ 2 w 13"/>
                <a:gd name="T63" fmla="*/ 6 h 10"/>
                <a:gd name="T64" fmla="*/ 1 w 13"/>
                <a:gd name="T65" fmla="*/ 7 h 10"/>
                <a:gd name="T66" fmla="*/ 0 w 13"/>
                <a:gd name="T67" fmla="*/ 7 h 10"/>
                <a:gd name="T68" fmla="*/ 1 w 13"/>
                <a:gd name="T69" fmla="*/ 6 h 10"/>
                <a:gd name="T70" fmla="*/ 2 w 13"/>
                <a:gd name="T71" fmla="*/ 5 h 10"/>
                <a:gd name="T72" fmla="*/ 2 w 13"/>
                <a:gd name="T73" fmla="*/ 4 h 10"/>
                <a:gd name="T74" fmla="*/ 4 w 13"/>
                <a:gd name="T75" fmla="*/ 1 h 10"/>
                <a:gd name="T76" fmla="*/ 5 w 13"/>
                <a:gd name="T77" fmla="*/ 0 h 10"/>
                <a:gd name="T78" fmla="*/ 6 w 13"/>
                <a:gd name="T79" fmla="*/ 0 h 10"/>
                <a:gd name="T80" fmla="*/ 7 w 13"/>
                <a:gd name="T81" fmla="*/ 0 h 10"/>
                <a:gd name="T82" fmla="*/ 9 w 13"/>
                <a:gd name="T83" fmla="*/ 0 h 10"/>
                <a:gd name="T84" fmla="*/ 9 w 13"/>
                <a:gd name="T85" fmla="*/ 1 h 10"/>
                <a:gd name="T86" fmla="*/ 9 w 13"/>
                <a:gd name="T8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 h="10">
                  <a:moveTo>
                    <a:pt x="9" y="2"/>
                  </a:moveTo>
                  <a:lnTo>
                    <a:pt x="7" y="4"/>
                  </a:lnTo>
                  <a:lnTo>
                    <a:pt x="9" y="4"/>
                  </a:lnTo>
                  <a:lnTo>
                    <a:pt x="10" y="2"/>
                  </a:lnTo>
                  <a:lnTo>
                    <a:pt x="11" y="4"/>
                  </a:lnTo>
                  <a:lnTo>
                    <a:pt x="11" y="5"/>
                  </a:lnTo>
                  <a:lnTo>
                    <a:pt x="11" y="6"/>
                  </a:lnTo>
                  <a:lnTo>
                    <a:pt x="12" y="7"/>
                  </a:lnTo>
                  <a:lnTo>
                    <a:pt x="12" y="6"/>
                  </a:lnTo>
                  <a:lnTo>
                    <a:pt x="13" y="7"/>
                  </a:lnTo>
                  <a:lnTo>
                    <a:pt x="13" y="8"/>
                  </a:lnTo>
                  <a:lnTo>
                    <a:pt x="12" y="9"/>
                  </a:lnTo>
                  <a:lnTo>
                    <a:pt x="11" y="9"/>
                  </a:lnTo>
                  <a:lnTo>
                    <a:pt x="10" y="9"/>
                  </a:lnTo>
                  <a:lnTo>
                    <a:pt x="11" y="8"/>
                  </a:lnTo>
                  <a:lnTo>
                    <a:pt x="10" y="7"/>
                  </a:lnTo>
                  <a:lnTo>
                    <a:pt x="9" y="6"/>
                  </a:lnTo>
                  <a:lnTo>
                    <a:pt x="10" y="6"/>
                  </a:lnTo>
                  <a:lnTo>
                    <a:pt x="10" y="5"/>
                  </a:lnTo>
                  <a:lnTo>
                    <a:pt x="9" y="5"/>
                  </a:lnTo>
                  <a:lnTo>
                    <a:pt x="7" y="5"/>
                  </a:lnTo>
                  <a:lnTo>
                    <a:pt x="7" y="6"/>
                  </a:lnTo>
                  <a:lnTo>
                    <a:pt x="7" y="7"/>
                  </a:lnTo>
                  <a:lnTo>
                    <a:pt x="6" y="9"/>
                  </a:lnTo>
                  <a:lnTo>
                    <a:pt x="6" y="10"/>
                  </a:lnTo>
                  <a:lnTo>
                    <a:pt x="4" y="10"/>
                  </a:lnTo>
                  <a:lnTo>
                    <a:pt x="3" y="8"/>
                  </a:lnTo>
                  <a:lnTo>
                    <a:pt x="3" y="7"/>
                  </a:lnTo>
                  <a:lnTo>
                    <a:pt x="4" y="7"/>
                  </a:lnTo>
                  <a:lnTo>
                    <a:pt x="4" y="6"/>
                  </a:lnTo>
                  <a:lnTo>
                    <a:pt x="3" y="6"/>
                  </a:lnTo>
                  <a:lnTo>
                    <a:pt x="2" y="6"/>
                  </a:lnTo>
                  <a:lnTo>
                    <a:pt x="1" y="7"/>
                  </a:lnTo>
                  <a:lnTo>
                    <a:pt x="0" y="7"/>
                  </a:lnTo>
                  <a:lnTo>
                    <a:pt x="1" y="6"/>
                  </a:lnTo>
                  <a:lnTo>
                    <a:pt x="2" y="5"/>
                  </a:lnTo>
                  <a:lnTo>
                    <a:pt x="2" y="4"/>
                  </a:lnTo>
                  <a:lnTo>
                    <a:pt x="4" y="1"/>
                  </a:lnTo>
                  <a:lnTo>
                    <a:pt x="5" y="0"/>
                  </a:lnTo>
                  <a:lnTo>
                    <a:pt x="6" y="0"/>
                  </a:lnTo>
                  <a:lnTo>
                    <a:pt x="7" y="0"/>
                  </a:lnTo>
                  <a:lnTo>
                    <a:pt x="9" y="0"/>
                  </a:lnTo>
                  <a:lnTo>
                    <a:pt x="9" y="1"/>
                  </a:lnTo>
                  <a:lnTo>
                    <a:pt x="9"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4" name="Freeform 42"/>
            <p:cNvSpPr>
              <a:spLocks/>
            </p:cNvSpPr>
            <p:nvPr/>
          </p:nvSpPr>
          <p:spPr bwMode="auto">
            <a:xfrm>
              <a:off x="1593710" y="5036974"/>
              <a:ext cx="8425" cy="6740"/>
            </a:xfrm>
            <a:custGeom>
              <a:avLst/>
              <a:gdLst>
                <a:gd name="T0" fmla="*/ 5 w 5"/>
                <a:gd name="T1" fmla="*/ 2 h 4"/>
                <a:gd name="T2" fmla="*/ 2 w 5"/>
                <a:gd name="T3" fmla="*/ 4 h 4"/>
                <a:gd name="T4" fmla="*/ 1 w 5"/>
                <a:gd name="T5" fmla="*/ 3 h 4"/>
                <a:gd name="T6" fmla="*/ 0 w 5"/>
                <a:gd name="T7" fmla="*/ 2 h 4"/>
                <a:gd name="T8" fmla="*/ 0 w 5"/>
                <a:gd name="T9" fmla="*/ 1 h 4"/>
                <a:gd name="T10" fmla="*/ 0 w 5"/>
                <a:gd name="T11" fmla="*/ 0 h 4"/>
                <a:gd name="T12" fmla="*/ 1 w 5"/>
                <a:gd name="T13" fmla="*/ 0 h 4"/>
                <a:gd name="T14" fmla="*/ 2 w 5"/>
                <a:gd name="T15" fmla="*/ 0 h 4"/>
                <a:gd name="T16" fmla="*/ 3 w 5"/>
                <a:gd name="T17" fmla="*/ 1 h 4"/>
                <a:gd name="T18" fmla="*/ 5 w 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5" y="2"/>
                  </a:moveTo>
                  <a:lnTo>
                    <a:pt x="2" y="4"/>
                  </a:lnTo>
                  <a:lnTo>
                    <a:pt x="1" y="3"/>
                  </a:lnTo>
                  <a:lnTo>
                    <a:pt x="0" y="2"/>
                  </a:lnTo>
                  <a:lnTo>
                    <a:pt x="0" y="1"/>
                  </a:lnTo>
                  <a:lnTo>
                    <a:pt x="0" y="0"/>
                  </a:lnTo>
                  <a:lnTo>
                    <a:pt x="1" y="0"/>
                  </a:lnTo>
                  <a:lnTo>
                    <a:pt x="2" y="0"/>
                  </a:lnTo>
                  <a:lnTo>
                    <a:pt x="3" y="1"/>
                  </a:lnTo>
                  <a:lnTo>
                    <a:pt x="5"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6" name="Freeform 44"/>
            <p:cNvSpPr>
              <a:spLocks/>
            </p:cNvSpPr>
            <p:nvPr/>
          </p:nvSpPr>
          <p:spPr bwMode="auto">
            <a:xfrm>
              <a:off x="1726818" y="5119534"/>
              <a:ext cx="10109" cy="6740"/>
            </a:xfrm>
            <a:custGeom>
              <a:avLst/>
              <a:gdLst>
                <a:gd name="T0" fmla="*/ 2 w 6"/>
                <a:gd name="T1" fmla="*/ 4 h 4"/>
                <a:gd name="T2" fmla="*/ 1 w 6"/>
                <a:gd name="T3" fmla="*/ 4 h 4"/>
                <a:gd name="T4" fmla="*/ 1 w 6"/>
                <a:gd name="T5" fmla="*/ 3 h 4"/>
                <a:gd name="T6" fmla="*/ 0 w 6"/>
                <a:gd name="T7" fmla="*/ 3 h 4"/>
                <a:gd name="T8" fmla="*/ 0 w 6"/>
                <a:gd name="T9" fmla="*/ 2 h 4"/>
                <a:gd name="T10" fmla="*/ 0 w 6"/>
                <a:gd name="T11" fmla="*/ 1 h 4"/>
                <a:gd name="T12" fmla="*/ 1 w 6"/>
                <a:gd name="T13" fmla="*/ 1 h 4"/>
                <a:gd name="T14" fmla="*/ 2 w 6"/>
                <a:gd name="T15" fmla="*/ 1 h 4"/>
                <a:gd name="T16" fmla="*/ 4 w 6"/>
                <a:gd name="T17" fmla="*/ 1 h 4"/>
                <a:gd name="T18" fmla="*/ 4 w 6"/>
                <a:gd name="T19" fmla="*/ 0 h 4"/>
                <a:gd name="T20" fmla="*/ 6 w 6"/>
                <a:gd name="T21" fmla="*/ 1 h 4"/>
                <a:gd name="T22" fmla="*/ 4 w 6"/>
                <a:gd name="T23" fmla="*/ 2 h 4"/>
                <a:gd name="T24" fmla="*/ 3 w 6"/>
                <a:gd name="T25" fmla="*/ 2 h 4"/>
                <a:gd name="T26" fmla="*/ 3 w 6"/>
                <a:gd name="T27" fmla="*/ 3 h 4"/>
                <a:gd name="T28" fmla="*/ 2 w 6"/>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4">
                  <a:moveTo>
                    <a:pt x="2" y="4"/>
                  </a:moveTo>
                  <a:lnTo>
                    <a:pt x="1" y="4"/>
                  </a:lnTo>
                  <a:lnTo>
                    <a:pt x="1" y="3"/>
                  </a:lnTo>
                  <a:lnTo>
                    <a:pt x="0" y="3"/>
                  </a:lnTo>
                  <a:lnTo>
                    <a:pt x="0" y="2"/>
                  </a:lnTo>
                  <a:lnTo>
                    <a:pt x="0" y="1"/>
                  </a:lnTo>
                  <a:lnTo>
                    <a:pt x="1" y="1"/>
                  </a:lnTo>
                  <a:lnTo>
                    <a:pt x="2" y="1"/>
                  </a:lnTo>
                  <a:lnTo>
                    <a:pt x="4" y="1"/>
                  </a:lnTo>
                  <a:lnTo>
                    <a:pt x="4" y="0"/>
                  </a:lnTo>
                  <a:lnTo>
                    <a:pt x="6" y="1"/>
                  </a:lnTo>
                  <a:lnTo>
                    <a:pt x="4" y="2"/>
                  </a:lnTo>
                  <a:lnTo>
                    <a:pt x="3" y="2"/>
                  </a:lnTo>
                  <a:lnTo>
                    <a:pt x="3" y="3"/>
                  </a:lnTo>
                  <a:lnTo>
                    <a:pt x="2" y="4"/>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1" name="Freeform 49"/>
            <p:cNvSpPr>
              <a:spLocks/>
            </p:cNvSpPr>
            <p:nvPr/>
          </p:nvSpPr>
          <p:spPr bwMode="auto">
            <a:xfrm>
              <a:off x="1713339" y="5053823"/>
              <a:ext cx="10109" cy="6740"/>
            </a:xfrm>
            <a:custGeom>
              <a:avLst/>
              <a:gdLst>
                <a:gd name="T0" fmla="*/ 6 w 6"/>
                <a:gd name="T1" fmla="*/ 3 h 4"/>
                <a:gd name="T2" fmla="*/ 6 w 6"/>
                <a:gd name="T3" fmla="*/ 4 h 4"/>
                <a:gd name="T4" fmla="*/ 5 w 6"/>
                <a:gd name="T5" fmla="*/ 3 h 4"/>
                <a:gd name="T6" fmla="*/ 5 w 6"/>
                <a:gd name="T7" fmla="*/ 2 h 4"/>
                <a:gd name="T8" fmla="*/ 4 w 6"/>
                <a:gd name="T9" fmla="*/ 2 h 4"/>
                <a:gd name="T10" fmla="*/ 2 w 6"/>
                <a:gd name="T11" fmla="*/ 2 h 4"/>
                <a:gd name="T12" fmla="*/ 0 w 6"/>
                <a:gd name="T13" fmla="*/ 1 h 4"/>
                <a:gd name="T14" fmla="*/ 1 w 6"/>
                <a:gd name="T15" fmla="*/ 0 h 4"/>
                <a:gd name="T16" fmla="*/ 2 w 6"/>
                <a:gd name="T17" fmla="*/ 0 h 4"/>
                <a:gd name="T18" fmla="*/ 5 w 6"/>
                <a:gd name="T19" fmla="*/ 1 h 4"/>
                <a:gd name="T20" fmla="*/ 6 w 6"/>
                <a:gd name="T21" fmla="*/ 2 h 4"/>
                <a:gd name="T22" fmla="*/ 6 w 6"/>
                <a:gd name="T2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3"/>
                  </a:moveTo>
                  <a:lnTo>
                    <a:pt x="6" y="4"/>
                  </a:lnTo>
                  <a:lnTo>
                    <a:pt x="5" y="3"/>
                  </a:lnTo>
                  <a:lnTo>
                    <a:pt x="5" y="2"/>
                  </a:lnTo>
                  <a:lnTo>
                    <a:pt x="4" y="2"/>
                  </a:lnTo>
                  <a:lnTo>
                    <a:pt x="2" y="2"/>
                  </a:lnTo>
                  <a:lnTo>
                    <a:pt x="0" y="1"/>
                  </a:lnTo>
                  <a:lnTo>
                    <a:pt x="1" y="0"/>
                  </a:lnTo>
                  <a:lnTo>
                    <a:pt x="2" y="0"/>
                  </a:lnTo>
                  <a:lnTo>
                    <a:pt x="5" y="1"/>
                  </a:lnTo>
                  <a:lnTo>
                    <a:pt x="6" y="2"/>
                  </a:lnTo>
                  <a:lnTo>
                    <a:pt x="6"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2" name="Freeform 50"/>
            <p:cNvSpPr>
              <a:spLocks/>
            </p:cNvSpPr>
            <p:nvPr/>
          </p:nvSpPr>
          <p:spPr bwMode="auto">
            <a:xfrm>
              <a:off x="1775679" y="5109425"/>
              <a:ext cx="16849" cy="5055"/>
            </a:xfrm>
            <a:custGeom>
              <a:avLst/>
              <a:gdLst>
                <a:gd name="T0" fmla="*/ 0 w 10"/>
                <a:gd name="T1" fmla="*/ 3 h 3"/>
                <a:gd name="T2" fmla="*/ 0 w 10"/>
                <a:gd name="T3" fmla="*/ 2 h 3"/>
                <a:gd name="T4" fmla="*/ 0 w 10"/>
                <a:gd name="T5" fmla="*/ 1 h 3"/>
                <a:gd name="T6" fmla="*/ 1 w 10"/>
                <a:gd name="T7" fmla="*/ 1 h 3"/>
                <a:gd name="T8" fmla="*/ 2 w 10"/>
                <a:gd name="T9" fmla="*/ 1 h 3"/>
                <a:gd name="T10" fmla="*/ 3 w 10"/>
                <a:gd name="T11" fmla="*/ 0 h 3"/>
                <a:gd name="T12" fmla="*/ 8 w 10"/>
                <a:gd name="T13" fmla="*/ 0 h 3"/>
                <a:gd name="T14" fmla="*/ 9 w 10"/>
                <a:gd name="T15" fmla="*/ 1 h 3"/>
                <a:gd name="T16" fmla="*/ 10 w 10"/>
                <a:gd name="T17" fmla="*/ 2 h 3"/>
                <a:gd name="T18" fmla="*/ 9 w 10"/>
                <a:gd name="T19" fmla="*/ 2 h 3"/>
                <a:gd name="T20" fmla="*/ 9 w 10"/>
                <a:gd name="T21" fmla="*/ 3 h 3"/>
                <a:gd name="T22" fmla="*/ 8 w 10"/>
                <a:gd name="T23" fmla="*/ 3 h 3"/>
                <a:gd name="T24" fmla="*/ 5 w 10"/>
                <a:gd name="T25" fmla="*/ 3 h 3"/>
                <a:gd name="T26" fmla="*/ 4 w 10"/>
                <a:gd name="T27" fmla="*/ 2 h 3"/>
                <a:gd name="T28" fmla="*/ 3 w 10"/>
                <a:gd name="T29" fmla="*/ 2 h 3"/>
                <a:gd name="T30" fmla="*/ 2 w 10"/>
                <a:gd name="T31" fmla="*/ 2 h 3"/>
                <a:gd name="T32" fmla="*/ 2 w 10"/>
                <a:gd name="T33" fmla="*/ 3 h 3"/>
                <a:gd name="T34" fmla="*/ 1 w 10"/>
                <a:gd name="T35" fmla="*/ 3 h 3"/>
                <a:gd name="T36" fmla="*/ 0 w 10"/>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3">
                  <a:moveTo>
                    <a:pt x="0" y="3"/>
                  </a:moveTo>
                  <a:lnTo>
                    <a:pt x="0" y="2"/>
                  </a:lnTo>
                  <a:lnTo>
                    <a:pt x="0" y="1"/>
                  </a:lnTo>
                  <a:lnTo>
                    <a:pt x="1" y="1"/>
                  </a:lnTo>
                  <a:lnTo>
                    <a:pt x="2" y="1"/>
                  </a:lnTo>
                  <a:lnTo>
                    <a:pt x="3" y="0"/>
                  </a:lnTo>
                  <a:lnTo>
                    <a:pt x="8" y="0"/>
                  </a:lnTo>
                  <a:lnTo>
                    <a:pt x="9" y="1"/>
                  </a:lnTo>
                  <a:lnTo>
                    <a:pt x="10" y="2"/>
                  </a:lnTo>
                  <a:lnTo>
                    <a:pt x="9" y="2"/>
                  </a:lnTo>
                  <a:lnTo>
                    <a:pt x="9" y="3"/>
                  </a:lnTo>
                  <a:lnTo>
                    <a:pt x="8" y="3"/>
                  </a:lnTo>
                  <a:lnTo>
                    <a:pt x="5" y="3"/>
                  </a:lnTo>
                  <a:lnTo>
                    <a:pt x="4" y="2"/>
                  </a:lnTo>
                  <a:lnTo>
                    <a:pt x="3" y="2"/>
                  </a:lnTo>
                  <a:lnTo>
                    <a:pt x="2" y="2"/>
                  </a:lnTo>
                  <a:lnTo>
                    <a:pt x="2" y="3"/>
                  </a:lnTo>
                  <a:lnTo>
                    <a:pt x="1" y="3"/>
                  </a:lnTo>
                  <a:lnTo>
                    <a:pt x="0"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3" name="Freeform 51"/>
            <p:cNvSpPr>
              <a:spLocks/>
            </p:cNvSpPr>
            <p:nvPr/>
          </p:nvSpPr>
          <p:spPr bwMode="auto">
            <a:xfrm>
              <a:off x="1790844" y="5114480"/>
              <a:ext cx="15165" cy="11795"/>
            </a:xfrm>
            <a:custGeom>
              <a:avLst/>
              <a:gdLst>
                <a:gd name="T0" fmla="*/ 6 w 9"/>
                <a:gd name="T1" fmla="*/ 3 h 7"/>
                <a:gd name="T2" fmla="*/ 5 w 9"/>
                <a:gd name="T3" fmla="*/ 3 h 7"/>
                <a:gd name="T4" fmla="*/ 5 w 9"/>
                <a:gd name="T5" fmla="*/ 4 h 7"/>
                <a:gd name="T6" fmla="*/ 5 w 9"/>
                <a:gd name="T7" fmla="*/ 5 h 7"/>
                <a:gd name="T8" fmla="*/ 8 w 9"/>
                <a:gd name="T9" fmla="*/ 6 h 7"/>
                <a:gd name="T10" fmla="*/ 9 w 9"/>
                <a:gd name="T11" fmla="*/ 6 h 7"/>
                <a:gd name="T12" fmla="*/ 9 w 9"/>
                <a:gd name="T13" fmla="*/ 7 h 7"/>
                <a:gd name="T14" fmla="*/ 8 w 9"/>
                <a:gd name="T15" fmla="*/ 7 h 7"/>
                <a:gd name="T16" fmla="*/ 5 w 9"/>
                <a:gd name="T17" fmla="*/ 7 h 7"/>
                <a:gd name="T18" fmla="*/ 3 w 9"/>
                <a:gd name="T19" fmla="*/ 5 h 7"/>
                <a:gd name="T20" fmla="*/ 2 w 9"/>
                <a:gd name="T21" fmla="*/ 5 h 7"/>
                <a:gd name="T22" fmla="*/ 2 w 9"/>
                <a:gd name="T23" fmla="*/ 4 h 7"/>
                <a:gd name="T24" fmla="*/ 1 w 9"/>
                <a:gd name="T25" fmla="*/ 4 h 7"/>
                <a:gd name="T26" fmla="*/ 0 w 9"/>
                <a:gd name="T27" fmla="*/ 3 h 7"/>
                <a:gd name="T28" fmla="*/ 0 w 9"/>
                <a:gd name="T29" fmla="*/ 1 h 7"/>
                <a:gd name="T30" fmla="*/ 1 w 9"/>
                <a:gd name="T31" fmla="*/ 0 h 7"/>
                <a:gd name="T32" fmla="*/ 2 w 9"/>
                <a:gd name="T33" fmla="*/ 0 h 7"/>
                <a:gd name="T34" fmla="*/ 3 w 9"/>
                <a:gd name="T35" fmla="*/ 0 h 7"/>
                <a:gd name="T36" fmla="*/ 4 w 9"/>
                <a:gd name="T37" fmla="*/ 0 h 7"/>
                <a:gd name="T38" fmla="*/ 4 w 9"/>
                <a:gd name="T39" fmla="*/ 1 h 7"/>
                <a:gd name="T40" fmla="*/ 5 w 9"/>
                <a:gd name="T41" fmla="*/ 1 h 7"/>
                <a:gd name="T42" fmla="*/ 5 w 9"/>
                <a:gd name="T43" fmla="*/ 3 h 7"/>
                <a:gd name="T44" fmla="*/ 6 w 9"/>
                <a:gd name="T4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7">
                  <a:moveTo>
                    <a:pt x="6" y="3"/>
                  </a:moveTo>
                  <a:lnTo>
                    <a:pt x="5" y="3"/>
                  </a:lnTo>
                  <a:lnTo>
                    <a:pt x="5" y="4"/>
                  </a:lnTo>
                  <a:lnTo>
                    <a:pt x="5" y="5"/>
                  </a:lnTo>
                  <a:lnTo>
                    <a:pt x="8" y="6"/>
                  </a:lnTo>
                  <a:lnTo>
                    <a:pt x="9" y="6"/>
                  </a:lnTo>
                  <a:lnTo>
                    <a:pt x="9" y="7"/>
                  </a:lnTo>
                  <a:lnTo>
                    <a:pt x="8" y="7"/>
                  </a:lnTo>
                  <a:lnTo>
                    <a:pt x="5" y="7"/>
                  </a:lnTo>
                  <a:lnTo>
                    <a:pt x="3" y="5"/>
                  </a:lnTo>
                  <a:lnTo>
                    <a:pt x="2" y="5"/>
                  </a:lnTo>
                  <a:lnTo>
                    <a:pt x="2" y="4"/>
                  </a:lnTo>
                  <a:lnTo>
                    <a:pt x="1" y="4"/>
                  </a:lnTo>
                  <a:lnTo>
                    <a:pt x="0" y="3"/>
                  </a:lnTo>
                  <a:lnTo>
                    <a:pt x="0" y="1"/>
                  </a:lnTo>
                  <a:lnTo>
                    <a:pt x="1" y="0"/>
                  </a:lnTo>
                  <a:lnTo>
                    <a:pt x="2" y="0"/>
                  </a:lnTo>
                  <a:lnTo>
                    <a:pt x="3" y="0"/>
                  </a:lnTo>
                  <a:lnTo>
                    <a:pt x="4" y="0"/>
                  </a:lnTo>
                  <a:lnTo>
                    <a:pt x="4" y="1"/>
                  </a:lnTo>
                  <a:lnTo>
                    <a:pt x="5" y="1"/>
                  </a:lnTo>
                  <a:lnTo>
                    <a:pt x="5" y="3"/>
                  </a:lnTo>
                  <a:lnTo>
                    <a:pt x="6"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4" name="Freeform 52"/>
            <p:cNvSpPr>
              <a:spLocks/>
            </p:cNvSpPr>
            <p:nvPr/>
          </p:nvSpPr>
          <p:spPr bwMode="auto">
            <a:xfrm>
              <a:off x="1421850" y="4760651"/>
              <a:ext cx="6740" cy="10109"/>
            </a:xfrm>
            <a:custGeom>
              <a:avLst/>
              <a:gdLst>
                <a:gd name="T0" fmla="*/ 1 w 4"/>
                <a:gd name="T1" fmla="*/ 1 h 6"/>
                <a:gd name="T2" fmla="*/ 2 w 4"/>
                <a:gd name="T3" fmla="*/ 3 h 6"/>
                <a:gd name="T4" fmla="*/ 3 w 4"/>
                <a:gd name="T5" fmla="*/ 4 h 6"/>
                <a:gd name="T6" fmla="*/ 3 w 4"/>
                <a:gd name="T7" fmla="*/ 5 h 6"/>
                <a:gd name="T8" fmla="*/ 4 w 4"/>
                <a:gd name="T9" fmla="*/ 5 h 6"/>
                <a:gd name="T10" fmla="*/ 3 w 4"/>
                <a:gd name="T11" fmla="*/ 6 h 6"/>
                <a:gd name="T12" fmla="*/ 1 w 4"/>
                <a:gd name="T13" fmla="*/ 5 h 6"/>
                <a:gd name="T14" fmla="*/ 0 w 4"/>
                <a:gd name="T15" fmla="*/ 4 h 6"/>
                <a:gd name="T16" fmla="*/ 0 w 4"/>
                <a:gd name="T17" fmla="*/ 3 h 6"/>
                <a:gd name="T18" fmla="*/ 1 w 4"/>
                <a:gd name="T19" fmla="*/ 3 h 6"/>
                <a:gd name="T20" fmla="*/ 0 w 4"/>
                <a:gd name="T21" fmla="*/ 1 h 6"/>
                <a:gd name="T22" fmla="*/ 0 w 4"/>
                <a:gd name="T23" fmla="*/ 0 h 6"/>
                <a:gd name="T24" fmla="*/ 1 w 4"/>
                <a:gd name="T25" fmla="*/ 0 h 6"/>
                <a:gd name="T26" fmla="*/ 1 w 4"/>
                <a:gd name="T2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6">
                  <a:moveTo>
                    <a:pt x="1" y="1"/>
                  </a:moveTo>
                  <a:lnTo>
                    <a:pt x="2" y="3"/>
                  </a:lnTo>
                  <a:lnTo>
                    <a:pt x="3" y="4"/>
                  </a:lnTo>
                  <a:lnTo>
                    <a:pt x="3" y="5"/>
                  </a:lnTo>
                  <a:lnTo>
                    <a:pt x="4" y="5"/>
                  </a:lnTo>
                  <a:lnTo>
                    <a:pt x="3" y="6"/>
                  </a:lnTo>
                  <a:lnTo>
                    <a:pt x="1" y="5"/>
                  </a:lnTo>
                  <a:lnTo>
                    <a:pt x="0" y="4"/>
                  </a:lnTo>
                  <a:lnTo>
                    <a:pt x="0" y="3"/>
                  </a:lnTo>
                  <a:lnTo>
                    <a:pt x="1" y="3"/>
                  </a:lnTo>
                  <a:lnTo>
                    <a:pt x="0" y="1"/>
                  </a:lnTo>
                  <a:lnTo>
                    <a:pt x="0" y="0"/>
                  </a:lnTo>
                  <a:lnTo>
                    <a:pt x="1" y="0"/>
                  </a:lnTo>
                  <a:lnTo>
                    <a:pt x="1" y="1"/>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7" name="Freeform 55"/>
            <p:cNvSpPr>
              <a:spLocks/>
            </p:cNvSpPr>
            <p:nvPr/>
          </p:nvSpPr>
          <p:spPr bwMode="auto">
            <a:xfrm>
              <a:off x="1433645" y="4721898"/>
              <a:ext cx="8425" cy="6740"/>
            </a:xfrm>
            <a:custGeom>
              <a:avLst/>
              <a:gdLst>
                <a:gd name="T0" fmla="*/ 5 w 5"/>
                <a:gd name="T1" fmla="*/ 3 h 4"/>
                <a:gd name="T2" fmla="*/ 3 w 5"/>
                <a:gd name="T3" fmla="*/ 4 h 4"/>
                <a:gd name="T4" fmla="*/ 1 w 5"/>
                <a:gd name="T5" fmla="*/ 3 h 4"/>
                <a:gd name="T6" fmla="*/ 1 w 5"/>
                <a:gd name="T7" fmla="*/ 2 h 4"/>
                <a:gd name="T8" fmla="*/ 0 w 5"/>
                <a:gd name="T9" fmla="*/ 1 h 4"/>
                <a:gd name="T10" fmla="*/ 1 w 5"/>
                <a:gd name="T11" fmla="*/ 0 h 4"/>
                <a:gd name="T12" fmla="*/ 2 w 5"/>
                <a:gd name="T13" fmla="*/ 0 h 4"/>
                <a:gd name="T14" fmla="*/ 3 w 5"/>
                <a:gd name="T15" fmla="*/ 1 h 4"/>
                <a:gd name="T16" fmla="*/ 3 w 5"/>
                <a:gd name="T17" fmla="*/ 2 h 4"/>
                <a:gd name="T18" fmla="*/ 4 w 5"/>
                <a:gd name="T19" fmla="*/ 2 h 4"/>
                <a:gd name="T20" fmla="*/ 5 w 5"/>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5" y="3"/>
                  </a:moveTo>
                  <a:lnTo>
                    <a:pt x="3" y="4"/>
                  </a:lnTo>
                  <a:lnTo>
                    <a:pt x="1" y="3"/>
                  </a:lnTo>
                  <a:lnTo>
                    <a:pt x="1" y="2"/>
                  </a:lnTo>
                  <a:lnTo>
                    <a:pt x="0" y="1"/>
                  </a:lnTo>
                  <a:lnTo>
                    <a:pt x="1" y="0"/>
                  </a:lnTo>
                  <a:lnTo>
                    <a:pt x="2" y="0"/>
                  </a:lnTo>
                  <a:lnTo>
                    <a:pt x="3" y="1"/>
                  </a:lnTo>
                  <a:lnTo>
                    <a:pt x="3" y="2"/>
                  </a:lnTo>
                  <a:lnTo>
                    <a:pt x="4" y="2"/>
                  </a:lnTo>
                  <a:lnTo>
                    <a:pt x="5"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0" name="Freeform 58"/>
            <p:cNvSpPr>
              <a:spLocks/>
            </p:cNvSpPr>
            <p:nvPr/>
          </p:nvSpPr>
          <p:spPr bwMode="auto">
            <a:xfrm>
              <a:off x="1804323" y="5063933"/>
              <a:ext cx="90985" cy="52232"/>
            </a:xfrm>
            <a:custGeom>
              <a:avLst/>
              <a:gdLst>
                <a:gd name="T0" fmla="*/ 46 w 54"/>
                <a:gd name="T1" fmla="*/ 9 h 31"/>
                <a:gd name="T2" fmla="*/ 46 w 54"/>
                <a:gd name="T3" fmla="*/ 11 h 31"/>
                <a:gd name="T4" fmla="*/ 41 w 54"/>
                <a:gd name="T5" fmla="*/ 14 h 31"/>
                <a:gd name="T6" fmla="*/ 45 w 54"/>
                <a:gd name="T7" fmla="*/ 13 h 31"/>
                <a:gd name="T8" fmla="*/ 48 w 54"/>
                <a:gd name="T9" fmla="*/ 13 h 31"/>
                <a:gd name="T10" fmla="*/ 53 w 54"/>
                <a:gd name="T11" fmla="*/ 14 h 31"/>
                <a:gd name="T12" fmla="*/ 54 w 54"/>
                <a:gd name="T13" fmla="*/ 16 h 31"/>
                <a:gd name="T14" fmla="*/ 51 w 54"/>
                <a:gd name="T15" fmla="*/ 16 h 31"/>
                <a:gd name="T16" fmla="*/ 51 w 54"/>
                <a:gd name="T17" fmla="*/ 20 h 31"/>
                <a:gd name="T18" fmla="*/ 46 w 54"/>
                <a:gd name="T19" fmla="*/ 21 h 31"/>
                <a:gd name="T20" fmla="*/ 45 w 54"/>
                <a:gd name="T21" fmla="*/ 25 h 31"/>
                <a:gd name="T22" fmla="*/ 50 w 54"/>
                <a:gd name="T23" fmla="*/ 26 h 31"/>
                <a:gd name="T24" fmla="*/ 44 w 54"/>
                <a:gd name="T25" fmla="*/ 29 h 31"/>
                <a:gd name="T26" fmla="*/ 40 w 54"/>
                <a:gd name="T27" fmla="*/ 27 h 31"/>
                <a:gd name="T28" fmla="*/ 37 w 54"/>
                <a:gd name="T29" fmla="*/ 23 h 31"/>
                <a:gd name="T30" fmla="*/ 37 w 54"/>
                <a:gd name="T31" fmla="*/ 26 h 31"/>
                <a:gd name="T32" fmla="*/ 36 w 54"/>
                <a:gd name="T33" fmla="*/ 29 h 31"/>
                <a:gd name="T34" fmla="*/ 32 w 54"/>
                <a:gd name="T35" fmla="*/ 27 h 31"/>
                <a:gd name="T36" fmla="*/ 30 w 54"/>
                <a:gd name="T37" fmla="*/ 26 h 31"/>
                <a:gd name="T38" fmla="*/ 26 w 54"/>
                <a:gd name="T39" fmla="*/ 28 h 31"/>
                <a:gd name="T40" fmla="*/ 25 w 54"/>
                <a:gd name="T41" fmla="*/ 28 h 31"/>
                <a:gd name="T42" fmla="*/ 26 w 54"/>
                <a:gd name="T43" fmla="*/ 31 h 31"/>
                <a:gd name="T44" fmla="*/ 21 w 54"/>
                <a:gd name="T45" fmla="*/ 31 h 31"/>
                <a:gd name="T46" fmla="*/ 20 w 54"/>
                <a:gd name="T47" fmla="*/ 28 h 31"/>
                <a:gd name="T48" fmla="*/ 22 w 54"/>
                <a:gd name="T49" fmla="*/ 27 h 31"/>
                <a:gd name="T50" fmla="*/ 17 w 54"/>
                <a:gd name="T51" fmla="*/ 27 h 31"/>
                <a:gd name="T52" fmla="*/ 15 w 54"/>
                <a:gd name="T53" fmla="*/ 26 h 31"/>
                <a:gd name="T54" fmla="*/ 12 w 54"/>
                <a:gd name="T55" fmla="*/ 28 h 31"/>
                <a:gd name="T56" fmla="*/ 7 w 54"/>
                <a:gd name="T57" fmla="*/ 29 h 31"/>
                <a:gd name="T58" fmla="*/ 2 w 54"/>
                <a:gd name="T59" fmla="*/ 29 h 31"/>
                <a:gd name="T60" fmla="*/ 3 w 54"/>
                <a:gd name="T61" fmla="*/ 26 h 31"/>
                <a:gd name="T62" fmla="*/ 10 w 54"/>
                <a:gd name="T63" fmla="*/ 26 h 31"/>
                <a:gd name="T64" fmla="*/ 11 w 54"/>
                <a:gd name="T65" fmla="*/ 21 h 31"/>
                <a:gd name="T66" fmla="*/ 14 w 54"/>
                <a:gd name="T67" fmla="*/ 20 h 31"/>
                <a:gd name="T68" fmla="*/ 6 w 54"/>
                <a:gd name="T69" fmla="*/ 23 h 31"/>
                <a:gd name="T70" fmla="*/ 2 w 54"/>
                <a:gd name="T71" fmla="*/ 24 h 31"/>
                <a:gd name="T72" fmla="*/ 1 w 54"/>
                <a:gd name="T73" fmla="*/ 21 h 31"/>
                <a:gd name="T74" fmla="*/ 0 w 54"/>
                <a:gd name="T75" fmla="*/ 17 h 31"/>
                <a:gd name="T76" fmla="*/ 4 w 54"/>
                <a:gd name="T77" fmla="*/ 10 h 31"/>
                <a:gd name="T78" fmla="*/ 2 w 54"/>
                <a:gd name="T79" fmla="*/ 5 h 31"/>
                <a:gd name="T80" fmla="*/ 10 w 54"/>
                <a:gd name="T81" fmla="*/ 0 h 31"/>
                <a:gd name="T82" fmla="*/ 15 w 54"/>
                <a:gd name="T83" fmla="*/ 0 h 31"/>
                <a:gd name="T84" fmla="*/ 23 w 54"/>
                <a:gd name="T85" fmla="*/ 4 h 31"/>
                <a:gd name="T86" fmla="*/ 21 w 54"/>
                <a:gd name="T87" fmla="*/ 9 h 31"/>
                <a:gd name="T88" fmla="*/ 20 w 54"/>
                <a:gd name="T89" fmla="*/ 15 h 31"/>
                <a:gd name="T90" fmla="*/ 22 w 54"/>
                <a:gd name="T91" fmla="*/ 8 h 31"/>
                <a:gd name="T92" fmla="*/ 26 w 54"/>
                <a:gd name="T93" fmla="*/ 7 h 31"/>
                <a:gd name="T94" fmla="*/ 25 w 54"/>
                <a:gd name="T95" fmla="*/ 4 h 31"/>
                <a:gd name="T96" fmla="*/ 32 w 54"/>
                <a:gd name="T97" fmla="*/ 0 h 31"/>
                <a:gd name="T98" fmla="*/ 31 w 54"/>
                <a:gd name="T99" fmla="*/ 8 h 31"/>
                <a:gd name="T100" fmla="*/ 35 w 54"/>
                <a:gd name="T101" fmla="*/ 5 h 31"/>
                <a:gd name="T102" fmla="*/ 37 w 54"/>
                <a:gd name="T103" fmla="*/ 6 h 31"/>
                <a:gd name="T104" fmla="*/ 35 w 54"/>
                <a:gd name="T105" fmla="*/ 1 h 31"/>
                <a:gd name="T106" fmla="*/ 40 w 54"/>
                <a:gd name="T107" fmla="*/ 6 h 31"/>
                <a:gd name="T108" fmla="*/ 41 w 54"/>
                <a:gd name="T10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 h="31">
                  <a:moveTo>
                    <a:pt x="42" y="6"/>
                  </a:moveTo>
                  <a:lnTo>
                    <a:pt x="43" y="7"/>
                  </a:lnTo>
                  <a:lnTo>
                    <a:pt x="44" y="7"/>
                  </a:lnTo>
                  <a:lnTo>
                    <a:pt x="45" y="9"/>
                  </a:lnTo>
                  <a:lnTo>
                    <a:pt x="46" y="9"/>
                  </a:lnTo>
                  <a:lnTo>
                    <a:pt x="47" y="8"/>
                  </a:lnTo>
                  <a:lnTo>
                    <a:pt x="50" y="9"/>
                  </a:lnTo>
                  <a:lnTo>
                    <a:pt x="48" y="10"/>
                  </a:lnTo>
                  <a:lnTo>
                    <a:pt x="47" y="10"/>
                  </a:lnTo>
                  <a:lnTo>
                    <a:pt x="46" y="11"/>
                  </a:lnTo>
                  <a:lnTo>
                    <a:pt x="45" y="11"/>
                  </a:lnTo>
                  <a:lnTo>
                    <a:pt x="43" y="11"/>
                  </a:lnTo>
                  <a:lnTo>
                    <a:pt x="43" y="13"/>
                  </a:lnTo>
                  <a:lnTo>
                    <a:pt x="42" y="14"/>
                  </a:lnTo>
                  <a:lnTo>
                    <a:pt x="41" y="14"/>
                  </a:lnTo>
                  <a:lnTo>
                    <a:pt x="41" y="15"/>
                  </a:lnTo>
                  <a:lnTo>
                    <a:pt x="42" y="15"/>
                  </a:lnTo>
                  <a:lnTo>
                    <a:pt x="43" y="15"/>
                  </a:lnTo>
                  <a:lnTo>
                    <a:pt x="44" y="13"/>
                  </a:lnTo>
                  <a:lnTo>
                    <a:pt x="45" y="13"/>
                  </a:lnTo>
                  <a:lnTo>
                    <a:pt x="45" y="14"/>
                  </a:lnTo>
                  <a:lnTo>
                    <a:pt x="46" y="14"/>
                  </a:lnTo>
                  <a:lnTo>
                    <a:pt x="47" y="14"/>
                  </a:lnTo>
                  <a:lnTo>
                    <a:pt x="48" y="14"/>
                  </a:lnTo>
                  <a:lnTo>
                    <a:pt x="48" y="13"/>
                  </a:lnTo>
                  <a:lnTo>
                    <a:pt x="50" y="13"/>
                  </a:lnTo>
                  <a:lnTo>
                    <a:pt x="50" y="14"/>
                  </a:lnTo>
                  <a:lnTo>
                    <a:pt x="51" y="14"/>
                  </a:lnTo>
                  <a:lnTo>
                    <a:pt x="52" y="14"/>
                  </a:lnTo>
                  <a:lnTo>
                    <a:pt x="53" y="14"/>
                  </a:lnTo>
                  <a:lnTo>
                    <a:pt x="54" y="14"/>
                  </a:lnTo>
                  <a:lnTo>
                    <a:pt x="53" y="14"/>
                  </a:lnTo>
                  <a:lnTo>
                    <a:pt x="53" y="15"/>
                  </a:lnTo>
                  <a:lnTo>
                    <a:pt x="53" y="16"/>
                  </a:lnTo>
                  <a:lnTo>
                    <a:pt x="54" y="16"/>
                  </a:lnTo>
                  <a:lnTo>
                    <a:pt x="53" y="17"/>
                  </a:lnTo>
                  <a:lnTo>
                    <a:pt x="52" y="17"/>
                  </a:lnTo>
                  <a:lnTo>
                    <a:pt x="52" y="16"/>
                  </a:lnTo>
                  <a:lnTo>
                    <a:pt x="52" y="15"/>
                  </a:lnTo>
                  <a:lnTo>
                    <a:pt x="51" y="16"/>
                  </a:lnTo>
                  <a:lnTo>
                    <a:pt x="50" y="18"/>
                  </a:lnTo>
                  <a:lnTo>
                    <a:pt x="51" y="18"/>
                  </a:lnTo>
                  <a:lnTo>
                    <a:pt x="52" y="18"/>
                  </a:lnTo>
                  <a:lnTo>
                    <a:pt x="52" y="19"/>
                  </a:lnTo>
                  <a:lnTo>
                    <a:pt x="51" y="20"/>
                  </a:lnTo>
                  <a:lnTo>
                    <a:pt x="50" y="20"/>
                  </a:lnTo>
                  <a:lnTo>
                    <a:pt x="50" y="19"/>
                  </a:lnTo>
                  <a:lnTo>
                    <a:pt x="48" y="19"/>
                  </a:lnTo>
                  <a:lnTo>
                    <a:pt x="47" y="19"/>
                  </a:lnTo>
                  <a:lnTo>
                    <a:pt x="46" y="21"/>
                  </a:lnTo>
                  <a:lnTo>
                    <a:pt x="47" y="21"/>
                  </a:lnTo>
                  <a:lnTo>
                    <a:pt x="47" y="23"/>
                  </a:lnTo>
                  <a:lnTo>
                    <a:pt x="46" y="23"/>
                  </a:lnTo>
                  <a:lnTo>
                    <a:pt x="45" y="24"/>
                  </a:lnTo>
                  <a:lnTo>
                    <a:pt x="45" y="25"/>
                  </a:lnTo>
                  <a:lnTo>
                    <a:pt x="46" y="24"/>
                  </a:lnTo>
                  <a:lnTo>
                    <a:pt x="46" y="25"/>
                  </a:lnTo>
                  <a:lnTo>
                    <a:pt x="47" y="25"/>
                  </a:lnTo>
                  <a:lnTo>
                    <a:pt x="48" y="25"/>
                  </a:lnTo>
                  <a:lnTo>
                    <a:pt x="50" y="26"/>
                  </a:lnTo>
                  <a:lnTo>
                    <a:pt x="50" y="27"/>
                  </a:lnTo>
                  <a:lnTo>
                    <a:pt x="48" y="28"/>
                  </a:lnTo>
                  <a:lnTo>
                    <a:pt x="46" y="28"/>
                  </a:lnTo>
                  <a:lnTo>
                    <a:pt x="45" y="28"/>
                  </a:lnTo>
                  <a:lnTo>
                    <a:pt x="44" y="29"/>
                  </a:lnTo>
                  <a:lnTo>
                    <a:pt x="43" y="30"/>
                  </a:lnTo>
                  <a:lnTo>
                    <a:pt x="42" y="29"/>
                  </a:lnTo>
                  <a:lnTo>
                    <a:pt x="41" y="27"/>
                  </a:lnTo>
                  <a:lnTo>
                    <a:pt x="41" y="28"/>
                  </a:lnTo>
                  <a:lnTo>
                    <a:pt x="40" y="27"/>
                  </a:lnTo>
                  <a:lnTo>
                    <a:pt x="40" y="26"/>
                  </a:lnTo>
                  <a:lnTo>
                    <a:pt x="38" y="26"/>
                  </a:lnTo>
                  <a:lnTo>
                    <a:pt x="38" y="25"/>
                  </a:lnTo>
                  <a:lnTo>
                    <a:pt x="38" y="24"/>
                  </a:lnTo>
                  <a:lnTo>
                    <a:pt x="37" y="23"/>
                  </a:lnTo>
                  <a:lnTo>
                    <a:pt x="36" y="21"/>
                  </a:lnTo>
                  <a:lnTo>
                    <a:pt x="35" y="20"/>
                  </a:lnTo>
                  <a:lnTo>
                    <a:pt x="35" y="21"/>
                  </a:lnTo>
                  <a:lnTo>
                    <a:pt x="37" y="25"/>
                  </a:lnTo>
                  <a:lnTo>
                    <a:pt x="37" y="26"/>
                  </a:lnTo>
                  <a:lnTo>
                    <a:pt x="37" y="27"/>
                  </a:lnTo>
                  <a:lnTo>
                    <a:pt x="38" y="27"/>
                  </a:lnTo>
                  <a:lnTo>
                    <a:pt x="37" y="28"/>
                  </a:lnTo>
                  <a:lnTo>
                    <a:pt x="37" y="29"/>
                  </a:lnTo>
                  <a:lnTo>
                    <a:pt x="36" y="29"/>
                  </a:lnTo>
                  <a:lnTo>
                    <a:pt x="35" y="30"/>
                  </a:lnTo>
                  <a:lnTo>
                    <a:pt x="34" y="30"/>
                  </a:lnTo>
                  <a:lnTo>
                    <a:pt x="33" y="29"/>
                  </a:lnTo>
                  <a:lnTo>
                    <a:pt x="32" y="29"/>
                  </a:lnTo>
                  <a:lnTo>
                    <a:pt x="32" y="27"/>
                  </a:lnTo>
                  <a:lnTo>
                    <a:pt x="32" y="26"/>
                  </a:lnTo>
                  <a:lnTo>
                    <a:pt x="31" y="25"/>
                  </a:lnTo>
                  <a:lnTo>
                    <a:pt x="30" y="25"/>
                  </a:lnTo>
                  <a:lnTo>
                    <a:pt x="28" y="25"/>
                  </a:lnTo>
                  <a:lnTo>
                    <a:pt x="30" y="26"/>
                  </a:lnTo>
                  <a:lnTo>
                    <a:pt x="30" y="27"/>
                  </a:lnTo>
                  <a:lnTo>
                    <a:pt x="30" y="28"/>
                  </a:lnTo>
                  <a:lnTo>
                    <a:pt x="28" y="28"/>
                  </a:lnTo>
                  <a:lnTo>
                    <a:pt x="27" y="28"/>
                  </a:lnTo>
                  <a:lnTo>
                    <a:pt x="26" y="28"/>
                  </a:lnTo>
                  <a:lnTo>
                    <a:pt x="26" y="27"/>
                  </a:lnTo>
                  <a:lnTo>
                    <a:pt x="25" y="26"/>
                  </a:lnTo>
                  <a:lnTo>
                    <a:pt x="24" y="26"/>
                  </a:lnTo>
                  <a:lnTo>
                    <a:pt x="25" y="27"/>
                  </a:lnTo>
                  <a:lnTo>
                    <a:pt x="25" y="28"/>
                  </a:lnTo>
                  <a:lnTo>
                    <a:pt x="26" y="28"/>
                  </a:lnTo>
                  <a:lnTo>
                    <a:pt x="28" y="29"/>
                  </a:lnTo>
                  <a:lnTo>
                    <a:pt x="28" y="31"/>
                  </a:lnTo>
                  <a:lnTo>
                    <a:pt x="27" y="31"/>
                  </a:lnTo>
                  <a:lnTo>
                    <a:pt x="26" y="31"/>
                  </a:lnTo>
                  <a:lnTo>
                    <a:pt x="24" y="30"/>
                  </a:lnTo>
                  <a:lnTo>
                    <a:pt x="23" y="30"/>
                  </a:lnTo>
                  <a:lnTo>
                    <a:pt x="23" y="29"/>
                  </a:lnTo>
                  <a:lnTo>
                    <a:pt x="22" y="30"/>
                  </a:lnTo>
                  <a:lnTo>
                    <a:pt x="21" y="31"/>
                  </a:lnTo>
                  <a:lnTo>
                    <a:pt x="20" y="31"/>
                  </a:lnTo>
                  <a:lnTo>
                    <a:pt x="18" y="31"/>
                  </a:lnTo>
                  <a:lnTo>
                    <a:pt x="18" y="30"/>
                  </a:lnTo>
                  <a:lnTo>
                    <a:pt x="20" y="29"/>
                  </a:lnTo>
                  <a:lnTo>
                    <a:pt x="20" y="28"/>
                  </a:lnTo>
                  <a:lnTo>
                    <a:pt x="18" y="28"/>
                  </a:lnTo>
                  <a:lnTo>
                    <a:pt x="18" y="27"/>
                  </a:lnTo>
                  <a:lnTo>
                    <a:pt x="20" y="27"/>
                  </a:lnTo>
                  <a:lnTo>
                    <a:pt x="21" y="26"/>
                  </a:lnTo>
                  <a:lnTo>
                    <a:pt x="22" y="27"/>
                  </a:lnTo>
                  <a:lnTo>
                    <a:pt x="23" y="26"/>
                  </a:lnTo>
                  <a:lnTo>
                    <a:pt x="23" y="25"/>
                  </a:lnTo>
                  <a:lnTo>
                    <a:pt x="22" y="25"/>
                  </a:lnTo>
                  <a:lnTo>
                    <a:pt x="17" y="26"/>
                  </a:lnTo>
                  <a:lnTo>
                    <a:pt x="17" y="27"/>
                  </a:lnTo>
                  <a:lnTo>
                    <a:pt x="16" y="26"/>
                  </a:lnTo>
                  <a:lnTo>
                    <a:pt x="16" y="25"/>
                  </a:lnTo>
                  <a:lnTo>
                    <a:pt x="15" y="25"/>
                  </a:lnTo>
                  <a:lnTo>
                    <a:pt x="14" y="25"/>
                  </a:lnTo>
                  <a:lnTo>
                    <a:pt x="15" y="26"/>
                  </a:lnTo>
                  <a:lnTo>
                    <a:pt x="15" y="28"/>
                  </a:lnTo>
                  <a:lnTo>
                    <a:pt x="14" y="29"/>
                  </a:lnTo>
                  <a:lnTo>
                    <a:pt x="13" y="29"/>
                  </a:lnTo>
                  <a:lnTo>
                    <a:pt x="12" y="29"/>
                  </a:lnTo>
                  <a:lnTo>
                    <a:pt x="12" y="28"/>
                  </a:lnTo>
                  <a:lnTo>
                    <a:pt x="11" y="28"/>
                  </a:lnTo>
                  <a:lnTo>
                    <a:pt x="10" y="29"/>
                  </a:lnTo>
                  <a:lnTo>
                    <a:pt x="10" y="30"/>
                  </a:lnTo>
                  <a:lnTo>
                    <a:pt x="7" y="30"/>
                  </a:lnTo>
                  <a:lnTo>
                    <a:pt x="7" y="29"/>
                  </a:lnTo>
                  <a:lnTo>
                    <a:pt x="6" y="29"/>
                  </a:lnTo>
                  <a:lnTo>
                    <a:pt x="5" y="29"/>
                  </a:lnTo>
                  <a:lnTo>
                    <a:pt x="4" y="30"/>
                  </a:lnTo>
                  <a:lnTo>
                    <a:pt x="3" y="30"/>
                  </a:lnTo>
                  <a:lnTo>
                    <a:pt x="2" y="29"/>
                  </a:lnTo>
                  <a:lnTo>
                    <a:pt x="2" y="28"/>
                  </a:lnTo>
                  <a:lnTo>
                    <a:pt x="1" y="28"/>
                  </a:lnTo>
                  <a:lnTo>
                    <a:pt x="0" y="28"/>
                  </a:lnTo>
                  <a:lnTo>
                    <a:pt x="1" y="27"/>
                  </a:lnTo>
                  <a:lnTo>
                    <a:pt x="3" y="26"/>
                  </a:lnTo>
                  <a:lnTo>
                    <a:pt x="4" y="26"/>
                  </a:lnTo>
                  <a:lnTo>
                    <a:pt x="6" y="26"/>
                  </a:lnTo>
                  <a:lnTo>
                    <a:pt x="7" y="26"/>
                  </a:lnTo>
                  <a:lnTo>
                    <a:pt x="8" y="26"/>
                  </a:lnTo>
                  <a:lnTo>
                    <a:pt x="10" y="26"/>
                  </a:lnTo>
                  <a:lnTo>
                    <a:pt x="10" y="25"/>
                  </a:lnTo>
                  <a:lnTo>
                    <a:pt x="8" y="25"/>
                  </a:lnTo>
                  <a:lnTo>
                    <a:pt x="7" y="24"/>
                  </a:lnTo>
                  <a:lnTo>
                    <a:pt x="8" y="23"/>
                  </a:lnTo>
                  <a:lnTo>
                    <a:pt x="11" y="21"/>
                  </a:lnTo>
                  <a:lnTo>
                    <a:pt x="12" y="21"/>
                  </a:lnTo>
                  <a:lnTo>
                    <a:pt x="13" y="21"/>
                  </a:lnTo>
                  <a:lnTo>
                    <a:pt x="14" y="21"/>
                  </a:lnTo>
                  <a:lnTo>
                    <a:pt x="15" y="20"/>
                  </a:lnTo>
                  <a:lnTo>
                    <a:pt x="14" y="20"/>
                  </a:lnTo>
                  <a:lnTo>
                    <a:pt x="13" y="20"/>
                  </a:lnTo>
                  <a:lnTo>
                    <a:pt x="10" y="20"/>
                  </a:lnTo>
                  <a:lnTo>
                    <a:pt x="10" y="21"/>
                  </a:lnTo>
                  <a:lnTo>
                    <a:pt x="7" y="21"/>
                  </a:lnTo>
                  <a:lnTo>
                    <a:pt x="6" y="23"/>
                  </a:lnTo>
                  <a:lnTo>
                    <a:pt x="5" y="23"/>
                  </a:lnTo>
                  <a:lnTo>
                    <a:pt x="4" y="23"/>
                  </a:lnTo>
                  <a:lnTo>
                    <a:pt x="3" y="23"/>
                  </a:lnTo>
                  <a:lnTo>
                    <a:pt x="2" y="23"/>
                  </a:lnTo>
                  <a:lnTo>
                    <a:pt x="2" y="24"/>
                  </a:lnTo>
                  <a:lnTo>
                    <a:pt x="1" y="24"/>
                  </a:lnTo>
                  <a:lnTo>
                    <a:pt x="0" y="24"/>
                  </a:lnTo>
                  <a:lnTo>
                    <a:pt x="0" y="23"/>
                  </a:lnTo>
                  <a:lnTo>
                    <a:pt x="1" y="23"/>
                  </a:lnTo>
                  <a:lnTo>
                    <a:pt x="1" y="21"/>
                  </a:lnTo>
                  <a:lnTo>
                    <a:pt x="2" y="21"/>
                  </a:lnTo>
                  <a:lnTo>
                    <a:pt x="1" y="19"/>
                  </a:lnTo>
                  <a:lnTo>
                    <a:pt x="1" y="18"/>
                  </a:lnTo>
                  <a:lnTo>
                    <a:pt x="1" y="17"/>
                  </a:lnTo>
                  <a:lnTo>
                    <a:pt x="0" y="17"/>
                  </a:lnTo>
                  <a:lnTo>
                    <a:pt x="0" y="16"/>
                  </a:lnTo>
                  <a:lnTo>
                    <a:pt x="1" y="16"/>
                  </a:lnTo>
                  <a:lnTo>
                    <a:pt x="2" y="14"/>
                  </a:lnTo>
                  <a:lnTo>
                    <a:pt x="4" y="11"/>
                  </a:lnTo>
                  <a:lnTo>
                    <a:pt x="4" y="10"/>
                  </a:lnTo>
                  <a:lnTo>
                    <a:pt x="4" y="9"/>
                  </a:lnTo>
                  <a:lnTo>
                    <a:pt x="4" y="8"/>
                  </a:lnTo>
                  <a:lnTo>
                    <a:pt x="4" y="6"/>
                  </a:lnTo>
                  <a:lnTo>
                    <a:pt x="3" y="6"/>
                  </a:lnTo>
                  <a:lnTo>
                    <a:pt x="2" y="5"/>
                  </a:lnTo>
                  <a:lnTo>
                    <a:pt x="3" y="5"/>
                  </a:lnTo>
                  <a:lnTo>
                    <a:pt x="4" y="5"/>
                  </a:lnTo>
                  <a:lnTo>
                    <a:pt x="6" y="3"/>
                  </a:lnTo>
                  <a:lnTo>
                    <a:pt x="7" y="1"/>
                  </a:lnTo>
                  <a:lnTo>
                    <a:pt x="10" y="0"/>
                  </a:lnTo>
                  <a:lnTo>
                    <a:pt x="11" y="0"/>
                  </a:lnTo>
                  <a:lnTo>
                    <a:pt x="12" y="0"/>
                  </a:lnTo>
                  <a:lnTo>
                    <a:pt x="13" y="0"/>
                  </a:lnTo>
                  <a:lnTo>
                    <a:pt x="14" y="0"/>
                  </a:lnTo>
                  <a:lnTo>
                    <a:pt x="15" y="0"/>
                  </a:lnTo>
                  <a:lnTo>
                    <a:pt x="16" y="0"/>
                  </a:lnTo>
                  <a:lnTo>
                    <a:pt x="20" y="1"/>
                  </a:lnTo>
                  <a:lnTo>
                    <a:pt x="21" y="4"/>
                  </a:lnTo>
                  <a:lnTo>
                    <a:pt x="22" y="4"/>
                  </a:lnTo>
                  <a:lnTo>
                    <a:pt x="23" y="4"/>
                  </a:lnTo>
                  <a:lnTo>
                    <a:pt x="23" y="5"/>
                  </a:lnTo>
                  <a:lnTo>
                    <a:pt x="22" y="6"/>
                  </a:lnTo>
                  <a:lnTo>
                    <a:pt x="21" y="7"/>
                  </a:lnTo>
                  <a:lnTo>
                    <a:pt x="21" y="8"/>
                  </a:lnTo>
                  <a:lnTo>
                    <a:pt x="21" y="9"/>
                  </a:lnTo>
                  <a:lnTo>
                    <a:pt x="20" y="10"/>
                  </a:lnTo>
                  <a:lnTo>
                    <a:pt x="20" y="11"/>
                  </a:lnTo>
                  <a:lnTo>
                    <a:pt x="18" y="11"/>
                  </a:lnTo>
                  <a:lnTo>
                    <a:pt x="18" y="15"/>
                  </a:lnTo>
                  <a:lnTo>
                    <a:pt x="20" y="15"/>
                  </a:lnTo>
                  <a:lnTo>
                    <a:pt x="20" y="14"/>
                  </a:lnTo>
                  <a:lnTo>
                    <a:pt x="20" y="11"/>
                  </a:lnTo>
                  <a:lnTo>
                    <a:pt x="21" y="9"/>
                  </a:lnTo>
                  <a:lnTo>
                    <a:pt x="22" y="9"/>
                  </a:lnTo>
                  <a:lnTo>
                    <a:pt x="22" y="8"/>
                  </a:lnTo>
                  <a:lnTo>
                    <a:pt x="23" y="8"/>
                  </a:lnTo>
                  <a:lnTo>
                    <a:pt x="24" y="8"/>
                  </a:lnTo>
                  <a:lnTo>
                    <a:pt x="24" y="7"/>
                  </a:lnTo>
                  <a:lnTo>
                    <a:pt x="24" y="6"/>
                  </a:lnTo>
                  <a:lnTo>
                    <a:pt x="26" y="7"/>
                  </a:lnTo>
                  <a:lnTo>
                    <a:pt x="26" y="8"/>
                  </a:lnTo>
                  <a:lnTo>
                    <a:pt x="27" y="8"/>
                  </a:lnTo>
                  <a:lnTo>
                    <a:pt x="27" y="7"/>
                  </a:lnTo>
                  <a:lnTo>
                    <a:pt x="26" y="5"/>
                  </a:lnTo>
                  <a:lnTo>
                    <a:pt x="25" y="4"/>
                  </a:lnTo>
                  <a:lnTo>
                    <a:pt x="24" y="4"/>
                  </a:lnTo>
                  <a:lnTo>
                    <a:pt x="27" y="0"/>
                  </a:lnTo>
                  <a:lnTo>
                    <a:pt x="30" y="0"/>
                  </a:lnTo>
                  <a:lnTo>
                    <a:pt x="31" y="0"/>
                  </a:lnTo>
                  <a:lnTo>
                    <a:pt x="32" y="0"/>
                  </a:lnTo>
                  <a:lnTo>
                    <a:pt x="33" y="1"/>
                  </a:lnTo>
                  <a:lnTo>
                    <a:pt x="33" y="4"/>
                  </a:lnTo>
                  <a:lnTo>
                    <a:pt x="32" y="6"/>
                  </a:lnTo>
                  <a:lnTo>
                    <a:pt x="31" y="7"/>
                  </a:lnTo>
                  <a:lnTo>
                    <a:pt x="31" y="8"/>
                  </a:lnTo>
                  <a:lnTo>
                    <a:pt x="32" y="8"/>
                  </a:lnTo>
                  <a:lnTo>
                    <a:pt x="33" y="7"/>
                  </a:lnTo>
                  <a:lnTo>
                    <a:pt x="34" y="6"/>
                  </a:lnTo>
                  <a:lnTo>
                    <a:pt x="34" y="5"/>
                  </a:lnTo>
                  <a:lnTo>
                    <a:pt x="35" y="5"/>
                  </a:lnTo>
                  <a:lnTo>
                    <a:pt x="35" y="6"/>
                  </a:lnTo>
                  <a:lnTo>
                    <a:pt x="35" y="7"/>
                  </a:lnTo>
                  <a:lnTo>
                    <a:pt x="36" y="7"/>
                  </a:lnTo>
                  <a:lnTo>
                    <a:pt x="37" y="7"/>
                  </a:lnTo>
                  <a:lnTo>
                    <a:pt x="37" y="6"/>
                  </a:lnTo>
                  <a:lnTo>
                    <a:pt x="36" y="6"/>
                  </a:lnTo>
                  <a:lnTo>
                    <a:pt x="36" y="5"/>
                  </a:lnTo>
                  <a:lnTo>
                    <a:pt x="35" y="4"/>
                  </a:lnTo>
                  <a:lnTo>
                    <a:pt x="35" y="3"/>
                  </a:lnTo>
                  <a:lnTo>
                    <a:pt x="35" y="1"/>
                  </a:lnTo>
                  <a:lnTo>
                    <a:pt x="36" y="1"/>
                  </a:lnTo>
                  <a:lnTo>
                    <a:pt x="36" y="0"/>
                  </a:lnTo>
                  <a:lnTo>
                    <a:pt x="37" y="1"/>
                  </a:lnTo>
                  <a:lnTo>
                    <a:pt x="38" y="6"/>
                  </a:lnTo>
                  <a:lnTo>
                    <a:pt x="40" y="6"/>
                  </a:lnTo>
                  <a:lnTo>
                    <a:pt x="41" y="8"/>
                  </a:lnTo>
                  <a:lnTo>
                    <a:pt x="41" y="9"/>
                  </a:lnTo>
                  <a:lnTo>
                    <a:pt x="41" y="6"/>
                  </a:lnTo>
                  <a:lnTo>
                    <a:pt x="41" y="5"/>
                  </a:lnTo>
                  <a:lnTo>
                    <a:pt x="41" y="4"/>
                  </a:lnTo>
                  <a:lnTo>
                    <a:pt x="41" y="3"/>
                  </a:lnTo>
                  <a:lnTo>
                    <a:pt x="42" y="4"/>
                  </a:lnTo>
                  <a:lnTo>
                    <a:pt x="42" y="6"/>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3" name="Freeform 61"/>
            <p:cNvSpPr>
              <a:spLocks/>
            </p:cNvSpPr>
            <p:nvPr/>
          </p:nvSpPr>
          <p:spPr bwMode="auto">
            <a:xfrm>
              <a:off x="1873404" y="5052138"/>
              <a:ext cx="48863" cy="33698"/>
            </a:xfrm>
            <a:custGeom>
              <a:avLst/>
              <a:gdLst>
                <a:gd name="T0" fmla="*/ 27 w 29"/>
                <a:gd name="T1" fmla="*/ 4 h 20"/>
                <a:gd name="T2" fmla="*/ 24 w 29"/>
                <a:gd name="T3" fmla="*/ 5 h 20"/>
                <a:gd name="T4" fmla="*/ 22 w 29"/>
                <a:gd name="T5" fmla="*/ 6 h 20"/>
                <a:gd name="T6" fmla="*/ 20 w 29"/>
                <a:gd name="T7" fmla="*/ 8 h 20"/>
                <a:gd name="T8" fmla="*/ 23 w 29"/>
                <a:gd name="T9" fmla="*/ 10 h 20"/>
                <a:gd name="T10" fmla="*/ 24 w 29"/>
                <a:gd name="T11" fmla="*/ 8 h 20"/>
                <a:gd name="T12" fmla="*/ 24 w 29"/>
                <a:gd name="T13" fmla="*/ 11 h 20"/>
                <a:gd name="T14" fmla="*/ 26 w 29"/>
                <a:gd name="T15" fmla="*/ 12 h 20"/>
                <a:gd name="T16" fmla="*/ 25 w 29"/>
                <a:gd name="T17" fmla="*/ 14 h 20"/>
                <a:gd name="T18" fmla="*/ 23 w 29"/>
                <a:gd name="T19" fmla="*/ 15 h 20"/>
                <a:gd name="T20" fmla="*/ 24 w 29"/>
                <a:gd name="T21" fmla="*/ 15 h 20"/>
                <a:gd name="T22" fmla="*/ 27 w 29"/>
                <a:gd name="T23" fmla="*/ 14 h 20"/>
                <a:gd name="T24" fmla="*/ 26 w 29"/>
                <a:gd name="T25" fmla="*/ 17 h 20"/>
                <a:gd name="T26" fmla="*/ 24 w 29"/>
                <a:gd name="T27" fmla="*/ 18 h 20"/>
                <a:gd name="T28" fmla="*/ 21 w 29"/>
                <a:gd name="T29" fmla="*/ 18 h 20"/>
                <a:gd name="T30" fmla="*/ 21 w 29"/>
                <a:gd name="T31" fmla="*/ 16 h 20"/>
                <a:gd name="T32" fmla="*/ 21 w 29"/>
                <a:gd name="T33" fmla="*/ 14 h 20"/>
                <a:gd name="T34" fmla="*/ 19 w 29"/>
                <a:gd name="T35" fmla="*/ 17 h 20"/>
                <a:gd name="T36" fmla="*/ 16 w 29"/>
                <a:gd name="T37" fmla="*/ 17 h 20"/>
                <a:gd name="T38" fmla="*/ 15 w 29"/>
                <a:gd name="T39" fmla="*/ 16 h 20"/>
                <a:gd name="T40" fmla="*/ 14 w 29"/>
                <a:gd name="T41" fmla="*/ 15 h 20"/>
                <a:gd name="T42" fmla="*/ 13 w 29"/>
                <a:gd name="T43" fmla="*/ 15 h 20"/>
                <a:gd name="T44" fmla="*/ 14 w 29"/>
                <a:gd name="T45" fmla="*/ 13 h 20"/>
                <a:gd name="T46" fmla="*/ 14 w 29"/>
                <a:gd name="T47" fmla="*/ 13 h 20"/>
                <a:gd name="T48" fmla="*/ 12 w 29"/>
                <a:gd name="T49" fmla="*/ 15 h 20"/>
                <a:gd name="T50" fmla="*/ 10 w 29"/>
                <a:gd name="T51" fmla="*/ 15 h 20"/>
                <a:gd name="T52" fmla="*/ 9 w 29"/>
                <a:gd name="T53" fmla="*/ 13 h 20"/>
                <a:gd name="T54" fmla="*/ 7 w 29"/>
                <a:gd name="T55" fmla="*/ 11 h 20"/>
                <a:gd name="T56" fmla="*/ 5 w 29"/>
                <a:gd name="T57" fmla="*/ 10 h 20"/>
                <a:gd name="T58" fmla="*/ 5 w 29"/>
                <a:gd name="T59" fmla="*/ 12 h 20"/>
                <a:gd name="T60" fmla="*/ 6 w 29"/>
                <a:gd name="T61" fmla="*/ 14 h 20"/>
                <a:gd name="T62" fmla="*/ 3 w 29"/>
                <a:gd name="T63" fmla="*/ 12 h 20"/>
                <a:gd name="T64" fmla="*/ 1 w 29"/>
                <a:gd name="T65" fmla="*/ 8 h 20"/>
                <a:gd name="T66" fmla="*/ 0 w 29"/>
                <a:gd name="T67" fmla="*/ 6 h 20"/>
                <a:gd name="T68" fmla="*/ 3 w 29"/>
                <a:gd name="T69" fmla="*/ 6 h 20"/>
                <a:gd name="T70" fmla="*/ 4 w 29"/>
                <a:gd name="T71" fmla="*/ 8 h 20"/>
                <a:gd name="T72" fmla="*/ 4 w 29"/>
                <a:gd name="T73" fmla="*/ 6 h 20"/>
                <a:gd name="T74" fmla="*/ 6 w 29"/>
                <a:gd name="T75" fmla="*/ 5 h 20"/>
                <a:gd name="T76" fmla="*/ 9 w 29"/>
                <a:gd name="T77" fmla="*/ 7 h 20"/>
                <a:gd name="T78" fmla="*/ 9 w 29"/>
                <a:gd name="T79" fmla="*/ 5 h 20"/>
                <a:gd name="T80" fmla="*/ 11 w 29"/>
                <a:gd name="T81" fmla="*/ 4 h 20"/>
                <a:gd name="T82" fmla="*/ 12 w 29"/>
                <a:gd name="T83" fmla="*/ 6 h 20"/>
                <a:gd name="T84" fmla="*/ 13 w 29"/>
                <a:gd name="T85" fmla="*/ 5 h 20"/>
                <a:gd name="T86" fmla="*/ 12 w 29"/>
                <a:gd name="T87" fmla="*/ 4 h 20"/>
                <a:gd name="T88" fmla="*/ 13 w 29"/>
                <a:gd name="T89" fmla="*/ 5 h 20"/>
                <a:gd name="T90" fmla="*/ 15 w 29"/>
                <a:gd name="T91" fmla="*/ 5 h 20"/>
                <a:gd name="T92" fmla="*/ 15 w 29"/>
                <a:gd name="T93" fmla="*/ 3 h 20"/>
                <a:gd name="T94" fmla="*/ 17 w 29"/>
                <a:gd name="T95" fmla="*/ 3 h 20"/>
                <a:gd name="T96" fmla="*/ 21 w 29"/>
                <a:gd name="T97" fmla="*/ 4 h 20"/>
                <a:gd name="T98" fmla="*/ 21 w 29"/>
                <a:gd name="T99" fmla="*/ 1 h 20"/>
                <a:gd name="T100" fmla="*/ 23 w 29"/>
                <a:gd name="T101" fmla="*/ 1 h 20"/>
                <a:gd name="T102" fmla="*/ 24 w 29"/>
                <a:gd name="T103" fmla="*/ 0 h 20"/>
                <a:gd name="T104" fmla="*/ 25 w 29"/>
                <a:gd name="T105" fmla="*/ 2 h 20"/>
                <a:gd name="T106" fmla="*/ 27 w 29"/>
                <a:gd name="T107" fmla="*/ 2 h 20"/>
                <a:gd name="T108" fmla="*/ 29 w 29"/>
                <a:gd name="T10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20">
                  <a:moveTo>
                    <a:pt x="29" y="3"/>
                  </a:moveTo>
                  <a:lnTo>
                    <a:pt x="27" y="4"/>
                  </a:lnTo>
                  <a:lnTo>
                    <a:pt x="25" y="5"/>
                  </a:lnTo>
                  <a:lnTo>
                    <a:pt x="24" y="5"/>
                  </a:lnTo>
                  <a:lnTo>
                    <a:pt x="23" y="5"/>
                  </a:lnTo>
                  <a:lnTo>
                    <a:pt x="22" y="6"/>
                  </a:lnTo>
                  <a:lnTo>
                    <a:pt x="21" y="6"/>
                  </a:lnTo>
                  <a:lnTo>
                    <a:pt x="20" y="8"/>
                  </a:lnTo>
                  <a:lnTo>
                    <a:pt x="22" y="10"/>
                  </a:lnTo>
                  <a:lnTo>
                    <a:pt x="23" y="10"/>
                  </a:lnTo>
                  <a:lnTo>
                    <a:pt x="23" y="8"/>
                  </a:lnTo>
                  <a:lnTo>
                    <a:pt x="24" y="8"/>
                  </a:lnTo>
                  <a:lnTo>
                    <a:pt x="24" y="10"/>
                  </a:lnTo>
                  <a:lnTo>
                    <a:pt x="24" y="11"/>
                  </a:lnTo>
                  <a:lnTo>
                    <a:pt x="24" y="12"/>
                  </a:lnTo>
                  <a:lnTo>
                    <a:pt x="26" y="12"/>
                  </a:lnTo>
                  <a:lnTo>
                    <a:pt x="26" y="13"/>
                  </a:lnTo>
                  <a:lnTo>
                    <a:pt x="25" y="14"/>
                  </a:lnTo>
                  <a:lnTo>
                    <a:pt x="24" y="14"/>
                  </a:lnTo>
                  <a:lnTo>
                    <a:pt x="23" y="15"/>
                  </a:lnTo>
                  <a:lnTo>
                    <a:pt x="23" y="16"/>
                  </a:lnTo>
                  <a:lnTo>
                    <a:pt x="24" y="15"/>
                  </a:lnTo>
                  <a:lnTo>
                    <a:pt x="25" y="15"/>
                  </a:lnTo>
                  <a:lnTo>
                    <a:pt x="27" y="14"/>
                  </a:lnTo>
                  <a:lnTo>
                    <a:pt x="27" y="15"/>
                  </a:lnTo>
                  <a:lnTo>
                    <a:pt x="26" y="17"/>
                  </a:lnTo>
                  <a:lnTo>
                    <a:pt x="25" y="18"/>
                  </a:lnTo>
                  <a:lnTo>
                    <a:pt x="24" y="18"/>
                  </a:lnTo>
                  <a:lnTo>
                    <a:pt x="22" y="20"/>
                  </a:lnTo>
                  <a:lnTo>
                    <a:pt x="21" y="18"/>
                  </a:lnTo>
                  <a:lnTo>
                    <a:pt x="21" y="17"/>
                  </a:lnTo>
                  <a:lnTo>
                    <a:pt x="21" y="16"/>
                  </a:lnTo>
                  <a:lnTo>
                    <a:pt x="21" y="15"/>
                  </a:lnTo>
                  <a:lnTo>
                    <a:pt x="21" y="14"/>
                  </a:lnTo>
                  <a:lnTo>
                    <a:pt x="20" y="15"/>
                  </a:lnTo>
                  <a:lnTo>
                    <a:pt x="19" y="17"/>
                  </a:lnTo>
                  <a:lnTo>
                    <a:pt x="17" y="17"/>
                  </a:lnTo>
                  <a:lnTo>
                    <a:pt x="16" y="17"/>
                  </a:lnTo>
                  <a:lnTo>
                    <a:pt x="16" y="16"/>
                  </a:lnTo>
                  <a:lnTo>
                    <a:pt x="15" y="16"/>
                  </a:lnTo>
                  <a:lnTo>
                    <a:pt x="15" y="15"/>
                  </a:lnTo>
                  <a:lnTo>
                    <a:pt x="14" y="15"/>
                  </a:lnTo>
                  <a:lnTo>
                    <a:pt x="13" y="16"/>
                  </a:lnTo>
                  <a:lnTo>
                    <a:pt x="13" y="15"/>
                  </a:lnTo>
                  <a:lnTo>
                    <a:pt x="14" y="14"/>
                  </a:lnTo>
                  <a:lnTo>
                    <a:pt x="14" y="13"/>
                  </a:lnTo>
                  <a:lnTo>
                    <a:pt x="15" y="13"/>
                  </a:lnTo>
                  <a:lnTo>
                    <a:pt x="14" y="13"/>
                  </a:lnTo>
                  <a:lnTo>
                    <a:pt x="13" y="14"/>
                  </a:lnTo>
                  <a:lnTo>
                    <a:pt x="12" y="15"/>
                  </a:lnTo>
                  <a:lnTo>
                    <a:pt x="11" y="15"/>
                  </a:lnTo>
                  <a:lnTo>
                    <a:pt x="10" y="15"/>
                  </a:lnTo>
                  <a:lnTo>
                    <a:pt x="9" y="14"/>
                  </a:lnTo>
                  <a:lnTo>
                    <a:pt x="9" y="13"/>
                  </a:lnTo>
                  <a:lnTo>
                    <a:pt x="9" y="12"/>
                  </a:lnTo>
                  <a:lnTo>
                    <a:pt x="7" y="11"/>
                  </a:lnTo>
                  <a:lnTo>
                    <a:pt x="7" y="10"/>
                  </a:lnTo>
                  <a:lnTo>
                    <a:pt x="5" y="10"/>
                  </a:lnTo>
                  <a:lnTo>
                    <a:pt x="5" y="11"/>
                  </a:lnTo>
                  <a:lnTo>
                    <a:pt x="5" y="12"/>
                  </a:lnTo>
                  <a:lnTo>
                    <a:pt x="5" y="13"/>
                  </a:lnTo>
                  <a:lnTo>
                    <a:pt x="6" y="14"/>
                  </a:lnTo>
                  <a:lnTo>
                    <a:pt x="4" y="14"/>
                  </a:lnTo>
                  <a:lnTo>
                    <a:pt x="3" y="12"/>
                  </a:lnTo>
                  <a:lnTo>
                    <a:pt x="2" y="10"/>
                  </a:lnTo>
                  <a:lnTo>
                    <a:pt x="1" y="8"/>
                  </a:lnTo>
                  <a:lnTo>
                    <a:pt x="0" y="7"/>
                  </a:lnTo>
                  <a:lnTo>
                    <a:pt x="0" y="6"/>
                  </a:lnTo>
                  <a:lnTo>
                    <a:pt x="3" y="5"/>
                  </a:lnTo>
                  <a:lnTo>
                    <a:pt x="3" y="6"/>
                  </a:lnTo>
                  <a:lnTo>
                    <a:pt x="3" y="7"/>
                  </a:lnTo>
                  <a:lnTo>
                    <a:pt x="4" y="8"/>
                  </a:lnTo>
                  <a:lnTo>
                    <a:pt x="4" y="7"/>
                  </a:lnTo>
                  <a:lnTo>
                    <a:pt x="4" y="6"/>
                  </a:lnTo>
                  <a:lnTo>
                    <a:pt x="5" y="5"/>
                  </a:lnTo>
                  <a:lnTo>
                    <a:pt x="6" y="5"/>
                  </a:lnTo>
                  <a:lnTo>
                    <a:pt x="7" y="6"/>
                  </a:lnTo>
                  <a:lnTo>
                    <a:pt x="9" y="7"/>
                  </a:lnTo>
                  <a:lnTo>
                    <a:pt x="9" y="6"/>
                  </a:lnTo>
                  <a:lnTo>
                    <a:pt x="9" y="5"/>
                  </a:lnTo>
                  <a:lnTo>
                    <a:pt x="9" y="4"/>
                  </a:lnTo>
                  <a:lnTo>
                    <a:pt x="11" y="4"/>
                  </a:lnTo>
                  <a:lnTo>
                    <a:pt x="11" y="5"/>
                  </a:lnTo>
                  <a:lnTo>
                    <a:pt x="12" y="6"/>
                  </a:lnTo>
                  <a:lnTo>
                    <a:pt x="13" y="6"/>
                  </a:lnTo>
                  <a:lnTo>
                    <a:pt x="13" y="5"/>
                  </a:lnTo>
                  <a:lnTo>
                    <a:pt x="12" y="5"/>
                  </a:lnTo>
                  <a:lnTo>
                    <a:pt x="12" y="4"/>
                  </a:lnTo>
                  <a:lnTo>
                    <a:pt x="13" y="4"/>
                  </a:lnTo>
                  <a:lnTo>
                    <a:pt x="13" y="5"/>
                  </a:lnTo>
                  <a:lnTo>
                    <a:pt x="14" y="5"/>
                  </a:lnTo>
                  <a:lnTo>
                    <a:pt x="15" y="5"/>
                  </a:lnTo>
                  <a:lnTo>
                    <a:pt x="15" y="4"/>
                  </a:lnTo>
                  <a:lnTo>
                    <a:pt x="15" y="3"/>
                  </a:lnTo>
                  <a:lnTo>
                    <a:pt x="16" y="4"/>
                  </a:lnTo>
                  <a:lnTo>
                    <a:pt x="17" y="3"/>
                  </a:lnTo>
                  <a:lnTo>
                    <a:pt x="19" y="3"/>
                  </a:lnTo>
                  <a:lnTo>
                    <a:pt x="21" y="4"/>
                  </a:lnTo>
                  <a:lnTo>
                    <a:pt x="21" y="3"/>
                  </a:lnTo>
                  <a:lnTo>
                    <a:pt x="21" y="1"/>
                  </a:lnTo>
                  <a:lnTo>
                    <a:pt x="22" y="1"/>
                  </a:lnTo>
                  <a:lnTo>
                    <a:pt x="23" y="1"/>
                  </a:lnTo>
                  <a:lnTo>
                    <a:pt x="23" y="0"/>
                  </a:lnTo>
                  <a:lnTo>
                    <a:pt x="24" y="0"/>
                  </a:lnTo>
                  <a:lnTo>
                    <a:pt x="24" y="1"/>
                  </a:lnTo>
                  <a:lnTo>
                    <a:pt x="25" y="2"/>
                  </a:lnTo>
                  <a:lnTo>
                    <a:pt x="26" y="2"/>
                  </a:lnTo>
                  <a:lnTo>
                    <a:pt x="27" y="2"/>
                  </a:lnTo>
                  <a:lnTo>
                    <a:pt x="29" y="2"/>
                  </a:lnTo>
                  <a:lnTo>
                    <a:pt x="29"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5" name="Freeform 63"/>
            <p:cNvSpPr>
              <a:spLocks/>
            </p:cNvSpPr>
            <p:nvPr/>
          </p:nvSpPr>
          <p:spPr bwMode="auto">
            <a:xfrm>
              <a:off x="1630778" y="4669666"/>
              <a:ext cx="45493" cy="53917"/>
            </a:xfrm>
            <a:custGeom>
              <a:avLst/>
              <a:gdLst>
                <a:gd name="T0" fmla="*/ 23 w 27"/>
                <a:gd name="T1" fmla="*/ 14 h 32"/>
                <a:gd name="T2" fmla="*/ 24 w 27"/>
                <a:gd name="T3" fmla="*/ 17 h 32"/>
                <a:gd name="T4" fmla="*/ 26 w 27"/>
                <a:gd name="T5" fmla="*/ 17 h 32"/>
                <a:gd name="T6" fmla="*/ 27 w 27"/>
                <a:gd name="T7" fmla="*/ 20 h 32"/>
                <a:gd name="T8" fmla="*/ 26 w 27"/>
                <a:gd name="T9" fmla="*/ 21 h 32"/>
                <a:gd name="T10" fmla="*/ 23 w 27"/>
                <a:gd name="T11" fmla="*/ 23 h 32"/>
                <a:gd name="T12" fmla="*/ 23 w 27"/>
                <a:gd name="T13" fmla="*/ 25 h 32"/>
                <a:gd name="T14" fmla="*/ 20 w 27"/>
                <a:gd name="T15" fmla="*/ 27 h 32"/>
                <a:gd name="T16" fmla="*/ 19 w 27"/>
                <a:gd name="T17" fmla="*/ 30 h 32"/>
                <a:gd name="T18" fmla="*/ 19 w 27"/>
                <a:gd name="T19" fmla="*/ 31 h 32"/>
                <a:gd name="T20" fmla="*/ 18 w 27"/>
                <a:gd name="T21" fmla="*/ 32 h 32"/>
                <a:gd name="T22" fmla="*/ 16 w 27"/>
                <a:gd name="T23" fmla="*/ 30 h 32"/>
                <a:gd name="T24" fmla="*/ 10 w 27"/>
                <a:gd name="T25" fmla="*/ 28 h 32"/>
                <a:gd name="T26" fmla="*/ 8 w 27"/>
                <a:gd name="T27" fmla="*/ 29 h 32"/>
                <a:gd name="T28" fmla="*/ 7 w 27"/>
                <a:gd name="T29" fmla="*/ 30 h 32"/>
                <a:gd name="T30" fmla="*/ 6 w 27"/>
                <a:gd name="T31" fmla="*/ 28 h 32"/>
                <a:gd name="T32" fmla="*/ 7 w 27"/>
                <a:gd name="T33" fmla="*/ 27 h 32"/>
                <a:gd name="T34" fmla="*/ 6 w 27"/>
                <a:gd name="T35" fmla="*/ 23 h 32"/>
                <a:gd name="T36" fmla="*/ 5 w 27"/>
                <a:gd name="T37" fmla="*/ 21 h 32"/>
                <a:gd name="T38" fmla="*/ 3 w 27"/>
                <a:gd name="T39" fmla="*/ 20 h 32"/>
                <a:gd name="T40" fmla="*/ 4 w 27"/>
                <a:gd name="T41" fmla="*/ 19 h 32"/>
                <a:gd name="T42" fmla="*/ 3 w 27"/>
                <a:gd name="T43" fmla="*/ 18 h 32"/>
                <a:gd name="T44" fmla="*/ 3 w 27"/>
                <a:gd name="T45" fmla="*/ 15 h 32"/>
                <a:gd name="T46" fmla="*/ 3 w 27"/>
                <a:gd name="T47" fmla="*/ 13 h 32"/>
                <a:gd name="T48" fmla="*/ 1 w 27"/>
                <a:gd name="T49" fmla="*/ 10 h 32"/>
                <a:gd name="T50" fmla="*/ 0 w 27"/>
                <a:gd name="T51" fmla="*/ 9 h 32"/>
                <a:gd name="T52" fmla="*/ 0 w 27"/>
                <a:gd name="T53" fmla="*/ 5 h 32"/>
                <a:gd name="T54" fmla="*/ 1 w 27"/>
                <a:gd name="T55" fmla="*/ 3 h 32"/>
                <a:gd name="T56" fmla="*/ 3 w 27"/>
                <a:gd name="T57" fmla="*/ 0 h 32"/>
                <a:gd name="T58" fmla="*/ 5 w 27"/>
                <a:gd name="T59" fmla="*/ 1 h 32"/>
                <a:gd name="T60" fmla="*/ 7 w 27"/>
                <a:gd name="T61" fmla="*/ 3 h 32"/>
                <a:gd name="T62" fmla="*/ 8 w 27"/>
                <a:gd name="T63" fmla="*/ 7 h 32"/>
                <a:gd name="T64" fmla="*/ 10 w 27"/>
                <a:gd name="T65" fmla="*/ 8 h 32"/>
                <a:gd name="T66" fmla="*/ 11 w 27"/>
                <a:gd name="T67" fmla="*/ 7 h 32"/>
                <a:gd name="T68" fmla="*/ 14 w 27"/>
                <a:gd name="T69" fmla="*/ 7 h 32"/>
                <a:gd name="T70" fmla="*/ 16 w 27"/>
                <a:gd name="T71" fmla="*/ 8 h 32"/>
                <a:gd name="T72" fmla="*/ 17 w 27"/>
                <a:gd name="T73" fmla="*/ 8 h 32"/>
                <a:gd name="T74" fmla="*/ 19 w 27"/>
                <a:gd name="T75" fmla="*/ 9 h 32"/>
                <a:gd name="T76" fmla="*/ 20 w 27"/>
                <a:gd name="T77" fmla="*/ 10 h 32"/>
                <a:gd name="T78" fmla="*/ 24 w 27"/>
                <a:gd name="T79" fmla="*/ 12 h 32"/>
                <a:gd name="T80" fmla="*/ 25 w 27"/>
                <a:gd name="T81" fmla="*/ 11 h 32"/>
                <a:gd name="T82" fmla="*/ 24 w 27"/>
                <a:gd name="T8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 h="32">
                  <a:moveTo>
                    <a:pt x="24" y="13"/>
                  </a:moveTo>
                  <a:lnTo>
                    <a:pt x="23" y="14"/>
                  </a:lnTo>
                  <a:lnTo>
                    <a:pt x="23" y="15"/>
                  </a:lnTo>
                  <a:lnTo>
                    <a:pt x="24" y="17"/>
                  </a:lnTo>
                  <a:lnTo>
                    <a:pt x="25" y="17"/>
                  </a:lnTo>
                  <a:lnTo>
                    <a:pt x="26" y="17"/>
                  </a:lnTo>
                  <a:lnTo>
                    <a:pt x="26" y="19"/>
                  </a:lnTo>
                  <a:lnTo>
                    <a:pt x="27" y="20"/>
                  </a:lnTo>
                  <a:lnTo>
                    <a:pt x="27" y="21"/>
                  </a:lnTo>
                  <a:lnTo>
                    <a:pt x="26" y="21"/>
                  </a:lnTo>
                  <a:lnTo>
                    <a:pt x="24" y="23"/>
                  </a:lnTo>
                  <a:lnTo>
                    <a:pt x="23" y="23"/>
                  </a:lnTo>
                  <a:lnTo>
                    <a:pt x="23" y="24"/>
                  </a:lnTo>
                  <a:lnTo>
                    <a:pt x="23" y="25"/>
                  </a:lnTo>
                  <a:lnTo>
                    <a:pt x="21" y="25"/>
                  </a:lnTo>
                  <a:lnTo>
                    <a:pt x="20" y="27"/>
                  </a:lnTo>
                  <a:lnTo>
                    <a:pt x="19" y="29"/>
                  </a:lnTo>
                  <a:lnTo>
                    <a:pt x="19" y="30"/>
                  </a:lnTo>
                  <a:lnTo>
                    <a:pt x="20" y="31"/>
                  </a:lnTo>
                  <a:lnTo>
                    <a:pt x="19" y="31"/>
                  </a:lnTo>
                  <a:lnTo>
                    <a:pt x="19" y="32"/>
                  </a:lnTo>
                  <a:lnTo>
                    <a:pt x="18" y="32"/>
                  </a:lnTo>
                  <a:lnTo>
                    <a:pt x="16" y="31"/>
                  </a:lnTo>
                  <a:lnTo>
                    <a:pt x="16" y="30"/>
                  </a:lnTo>
                  <a:lnTo>
                    <a:pt x="13" y="29"/>
                  </a:lnTo>
                  <a:lnTo>
                    <a:pt x="10" y="28"/>
                  </a:lnTo>
                  <a:lnTo>
                    <a:pt x="9" y="28"/>
                  </a:lnTo>
                  <a:lnTo>
                    <a:pt x="8" y="29"/>
                  </a:lnTo>
                  <a:lnTo>
                    <a:pt x="8" y="30"/>
                  </a:lnTo>
                  <a:lnTo>
                    <a:pt x="7" y="30"/>
                  </a:lnTo>
                  <a:lnTo>
                    <a:pt x="6" y="29"/>
                  </a:lnTo>
                  <a:lnTo>
                    <a:pt x="6" y="28"/>
                  </a:lnTo>
                  <a:lnTo>
                    <a:pt x="7" y="28"/>
                  </a:lnTo>
                  <a:lnTo>
                    <a:pt x="7" y="27"/>
                  </a:lnTo>
                  <a:lnTo>
                    <a:pt x="7" y="25"/>
                  </a:lnTo>
                  <a:lnTo>
                    <a:pt x="6" y="23"/>
                  </a:lnTo>
                  <a:lnTo>
                    <a:pt x="6" y="22"/>
                  </a:lnTo>
                  <a:lnTo>
                    <a:pt x="5" y="21"/>
                  </a:lnTo>
                  <a:lnTo>
                    <a:pt x="4" y="20"/>
                  </a:lnTo>
                  <a:lnTo>
                    <a:pt x="3" y="20"/>
                  </a:lnTo>
                  <a:lnTo>
                    <a:pt x="4" y="20"/>
                  </a:lnTo>
                  <a:lnTo>
                    <a:pt x="4" y="19"/>
                  </a:lnTo>
                  <a:lnTo>
                    <a:pt x="4" y="18"/>
                  </a:lnTo>
                  <a:lnTo>
                    <a:pt x="3" y="18"/>
                  </a:lnTo>
                  <a:lnTo>
                    <a:pt x="3" y="17"/>
                  </a:lnTo>
                  <a:lnTo>
                    <a:pt x="3" y="15"/>
                  </a:lnTo>
                  <a:lnTo>
                    <a:pt x="3" y="14"/>
                  </a:lnTo>
                  <a:lnTo>
                    <a:pt x="3" y="13"/>
                  </a:lnTo>
                  <a:lnTo>
                    <a:pt x="3" y="11"/>
                  </a:lnTo>
                  <a:lnTo>
                    <a:pt x="1" y="10"/>
                  </a:lnTo>
                  <a:lnTo>
                    <a:pt x="0" y="10"/>
                  </a:lnTo>
                  <a:lnTo>
                    <a:pt x="0" y="9"/>
                  </a:lnTo>
                  <a:lnTo>
                    <a:pt x="0" y="7"/>
                  </a:lnTo>
                  <a:lnTo>
                    <a:pt x="0" y="5"/>
                  </a:lnTo>
                  <a:lnTo>
                    <a:pt x="0" y="4"/>
                  </a:lnTo>
                  <a:lnTo>
                    <a:pt x="1" y="3"/>
                  </a:lnTo>
                  <a:lnTo>
                    <a:pt x="1" y="2"/>
                  </a:lnTo>
                  <a:lnTo>
                    <a:pt x="3" y="0"/>
                  </a:lnTo>
                  <a:lnTo>
                    <a:pt x="4" y="0"/>
                  </a:lnTo>
                  <a:lnTo>
                    <a:pt x="5" y="1"/>
                  </a:lnTo>
                  <a:lnTo>
                    <a:pt x="6" y="2"/>
                  </a:lnTo>
                  <a:lnTo>
                    <a:pt x="7" y="3"/>
                  </a:lnTo>
                  <a:lnTo>
                    <a:pt x="7" y="4"/>
                  </a:lnTo>
                  <a:lnTo>
                    <a:pt x="8" y="7"/>
                  </a:lnTo>
                  <a:lnTo>
                    <a:pt x="9" y="7"/>
                  </a:lnTo>
                  <a:lnTo>
                    <a:pt x="10" y="8"/>
                  </a:lnTo>
                  <a:lnTo>
                    <a:pt x="11" y="8"/>
                  </a:lnTo>
                  <a:lnTo>
                    <a:pt x="11" y="7"/>
                  </a:lnTo>
                  <a:lnTo>
                    <a:pt x="13" y="7"/>
                  </a:lnTo>
                  <a:lnTo>
                    <a:pt x="14" y="7"/>
                  </a:lnTo>
                  <a:lnTo>
                    <a:pt x="15" y="8"/>
                  </a:lnTo>
                  <a:lnTo>
                    <a:pt x="16" y="8"/>
                  </a:lnTo>
                  <a:lnTo>
                    <a:pt x="16" y="9"/>
                  </a:lnTo>
                  <a:lnTo>
                    <a:pt x="17" y="8"/>
                  </a:lnTo>
                  <a:lnTo>
                    <a:pt x="19" y="8"/>
                  </a:lnTo>
                  <a:lnTo>
                    <a:pt x="19" y="9"/>
                  </a:lnTo>
                  <a:lnTo>
                    <a:pt x="19" y="10"/>
                  </a:lnTo>
                  <a:lnTo>
                    <a:pt x="20" y="10"/>
                  </a:lnTo>
                  <a:lnTo>
                    <a:pt x="23" y="11"/>
                  </a:lnTo>
                  <a:lnTo>
                    <a:pt x="24" y="12"/>
                  </a:lnTo>
                  <a:lnTo>
                    <a:pt x="24" y="11"/>
                  </a:lnTo>
                  <a:lnTo>
                    <a:pt x="25" y="11"/>
                  </a:lnTo>
                  <a:lnTo>
                    <a:pt x="24" y="12"/>
                  </a:lnTo>
                  <a:lnTo>
                    <a:pt x="24" y="1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7" name="Freeform 65"/>
            <p:cNvSpPr>
              <a:spLocks/>
            </p:cNvSpPr>
            <p:nvPr/>
          </p:nvSpPr>
          <p:spPr bwMode="auto">
            <a:xfrm>
              <a:off x="1534739" y="4523079"/>
              <a:ext cx="8425" cy="30328"/>
            </a:xfrm>
            <a:custGeom>
              <a:avLst/>
              <a:gdLst>
                <a:gd name="T0" fmla="*/ 2 w 5"/>
                <a:gd name="T1" fmla="*/ 6 h 18"/>
                <a:gd name="T2" fmla="*/ 2 w 5"/>
                <a:gd name="T3" fmla="*/ 9 h 18"/>
                <a:gd name="T4" fmla="*/ 4 w 5"/>
                <a:gd name="T5" fmla="*/ 14 h 18"/>
                <a:gd name="T6" fmla="*/ 5 w 5"/>
                <a:gd name="T7" fmla="*/ 16 h 18"/>
                <a:gd name="T8" fmla="*/ 4 w 5"/>
                <a:gd name="T9" fmla="*/ 18 h 18"/>
                <a:gd name="T10" fmla="*/ 5 w 5"/>
                <a:gd name="T11" fmla="*/ 18 h 18"/>
                <a:gd name="T12" fmla="*/ 4 w 5"/>
                <a:gd name="T13" fmla="*/ 18 h 18"/>
                <a:gd name="T14" fmla="*/ 3 w 5"/>
                <a:gd name="T15" fmla="*/ 16 h 18"/>
                <a:gd name="T16" fmla="*/ 2 w 5"/>
                <a:gd name="T17" fmla="*/ 15 h 18"/>
                <a:gd name="T18" fmla="*/ 1 w 5"/>
                <a:gd name="T19" fmla="*/ 15 h 18"/>
                <a:gd name="T20" fmla="*/ 1 w 5"/>
                <a:gd name="T21" fmla="*/ 14 h 18"/>
                <a:gd name="T22" fmla="*/ 0 w 5"/>
                <a:gd name="T23" fmla="*/ 14 h 18"/>
                <a:gd name="T24" fmla="*/ 1 w 5"/>
                <a:gd name="T25" fmla="*/ 14 h 18"/>
                <a:gd name="T26" fmla="*/ 0 w 5"/>
                <a:gd name="T27" fmla="*/ 10 h 18"/>
                <a:gd name="T28" fmla="*/ 1 w 5"/>
                <a:gd name="T29" fmla="*/ 9 h 18"/>
                <a:gd name="T30" fmla="*/ 1 w 5"/>
                <a:gd name="T31" fmla="*/ 5 h 18"/>
                <a:gd name="T32" fmla="*/ 0 w 5"/>
                <a:gd name="T33" fmla="*/ 2 h 18"/>
                <a:gd name="T34" fmla="*/ 0 w 5"/>
                <a:gd name="T35" fmla="*/ 1 h 18"/>
                <a:gd name="T36" fmla="*/ 1 w 5"/>
                <a:gd name="T37" fmla="*/ 1 h 18"/>
                <a:gd name="T38" fmla="*/ 2 w 5"/>
                <a:gd name="T39" fmla="*/ 0 h 18"/>
                <a:gd name="T40" fmla="*/ 3 w 5"/>
                <a:gd name="T41" fmla="*/ 0 h 18"/>
                <a:gd name="T42" fmla="*/ 4 w 5"/>
                <a:gd name="T43" fmla="*/ 1 h 18"/>
                <a:gd name="T44" fmla="*/ 3 w 5"/>
                <a:gd name="T45" fmla="*/ 5 h 18"/>
                <a:gd name="T46" fmla="*/ 2 w 5"/>
                <a:gd name="T47" fmla="*/ 5 h 18"/>
                <a:gd name="T48" fmla="*/ 2 w 5"/>
                <a:gd name="T4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18">
                  <a:moveTo>
                    <a:pt x="2" y="6"/>
                  </a:moveTo>
                  <a:lnTo>
                    <a:pt x="2" y="9"/>
                  </a:lnTo>
                  <a:lnTo>
                    <a:pt x="4" y="14"/>
                  </a:lnTo>
                  <a:lnTo>
                    <a:pt x="5" y="16"/>
                  </a:lnTo>
                  <a:lnTo>
                    <a:pt x="4" y="18"/>
                  </a:lnTo>
                  <a:lnTo>
                    <a:pt x="5" y="18"/>
                  </a:lnTo>
                  <a:lnTo>
                    <a:pt x="4" y="18"/>
                  </a:lnTo>
                  <a:lnTo>
                    <a:pt x="3" y="16"/>
                  </a:lnTo>
                  <a:lnTo>
                    <a:pt x="2" y="15"/>
                  </a:lnTo>
                  <a:lnTo>
                    <a:pt x="1" y="15"/>
                  </a:lnTo>
                  <a:lnTo>
                    <a:pt x="1" y="14"/>
                  </a:lnTo>
                  <a:lnTo>
                    <a:pt x="0" y="14"/>
                  </a:lnTo>
                  <a:lnTo>
                    <a:pt x="1" y="14"/>
                  </a:lnTo>
                  <a:lnTo>
                    <a:pt x="0" y="10"/>
                  </a:lnTo>
                  <a:lnTo>
                    <a:pt x="1" y="9"/>
                  </a:lnTo>
                  <a:lnTo>
                    <a:pt x="1" y="5"/>
                  </a:lnTo>
                  <a:lnTo>
                    <a:pt x="0" y="2"/>
                  </a:lnTo>
                  <a:lnTo>
                    <a:pt x="0" y="1"/>
                  </a:lnTo>
                  <a:lnTo>
                    <a:pt x="1" y="1"/>
                  </a:lnTo>
                  <a:lnTo>
                    <a:pt x="2" y="0"/>
                  </a:lnTo>
                  <a:lnTo>
                    <a:pt x="3" y="0"/>
                  </a:lnTo>
                  <a:lnTo>
                    <a:pt x="4" y="1"/>
                  </a:lnTo>
                  <a:lnTo>
                    <a:pt x="3" y="5"/>
                  </a:lnTo>
                  <a:lnTo>
                    <a:pt x="2" y="5"/>
                  </a:lnTo>
                  <a:lnTo>
                    <a:pt x="2" y="6"/>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1" name="Freeform 69"/>
            <p:cNvSpPr>
              <a:spLocks/>
            </p:cNvSpPr>
            <p:nvPr/>
          </p:nvSpPr>
          <p:spPr bwMode="auto">
            <a:xfrm>
              <a:off x="1881829" y="4620804"/>
              <a:ext cx="10109" cy="6740"/>
            </a:xfrm>
            <a:custGeom>
              <a:avLst/>
              <a:gdLst>
                <a:gd name="T0" fmla="*/ 6 w 6"/>
                <a:gd name="T1" fmla="*/ 2 h 4"/>
                <a:gd name="T2" fmla="*/ 6 w 6"/>
                <a:gd name="T3" fmla="*/ 3 h 4"/>
                <a:gd name="T4" fmla="*/ 5 w 6"/>
                <a:gd name="T5" fmla="*/ 4 h 4"/>
                <a:gd name="T6" fmla="*/ 4 w 6"/>
                <a:gd name="T7" fmla="*/ 4 h 4"/>
                <a:gd name="T8" fmla="*/ 2 w 6"/>
                <a:gd name="T9" fmla="*/ 3 h 4"/>
                <a:gd name="T10" fmla="*/ 1 w 6"/>
                <a:gd name="T11" fmla="*/ 2 h 4"/>
                <a:gd name="T12" fmla="*/ 0 w 6"/>
                <a:gd name="T13" fmla="*/ 2 h 4"/>
                <a:gd name="T14" fmla="*/ 0 w 6"/>
                <a:gd name="T15" fmla="*/ 1 h 4"/>
                <a:gd name="T16" fmla="*/ 0 w 6"/>
                <a:gd name="T17" fmla="*/ 0 h 4"/>
                <a:gd name="T18" fmla="*/ 1 w 6"/>
                <a:gd name="T19" fmla="*/ 0 h 4"/>
                <a:gd name="T20" fmla="*/ 2 w 6"/>
                <a:gd name="T21" fmla="*/ 0 h 4"/>
                <a:gd name="T22" fmla="*/ 4 w 6"/>
                <a:gd name="T23" fmla="*/ 0 h 4"/>
                <a:gd name="T24" fmla="*/ 5 w 6"/>
                <a:gd name="T25" fmla="*/ 1 h 4"/>
                <a:gd name="T26" fmla="*/ 5 w 6"/>
                <a:gd name="T27" fmla="*/ 2 h 4"/>
                <a:gd name="T28" fmla="*/ 6 w 6"/>
                <a:gd name="T29" fmla="*/ 2 h 4"/>
                <a:gd name="T30" fmla="*/ 6 w 6"/>
                <a:gd name="T31" fmla="*/ 1 h 4"/>
                <a:gd name="T32" fmla="*/ 6 w 6"/>
                <a:gd name="T3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
                  <a:moveTo>
                    <a:pt x="6" y="2"/>
                  </a:moveTo>
                  <a:lnTo>
                    <a:pt x="6" y="3"/>
                  </a:lnTo>
                  <a:lnTo>
                    <a:pt x="5" y="4"/>
                  </a:lnTo>
                  <a:lnTo>
                    <a:pt x="4" y="4"/>
                  </a:lnTo>
                  <a:lnTo>
                    <a:pt x="2" y="3"/>
                  </a:lnTo>
                  <a:lnTo>
                    <a:pt x="1" y="2"/>
                  </a:lnTo>
                  <a:lnTo>
                    <a:pt x="0" y="2"/>
                  </a:lnTo>
                  <a:lnTo>
                    <a:pt x="0" y="1"/>
                  </a:lnTo>
                  <a:lnTo>
                    <a:pt x="0" y="0"/>
                  </a:lnTo>
                  <a:lnTo>
                    <a:pt x="1" y="0"/>
                  </a:lnTo>
                  <a:lnTo>
                    <a:pt x="2" y="0"/>
                  </a:lnTo>
                  <a:lnTo>
                    <a:pt x="4" y="0"/>
                  </a:lnTo>
                  <a:lnTo>
                    <a:pt x="5" y="1"/>
                  </a:lnTo>
                  <a:lnTo>
                    <a:pt x="5" y="2"/>
                  </a:lnTo>
                  <a:lnTo>
                    <a:pt x="6" y="2"/>
                  </a:lnTo>
                  <a:lnTo>
                    <a:pt x="6" y="1"/>
                  </a:lnTo>
                  <a:lnTo>
                    <a:pt x="6"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2" name="Freeform 70"/>
            <p:cNvSpPr>
              <a:spLocks/>
            </p:cNvSpPr>
            <p:nvPr/>
          </p:nvSpPr>
          <p:spPr bwMode="auto">
            <a:xfrm>
              <a:off x="1696490" y="4425355"/>
              <a:ext cx="53917" cy="89300"/>
            </a:xfrm>
            <a:custGeom>
              <a:avLst/>
              <a:gdLst>
                <a:gd name="T0" fmla="*/ 12 w 32"/>
                <a:gd name="T1" fmla="*/ 3 h 53"/>
                <a:gd name="T2" fmla="*/ 11 w 32"/>
                <a:gd name="T3" fmla="*/ 5 h 53"/>
                <a:gd name="T4" fmla="*/ 12 w 32"/>
                <a:gd name="T5" fmla="*/ 8 h 53"/>
                <a:gd name="T6" fmla="*/ 14 w 32"/>
                <a:gd name="T7" fmla="*/ 14 h 53"/>
                <a:gd name="T8" fmla="*/ 15 w 32"/>
                <a:gd name="T9" fmla="*/ 16 h 53"/>
                <a:gd name="T10" fmla="*/ 17 w 32"/>
                <a:gd name="T11" fmla="*/ 16 h 53"/>
                <a:gd name="T12" fmla="*/ 20 w 32"/>
                <a:gd name="T13" fmla="*/ 17 h 53"/>
                <a:gd name="T14" fmla="*/ 24 w 32"/>
                <a:gd name="T15" fmla="*/ 18 h 53"/>
                <a:gd name="T16" fmla="*/ 25 w 32"/>
                <a:gd name="T17" fmla="*/ 20 h 53"/>
                <a:gd name="T18" fmla="*/ 26 w 32"/>
                <a:gd name="T19" fmla="*/ 22 h 53"/>
                <a:gd name="T20" fmla="*/ 26 w 32"/>
                <a:gd name="T21" fmla="*/ 25 h 53"/>
                <a:gd name="T22" fmla="*/ 25 w 32"/>
                <a:gd name="T23" fmla="*/ 26 h 53"/>
                <a:gd name="T24" fmla="*/ 22 w 32"/>
                <a:gd name="T25" fmla="*/ 29 h 53"/>
                <a:gd name="T26" fmla="*/ 24 w 32"/>
                <a:gd name="T27" fmla="*/ 30 h 53"/>
                <a:gd name="T28" fmla="*/ 24 w 32"/>
                <a:gd name="T29" fmla="*/ 33 h 53"/>
                <a:gd name="T30" fmla="*/ 26 w 32"/>
                <a:gd name="T31" fmla="*/ 36 h 53"/>
                <a:gd name="T32" fmla="*/ 26 w 32"/>
                <a:gd name="T33" fmla="*/ 38 h 53"/>
                <a:gd name="T34" fmla="*/ 25 w 32"/>
                <a:gd name="T35" fmla="*/ 39 h 53"/>
                <a:gd name="T36" fmla="*/ 27 w 32"/>
                <a:gd name="T37" fmla="*/ 40 h 53"/>
                <a:gd name="T38" fmla="*/ 27 w 32"/>
                <a:gd name="T39" fmla="*/ 43 h 53"/>
                <a:gd name="T40" fmla="*/ 30 w 32"/>
                <a:gd name="T41" fmla="*/ 45 h 53"/>
                <a:gd name="T42" fmla="*/ 31 w 32"/>
                <a:gd name="T43" fmla="*/ 47 h 53"/>
                <a:gd name="T44" fmla="*/ 31 w 32"/>
                <a:gd name="T45" fmla="*/ 49 h 53"/>
                <a:gd name="T46" fmla="*/ 32 w 32"/>
                <a:gd name="T47" fmla="*/ 52 h 53"/>
                <a:gd name="T48" fmla="*/ 30 w 32"/>
                <a:gd name="T49" fmla="*/ 53 h 53"/>
                <a:gd name="T50" fmla="*/ 27 w 32"/>
                <a:gd name="T51" fmla="*/ 53 h 53"/>
                <a:gd name="T52" fmla="*/ 26 w 32"/>
                <a:gd name="T53" fmla="*/ 52 h 53"/>
                <a:gd name="T54" fmla="*/ 26 w 32"/>
                <a:gd name="T55" fmla="*/ 49 h 53"/>
                <a:gd name="T56" fmla="*/ 24 w 32"/>
                <a:gd name="T57" fmla="*/ 48 h 53"/>
                <a:gd name="T58" fmla="*/ 20 w 32"/>
                <a:gd name="T59" fmla="*/ 46 h 53"/>
                <a:gd name="T60" fmla="*/ 18 w 32"/>
                <a:gd name="T61" fmla="*/ 46 h 53"/>
                <a:gd name="T62" fmla="*/ 16 w 32"/>
                <a:gd name="T63" fmla="*/ 46 h 53"/>
                <a:gd name="T64" fmla="*/ 14 w 32"/>
                <a:gd name="T65" fmla="*/ 48 h 53"/>
                <a:gd name="T66" fmla="*/ 11 w 32"/>
                <a:gd name="T67" fmla="*/ 46 h 53"/>
                <a:gd name="T68" fmla="*/ 14 w 32"/>
                <a:gd name="T69" fmla="*/ 42 h 53"/>
                <a:gd name="T70" fmla="*/ 14 w 32"/>
                <a:gd name="T71" fmla="*/ 39 h 53"/>
                <a:gd name="T72" fmla="*/ 14 w 32"/>
                <a:gd name="T73" fmla="*/ 37 h 53"/>
                <a:gd name="T74" fmla="*/ 14 w 32"/>
                <a:gd name="T75" fmla="*/ 35 h 53"/>
                <a:gd name="T76" fmla="*/ 11 w 32"/>
                <a:gd name="T77" fmla="*/ 34 h 53"/>
                <a:gd name="T78" fmla="*/ 12 w 32"/>
                <a:gd name="T79" fmla="*/ 33 h 53"/>
                <a:gd name="T80" fmla="*/ 14 w 32"/>
                <a:gd name="T81" fmla="*/ 30 h 53"/>
                <a:gd name="T82" fmla="*/ 14 w 32"/>
                <a:gd name="T83" fmla="*/ 27 h 53"/>
                <a:gd name="T84" fmla="*/ 12 w 32"/>
                <a:gd name="T85" fmla="*/ 24 h 53"/>
                <a:gd name="T86" fmla="*/ 11 w 32"/>
                <a:gd name="T87" fmla="*/ 19 h 53"/>
                <a:gd name="T88" fmla="*/ 9 w 32"/>
                <a:gd name="T89" fmla="*/ 18 h 53"/>
                <a:gd name="T90" fmla="*/ 6 w 32"/>
                <a:gd name="T91" fmla="*/ 16 h 53"/>
                <a:gd name="T92" fmla="*/ 5 w 32"/>
                <a:gd name="T93" fmla="*/ 16 h 53"/>
                <a:gd name="T94" fmla="*/ 1 w 32"/>
                <a:gd name="T95" fmla="*/ 14 h 53"/>
                <a:gd name="T96" fmla="*/ 0 w 32"/>
                <a:gd name="T97" fmla="*/ 10 h 53"/>
                <a:gd name="T98" fmla="*/ 1 w 32"/>
                <a:gd name="T99" fmla="*/ 8 h 53"/>
                <a:gd name="T100" fmla="*/ 5 w 32"/>
                <a:gd name="T101" fmla="*/ 5 h 53"/>
                <a:gd name="T102" fmla="*/ 7 w 32"/>
                <a:gd name="T103" fmla="*/ 4 h 53"/>
                <a:gd name="T104" fmla="*/ 9 w 32"/>
                <a:gd name="T105" fmla="*/ 4 h 53"/>
                <a:gd name="T106" fmla="*/ 10 w 32"/>
                <a:gd name="T107" fmla="*/ 2 h 53"/>
                <a:gd name="T108" fmla="*/ 12 w 32"/>
                <a:gd name="T109" fmla="*/ 2 h 53"/>
                <a:gd name="T110" fmla="*/ 14 w 32"/>
                <a:gd name="T11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 h="53">
                  <a:moveTo>
                    <a:pt x="14" y="2"/>
                  </a:moveTo>
                  <a:lnTo>
                    <a:pt x="12" y="3"/>
                  </a:lnTo>
                  <a:lnTo>
                    <a:pt x="11" y="4"/>
                  </a:lnTo>
                  <a:lnTo>
                    <a:pt x="11" y="5"/>
                  </a:lnTo>
                  <a:lnTo>
                    <a:pt x="11" y="6"/>
                  </a:lnTo>
                  <a:lnTo>
                    <a:pt x="12" y="8"/>
                  </a:lnTo>
                  <a:lnTo>
                    <a:pt x="14" y="12"/>
                  </a:lnTo>
                  <a:lnTo>
                    <a:pt x="14" y="14"/>
                  </a:lnTo>
                  <a:lnTo>
                    <a:pt x="15" y="14"/>
                  </a:lnTo>
                  <a:lnTo>
                    <a:pt x="15" y="16"/>
                  </a:lnTo>
                  <a:lnTo>
                    <a:pt x="16" y="16"/>
                  </a:lnTo>
                  <a:lnTo>
                    <a:pt x="17" y="16"/>
                  </a:lnTo>
                  <a:lnTo>
                    <a:pt x="18" y="16"/>
                  </a:lnTo>
                  <a:lnTo>
                    <a:pt x="20" y="17"/>
                  </a:lnTo>
                  <a:lnTo>
                    <a:pt x="21" y="17"/>
                  </a:lnTo>
                  <a:lnTo>
                    <a:pt x="24" y="18"/>
                  </a:lnTo>
                  <a:lnTo>
                    <a:pt x="25" y="19"/>
                  </a:lnTo>
                  <a:lnTo>
                    <a:pt x="25" y="20"/>
                  </a:lnTo>
                  <a:lnTo>
                    <a:pt x="26" y="20"/>
                  </a:lnTo>
                  <a:lnTo>
                    <a:pt x="26" y="22"/>
                  </a:lnTo>
                  <a:lnTo>
                    <a:pt x="25" y="24"/>
                  </a:lnTo>
                  <a:lnTo>
                    <a:pt x="26" y="25"/>
                  </a:lnTo>
                  <a:lnTo>
                    <a:pt x="26" y="26"/>
                  </a:lnTo>
                  <a:lnTo>
                    <a:pt x="25" y="26"/>
                  </a:lnTo>
                  <a:lnTo>
                    <a:pt x="24" y="28"/>
                  </a:lnTo>
                  <a:lnTo>
                    <a:pt x="22" y="29"/>
                  </a:lnTo>
                  <a:lnTo>
                    <a:pt x="22" y="30"/>
                  </a:lnTo>
                  <a:lnTo>
                    <a:pt x="24" y="30"/>
                  </a:lnTo>
                  <a:lnTo>
                    <a:pt x="24" y="32"/>
                  </a:lnTo>
                  <a:lnTo>
                    <a:pt x="24" y="33"/>
                  </a:lnTo>
                  <a:lnTo>
                    <a:pt x="25" y="34"/>
                  </a:lnTo>
                  <a:lnTo>
                    <a:pt x="26" y="36"/>
                  </a:lnTo>
                  <a:lnTo>
                    <a:pt x="26" y="37"/>
                  </a:lnTo>
                  <a:lnTo>
                    <a:pt x="26" y="38"/>
                  </a:lnTo>
                  <a:lnTo>
                    <a:pt x="25" y="38"/>
                  </a:lnTo>
                  <a:lnTo>
                    <a:pt x="25" y="39"/>
                  </a:lnTo>
                  <a:lnTo>
                    <a:pt x="26" y="40"/>
                  </a:lnTo>
                  <a:lnTo>
                    <a:pt x="27" y="40"/>
                  </a:lnTo>
                  <a:lnTo>
                    <a:pt x="27" y="42"/>
                  </a:lnTo>
                  <a:lnTo>
                    <a:pt x="27" y="43"/>
                  </a:lnTo>
                  <a:lnTo>
                    <a:pt x="29" y="45"/>
                  </a:lnTo>
                  <a:lnTo>
                    <a:pt x="30" y="45"/>
                  </a:lnTo>
                  <a:lnTo>
                    <a:pt x="30" y="46"/>
                  </a:lnTo>
                  <a:lnTo>
                    <a:pt x="31" y="47"/>
                  </a:lnTo>
                  <a:lnTo>
                    <a:pt x="30" y="47"/>
                  </a:lnTo>
                  <a:lnTo>
                    <a:pt x="31" y="49"/>
                  </a:lnTo>
                  <a:lnTo>
                    <a:pt x="32" y="50"/>
                  </a:lnTo>
                  <a:lnTo>
                    <a:pt x="32" y="52"/>
                  </a:lnTo>
                  <a:lnTo>
                    <a:pt x="31" y="52"/>
                  </a:lnTo>
                  <a:lnTo>
                    <a:pt x="30" y="53"/>
                  </a:lnTo>
                  <a:lnTo>
                    <a:pt x="28" y="53"/>
                  </a:lnTo>
                  <a:lnTo>
                    <a:pt x="27" y="53"/>
                  </a:lnTo>
                  <a:lnTo>
                    <a:pt x="26" y="53"/>
                  </a:lnTo>
                  <a:lnTo>
                    <a:pt x="26" y="52"/>
                  </a:lnTo>
                  <a:lnTo>
                    <a:pt x="26" y="50"/>
                  </a:lnTo>
                  <a:lnTo>
                    <a:pt x="26" y="49"/>
                  </a:lnTo>
                  <a:lnTo>
                    <a:pt x="25" y="49"/>
                  </a:lnTo>
                  <a:lnTo>
                    <a:pt x="24" y="48"/>
                  </a:lnTo>
                  <a:lnTo>
                    <a:pt x="22" y="47"/>
                  </a:lnTo>
                  <a:lnTo>
                    <a:pt x="20" y="46"/>
                  </a:lnTo>
                  <a:lnTo>
                    <a:pt x="19" y="46"/>
                  </a:lnTo>
                  <a:lnTo>
                    <a:pt x="18" y="46"/>
                  </a:lnTo>
                  <a:lnTo>
                    <a:pt x="17" y="46"/>
                  </a:lnTo>
                  <a:lnTo>
                    <a:pt x="16" y="46"/>
                  </a:lnTo>
                  <a:lnTo>
                    <a:pt x="15" y="47"/>
                  </a:lnTo>
                  <a:lnTo>
                    <a:pt x="14" y="48"/>
                  </a:lnTo>
                  <a:lnTo>
                    <a:pt x="11" y="48"/>
                  </a:lnTo>
                  <a:lnTo>
                    <a:pt x="11" y="46"/>
                  </a:lnTo>
                  <a:lnTo>
                    <a:pt x="14" y="44"/>
                  </a:lnTo>
                  <a:lnTo>
                    <a:pt x="14" y="42"/>
                  </a:lnTo>
                  <a:lnTo>
                    <a:pt x="14" y="40"/>
                  </a:lnTo>
                  <a:lnTo>
                    <a:pt x="14" y="39"/>
                  </a:lnTo>
                  <a:lnTo>
                    <a:pt x="14" y="38"/>
                  </a:lnTo>
                  <a:lnTo>
                    <a:pt x="14" y="37"/>
                  </a:lnTo>
                  <a:lnTo>
                    <a:pt x="14" y="36"/>
                  </a:lnTo>
                  <a:lnTo>
                    <a:pt x="14" y="35"/>
                  </a:lnTo>
                  <a:lnTo>
                    <a:pt x="12" y="35"/>
                  </a:lnTo>
                  <a:lnTo>
                    <a:pt x="11" y="34"/>
                  </a:lnTo>
                  <a:lnTo>
                    <a:pt x="12" y="34"/>
                  </a:lnTo>
                  <a:lnTo>
                    <a:pt x="12" y="33"/>
                  </a:lnTo>
                  <a:lnTo>
                    <a:pt x="12" y="32"/>
                  </a:lnTo>
                  <a:lnTo>
                    <a:pt x="14" y="30"/>
                  </a:lnTo>
                  <a:lnTo>
                    <a:pt x="14" y="28"/>
                  </a:lnTo>
                  <a:lnTo>
                    <a:pt x="14" y="27"/>
                  </a:lnTo>
                  <a:lnTo>
                    <a:pt x="14" y="26"/>
                  </a:lnTo>
                  <a:lnTo>
                    <a:pt x="12" y="24"/>
                  </a:lnTo>
                  <a:lnTo>
                    <a:pt x="11" y="20"/>
                  </a:lnTo>
                  <a:lnTo>
                    <a:pt x="11" y="19"/>
                  </a:lnTo>
                  <a:lnTo>
                    <a:pt x="10" y="19"/>
                  </a:lnTo>
                  <a:lnTo>
                    <a:pt x="9" y="18"/>
                  </a:lnTo>
                  <a:lnTo>
                    <a:pt x="9" y="17"/>
                  </a:lnTo>
                  <a:lnTo>
                    <a:pt x="6" y="16"/>
                  </a:lnTo>
                  <a:lnTo>
                    <a:pt x="5" y="17"/>
                  </a:lnTo>
                  <a:lnTo>
                    <a:pt x="5" y="16"/>
                  </a:lnTo>
                  <a:lnTo>
                    <a:pt x="2" y="16"/>
                  </a:lnTo>
                  <a:lnTo>
                    <a:pt x="1" y="14"/>
                  </a:lnTo>
                  <a:lnTo>
                    <a:pt x="1" y="12"/>
                  </a:lnTo>
                  <a:lnTo>
                    <a:pt x="0" y="10"/>
                  </a:lnTo>
                  <a:lnTo>
                    <a:pt x="1" y="9"/>
                  </a:lnTo>
                  <a:lnTo>
                    <a:pt x="1" y="8"/>
                  </a:lnTo>
                  <a:lnTo>
                    <a:pt x="2" y="6"/>
                  </a:lnTo>
                  <a:lnTo>
                    <a:pt x="5" y="5"/>
                  </a:lnTo>
                  <a:lnTo>
                    <a:pt x="6" y="4"/>
                  </a:lnTo>
                  <a:lnTo>
                    <a:pt x="7" y="4"/>
                  </a:lnTo>
                  <a:lnTo>
                    <a:pt x="8" y="4"/>
                  </a:lnTo>
                  <a:lnTo>
                    <a:pt x="9" y="4"/>
                  </a:lnTo>
                  <a:lnTo>
                    <a:pt x="10" y="3"/>
                  </a:lnTo>
                  <a:lnTo>
                    <a:pt x="10" y="2"/>
                  </a:lnTo>
                  <a:lnTo>
                    <a:pt x="11" y="2"/>
                  </a:lnTo>
                  <a:lnTo>
                    <a:pt x="12" y="2"/>
                  </a:lnTo>
                  <a:lnTo>
                    <a:pt x="12" y="0"/>
                  </a:lnTo>
                  <a:lnTo>
                    <a:pt x="14"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3" name="Freeform 71"/>
            <p:cNvSpPr>
              <a:spLocks/>
            </p:cNvSpPr>
            <p:nvPr/>
          </p:nvSpPr>
          <p:spPr bwMode="auto">
            <a:xfrm>
              <a:off x="1838021" y="4448944"/>
              <a:ext cx="8425" cy="6740"/>
            </a:xfrm>
            <a:custGeom>
              <a:avLst/>
              <a:gdLst>
                <a:gd name="T0" fmla="*/ 2 w 5"/>
                <a:gd name="T1" fmla="*/ 4 h 4"/>
                <a:gd name="T2" fmla="*/ 1 w 5"/>
                <a:gd name="T3" fmla="*/ 4 h 4"/>
                <a:gd name="T4" fmla="*/ 1 w 5"/>
                <a:gd name="T5" fmla="*/ 3 h 4"/>
                <a:gd name="T6" fmla="*/ 1 w 5"/>
                <a:gd name="T7" fmla="*/ 2 h 4"/>
                <a:gd name="T8" fmla="*/ 0 w 5"/>
                <a:gd name="T9" fmla="*/ 1 h 4"/>
                <a:gd name="T10" fmla="*/ 1 w 5"/>
                <a:gd name="T11" fmla="*/ 1 h 4"/>
                <a:gd name="T12" fmla="*/ 1 w 5"/>
                <a:gd name="T13" fmla="*/ 0 h 4"/>
                <a:gd name="T14" fmla="*/ 2 w 5"/>
                <a:gd name="T15" fmla="*/ 0 h 4"/>
                <a:gd name="T16" fmla="*/ 3 w 5"/>
                <a:gd name="T17" fmla="*/ 0 h 4"/>
                <a:gd name="T18" fmla="*/ 4 w 5"/>
                <a:gd name="T19" fmla="*/ 0 h 4"/>
                <a:gd name="T20" fmla="*/ 5 w 5"/>
                <a:gd name="T21" fmla="*/ 1 h 4"/>
                <a:gd name="T22" fmla="*/ 5 w 5"/>
                <a:gd name="T23" fmla="*/ 2 h 4"/>
                <a:gd name="T24" fmla="*/ 5 w 5"/>
                <a:gd name="T25" fmla="*/ 3 h 4"/>
                <a:gd name="T26" fmla="*/ 4 w 5"/>
                <a:gd name="T27" fmla="*/ 3 h 4"/>
                <a:gd name="T28" fmla="*/ 4 w 5"/>
                <a:gd name="T29" fmla="*/ 4 h 4"/>
                <a:gd name="T30" fmla="*/ 3 w 5"/>
                <a:gd name="T31" fmla="*/ 4 h 4"/>
                <a:gd name="T32" fmla="*/ 2 w 5"/>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4">
                  <a:moveTo>
                    <a:pt x="2" y="4"/>
                  </a:moveTo>
                  <a:lnTo>
                    <a:pt x="1" y="4"/>
                  </a:lnTo>
                  <a:lnTo>
                    <a:pt x="1" y="3"/>
                  </a:lnTo>
                  <a:lnTo>
                    <a:pt x="1" y="2"/>
                  </a:lnTo>
                  <a:lnTo>
                    <a:pt x="0" y="1"/>
                  </a:lnTo>
                  <a:lnTo>
                    <a:pt x="1" y="1"/>
                  </a:lnTo>
                  <a:lnTo>
                    <a:pt x="1" y="0"/>
                  </a:lnTo>
                  <a:lnTo>
                    <a:pt x="2" y="0"/>
                  </a:lnTo>
                  <a:lnTo>
                    <a:pt x="3" y="0"/>
                  </a:lnTo>
                  <a:lnTo>
                    <a:pt x="4" y="0"/>
                  </a:lnTo>
                  <a:lnTo>
                    <a:pt x="5" y="1"/>
                  </a:lnTo>
                  <a:lnTo>
                    <a:pt x="5" y="2"/>
                  </a:lnTo>
                  <a:lnTo>
                    <a:pt x="5" y="3"/>
                  </a:lnTo>
                  <a:lnTo>
                    <a:pt x="4" y="3"/>
                  </a:lnTo>
                  <a:lnTo>
                    <a:pt x="4" y="4"/>
                  </a:lnTo>
                  <a:lnTo>
                    <a:pt x="3" y="4"/>
                  </a:lnTo>
                  <a:lnTo>
                    <a:pt x="2" y="4"/>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4" name="Freeform 72"/>
            <p:cNvSpPr>
              <a:spLocks/>
            </p:cNvSpPr>
            <p:nvPr/>
          </p:nvSpPr>
          <p:spPr bwMode="auto">
            <a:xfrm>
              <a:off x="1863294" y="4400082"/>
              <a:ext cx="1685" cy="1685"/>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5" name="Freeform 73"/>
            <p:cNvSpPr>
              <a:spLocks/>
            </p:cNvSpPr>
            <p:nvPr/>
          </p:nvSpPr>
          <p:spPr bwMode="auto">
            <a:xfrm>
              <a:off x="1935745" y="4433780"/>
              <a:ext cx="5055" cy="1685"/>
            </a:xfrm>
            <a:custGeom>
              <a:avLst/>
              <a:gdLst>
                <a:gd name="T0" fmla="*/ 0 w 3"/>
                <a:gd name="T1" fmla="*/ 1 h 1"/>
                <a:gd name="T2" fmla="*/ 0 w 3"/>
                <a:gd name="T3" fmla="*/ 0 h 1"/>
                <a:gd name="T4" fmla="*/ 2 w 3"/>
                <a:gd name="T5" fmla="*/ 0 h 1"/>
                <a:gd name="T6" fmla="*/ 3 w 3"/>
                <a:gd name="T7" fmla="*/ 0 h 1"/>
                <a:gd name="T8" fmla="*/ 3 w 3"/>
                <a:gd name="T9" fmla="*/ 1 h 1"/>
                <a:gd name="T10" fmla="*/ 2 w 3"/>
                <a:gd name="T11" fmla="*/ 0 h 1"/>
                <a:gd name="T12" fmla="*/ 0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1"/>
                  </a:moveTo>
                  <a:lnTo>
                    <a:pt x="0" y="0"/>
                  </a:lnTo>
                  <a:lnTo>
                    <a:pt x="2" y="0"/>
                  </a:lnTo>
                  <a:lnTo>
                    <a:pt x="3" y="0"/>
                  </a:lnTo>
                  <a:lnTo>
                    <a:pt x="3" y="1"/>
                  </a:lnTo>
                  <a:lnTo>
                    <a:pt x="2" y="0"/>
                  </a:lnTo>
                  <a:lnTo>
                    <a:pt x="0" y="1"/>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0" name="Freeform 78"/>
            <p:cNvSpPr>
              <a:spLocks/>
            </p:cNvSpPr>
            <p:nvPr/>
          </p:nvSpPr>
          <p:spPr bwMode="auto">
            <a:xfrm>
              <a:off x="939969" y="4622489"/>
              <a:ext cx="6740" cy="33698"/>
            </a:xfrm>
            <a:custGeom>
              <a:avLst/>
              <a:gdLst>
                <a:gd name="T0" fmla="*/ 1 w 4"/>
                <a:gd name="T1" fmla="*/ 1 h 20"/>
                <a:gd name="T2" fmla="*/ 1 w 4"/>
                <a:gd name="T3" fmla="*/ 2 h 20"/>
                <a:gd name="T4" fmla="*/ 3 w 4"/>
                <a:gd name="T5" fmla="*/ 2 h 20"/>
                <a:gd name="T6" fmla="*/ 3 w 4"/>
                <a:gd name="T7" fmla="*/ 3 h 20"/>
                <a:gd name="T8" fmla="*/ 4 w 4"/>
                <a:gd name="T9" fmla="*/ 5 h 20"/>
                <a:gd name="T10" fmla="*/ 4 w 4"/>
                <a:gd name="T11" fmla="*/ 6 h 20"/>
                <a:gd name="T12" fmla="*/ 3 w 4"/>
                <a:gd name="T13" fmla="*/ 6 h 20"/>
                <a:gd name="T14" fmla="*/ 3 w 4"/>
                <a:gd name="T15" fmla="*/ 8 h 20"/>
                <a:gd name="T16" fmla="*/ 3 w 4"/>
                <a:gd name="T17" fmla="*/ 10 h 20"/>
                <a:gd name="T18" fmla="*/ 3 w 4"/>
                <a:gd name="T19" fmla="*/ 11 h 20"/>
                <a:gd name="T20" fmla="*/ 3 w 4"/>
                <a:gd name="T21" fmla="*/ 12 h 20"/>
                <a:gd name="T22" fmla="*/ 3 w 4"/>
                <a:gd name="T23" fmla="*/ 13 h 20"/>
                <a:gd name="T24" fmla="*/ 3 w 4"/>
                <a:gd name="T25" fmla="*/ 15 h 20"/>
                <a:gd name="T26" fmla="*/ 1 w 4"/>
                <a:gd name="T27" fmla="*/ 15 h 20"/>
                <a:gd name="T28" fmla="*/ 1 w 4"/>
                <a:gd name="T29" fmla="*/ 16 h 20"/>
                <a:gd name="T30" fmla="*/ 3 w 4"/>
                <a:gd name="T31" fmla="*/ 17 h 20"/>
                <a:gd name="T32" fmla="*/ 4 w 4"/>
                <a:gd name="T33" fmla="*/ 18 h 20"/>
                <a:gd name="T34" fmla="*/ 4 w 4"/>
                <a:gd name="T35" fmla="*/ 20 h 20"/>
                <a:gd name="T36" fmla="*/ 3 w 4"/>
                <a:gd name="T37" fmla="*/ 20 h 20"/>
                <a:gd name="T38" fmla="*/ 3 w 4"/>
                <a:gd name="T39" fmla="*/ 19 h 20"/>
                <a:gd name="T40" fmla="*/ 3 w 4"/>
                <a:gd name="T41" fmla="*/ 18 h 20"/>
                <a:gd name="T42" fmla="*/ 0 w 4"/>
                <a:gd name="T43" fmla="*/ 17 h 20"/>
                <a:gd name="T44" fmla="*/ 0 w 4"/>
                <a:gd name="T45" fmla="*/ 16 h 20"/>
                <a:gd name="T46" fmla="*/ 0 w 4"/>
                <a:gd name="T47" fmla="*/ 15 h 20"/>
                <a:gd name="T48" fmla="*/ 0 w 4"/>
                <a:gd name="T49" fmla="*/ 12 h 20"/>
                <a:gd name="T50" fmla="*/ 0 w 4"/>
                <a:gd name="T51" fmla="*/ 11 h 20"/>
                <a:gd name="T52" fmla="*/ 1 w 4"/>
                <a:gd name="T53" fmla="*/ 10 h 20"/>
                <a:gd name="T54" fmla="*/ 1 w 4"/>
                <a:gd name="T55" fmla="*/ 9 h 20"/>
                <a:gd name="T56" fmla="*/ 1 w 4"/>
                <a:gd name="T57" fmla="*/ 8 h 20"/>
                <a:gd name="T58" fmla="*/ 1 w 4"/>
                <a:gd name="T59" fmla="*/ 5 h 20"/>
                <a:gd name="T60" fmla="*/ 1 w 4"/>
                <a:gd name="T61" fmla="*/ 3 h 20"/>
                <a:gd name="T62" fmla="*/ 0 w 4"/>
                <a:gd name="T63" fmla="*/ 3 h 20"/>
                <a:gd name="T64" fmla="*/ 0 w 4"/>
                <a:gd name="T65" fmla="*/ 2 h 20"/>
                <a:gd name="T66" fmla="*/ 0 w 4"/>
                <a:gd name="T67" fmla="*/ 0 h 20"/>
                <a:gd name="T68" fmla="*/ 1 w 4"/>
                <a:gd name="T69" fmla="*/ 0 h 20"/>
                <a:gd name="T70" fmla="*/ 1 w 4"/>
                <a:gd name="T7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 h="20">
                  <a:moveTo>
                    <a:pt x="1" y="1"/>
                  </a:moveTo>
                  <a:lnTo>
                    <a:pt x="1" y="2"/>
                  </a:lnTo>
                  <a:lnTo>
                    <a:pt x="3" y="2"/>
                  </a:lnTo>
                  <a:lnTo>
                    <a:pt x="3" y="3"/>
                  </a:lnTo>
                  <a:lnTo>
                    <a:pt x="4" y="5"/>
                  </a:lnTo>
                  <a:lnTo>
                    <a:pt x="4" y="6"/>
                  </a:lnTo>
                  <a:lnTo>
                    <a:pt x="3" y="6"/>
                  </a:lnTo>
                  <a:lnTo>
                    <a:pt x="3" y="8"/>
                  </a:lnTo>
                  <a:lnTo>
                    <a:pt x="3" y="10"/>
                  </a:lnTo>
                  <a:lnTo>
                    <a:pt x="3" y="11"/>
                  </a:lnTo>
                  <a:lnTo>
                    <a:pt x="3" y="12"/>
                  </a:lnTo>
                  <a:lnTo>
                    <a:pt x="3" y="13"/>
                  </a:lnTo>
                  <a:lnTo>
                    <a:pt x="3" y="15"/>
                  </a:lnTo>
                  <a:lnTo>
                    <a:pt x="1" y="15"/>
                  </a:lnTo>
                  <a:lnTo>
                    <a:pt x="1" y="16"/>
                  </a:lnTo>
                  <a:lnTo>
                    <a:pt x="3" y="17"/>
                  </a:lnTo>
                  <a:lnTo>
                    <a:pt x="4" y="18"/>
                  </a:lnTo>
                  <a:lnTo>
                    <a:pt x="4" y="20"/>
                  </a:lnTo>
                  <a:lnTo>
                    <a:pt x="3" y="20"/>
                  </a:lnTo>
                  <a:lnTo>
                    <a:pt x="3" y="19"/>
                  </a:lnTo>
                  <a:lnTo>
                    <a:pt x="3" y="18"/>
                  </a:lnTo>
                  <a:lnTo>
                    <a:pt x="0" y="17"/>
                  </a:lnTo>
                  <a:lnTo>
                    <a:pt x="0" y="16"/>
                  </a:lnTo>
                  <a:lnTo>
                    <a:pt x="0" y="15"/>
                  </a:lnTo>
                  <a:lnTo>
                    <a:pt x="0" y="12"/>
                  </a:lnTo>
                  <a:lnTo>
                    <a:pt x="0" y="11"/>
                  </a:lnTo>
                  <a:lnTo>
                    <a:pt x="1" y="10"/>
                  </a:lnTo>
                  <a:lnTo>
                    <a:pt x="1" y="9"/>
                  </a:lnTo>
                  <a:lnTo>
                    <a:pt x="1" y="8"/>
                  </a:lnTo>
                  <a:lnTo>
                    <a:pt x="1" y="5"/>
                  </a:lnTo>
                  <a:lnTo>
                    <a:pt x="1" y="3"/>
                  </a:lnTo>
                  <a:lnTo>
                    <a:pt x="0" y="3"/>
                  </a:lnTo>
                  <a:lnTo>
                    <a:pt x="0" y="2"/>
                  </a:lnTo>
                  <a:lnTo>
                    <a:pt x="0" y="0"/>
                  </a:lnTo>
                  <a:lnTo>
                    <a:pt x="1" y="0"/>
                  </a:lnTo>
                  <a:lnTo>
                    <a:pt x="1" y="1"/>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1" name="Freeform 79"/>
            <p:cNvSpPr>
              <a:spLocks/>
            </p:cNvSpPr>
            <p:nvPr/>
          </p:nvSpPr>
          <p:spPr bwMode="auto">
            <a:xfrm>
              <a:off x="941654" y="4603955"/>
              <a:ext cx="3370" cy="5055"/>
            </a:xfrm>
            <a:custGeom>
              <a:avLst/>
              <a:gdLst>
                <a:gd name="T0" fmla="*/ 0 w 2"/>
                <a:gd name="T1" fmla="*/ 3 h 3"/>
                <a:gd name="T2" fmla="*/ 0 w 2"/>
                <a:gd name="T3" fmla="*/ 2 h 3"/>
                <a:gd name="T4" fmla="*/ 0 w 2"/>
                <a:gd name="T5" fmla="*/ 0 h 3"/>
                <a:gd name="T6" fmla="*/ 2 w 2"/>
                <a:gd name="T7" fmla="*/ 1 h 3"/>
                <a:gd name="T8" fmla="*/ 2 w 2"/>
                <a:gd name="T9" fmla="*/ 2 h 3"/>
                <a:gd name="T10" fmla="*/ 0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0" y="3"/>
                  </a:moveTo>
                  <a:lnTo>
                    <a:pt x="0" y="2"/>
                  </a:lnTo>
                  <a:lnTo>
                    <a:pt x="0" y="0"/>
                  </a:lnTo>
                  <a:lnTo>
                    <a:pt x="2" y="1"/>
                  </a:lnTo>
                  <a:lnTo>
                    <a:pt x="2" y="2"/>
                  </a:lnTo>
                  <a:lnTo>
                    <a:pt x="0"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2" name="Freeform 80"/>
            <p:cNvSpPr>
              <a:spLocks/>
            </p:cNvSpPr>
            <p:nvPr/>
          </p:nvSpPr>
          <p:spPr bwMode="auto">
            <a:xfrm>
              <a:off x="951764" y="4605640"/>
              <a:ext cx="3370" cy="5055"/>
            </a:xfrm>
            <a:custGeom>
              <a:avLst/>
              <a:gdLst>
                <a:gd name="T0" fmla="*/ 0 w 2"/>
                <a:gd name="T1" fmla="*/ 2 h 3"/>
                <a:gd name="T2" fmla="*/ 0 w 2"/>
                <a:gd name="T3" fmla="*/ 1 h 3"/>
                <a:gd name="T4" fmla="*/ 1 w 2"/>
                <a:gd name="T5" fmla="*/ 0 h 3"/>
                <a:gd name="T6" fmla="*/ 2 w 2"/>
                <a:gd name="T7" fmla="*/ 0 h 3"/>
                <a:gd name="T8" fmla="*/ 2 w 2"/>
                <a:gd name="T9" fmla="*/ 2 h 3"/>
                <a:gd name="T10" fmla="*/ 2 w 2"/>
                <a:gd name="T11" fmla="*/ 3 h 3"/>
                <a:gd name="T12" fmla="*/ 1 w 2"/>
                <a:gd name="T13" fmla="*/ 3 h 3"/>
                <a:gd name="T14" fmla="*/ 0 w 2"/>
                <a:gd name="T15" fmla="*/ 3 h 3"/>
                <a:gd name="T16" fmla="*/ 0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0" y="2"/>
                  </a:moveTo>
                  <a:lnTo>
                    <a:pt x="0" y="1"/>
                  </a:lnTo>
                  <a:lnTo>
                    <a:pt x="1" y="0"/>
                  </a:lnTo>
                  <a:lnTo>
                    <a:pt x="2" y="0"/>
                  </a:lnTo>
                  <a:lnTo>
                    <a:pt x="2" y="2"/>
                  </a:lnTo>
                  <a:lnTo>
                    <a:pt x="2" y="3"/>
                  </a:lnTo>
                  <a:lnTo>
                    <a:pt x="1" y="3"/>
                  </a:lnTo>
                  <a:lnTo>
                    <a:pt x="0" y="3"/>
                  </a:lnTo>
                  <a:lnTo>
                    <a:pt x="0"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3" name="Freeform 81"/>
            <p:cNvSpPr>
              <a:spLocks/>
            </p:cNvSpPr>
            <p:nvPr/>
          </p:nvSpPr>
          <p:spPr bwMode="auto">
            <a:xfrm>
              <a:off x="971982" y="4635968"/>
              <a:ext cx="10109" cy="11795"/>
            </a:xfrm>
            <a:custGeom>
              <a:avLst/>
              <a:gdLst>
                <a:gd name="T0" fmla="*/ 6 w 6"/>
                <a:gd name="T1" fmla="*/ 4 h 7"/>
                <a:gd name="T2" fmla="*/ 6 w 6"/>
                <a:gd name="T3" fmla="*/ 5 h 7"/>
                <a:gd name="T4" fmla="*/ 5 w 6"/>
                <a:gd name="T5" fmla="*/ 5 h 7"/>
                <a:gd name="T6" fmla="*/ 5 w 6"/>
                <a:gd name="T7" fmla="*/ 7 h 7"/>
                <a:gd name="T8" fmla="*/ 5 w 6"/>
                <a:gd name="T9" fmla="*/ 5 h 7"/>
                <a:gd name="T10" fmla="*/ 4 w 6"/>
                <a:gd name="T11" fmla="*/ 7 h 7"/>
                <a:gd name="T12" fmla="*/ 1 w 6"/>
                <a:gd name="T13" fmla="*/ 5 h 7"/>
                <a:gd name="T14" fmla="*/ 0 w 6"/>
                <a:gd name="T15" fmla="*/ 4 h 7"/>
                <a:gd name="T16" fmla="*/ 0 w 6"/>
                <a:gd name="T17" fmla="*/ 3 h 7"/>
                <a:gd name="T18" fmla="*/ 0 w 6"/>
                <a:gd name="T19" fmla="*/ 1 h 7"/>
                <a:gd name="T20" fmla="*/ 2 w 6"/>
                <a:gd name="T21" fmla="*/ 0 h 7"/>
                <a:gd name="T22" fmla="*/ 2 w 6"/>
                <a:gd name="T23" fmla="*/ 1 h 7"/>
                <a:gd name="T24" fmla="*/ 4 w 6"/>
                <a:gd name="T25" fmla="*/ 1 h 7"/>
                <a:gd name="T26" fmla="*/ 5 w 6"/>
                <a:gd name="T27" fmla="*/ 1 h 7"/>
                <a:gd name="T28" fmla="*/ 5 w 6"/>
                <a:gd name="T29" fmla="*/ 2 h 7"/>
                <a:gd name="T30" fmla="*/ 6 w 6"/>
                <a:gd name="T31" fmla="*/ 2 h 7"/>
                <a:gd name="T32" fmla="*/ 6 w 6"/>
                <a:gd name="T33" fmla="*/ 3 h 7"/>
                <a:gd name="T34" fmla="*/ 6 w 6"/>
                <a:gd name="T3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7">
                  <a:moveTo>
                    <a:pt x="6" y="4"/>
                  </a:moveTo>
                  <a:lnTo>
                    <a:pt x="6" y="5"/>
                  </a:lnTo>
                  <a:lnTo>
                    <a:pt x="5" y="5"/>
                  </a:lnTo>
                  <a:lnTo>
                    <a:pt x="5" y="7"/>
                  </a:lnTo>
                  <a:lnTo>
                    <a:pt x="5" y="5"/>
                  </a:lnTo>
                  <a:lnTo>
                    <a:pt x="4" y="7"/>
                  </a:lnTo>
                  <a:lnTo>
                    <a:pt x="1" y="5"/>
                  </a:lnTo>
                  <a:lnTo>
                    <a:pt x="0" y="4"/>
                  </a:lnTo>
                  <a:lnTo>
                    <a:pt x="0" y="3"/>
                  </a:lnTo>
                  <a:lnTo>
                    <a:pt x="0" y="1"/>
                  </a:lnTo>
                  <a:lnTo>
                    <a:pt x="2" y="0"/>
                  </a:lnTo>
                  <a:lnTo>
                    <a:pt x="2" y="1"/>
                  </a:lnTo>
                  <a:lnTo>
                    <a:pt x="4" y="1"/>
                  </a:lnTo>
                  <a:lnTo>
                    <a:pt x="5" y="1"/>
                  </a:lnTo>
                  <a:lnTo>
                    <a:pt x="5" y="2"/>
                  </a:lnTo>
                  <a:lnTo>
                    <a:pt x="6" y="2"/>
                  </a:lnTo>
                  <a:lnTo>
                    <a:pt x="6" y="3"/>
                  </a:lnTo>
                  <a:lnTo>
                    <a:pt x="6" y="4"/>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4" name="Freeform 82"/>
            <p:cNvSpPr>
              <a:spLocks/>
            </p:cNvSpPr>
            <p:nvPr/>
          </p:nvSpPr>
          <p:spPr bwMode="auto">
            <a:xfrm>
              <a:off x="948394" y="4592161"/>
              <a:ext cx="3370" cy="5055"/>
            </a:xfrm>
            <a:custGeom>
              <a:avLst/>
              <a:gdLst>
                <a:gd name="T0" fmla="*/ 1 w 2"/>
                <a:gd name="T1" fmla="*/ 3 h 3"/>
                <a:gd name="T2" fmla="*/ 0 w 2"/>
                <a:gd name="T3" fmla="*/ 3 h 3"/>
                <a:gd name="T4" fmla="*/ 0 w 2"/>
                <a:gd name="T5" fmla="*/ 1 h 3"/>
                <a:gd name="T6" fmla="*/ 1 w 2"/>
                <a:gd name="T7" fmla="*/ 0 h 3"/>
                <a:gd name="T8" fmla="*/ 2 w 2"/>
                <a:gd name="T9" fmla="*/ 0 h 3"/>
                <a:gd name="T10" fmla="*/ 2 w 2"/>
                <a:gd name="T11" fmla="*/ 1 h 3"/>
                <a:gd name="T12" fmla="*/ 2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lnTo>
                    <a:pt x="0" y="3"/>
                  </a:lnTo>
                  <a:lnTo>
                    <a:pt x="0" y="1"/>
                  </a:lnTo>
                  <a:lnTo>
                    <a:pt x="1" y="0"/>
                  </a:lnTo>
                  <a:lnTo>
                    <a:pt x="2" y="0"/>
                  </a:lnTo>
                  <a:lnTo>
                    <a:pt x="2" y="1"/>
                  </a:lnTo>
                  <a:lnTo>
                    <a:pt x="2" y="3"/>
                  </a:lnTo>
                  <a:lnTo>
                    <a:pt x="1"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5" name="Freeform 83"/>
            <p:cNvSpPr>
              <a:spLocks/>
            </p:cNvSpPr>
            <p:nvPr/>
          </p:nvSpPr>
          <p:spPr bwMode="auto">
            <a:xfrm>
              <a:off x="923120" y="4570257"/>
              <a:ext cx="21904" cy="11795"/>
            </a:xfrm>
            <a:custGeom>
              <a:avLst/>
              <a:gdLst>
                <a:gd name="T0" fmla="*/ 13 w 13"/>
                <a:gd name="T1" fmla="*/ 4 h 7"/>
                <a:gd name="T2" fmla="*/ 11 w 13"/>
                <a:gd name="T3" fmla="*/ 4 h 7"/>
                <a:gd name="T4" fmla="*/ 10 w 13"/>
                <a:gd name="T5" fmla="*/ 4 h 7"/>
                <a:gd name="T6" fmla="*/ 9 w 13"/>
                <a:gd name="T7" fmla="*/ 4 h 7"/>
                <a:gd name="T8" fmla="*/ 8 w 13"/>
                <a:gd name="T9" fmla="*/ 4 h 7"/>
                <a:gd name="T10" fmla="*/ 7 w 13"/>
                <a:gd name="T11" fmla="*/ 4 h 7"/>
                <a:gd name="T12" fmla="*/ 7 w 13"/>
                <a:gd name="T13" fmla="*/ 6 h 7"/>
                <a:gd name="T14" fmla="*/ 8 w 13"/>
                <a:gd name="T15" fmla="*/ 7 h 7"/>
                <a:gd name="T16" fmla="*/ 7 w 13"/>
                <a:gd name="T17" fmla="*/ 7 h 7"/>
                <a:gd name="T18" fmla="*/ 6 w 13"/>
                <a:gd name="T19" fmla="*/ 6 h 7"/>
                <a:gd name="T20" fmla="*/ 6 w 13"/>
                <a:gd name="T21" fmla="*/ 4 h 7"/>
                <a:gd name="T22" fmla="*/ 5 w 13"/>
                <a:gd name="T23" fmla="*/ 3 h 7"/>
                <a:gd name="T24" fmla="*/ 4 w 13"/>
                <a:gd name="T25" fmla="*/ 2 h 7"/>
                <a:gd name="T26" fmla="*/ 3 w 13"/>
                <a:gd name="T27" fmla="*/ 2 h 7"/>
                <a:gd name="T28" fmla="*/ 1 w 13"/>
                <a:gd name="T29" fmla="*/ 3 h 7"/>
                <a:gd name="T30" fmla="*/ 0 w 13"/>
                <a:gd name="T31" fmla="*/ 3 h 7"/>
                <a:gd name="T32" fmla="*/ 0 w 13"/>
                <a:gd name="T33" fmla="*/ 2 h 7"/>
                <a:gd name="T34" fmla="*/ 1 w 13"/>
                <a:gd name="T35" fmla="*/ 2 h 7"/>
                <a:gd name="T36" fmla="*/ 1 w 13"/>
                <a:gd name="T37" fmla="*/ 1 h 7"/>
                <a:gd name="T38" fmla="*/ 0 w 13"/>
                <a:gd name="T39" fmla="*/ 1 h 7"/>
                <a:gd name="T40" fmla="*/ 0 w 13"/>
                <a:gd name="T41" fmla="*/ 0 h 7"/>
                <a:gd name="T42" fmla="*/ 1 w 13"/>
                <a:gd name="T43" fmla="*/ 0 h 7"/>
                <a:gd name="T44" fmla="*/ 3 w 13"/>
                <a:gd name="T45" fmla="*/ 0 h 7"/>
                <a:gd name="T46" fmla="*/ 3 w 13"/>
                <a:gd name="T47" fmla="*/ 1 h 7"/>
                <a:gd name="T48" fmla="*/ 5 w 13"/>
                <a:gd name="T49" fmla="*/ 1 h 7"/>
                <a:gd name="T50" fmla="*/ 6 w 13"/>
                <a:gd name="T51" fmla="*/ 2 h 7"/>
                <a:gd name="T52" fmla="*/ 7 w 13"/>
                <a:gd name="T53" fmla="*/ 3 h 7"/>
                <a:gd name="T54" fmla="*/ 8 w 13"/>
                <a:gd name="T55" fmla="*/ 3 h 7"/>
                <a:gd name="T56" fmla="*/ 9 w 13"/>
                <a:gd name="T57" fmla="*/ 2 h 7"/>
                <a:gd name="T58" fmla="*/ 11 w 13"/>
                <a:gd name="T59" fmla="*/ 2 h 7"/>
                <a:gd name="T60" fmla="*/ 13 w 13"/>
                <a:gd name="T61" fmla="*/ 2 h 7"/>
                <a:gd name="T62" fmla="*/ 13 w 13"/>
                <a:gd name="T6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7">
                  <a:moveTo>
                    <a:pt x="13" y="4"/>
                  </a:moveTo>
                  <a:lnTo>
                    <a:pt x="11" y="4"/>
                  </a:lnTo>
                  <a:lnTo>
                    <a:pt x="10" y="4"/>
                  </a:lnTo>
                  <a:lnTo>
                    <a:pt x="9" y="4"/>
                  </a:lnTo>
                  <a:lnTo>
                    <a:pt x="8" y="4"/>
                  </a:lnTo>
                  <a:lnTo>
                    <a:pt x="7" y="4"/>
                  </a:lnTo>
                  <a:lnTo>
                    <a:pt x="7" y="6"/>
                  </a:lnTo>
                  <a:lnTo>
                    <a:pt x="8" y="7"/>
                  </a:lnTo>
                  <a:lnTo>
                    <a:pt x="7" y="7"/>
                  </a:lnTo>
                  <a:lnTo>
                    <a:pt x="6" y="6"/>
                  </a:lnTo>
                  <a:lnTo>
                    <a:pt x="6" y="4"/>
                  </a:lnTo>
                  <a:lnTo>
                    <a:pt x="5" y="3"/>
                  </a:lnTo>
                  <a:lnTo>
                    <a:pt x="4" y="2"/>
                  </a:lnTo>
                  <a:lnTo>
                    <a:pt x="3" y="2"/>
                  </a:lnTo>
                  <a:lnTo>
                    <a:pt x="1" y="3"/>
                  </a:lnTo>
                  <a:lnTo>
                    <a:pt x="0" y="3"/>
                  </a:lnTo>
                  <a:lnTo>
                    <a:pt x="0" y="2"/>
                  </a:lnTo>
                  <a:lnTo>
                    <a:pt x="1" y="2"/>
                  </a:lnTo>
                  <a:lnTo>
                    <a:pt x="1" y="1"/>
                  </a:lnTo>
                  <a:lnTo>
                    <a:pt x="0" y="1"/>
                  </a:lnTo>
                  <a:lnTo>
                    <a:pt x="0" y="0"/>
                  </a:lnTo>
                  <a:lnTo>
                    <a:pt x="1" y="0"/>
                  </a:lnTo>
                  <a:lnTo>
                    <a:pt x="3" y="0"/>
                  </a:lnTo>
                  <a:lnTo>
                    <a:pt x="3" y="1"/>
                  </a:lnTo>
                  <a:lnTo>
                    <a:pt x="5" y="1"/>
                  </a:lnTo>
                  <a:lnTo>
                    <a:pt x="6" y="2"/>
                  </a:lnTo>
                  <a:lnTo>
                    <a:pt x="7" y="3"/>
                  </a:lnTo>
                  <a:lnTo>
                    <a:pt x="8" y="3"/>
                  </a:lnTo>
                  <a:lnTo>
                    <a:pt x="9" y="2"/>
                  </a:lnTo>
                  <a:lnTo>
                    <a:pt x="11" y="2"/>
                  </a:lnTo>
                  <a:lnTo>
                    <a:pt x="13" y="2"/>
                  </a:lnTo>
                  <a:lnTo>
                    <a:pt x="13" y="4"/>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6" name="Freeform 84"/>
            <p:cNvSpPr>
              <a:spLocks/>
            </p:cNvSpPr>
            <p:nvPr/>
          </p:nvSpPr>
          <p:spPr bwMode="auto">
            <a:xfrm>
              <a:off x="936599" y="4565202"/>
              <a:ext cx="5055" cy="5055"/>
            </a:xfrm>
            <a:custGeom>
              <a:avLst/>
              <a:gdLst>
                <a:gd name="T0" fmla="*/ 1 w 3"/>
                <a:gd name="T1" fmla="*/ 3 h 3"/>
                <a:gd name="T2" fmla="*/ 0 w 3"/>
                <a:gd name="T3" fmla="*/ 2 h 3"/>
                <a:gd name="T4" fmla="*/ 0 w 3"/>
                <a:gd name="T5" fmla="*/ 1 h 3"/>
                <a:gd name="T6" fmla="*/ 1 w 3"/>
                <a:gd name="T7" fmla="*/ 0 h 3"/>
                <a:gd name="T8" fmla="*/ 2 w 3"/>
                <a:gd name="T9" fmla="*/ 0 h 3"/>
                <a:gd name="T10" fmla="*/ 3 w 3"/>
                <a:gd name="T11" fmla="*/ 1 h 3"/>
                <a:gd name="T12" fmla="*/ 3 w 3"/>
                <a:gd name="T13" fmla="*/ 2 h 3"/>
                <a:gd name="T14" fmla="*/ 3 w 3"/>
                <a:gd name="T15" fmla="*/ 3 h 3"/>
                <a:gd name="T16" fmla="*/ 2 w 3"/>
                <a:gd name="T17" fmla="*/ 3 h 3"/>
                <a:gd name="T18" fmla="*/ 1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3"/>
                  </a:moveTo>
                  <a:lnTo>
                    <a:pt x="0" y="2"/>
                  </a:lnTo>
                  <a:lnTo>
                    <a:pt x="0" y="1"/>
                  </a:lnTo>
                  <a:lnTo>
                    <a:pt x="1" y="0"/>
                  </a:lnTo>
                  <a:lnTo>
                    <a:pt x="2" y="0"/>
                  </a:lnTo>
                  <a:lnTo>
                    <a:pt x="3" y="1"/>
                  </a:lnTo>
                  <a:lnTo>
                    <a:pt x="3" y="2"/>
                  </a:lnTo>
                  <a:lnTo>
                    <a:pt x="3" y="3"/>
                  </a:lnTo>
                  <a:lnTo>
                    <a:pt x="2" y="3"/>
                  </a:lnTo>
                  <a:lnTo>
                    <a:pt x="1"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7" name="Freeform 85"/>
            <p:cNvSpPr>
              <a:spLocks/>
            </p:cNvSpPr>
            <p:nvPr/>
          </p:nvSpPr>
          <p:spPr bwMode="auto">
            <a:xfrm>
              <a:off x="921435" y="4514655"/>
              <a:ext cx="1685" cy="3370"/>
            </a:xfrm>
            <a:custGeom>
              <a:avLst/>
              <a:gdLst>
                <a:gd name="T0" fmla="*/ 0 w 1"/>
                <a:gd name="T1" fmla="*/ 2 h 2"/>
                <a:gd name="T2" fmla="*/ 0 w 1"/>
                <a:gd name="T3" fmla="*/ 1 h 2"/>
                <a:gd name="T4" fmla="*/ 0 w 1"/>
                <a:gd name="T5" fmla="*/ 0 h 2"/>
                <a:gd name="T6" fmla="*/ 1 w 1"/>
                <a:gd name="T7" fmla="*/ 0 h 2"/>
                <a:gd name="T8" fmla="*/ 1 w 1"/>
                <a:gd name="T9" fmla="*/ 1 h 2"/>
                <a:gd name="T10" fmla="*/ 1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lnTo>
                    <a:pt x="0" y="1"/>
                  </a:lnTo>
                  <a:lnTo>
                    <a:pt x="0" y="0"/>
                  </a:lnTo>
                  <a:lnTo>
                    <a:pt x="1" y="0"/>
                  </a:lnTo>
                  <a:lnTo>
                    <a:pt x="1" y="1"/>
                  </a:lnTo>
                  <a:lnTo>
                    <a:pt x="1" y="2"/>
                  </a:lnTo>
                  <a:lnTo>
                    <a:pt x="0"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8" name="Freeform 86"/>
            <p:cNvSpPr>
              <a:spLocks/>
            </p:cNvSpPr>
            <p:nvPr/>
          </p:nvSpPr>
          <p:spPr bwMode="auto">
            <a:xfrm>
              <a:off x="877628" y="4435465"/>
              <a:ext cx="11795" cy="13479"/>
            </a:xfrm>
            <a:custGeom>
              <a:avLst/>
              <a:gdLst>
                <a:gd name="T0" fmla="*/ 6 w 7"/>
                <a:gd name="T1" fmla="*/ 6 h 8"/>
                <a:gd name="T2" fmla="*/ 5 w 7"/>
                <a:gd name="T3" fmla="*/ 6 h 8"/>
                <a:gd name="T4" fmla="*/ 4 w 7"/>
                <a:gd name="T5" fmla="*/ 7 h 8"/>
                <a:gd name="T6" fmla="*/ 3 w 7"/>
                <a:gd name="T7" fmla="*/ 8 h 8"/>
                <a:gd name="T8" fmla="*/ 2 w 7"/>
                <a:gd name="T9" fmla="*/ 7 h 8"/>
                <a:gd name="T10" fmla="*/ 2 w 7"/>
                <a:gd name="T11" fmla="*/ 6 h 8"/>
                <a:gd name="T12" fmla="*/ 2 w 7"/>
                <a:gd name="T13" fmla="*/ 4 h 8"/>
                <a:gd name="T14" fmla="*/ 3 w 7"/>
                <a:gd name="T15" fmla="*/ 4 h 8"/>
                <a:gd name="T16" fmla="*/ 2 w 7"/>
                <a:gd name="T17" fmla="*/ 4 h 8"/>
                <a:gd name="T18" fmla="*/ 1 w 7"/>
                <a:gd name="T19" fmla="*/ 3 h 8"/>
                <a:gd name="T20" fmla="*/ 1 w 7"/>
                <a:gd name="T21" fmla="*/ 2 h 8"/>
                <a:gd name="T22" fmla="*/ 1 w 7"/>
                <a:gd name="T23" fmla="*/ 1 h 8"/>
                <a:gd name="T24" fmla="*/ 0 w 7"/>
                <a:gd name="T25" fmla="*/ 0 h 8"/>
                <a:gd name="T26" fmla="*/ 1 w 7"/>
                <a:gd name="T27" fmla="*/ 0 h 8"/>
                <a:gd name="T28" fmla="*/ 2 w 7"/>
                <a:gd name="T29" fmla="*/ 1 h 8"/>
                <a:gd name="T30" fmla="*/ 3 w 7"/>
                <a:gd name="T31" fmla="*/ 1 h 8"/>
                <a:gd name="T32" fmla="*/ 2 w 7"/>
                <a:gd name="T33" fmla="*/ 1 h 8"/>
                <a:gd name="T34" fmla="*/ 3 w 7"/>
                <a:gd name="T35" fmla="*/ 2 h 8"/>
                <a:gd name="T36" fmla="*/ 4 w 7"/>
                <a:gd name="T37" fmla="*/ 2 h 8"/>
                <a:gd name="T38" fmla="*/ 5 w 7"/>
                <a:gd name="T39" fmla="*/ 3 h 8"/>
                <a:gd name="T40" fmla="*/ 6 w 7"/>
                <a:gd name="T41" fmla="*/ 3 h 8"/>
                <a:gd name="T42" fmla="*/ 6 w 7"/>
                <a:gd name="T43" fmla="*/ 4 h 8"/>
                <a:gd name="T44" fmla="*/ 7 w 7"/>
                <a:gd name="T45" fmla="*/ 6 h 8"/>
                <a:gd name="T46" fmla="*/ 6 w 7"/>
                <a:gd name="T4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8">
                  <a:moveTo>
                    <a:pt x="6" y="6"/>
                  </a:moveTo>
                  <a:lnTo>
                    <a:pt x="5" y="6"/>
                  </a:lnTo>
                  <a:lnTo>
                    <a:pt x="4" y="7"/>
                  </a:lnTo>
                  <a:lnTo>
                    <a:pt x="3" y="8"/>
                  </a:lnTo>
                  <a:lnTo>
                    <a:pt x="2" y="7"/>
                  </a:lnTo>
                  <a:lnTo>
                    <a:pt x="2" y="6"/>
                  </a:lnTo>
                  <a:lnTo>
                    <a:pt x="2" y="4"/>
                  </a:lnTo>
                  <a:lnTo>
                    <a:pt x="3" y="4"/>
                  </a:lnTo>
                  <a:lnTo>
                    <a:pt x="2" y="4"/>
                  </a:lnTo>
                  <a:lnTo>
                    <a:pt x="1" y="3"/>
                  </a:lnTo>
                  <a:lnTo>
                    <a:pt x="1" y="2"/>
                  </a:lnTo>
                  <a:lnTo>
                    <a:pt x="1" y="1"/>
                  </a:lnTo>
                  <a:lnTo>
                    <a:pt x="0" y="0"/>
                  </a:lnTo>
                  <a:lnTo>
                    <a:pt x="1" y="0"/>
                  </a:lnTo>
                  <a:lnTo>
                    <a:pt x="2" y="1"/>
                  </a:lnTo>
                  <a:lnTo>
                    <a:pt x="3" y="1"/>
                  </a:lnTo>
                  <a:lnTo>
                    <a:pt x="2" y="1"/>
                  </a:lnTo>
                  <a:lnTo>
                    <a:pt x="3" y="2"/>
                  </a:lnTo>
                  <a:lnTo>
                    <a:pt x="4" y="2"/>
                  </a:lnTo>
                  <a:lnTo>
                    <a:pt x="5" y="3"/>
                  </a:lnTo>
                  <a:lnTo>
                    <a:pt x="6" y="3"/>
                  </a:lnTo>
                  <a:lnTo>
                    <a:pt x="6" y="4"/>
                  </a:lnTo>
                  <a:lnTo>
                    <a:pt x="7" y="6"/>
                  </a:lnTo>
                  <a:lnTo>
                    <a:pt x="6" y="6"/>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9" name="Freeform 87"/>
            <p:cNvSpPr>
              <a:spLocks/>
            </p:cNvSpPr>
            <p:nvPr/>
          </p:nvSpPr>
          <p:spPr bwMode="auto">
            <a:xfrm>
              <a:off x="906271" y="4448944"/>
              <a:ext cx="1685" cy="3370"/>
            </a:xfrm>
            <a:custGeom>
              <a:avLst/>
              <a:gdLst>
                <a:gd name="T0" fmla="*/ 0 w 1"/>
                <a:gd name="T1" fmla="*/ 2 h 2"/>
                <a:gd name="T2" fmla="*/ 0 w 1"/>
                <a:gd name="T3" fmla="*/ 1 h 2"/>
                <a:gd name="T4" fmla="*/ 0 w 1"/>
                <a:gd name="T5" fmla="*/ 0 h 2"/>
                <a:gd name="T6" fmla="*/ 1 w 1"/>
                <a:gd name="T7" fmla="*/ 0 h 2"/>
                <a:gd name="T8" fmla="*/ 1 w 1"/>
                <a:gd name="T9" fmla="*/ 1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lnTo>
                    <a:pt x="0" y="1"/>
                  </a:lnTo>
                  <a:lnTo>
                    <a:pt x="0" y="0"/>
                  </a:lnTo>
                  <a:lnTo>
                    <a:pt x="1" y="0"/>
                  </a:lnTo>
                  <a:lnTo>
                    <a:pt x="1" y="1"/>
                  </a:lnTo>
                  <a:lnTo>
                    <a:pt x="0"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0" name="Rectangle 88"/>
            <p:cNvSpPr>
              <a:spLocks noChangeArrowheads="1"/>
            </p:cNvSpPr>
            <p:nvPr/>
          </p:nvSpPr>
          <p:spPr bwMode="auto">
            <a:xfrm>
              <a:off x="904586" y="4445574"/>
              <a:ext cx="1685" cy="1685"/>
            </a:xfrm>
            <a:prstGeom prst="rect">
              <a:avLst/>
            </a:prstGeom>
            <a:solidFill>
              <a:srgbClr val="F7CE85"/>
            </a:solidFill>
            <a:ln w="3175">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1" name="Rectangle 89"/>
            <p:cNvSpPr>
              <a:spLocks noChangeArrowheads="1"/>
            </p:cNvSpPr>
            <p:nvPr/>
          </p:nvSpPr>
          <p:spPr bwMode="auto">
            <a:xfrm>
              <a:off x="904586" y="4440520"/>
              <a:ext cx="1685" cy="1685"/>
            </a:xfrm>
            <a:prstGeom prst="rect">
              <a:avLst/>
            </a:prstGeom>
            <a:solidFill>
              <a:srgbClr val="F7CE85"/>
            </a:solidFill>
            <a:ln w="3175">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2" name="Freeform 90"/>
            <p:cNvSpPr>
              <a:spLocks/>
            </p:cNvSpPr>
            <p:nvPr/>
          </p:nvSpPr>
          <p:spPr bwMode="auto">
            <a:xfrm>
              <a:off x="887737" y="4391657"/>
              <a:ext cx="15165" cy="33698"/>
            </a:xfrm>
            <a:custGeom>
              <a:avLst/>
              <a:gdLst>
                <a:gd name="T0" fmla="*/ 9 w 9"/>
                <a:gd name="T1" fmla="*/ 13 h 20"/>
                <a:gd name="T2" fmla="*/ 8 w 9"/>
                <a:gd name="T3" fmla="*/ 14 h 20"/>
                <a:gd name="T4" fmla="*/ 9 w 9"/>
                <a:gd name="T5" fmla="*/ 15 h 20"/>
                <a:gd name="T6" fmla="*/ 9 w 9"/>
                <a:gd name="T7" fmla="*/ 16 h 20"/>
                <a:gd name="T8" fmla="*/ 8 w 9"/>
                <a:gd name="T9" fmla="*/ 19 h 20"/>
                <a:gd name="T10" fmla="*/ 8 w 9"/>
                <a:gd name="T11" fmla="*/ 20 h 20"/>
                <a:gd name="T12" fmla="*/ 7 w 9"/>
                <a:gd name="T13" fmla="*/ 19 h 20"/>
                <a:gd name="T14" fmla="*/ 6 w 9"/>
                <a:gd name="T15" fmla="*/ 18 h 20"/>
                <a:gd name="T16" fmla="*/ 6 w 9"/>
                <a:gd name="T17" fmla="*/ 17 h 20"/>
                <a:gd name="T18" fmla="*/ 6 w 9"/>
                <a:gd name="T19" fmla="*/ 16 h 20"/>
                <a:gd name="T20" fmla="*/ 5 w 9"/>
                <a:gd name="T21" fmla="*/ 16 h 20"/>
                <a:gd name="T22" fmla="*/ 4 w 9"/>
                <a:gd name="T23" fmla="*/ 16 h 20"/>
                <a:gd name="T24" fmla="*/ 4 w 9"/>
                <a:gd name="T25" fmla="*/ 15 h 20"/>
                <a:gd name="T26" fmla="*/ 2 w 9"/>
                <a:gd name="T27" fmla="*/ 15 h 20"/>
                <a:gd name="T28" fmla="*/ 2 w 9"/>
                <a:gd name="T29" fmla="*/ 13 h 20"/>
                <a:gd name="T30" fmla="*/ 0 w 9"/>
                <a:gd name="T31" fmla="*/ 12 h 20"/>
                <a:gd name="T32" fmla="*/ 0 w 9"/>
                <a:gd name="T33" fmla="*/ 9 h 20"/>
                <a:gd name="T34" fmla="*/ 0 w 9"/>
                <a:gd name="T35" fmla="*/ 8 h 20"/>
                <a:gd name="T36" fmla="*/ 1 w 9"/>
                <a:gd name="T37" fmla="*/ 7 h 20"/>
                <a:gd name="T38" fmla="*/ 2 w 9"/>
                <a:gd name="T39" fmla="*/ 4 h 20"/>
                <a:gd name="T40" fmla="*/ 1 w 9"/>
                <a:gd name="T41" fmla="*/ 3 h 20"/>
                <a:gd name="T42" fmla="*/ 0 w 9"/>
                <a:gd name="T43" fmla="*/ 3 h 20"/>
                <a:gd name="T44" fmla="*/ 0 w 9"/>
                <a:gd name="T45" fmla="*/ 2 h 20"/>
                <a:gd name="T46" fmla="*/ 0 w 9"/>
                <a:gd name="T47" fmla="*/ 0 h 20"/>
                <a:gd name="T48" fmla="*/ 5 w 9"/>
                <a:gd name="T49" fmla="*/ 3 h 20"/>
                <a:gd name="T50" fmla="*/ 6 w 9"/>
                <a:gd name="T51" fmla="*/ 4 h 20"/>
                <a:gd name="T52" fmla="*/ 9 w 9"/>
                <a:gd name="T53" fmla="*/ 12 h 20"/>
                <a:gd name="T54" fmla="*/ 9 w 9"/>
                <a:gd name="T5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20">
                  <a:moveTo>
                    <a:pt x="9" y="13"/>
                  </a:moveTo>
                  <a:lnTo>
                    <a:pt x="8" y="14"/>
                  </a:lnTo>
                  <a:lnTo>
                    <a:pt x="9" y="15"/>
                  </a:lnTo>
                  <a:lnTo>
                    <a:pt x="9" y="16"/>
                  </a:lnTo>
                  <a:lnTo>
                    <a:pt x="8" y="19"/>
                  </a:lnTo>
                  <a:lnTo>
                    <a:pt x="8" y="20"/>
                  </a:lnTo>
                  <a:lnTo>
                    <a:pt x="7" y="19"/>
                  </a:lnTo>
                  <a:lnTo>
                    <a:pt x="6" y="18"/>
                  </a:lnTo>
                  <a:lnTo>
                    <a:pt x="6" y="17"/>
                  </a:lnTo>
                  <a:lnTo>
                    <a:pt x="6" y="16"/>
                  </a:lnTo>
                  <a:lnTo>
                    <a:pt x="5" y="16"/>
                  </a:lnTo>
                  <a:lnTo>
                    <a:pt x="4" y="16"/>
                  </a:lnTo>
                  <a:lnTo>
                    <a:pt x="4" y="15"/>
                  </a:lnTo>
                  <a:lnTo>
                    <a:pt x="2" y="15"/>
                  </a:lnTo>
                  <a:lnTo>
                    <a:pt x="2" y="13"/>
                  </a:lnTo>
                  <a:lnTo>
                    <a:pt x="0" y="12"/>
                  </a:lnTo>
                  <a:lnTo>
                    <a:pt x="0" y="9"/>
                  </a:lnTo>
                  <a:lnTo>
                    <a:pt x="0" y="8"/>
                  </a:lnTo>
                  <a:lnTo>
                    <a:pt x="1" y="7"/>
                  </a:lnTo>
                  <a:lnTo>
                    <a:pt x="2" y="4"/>
                  </a:lnTo>
                  <a:lnTo>
                    <a:pt x="1" y="3"/>
                  </a:lnTo>
                  <a:lnTo>
                    <a:pt x="0" y="3"/>
                  </a:lnTo>
                  <a:lnTo>
                    <a:pt x="0" y="2"/>
                  </a:lnTo>
                  <a:lnTo>
                    <a:pt x="0" y="0"/>
                  </a:lnTo>
                  <a:lnTo>
                    <a:pt x="5" y="3"/>
                  </a:lnTo>
                  <a:lnTo>
                    <a:pt x="6" y="4"/>
                  </a:lnTo>
                  <a:lnTo>
                    <a:pt x="9" y="12"/>
                  </a:lnTo>
                  <a:lnTo>
                    <a:pt x="9" y="1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4" name="Group 3" descr="Alaska and Hawaii&#10;"/>
          <p:cNvGrpSpPr/>
          <p:nvPr/>
        </p:nvGrpSpPr>
        <p:grpSpPr>
          <a:xfrm>
            <a:off x="877628" y="4310782"/>
            <a:ext cx="2414212" cy="1379276"/>
            <a:chOff x="877628" y="4310782"/>
            <a:chExt cx="2414212" cy="1379276"/>
          </a:xfrm>
        </p:grpSpPr>
        <p:sp>
          <p:nvSpPr>
            <p:cNvPr id="258" name="Freeform 6" descr="Alaska selft reported obesity map, 2012"/>
            <p:cNvSpPr>
              <a:spLocks noEditPoints="1"/>
            </p:cNvSpPr>
            <p:nvPr/>
          </p:nvSpPr>
          <p:spPr bwMode="auto">
            <a:xfrm>
              <a:off x="877628" y="4310782"/>
              <a:ext cx="1691640" cy="1305798"/>
            </a:xfrm>
            <a:custGeom>
              <a:avLst/>
              <a:gdLst>
                <a:gd name="T0" fmla="*/ 87 w 1004"/>
                <a:gd name="T1" fmla="*/ 251 h 775"/>
                <a:gd name="T2" fmla="*/ 155 w 1004"/>
                <a:gd name="T3" fmla="*/ 316 h 775"/>
                <a:gd name="T4" fmla="*/ 143 w 1004"/>
                <a:gd name="T5" fmla="*/ 293 h 775"/>
                <a:gd name="T6" fmla="*/ 261 w 1004"/>
                <a:gd name="T7" fmla="*/ 373 h 775"/>
                <a:gd name="T8" fmla="*/ 280 w 1004"/>
                <a:gd name="T9" fmla="*/ 387 h 775"/>
                <a:gd name="T10" fmla="*/ 314 w 1004"/>
                <a:gd name="T11" fmla="*/ 387 h 775"/>
                <a:gd name="T12" fmla="*/ 430 w 1004"/>
                <a:gd name="T13" fmla="*/ 456 h 775"/>
                <a:gd name="T14" fmla="*/ 423 w 1004"/>
                <a:gd name="T15" fmla="*/ 443 h 775"/>
                <a:gd name="T16" fmla="*/ 872 w 1004"/>
                <a:gd name="T17" fmla="*/ 732 h 775"/>
                <a:gd name="T18" fmla="*/ 901 w 1004"/>
                <a:gd name="T19" fmla="*/ 738 h 775"/>
                <a:gd name="T20" fmla="*/ 880 w 1004"/>
                <a:gd name="T21" fmla="*/ 751 h 775"/>
                <a:gd name="T22" fmla="*/ 878 w 1004"/>
                <a:gd name="T23" fmla="*/ 708 h 775"/>
                <a:gd name="T24" fmla="*/ 323 w 1004"/>
                <a:gd name="T25" fmla="*/ 271 h 775"/>
                <a:gd name="T26" fmla="*/ 888 w 1004"/>
                <a:gd name="T27" fmla="*/ 675 h 775"/>
                <a:gd name="T28" fmla="*/ 333 w 1004"/>
                <a:gd name="T29" fmla="*/ 245 h 775"/>
                <a:gd name="T30" fmla="*/ 866 w 1004"/>
                <a:gd name="T31" fmla="*/ 662 h 775"/>
                <a:gd name="T32" fmla="*/ 600 w 1004"/>
                <a:gd name="T33" fmla="*/ 473 h 775"/>
                <a:gd name="T34" fmla="*/ 557 w 1004"/>
                <a:gd name="T35" fmla="*/ 473 h 775"/>
                <a:gd name="T36" fmla="*/ 585 w 1004"/>
                <a:gd name="T37" fmla="*/ 453 h 775"/>
                <a:gd name="T38" fmla="*/ 872 w 1004"/>
                <a:gd name="T39" fmla="*/ 641 h 775"/>
                <a:gd name="T40" fmla="*/ 903 w 1004"/>
                <a:gd name="T41" fmla="*/ 646 h 775"/>
                <a:gd name="T42" fmla="*/ 615 w 1004"/>
                <a:gd name="T43" fmla="*/ 452 h 775"/>
                <a:gd name="T44" fmla="*/ 735 w 1004"/>
                <a:gd name="T45" fmla="*/ 448 h 775"/>
                <a:gd name="T46" fmla="*/ 450 w 1004"/>
                <a:gd name="T47" fmla="*/ 231 h 775"/>
                <a:gd name="T48" fmla="*/ 393 w 1004"/>
                <a:gd name="T49" fmla="*/ 131 h 775"/>
                <a:gd name="T50" fmla="*/ 516 w 1004"/>
                <a:gd name="T51" fmla="*/ 121 h 775"/>
                <a:gd name="T52" fmla="*/ 872 w 1004"/>
                <a:gd name="T53" fmla="*/ 28 h 775"/>
                <a:gd name="T54" fmla="*/ 898 w 1004"/>
                <a:gd name="T55" fmla="*/ 83 h 775"/>
                <a:gd name="T56" fmla="*/ 962 w 1004"/>
                <a:gd name="T57" fmla="*/ 152 h 775"/>
                <a:gd name="T58" fmla="*/ 904 w 1004"/>
                <a:gd name="T59" fmla="*/ 571 h 775"/>
                <a:gd name="T60" fmla="*/ 916 w 1004"/>
                <a:gd name="T61" fmla="*/ 772 h 775"/>
                <a:gd name="T62" fmla="*/ 915 w 1004"/>
                <a:gd name="T63" fmla="*/ 730 h 775"/>
                <a:gd name="T64" fmla="*/ 915 w 1004"/>
                <a:gd name="T65" fmla="*/ 698 h 775"/>
                <a:gd name="T66" fmla="*/ 902 w 1004"/>
                <a:gd name="T67" fmla="*/ 592 h 775"/>
                <a:gd name="T68" fmla="*/ 873 w 1004"/>
                <a:gd name="T69" fmla="*/ 601 h 775"/>
                <a:gd name="T70" fmla="*/ 847 w 1004"/>
                <a:gd name="T71" fmla="*/ 528 h 775"/>
                <a:gd name="T72" fmla="*/ 755 w 1004"/>
                <a:gd name="T73" fmla="*/ 455 h 775"/>
                <a:gd name="T74" fmla="*/ 748 w 1004"/>
                <a:gd name="T75" fmla="*/ 440 h 775"/>
                <a:gd name="T76" fmla="*/ 732 w 1004"/>
                <a:gd name="T77" fmla="*/ 416 h 775"/>
                <a:gd name="T78" fmla="*/ 710 w 1004"/>
                <a:gd name="T79" fmla="*/ 446 h 775"/>
                <a:gd name="T80" fmla="*/ 662 w 1004"/>
                <a:gd name="T81" fmla="*/ 438 h 775"/>
                <a:gd name="T82" fmla="*/ 651 w 1004"/>
                <a:gd name="T83" fmla="*/ 414 h 775"/>
                <a:gd name="T84" fmla="*/ 685 w 1004"/>
                <a:gd name="T85" fmla="*/ 384 h 775"/>
                <a:gd name="T86" fmla="*/ 626 w 1004"/>
                <a:gd name="T87" fmla="*/ 398 h 775"/>
                <a:gd name="T88" fmla="*/ 582 w 1004"/>
                <a:gd name="T89" fmla="*/ 434 h 775"/>
                <a:gd name="T90" fmla="*/ 504 w 1004"/>
                <a:gd name="T91" fmla="*/ 434 h 775"/>
                <a:gd name="T92" fmla="*/ 455 w 1004"/>
                <a:gd name="T93" fmla="*/ 434 h 775"/>
                <a:gd name="T94" fmla="*/ 405 w 1004"/>
                <a:gd name="T95" fmla="*/ 413 h 775"/>
                <a:gd name="T96" fmla="*/ 363 w 1004"/>
                <a:gd name="T97" fmla="*/ 406 h 775"/>
                <a:gd name="T98" fmla="*/ 402 w 1004"/>
                <a:gd name="T99" fmla="*/ 398 h 775"/>
                <a:gd name="T100" fmla="*/ 487 w 1004"/>
                <a:gd name="T101" fmla="*/ 412 h 775"/>
                <a:gd name="T102" fmla="*/ 534 w 1004"/>
                <a:gd name="T103" fmla="*/ 361 h 775"/>
                <a:gd name="T104" fmla="*/ 512 w 1004"/>
                <a:gd name="T105" fmla="*/ 285 h 775"/>
                <a:gd name="T106" fmla="*/ 500 w 1004"/>
                <a:gd name="T107" fmla="*/ 226 h 775"/>
                <a:gd name="T108" fmla="*/ 521 w 1004"/>
                <a:gd name="T109" fmla="*/ 187 h 775"/>
                <a:gd name="T110" fmla="*/ 626 w 1004"/>
                <a:gd name="T111" fmla="*/ 201 h 775"/>
                <a:gd name="T112" fmla="*/ 594 w 1004"/>
                <a:gd name="T113" fmla="*/ 135 h 775"/>
                <a:gd name="T114" fmla="*/ 633 w 1004"/>
                <a:gd name="T115" fmla="*/ 81 h 775"/>
                <a:gd name="T116" fmla="*/ 682 w 1004"/>
                <a:gd name="T117" fmla="*/ 114 h 775"/>
                <a:gd name="T118" fmla="*/ 685 w 1004"/>
                <a:gd name="T119" fmla="*/ 67 h 775"/>
                <a:gd name="T120" fmla="*/ 775 w 1004"/>
                <a:gd name="T121" fmla="*/ 5 h 775"/>
                <a:gd name="T122" fmla="*/ 38 w 1004"/>
                <a:gd name="T123" fmla="*/ 190 h 775"/>
                <a:gd name="T124" fmla="*/ 5 w 1004"/>
                <a:gd name="T125" fmla="*/ 8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4" h="775">
                  <a:moveTo>
                    <a:pt x="54" y="234"/>
                  </a:moveTo>
                  <a:lnTo>
                    <a:pt x="54" y="233"/>
                  </a:lnTo>
                  <a:lnTo>
                    <a:pt x="55" y="232"/>
                  </a:lnTo>
                  <a:lnTo>
                    <a:pt x="56" y="232"/>
                  </a:lnTo>
                  <a:lnTo>
                    <a:pt x="56" y="233"/>
                  </a:lnTo>
                  <a:lnTo>
                    <a:pt x="55" y="234"/>
                  </a:lnTo>
                  <a:lnTo>
                    <a:pt x="54" y="234"/>
                  </a:lnTo>
                  <a:close/>
                  <a:moveTo>
                    <a:pt x="58" y="234"/>
                  </a:moveTo>
                  <a:lnTo>
                    <a:pt x="60" y="233"/>
                  </a:lnTo>
                  <a:lnTo>
                    <a:pt x="61" y="233"/>
                  </a:lnTo>
                  <a:lnTo>
                    <a:pt x="61" y="234"/>
                  </a:lnTo>
                  <a:lnTo>
                    <a:pt x="60" y="235"/>
                  </a:lnTo>
                  <a:lnTo>
                    <a:pt x="60" y="234"/>
                  </a:lnTo>
                  <a:lnTo>
                    <a:pt x="58" y="234"/>
                  </a:lnTo>
                  <a:close/>
                  <a:moveTo>
                    <a:pt x="73" y="228"/>
                  </a:moveTo>
                  <a:lnTo>
                    <a:pt x="73" y="226"/>
                  </a:lnTo>
                  <a:lnTo>
                    <a:pt x="74" y="226"/>
                  </a:lnTo>
                  <a:lnTo>
                    <a:pt x="75" y="226"/>
                  </a:lnTo>
                  <a:lnTo>
                    <a:pt x="75" y="227"/>
                  </a:lnTo>
                  <a:lnTo>
                    <a:pt x="75" y="228"/>
                  </a:lnTo>
                  <a:lnTo>
                    <a:pt x="74" y="230"/>
                  </a:lnTo>
                  <a:lnTo>
                    <a:pt x="73" y="228"/>
                  </a:lnTo>
                  <a:close/>
                  <a:moveTo>
                    <a:pt x="114" y="274"/>
                  </a:moveTo>
                  <a:lnTo>
                    <a:pt x="113" y="275"/>
                  </a:lnTo>
                  <a:lnTo>
                    <a:pt x="114" y="275"/>
                  </a:lnTo>
                  <a:lnTo>
                    <a:pt x="113" y="275"/>
                  </a:lnTo>
                  <a:lnTo>
                    <a:pt x="112" y="276"/>
                  </a:lnTo>
                  <a:lnTo>
                    <a:pt x="112" y="275"/>
                  </a:lnTo>
                  <a:lnTo>
                    <a:pt x="111" y="274"/>
                  </a:lnTo>
                  <a:lnTo>
                    <a:pt x="110" y="274"/>
                  </a:lnTo>
                  <a:lnTo>
                    <a:pt x="108" y="274"/>
                  </a:lnTo>
                  <a:lnTo>
                    <a:pt x="108" y="273"/>
                  </a:lnTo>
                  <a:lnTo>
                    <a:pt x="107" y="272"/>
                  </a:lnTo>
                  <a:lnTo>
                    <a:pt x="108" y="272"/>
                  </a:lnTo>
                  <a:lnTo>
                    <a:pt x="110" y="271"/>
                  </a:lnTo>
                  <a:lnTo>
                    <a:pt x="111" y="272"/>
                  </a:lnTo>
                  <a:lnTo>
                    <a:pt x="111" y="273"/>
                  </a:lnTo>
                  <a:lnTo>
                    <a:pt x="111" y="274"/>
                  </a:lnTo>
                  <a:lnTo>
                    <a:pt x="112" y="273"/>
                  </a:lnTo>
                  <a:lnTo>
                    <a:pt x="112" y="272"/>
                  </a:lnTo>
                  <a:lnTo>
                    <a:pt x="112" y="273"/>
                  </a:lnTo>
                  <a:lnTo>
                    <a:pt x="113" y="273"/>
                  </a:lnTo>
                  <a:lnTo>
                    <a:pt x="114" y="274"/>
                  </a:lnTo>
                  <a:close/>
                  <a:moveTo>
                    <a:pt x="87" y="238"/>
                  </a:moveTo>
                  <a:lnTo>
                    <a:pt x="87" y="240"/>
                  </a:lnTo>
                  <a:lnTo>
                    <a:pt x="88" y="240"/>
                  </a:lnTo>
                  <a:lnTo>
                    <a:pt x="87" y="242"/>
                  </a:lnTo>
                  <a:lnTo>
                    <a:pt x="87" y="243"/>
                  </a:lnTo>
                  <a:lnTo>
                    <a:pt x="87" y="244"/>
                  </a:lnTo>
                  <a:lnTo>
                    <a:pt x="88" y="245"/>
                  </a:lnTo>
                  <a:lnTo>
                    <a:pt x="90" y="246"/>
                  </a:lnTo>
                  <a:lnTo>
                    <a:pt x="91" y="247"/>
                  </a:lnTo>
                  <a:lnTo>
                    <a:pt x="90" y="247"/>
                  </a:lnTo>
                  <a:lnTo>
                    <a:pt x="88" y="246"/>
                  </a:lnTo>
                  <a:lnTo>
                    <a:pt x="87" y="245"/>
                  </a:lnTo>
                  <a:lnTo>
                    <a:pt x="86" y="245"/>
                  </a:lnTo>
                  <a:lnTo>
                    <a:pt x="85" y="245"/>
                  </a:lnTo>
                  <a:lnTo>
                    <a:pt x="84" y="245"/>
                  </a:lnTo>
                  <a:lnTo>
                    <a:pt x="84" y="246"/>
                  </a:lnTo>
                  <a:lnTo>
                    <a:pt x="83" y="246"/>
                  </a:lnTo>
                  <a:lnTo>
                    <a:pt x="83" y="245"/>
                  </a:lnTo>
                  <a:lnTo>
                    <a:pt x="82" y="245"/>
                  </a:lnTo>
                  <a:lnTo>
                    <a:pt x="81" y="246"/>
                  </a:lnTo>
                  <a:lnTo>
                    <a:pt x="81" y="247"/>
                  </a:lnTo>
                  <a:lnTo>
                    <a:pt x="80" y="247"/>
                  </a:lnTo>
                  <a:lnTo>
                    <a:pt x="80" y="246"/>
                  </a:lnTo>
                  <a:lnTo>
                    <a:pt x="81" y="245"/>
                  </a:lnTo>
                  <a:lnTo>
                    <a:pt x="80" y="243"/>
                  </a:lnTo>
                  <a:lnTo>
                    <a:pt x="80" y="242"/>
                  </a:lnTo>
                  <a:lnTo>
                    <a:pt x="81" y="242"/>
                  </a:lnTo>
                  <a:lnTo>
                    <a:pt x="82" y="243"/>
                  </a:lnTo>
                  <a:lnTo>
                    <a:pt x="83" y="244"/>
                  </a:lnTo>
                  <a:lnTo>
                    <a:pt x="84" y="243"/>
                  </a:lnTo>
                  <a:lnTo>
                    <a:pt x="84" y="242"/>
                  </a:lnTo>
                  <a:lnTo>
                    <a:pt x="83" y="241"/>
                  </a:lnTo>
                  <a:lnTo>
                    <a:pt x="83" y="240"/>
                  </a:lnTo>
                  <a:lnTo>
                    <a:pt x="84" y="240"/>
                  </a:lnTo>
                  <a:lnTo>
                    <a:pt x="83" y="237"/>
                  </a:lnTo>
                  <a:lnTo>
                    <a:pt x="83" y="236"/>
                  </a:lnTo>
                  <a:lnTo>
                    <a:pt x="84" y="236"/>
                  </a:lnTo>
                  <a:lnTo>
                    <a:pt x="85" y="236"/>
                  </a:lnTo>
                  <a:lnTo>
                    <a:pt x="86" y="236"/>
                  </a:lnTo>
                  <a:lnTo>
                    <a:pt x="86" y="237"/>
                  </a:lnTo>
                  <a:lnTo>
                    <a:pt x="87" y="237"/>
                  </a:lnTo>
                  <a:lnTo>
                    <a:pt x="87" y="238"/>
                  </a:lnTo>
                  <a:close/>
                  <a:moveTo>
                    <a:pt x="94" y="258"/>
                  </a:moveTo>
                  <a:lnTo>
                    <a:pt x="93" y="258"/>
                  </a:lnTo>
                  <a:lnTo>
                    <a:pt x="91" y="257"/>
                  </a:lnTo>
                  <a:lnTo>
                    <a:pt x="91" y="256"/>
                  </a:lnTo>
                  <a:lnTo>
                    <a:pt x="90" y="255"/>
                  </a:lnTo>
                  <a:lnTo>
                    <a:pt x="91" y="255"/>
                  </a:lnTo>
                  <a:lnTo>
                    <a:pt x="91" y="254"/>
                  </a:lnTo>
                  <a:lnTo>
                    <a:pt x="91" y="253"/>
                  </a:lnTo>
                  <a:lnTo>
                    <a:pt x="90" y="253"/>
                  </a:lnTo>
                  <a:lnTo>
                    <a:pt x="88" y="253"/>
                  </a:lnTo>
                  <a:lnTo>
                    <a:pt x="88" y="252"/>
                  </a:lnTo>
                  <a:lnTo>
                    <a:pt x="87" y="252"/>
                  </a:lnTo>
                  <a:lnTo>
                    <a:pt x="87" y="251"/>
                  </a:lnTo>
                  <a:lnTo>
                    <a:pt x="86" y="251"/>
                  </a:lnTo>
                  <a:lnTo>
                    <a:pt x="86" y="250"/>
                  </a:lnTo>
                  <a:lnTo>
                    <a:pt x="85" y="251"/>
                  </a:lnTo>
                  <a:lnTo>
                    <a:pt x="85" y="250"/>
                  </a:lnTo>
                  <a:lnTo>
                    <a:pt x="85" y="248"/>
                  </a:lnTo>
                  <a:lnTo>
                    <a:pt x="86" y="248"/>
                  </a:lnTo>
                  <a:lnTo>
                    <a:pt x="87" y="250"/>
                  </a:lnTo>
                  <a:lnTo>
                    <a:pt x="87" y="251"/>
                  </a:lnTo>
                  <a:lnTo>
                    <a:pt x="88" y="251"/>
                  </a:lnTo>
                  <a:lnTo>
                    <a:pt x="88" y="252"/>
                  </a:lnTo>
                  <a:lnTo>
                    <a:pt x="90" y="252"/>
                  </a:lnTo>
                  <a:lnTo>
                    <a:pt x="93" y="254"/>
                  </a:lnTo>
                  <a:lnTo>
                    <a:pt x="94" y="255"/>
                  </a:lnTo>
                  <a:lnTo>
                    <a:pt x="95" y="255"/>
                  </a:lnTo>
                  <a:lnTo>
                    <a:pt x="96" y="254"/>
                  </a:lnTo>
                  <a:lnTo>
                    <a:pt x="97" y="254"/>
                  </a:lnTo>
                  <a:lnTo>
                    <a:pt x="98" y="253"/>
                  </a:lnTo>
                  <a:lnTo>
                    <a:pt x="100" y="253"/>
                  </a:lnTo>
                  <a:lnTo>
                    <a:pt x="100" y="254"/>
                  </a:lnTo>
                  <a:lnTo>
                    <a:pt x="100" y="255"/>
                  </a:lnTo>
                  <a:lnTo>
                    <a:pt x="100" y="256"/>
                  </a:lnTo>
                  <a:lnTo>
                    <a:pt x="97" y="256"/>
                  </a:lnTo>
                  <a:lnTo>
                    <a:pt x="96" y="256"/>
                  </a:lnTo>
                  <a:lnTo>
                    <a:pt x="94" y="257"/>
                  </a:lnTo>
                  <a:lnTo>
                    <a:pt x="94" y="258"/>
                  </a:lnTo>
                  <a:close/>
                  <a:moveTo>
                    <a:pt x="118" y="277"/>
                  </a:moveTo>
                  <a:lnTo>
                    <a:pt x="120" y="278"/>
                  </a:lnTo>
                  <a:lnTo>
                    <a:pt x="117" y="278"/>
                  </a:lnTo>
                  <a:lnTo>
                    <a:pt x="117" y="277"/>
                  </a:lnTo>
                  <a:lnTo>
                    <a:pt x="118" y="277"/>
                  </a:lnTo>
                  <a:close/>
                  <a:moveTo>
                    <a:pt x="108" y="263"/>
                  </a:moveTo>
                  <a:lnTo>
                    <a:pt x="106" y="264"/>
                  </a:lnTo>
                  <a:lnTo>
                    <a:pt x="107" y="263"/>
                  </a:lnTo>
                  <a:lnTo>
                    <a:pt x="105" y="263"/>
                  </a:lnTo>
                  <a:lnTo>
                    <a:pt x="104" y="264"/>
                  </a:lnTo>
                  <a:lnTo>
                    <a:pt x="104" y="265"/>
                  </a:lnTo>
                  <a:lnTo>
                    <a:pt x="104" y="266"/>
                  </a:lnTo>
                  <a:lnTo>
                    <a:pt x="105" y="266"/>
                  </a:lnTo>
                  <a:lnTo>
                    <a:pt x="107" y="267"/>
                  </a:lnTo>
                  <a:lnTo>
                    <a:pt x="108" y="270"/>
                  </a:lnTo>
                  <a:lnTo>
                    <a:pt x="107" y="271"/>
                  </a:lnTo>
                  <a:lnTo>
                    <a:pt x="106" y="272"/>
                  </a:lnTo>
                  <a:lnTo>
                    <a:pt x="105" y="273"/>
                  </a:lnTo>
                  <a:lnTo>
                    <a:pt x="104" y="272"/>
                  </a:lnTo>
                  <a:lnTo>
                    <a:pt x="103" y="270"/>
                  </a:lnTo>
                  <a:lnTo>
                    <a:pt x="103" y="268"/>
                  </a:lnTo>
                  <a:lnTo>
                    <a:pt x="100" y="268"/>
                  </a:lnTo>
                  <a:lnTo>
                    <a:pt x="100" y="267"/>
                  </a:lnTo>
                  <a:lnTo>
                    <a:pt x="98" y="266"/>
                  </a:lnTo>
                  <a:lnTo>
                    <a:pt x="97" y="266"/>
                  </a:lnTo>
                  <a:lnTo>
                    <a:pt x="96" y="266"/>
                  </a:lnTo>
                  <a:lnTo>
                    <a:pt x="95" y="266"/>
                  </a:lnTo>
                  <a:lnTo>
                    <a:pt x="95" y="265"/>
                  </a:lnTo>
                  <a:lnTo>
                    <a:pt x="96" y="265"/>
                  </a:lnTo>
                  <a:lnTo>
                    <a:pt x="96" y="264"/>
                  </a:lnTo>
                  <a:lnTo>
                    <a:pt x="94" y="264"/>
                  </a:lnTo>
                  <a:lnTo>
                    <a:pt x="93" y="264"/>
                  </a:lnTo>
                  <a:lnTo>
                    <a:pt x="92" y="264"/>
                  </a:lnTo>
                  <a:lnTo>
                    <a:pt x="92" y="263"/>
                  </a:lnTo>
                  <a:lnTo>
                    <a:pt x="93" y="263"/>
                  </a:lnTo>
                  <a:lnTo>
                    <a:pt x="94" y="262"/>
                  </a:lnTo>
                  <a:lnTo>
                    <a:pt x="95" y="262"/>
                  </a:lnTo>
                  <a:lnTo>
                    <a:pt x="95" y="263"/>
                  </a:lnTo>
                  <a:lnTo>
                    <a:pt x="96" y="263"/>
                  </a:lnTo>
                  <a:lnTo>
                    <a:pt x="97" y="263"/>
                  </a:lnTo>
                  <a:lnTo>
                    <a:pt x="97" y="262"/>
                  </a:lnTo>
                  <a:lnTo>
                    <a:pt x="97" y="261"/>
                  </a:lnTo>
                  <a:lnTo>
                    <a:pt x="98" y="261"/>
                  </a:lnTo>
                  <a:lnTo>
                    <a:pt x="100" y="261"/>
                  </a:lnTo>
                  <a:lnTo>
                    <a:pt x="101" y="262"/>
                  </a:lnTo>
                  <a:lnTo>
                    <a:pt x="102" y="262"/>
                  </a:lnTo>
                  <a:lnTo>
                    <a:pt x="103" y="260"/>
                  </a:lnTo>
                  <a:lnTo>
                    <a:pt x="104" y="260"/>
                  </a:lnTo>
                  <a:lnTo>
                    <a:pt x="105" y="260"/>
                  </a:lnTo>
                  <a:lnTo>
                    <a:pt x="105" y="261"/>
                  </a:lnTo>
                  <a:lnTo>
                    <a:pt x="106" y="261"/>
                  </a:lnTo>
                  <a:lnTo>
                    <a:pt x="107" y="262"/>
                  </a:lnTo>
                  <a:lnTo>
                    <a:pt x="108" y="262"/>
                  </a:lnTo>
                  <a:lnTo>
                    <a:pt x="108" y="263"/>
                  </a:lnTo>
                  <a:close/>
                  <a:moveTo>
                    <a:pt x="115" y="272"/>
                  </a:moveTo>
                  <a:lnTo>
                    <a:pt x="114" y="272"/>
                  </a:lnTo>
                  <a:lnTo>
                    <a:pt x="114" y="271"/>
                  </a:lnTo>
                  <a:lnTo>
                    <a:pt x="114" y="268"/>
                  </a:lnTo>
                  <a:lnTo>
                    <a:pt x="114" y="267"/>
                  </a:lnTo>
                  <a:lnTo>
                    <a:pt x="115" y="267"/>
                  </a:lnTo>
                  <a:lnTo>
                    <a:pt x="115" y="266"/>
                  </a:lnTo>
                  <a:lnTo>
                    <a:pt x="116" y="266"/>
                  </a:lnTo>
                  <a:lnTo>
                    <a:pt x="117" y="267"/>
                  </a:lnTo>
                  <a:lnTo>
                    <a:pt x="118" y="268"/>
                  </a:lnTo>
                  <a:lnTo>
                    <a:pt x="117" y="272"/>
                  </a:lnTo>
                  <a:lnTo>
                    <a:pt x="116" y="272"/>
                  </a:lnTo>
                  <a:lnTo>
                    <a:pt x="116" y="271"/>
                  </a:lnTo>
                  <a:lnTo>
                    <a:pt x="115" y="271"/>
                  </a:lnTo>
                  <a:lnTo>
                    <a:pt x="115" y="272"/>
                  </a:lnTo>
                  <a:close/>
                  <a:moveTo>
                    <a:pt x="152" y="312"/>
                  </a:moveTo>
                  <a:lnTo>
                    <a:pt x="153" y="312"/>
                  </a:lnTo>
                  <a:lnTo>
                    <a:pt x="154" y="314"/>
                  </a:lnTo>
                  <a:lnTo>
                    <a:pt x="155" y="316"/>
                  </a:lnTo>
                  <a:lnTo>
                    <a:pt x="156" y="317"/>
                  </a:lnTo>
                  <a:lnTo>
                    <a:pt x="157" y="318"/>
                  </a:lnTo>
                  <a:lnTo>
                    <a:pt x="157" y="320"/>
                  </a:lnTo>
                  <a:lnTo>
                    <a:pt x="158" y="320"/>
                  </a:lnTo>
                  <a:lnTo>
                    <a:pt x="160" y="321"/>
                  </a:lnTo>
                  <a:lnTo>
                    <a:pt x="160" y="322"/>
                  </a:lnTo>
                  <a:lnTo>
                    <a:pt x="157" y="321"/>
                  </a:lnTo>
                  <a:lnTo>
                    <a:pt x="156" y="320"/>
                  </a:lnTo>
                  <a:lnTo>
                    <a:pt x="155" y="317"/>
                  </a:lnTo>
                  <a:lnTo>
                    <a:pt x="153" y="316"/>
                  </a:lnTo>
                  <a:lnTo>
                    <a:pt x="152" y="314"/>
                  </a:lnTo>
                  <a:lnTo>
                    <a:pt x="150" y="313"/>
                  </a:lnTo>
                  <a:lnTo>
                    <a:pt x="150" y="312"/>
                  </a:lnTo>
                  <a:lnTo>
                    <a:pt x="148" y="310"/>
                  </a:lnTo>
                  <a:lnTo>
                    <a:pt x="146" y="308"/>
                  </a:lnTo>
                  <a:lnTo>
                    <a:pt x="146" y="307"/>
                  </a:lnTo>
                  <a:lnTo>
                    <a:pt x="146" y="308"/>
                  </a:lnTo>
                  <a:lnTo>
                    <a:pt x="146" y="307"/>
                  </a:lnTo>
                  <a:lnTo>
                    <a:pt x="145" y="306"/>
                  </a:lnTo>
                  <a:lnTo>
                    <a:pt x="145" y="305"/>
                  </a:lnTo>
                  <a:lnTo>
                    <a:pt x="145" y="304"/>
                  </a:lnTo>
                  <a:lnTo>
                    <a:pt x="145" y="303"/>
                  </a:lnTo>
                  <a:lnTo>
                    <a:pt x="145" y="302"/>
                  </a:lnTo>
                  <a:lnTo>
                    <a:pt x="146" y="302"/>
                  </a:lnTo>
                  <a:lnTo>
                    <a:pt x="146" y="303"/>
                  </a:lnTo>
                  <a:lnTo>
                    <a:pt x="147" y="305"/>
                  </a:lnTo>
                  <a:lnTo>
                    <a:pt x="147" y="306"/>
                  </a:lnTo>
                  <a:lnTo>
                    <a:pt x="148" y="307"/>
                  </a:lnTo>
                  <a:lnTo>
                    <a:pt x="150" y="307"/>
                  </a:lnTo>
                  <a:lnTo>
                    <a:pt x="151" y="308"/>
                  </a:lnTo>
                  <a:lnTo>
                    <a:pt x="152" y="308"/>
                  </a:lnTo>
                  <a:lnTo>
                    <a:pt x="152" y="310"/>
                  </a:lnTo>
                  <a:lnTo>
                    <a:pt x="152" y="312"/>
                  </a:lnTo>
                  <a:close/>
                  <a:moveTo>
                    <a:pt x="170" y="325"/>
                  </a:moveTo>
                  <a:lnTo>
                    <a:pt x="168" y="324"/>
                  </a:lnTo>
                  <a:lnTo>
                    <a:pt x="168" y="323"/>
                  </a:lnTo>
                  <a:lnTo>
                    <a:pt x="170" y="322"/>
                  </a:lnTo>
                  <a:lnTo>
                    <a:pt x="172" y="322"/>
                  </a:lnTo>
                  <a:lnTo>
                    <a:pt x="174" y="323"/>
                  </a:lnTo>
                  <a:lnTo>
                    <a:pt x="175" y="324"/>
                  </a:lnTo>
                  <a:lnTo>
                    <a:pt x="175" y="325"/>
                  </a:lnTo>
                  <a:lnTo>
                    <a:pt x="175" y="326"/>
                  </a:lnTo>
                  <a:lnTo>
                    <a:pt x="175" y="327"/>
                  </a:lnTo>
                  <a:lnTo>
                    <a:pt x="174" y="327"/>
                  </a:lnTo>
                  <a:lnTo>
                    <a:pt x="172" y="326"/>
                  </a:lnTo>
                  <a:lnTo>
                    <a:pt x="170" y="325"/>
                  </a:lnTo>
                  <a:close/>
                  <a:moveTo>
                    <a:pt x="152" y="300"/>
                  </a:moveTo>
                  <a:lnTo>
                    <a:pt x="151" y="300"/>
                  </a:lnTo>
                  <a:lnTo>
                    <a:pt x="148" y="300"/>
                  </a:lnTo>
                  <a:lnTo>
                    <a:pt x="147" y="300"/>
                  </a:lnTo>
                  <a:lnTo>
                    <a:pt x="146" y="297"/>
                  </a:lnTo>
                  <a:lnTo>
                    <a:pt x="145" y="297"/>
                  </a:lnTo>
                  <a:lnTo>
                    <a:pt x="145" y="298"/>
                  </a:lnTo>
                  <a:lnTo>
                    <a:pt x="145" y="300"/>
                  </a:lnTo>
                  <a:lnTo>
                    <a:pt x="145" y="302"/>
                  </a:lnTo>
                  <a:lnTo>
                    <a:pt x="144" y="302"/>
                  </a:lnTo>
                  <a:lnTo>
                    <a:pt x="144" y="301"/>
                  </a:lnTo>
                  <a:lnTo>
                    <a:pt x="143" y="300"/>
                  </a:lnTo>
                  <a:lnTo>
                    <a:pt x="142" y="298"/>
                  </a:lnTo>
                  <a:lnTo>
                    <a:pt x="141" y="297"/>
                  </a:lnTo>
                  <a:lnTo>
                    <a:pt x="140" y="297"/>
                  </a:lnTo>
                  <a:lnTo>
                    <a:pt x="138" y="297"/>
                  </a:lnTo>
                  <a:lnTo>
                    <a:pt x="137" y="296"/>
                  </a:lnTo>
                  <a:lnTo>
                    <a:pt x="136" y="295"/>
                  </a:lnTo>
                  <a:lnTo>
                    <a:pt x="135" y="295"/>
                  </a:lnTo>
                  <a:lnTo>
                    <a:pt x="133" y="294"/>
                  </a:lnTo>
                  <a:lnTo>
                    <a:pt x="133" y="293"/>
                  </a:lnTo>
                  <a:lnTo>
                    <a:pt x="133" y="292"/>
                  </a:lnTo>
                  <a:lnTo>
                    <a:pt x="132" y="290"/>
                  </a:lnTo>
                  <a:lnTo>
                    <a:pt x="131" y="288"/>
                  </a:lnTo>
                  <a:lnTo>
                    <a:pt x="130" y="288"/>
                  </a:lnTo>
                  <a:lnTo>
                    <a:pt x="127" y="287"/>
                  </a:lnTo>
                  <a:lnTo>
                    <a:pt x="127" y="286"/>
                  </a:lnTo>
                  <a:lnTo>
                    <a:pt x="126" y="284"/>
                  </a:lnTo>
                  <a:lnTo>
                    <a:pt x="125" y="284"/>
                  </a:lnTo>
                  <a:lnTo>
                    <a:pt x="125" y="283"/>
                  </a:lnTo>
                  <a:lnTo>
                    <a:pt x="128" y="284"/>
                  </a:lnTo>
                  <a:lnTo>
                    <a:pt x="128" y="285"/>
                  </a:lnTo>
                  <a:lnTo>
                    <a:pt x="130" y="286"/>
                  </a:lnTo>
                  <a:lnTo>
                    <a:pt x="128" y="286"/>
                  </a:lnTo>
                  <a:lnTo>
                    <a:pt x="130" y="287"/>
                  </a:lnTo>
                  <a:lnTo>
                    <a:pt x="131" y="287"/>
                  </a:lnTo>
                  <a:lnTo>
                    <a:pt x="131" y="288"/>
                  </a:lnTo>
                  <a:lnTo>
                    <a:pt x="132" y="288"/>
                  </a:lnTo>
                  <a:lnTo>
                    <a:pt x="133" y="288"/>
                  </a:lnTo>
                  <a:lnTo>
                    <a:pt x="134" y="288"/>
                  </a:lnTo>
                  <a:lnTo>
                    <a:pt x="134" y="290"/>
                  </a:lnTo>
                  <a:lnTo>
                    <a:pt x="134" y="291"/>
                  </a:lnTo>
                  <a:lnTo>
                    <a:pt x="136" y="293"/>
                  </a:lnTo>
                  <a:lnTo>
                    <a:pt x="137" y="293"/>
                  </a:lnTo>
                  <a:lnTo>
                    <a:pt x="138" y="293"/>
                  </a:lnTo>
                  <a:lnTo>
                    <a:pt x="140" y="293"/>
                  </a:lnTo>
                  <a:lnTo>
                    <a:pt x="141" y="293"/>
                  </a:lnTo>
                  <a:lnTo>
                    <a:pt x="141" y="294"/>
                  </a:lnTo>
                  <a:lnTo>
                    <a:pt x="142" y="295"/>
                  </a:lnTo>
                  <a:lnTo>
                    <a:pt x="142" y="294"/>
                  </a:lnTo>
                  <a:lnTo>
                    <a:pt x="142" y="293"/>
                  </a:lnTo>
                  <a:lnTo>
                    <a:pt x="143" y="293"/>
                  </a:lnTo>
                  <a:lnTo>
                    <a:pt x="143" y="294"/>
                  </a:lnTo>
                  <a:lnTo>
                    <a:pt x="144" y="295"/>
                  </a:lnTo>
                  <a:lnTo>
                    <a:pt x="144" y="296"/>
                  </a:lnTo>
                  <a:lnTo>
                    <a:pt x="146" y="296"/>
                  </a:lnTo>
                  <a:lnTo>
                    <a:pt x="146" y="295"/>
                  </a:lnTo>
                  <a:lnTo>
                    <a:pt x="146" y="294"/>
                  </a:lnTo>
                  <a:lnTo>
                    <a:pt x="145" y="294"/>
                  </a:lnTo>
                  <a:lnTo>
                    <a:pt x="145" y="293"/>
                  </a:lnTo>
                  <a:lnTo>
                    <a:pt x="145" y="292"/>
                  </a:lnTo>
                  <a:lnTo>
                    <a:pt x="146" y="292"/>
                  </a:lnTo>
                  <a:lnTo>
                    <a:pt x="146" y="293"/>
                  </a:lnTo>
                  <a:lnTo>
                    <a:pt x="147" y="293"/>
                  </a:lnTo>
                  <a:lnTo>
                    <a:pt x="148" y="293"/>
                  </a:lnTo>
                  <a:lnTo>
                    <a:pt x="148" y="292"/>
                  </a:lnTo>
                  <a:lnTo>
                    <a:pt x="152" y="294"/>
                  </a:lnTo>
                  <a:lnTo>
                    <a:pt x="152" y="296"/>
                  </a:lnTo>
                  <a:lnTo>
                    <a:pt x="152" y="298"/>
                  </a:lnTo>
                  <a:lnTo>
                    <a:pt x="152" y="300"/>
                  </a:lnTo>
                  <a:close/>
                  <a:moveTo>
                    <a:pt x="193" y="342"/>
                  </a:moveTo>
                  <a:lnTo>
                    <a:pt x="192" y="342"/>
                  </a:lnTo>
                  <a:lnTo>
                    <a:pt x="192" y="341"/>
                  </a:lnTo>
                  <a:lnTo>
                    <a:pt x="192" y="340"/>
                  </a:lnTo>
                  <a:lnTo>
                    <a:pt x="193" y="340"/>
                  </a:lnTo>
                  <a:lnTo>
                    <a:pt x="194" y="340"/>
                  </a:lnTo>
                  <a:lnTo>
                    <a:pt x="194" y="341"/>
                  </a:lnTo>
                  <a:lnTo>
                    <a:pt x="193" y="342"/>
                  </a:lnTo>
                  <a:close/>
                  <a:moveTo>
                    <a:pt x="207" y="348"/>
                  </a:moveTo>
                  <a:lnTo>
                    <a:pt x="205" y="348"/>
                  </a:lnTo>
                  <a:lnTo>
                    <a:pt x="204" y="347"/>
                  </a:lnTo>
                  <a:lnTo>
                    <a:pt x="203" y="346"/>
                  </a:lnTo>
                  <a:lnTo>
                    <a:pt x="202" y="346"/>
                  </a:lnTo>
                  <a:lnTo>
                    <a:pt x="201" y="346"/>
                  </a:lnTo>
                  <a:lnTo>
                    <a:pt x="201" y="345"/>
                  </a:lnTo>
                  <a:lnTo>
                    <a:pt x="202" y="345"/>
                  </a:lnTo>
                  <a:lnTo>
                    <a:pt x="203" y="344"/>
                  </a:lnTo>
                  <a:lnTo>
                    <a:pt x="206" y="344"/>
                  </a:lnTo>
                  <a:lnTo>
                    <a:pt x="207" y="345"/>
                  </a:lnTo>
                  <a:lnTo>
                    <a:pt x="207" y="347"/>
                  </a:lnTo>
                  <a:lnTo>
                    <a:pt x="208" y="347"/>
                  </a:lnTo>
                  <a:lnTo>
                    <a:pt x="207" y="347"/>
                  </a:lnTo>
                  <a:lnTo>
                    <a:pt x="207" y="348"/>
                  </a:lnTo>
                  <a:close/>
                  <a:moveTo>
                    <a:pt x="216" y="354"/>
                  </a:moveTo>
                  <a:lnTo>
                    <a:pt x="215" y="354"/>
                  </a:lnTo>
                  <a:lnTo>
                    <a:pt x="214" y="353"/>
                  </a:lnTo>
                  <a:lnTo>
                    <a:pt x="214" y="352"/>
                  </a:lnTo>
                  <a:lnTo>
                    <a:pt x="216" y="351"/>
                  </a:lnTo>
                  <a:lnTo>
                    <a:pt x="217" y="352"/>
                  </a:lnTo>
                  <a:lnTo>
                    <a:pt x="217" y="353"/>
                  </a:lnTo>
                  <a:lnTo>
                    <a:pt x="217" y="354"/>
                  </a:lnTo>
                  <a:lnTo>
                    <a:pt x="216" y="354"/>
                  </a:lnTo>
                  <a:close/>
                  <a:moveTo>
                    <a:pt x="225" y="357"/>
                  </a:moveTo>
                  <a:lnTo>
                    <a:pt x="224" y="357"/>
                  </a:lnTo>
                  <a:lnTo>
                    <a:pt x="223" y="358"/>
                  </a:lnTo>
                  <a:lnTo>
                    <a:pt x="223" y="357"/>
                  </a:lnTo>
                  <a:lnTo>
                    <a:pt x="222" y="355"/>
                  </a:lnTo>
                  <a:lnTo>
                    <a:pt x="221" y="355"/>
                  </a:lnTo>
                  <a:lnTo>
                    <a:pt x="220" y="355"/>
                  </a:lnTo>
                  <a:lnTo>
                    <a:pt x="220" y="354"/>
                  </a:lnTo>
                  <a:lnTo>
                    <a:pt x="220" y="353"/>
                  </a:lnTo>
                  <a:lnTo>
                    <a:pt x="221" y="352"/>
                  </a:lnTo>
                  <a:lnTo>
                    <a:pt x="221" y="353"/>
                  </a:lnTo>
                  <a:lnTo>
                    <a:pt x="222" y="353"/>
                  </a:lnTo>
                  <a:lnTo>
                    <a:pt x="222" y="354"/>
                  </a:lnTo>
                  <a:lnTo>
                    <a:pt x="223" y="354"/>
                  </a:lnTo>
                  <a:lnTo>
                    <a:pt x="224" y="354"/>
                  </a:lnTo>
                  <a:lnTo>
                    <a:pt x="225" y="355"/>
                  </a:lnTo>
                  <a:lnTo>
                    <a:pt x="225" y="356"/>
                  </a:lnTo>
                  <a:lnTo>
                    <a:pt x="225" y="357"/>
                  </a:lnTo>
                  <a:close/>
                  <a:moveTo>
                    <a:pt x="221" y="352"/>
                  </a:moveTo>
                  <a:lnTo>
                    <a:pt x="220" y="352"/>
                  </a:lnTo>
                  <a:lnTo>
                    <a:pt x="220" y="351"/>
                  </a:lnTo>
                  <a:lnTo>
                    <a:pt x="220" y="350"/>
                  </a:lnTo>
                  <a:lnTo>
                    <a:pt x="221" y="350"/>
                  </a:lnTo>
                  <a:lnTo>
                    <a:pt x="222" y="350"/>
                  </a:lnTo>
                  <a:lnTo>
                    <a:pt x="222" y="351"/>
                  </a:lnTo>
                  <a:lnTo>
                    <a:pt x="222" y="352"/>
                  </a:lnTo>
                  <a:lnTo>
                    <a:pt x="221" y="352"/>
                  </a:lnTo>
                  <a:close/>
                  <a:moveTo>
                    <a:pt x="227" y="354"/>
                  </a:moveTo>
                  <a:lnTo>
                    <a:pt x="226" y="354"/>
                  </a:lnTo>
                  <a:lnTo>
                    <a:pt x="227" y="353"/>
                  </a:lnTo>
                  <a:lnTo>
                    <a:pt x="228" y="352"/>
                  </a:lnTo>
                  <a:lnTo>
                    <a:pt x="230" y="353"/>
                  </a:lnTo>
                  <a:lnTo>
                    <a:pt x="230" y="354"/>
                  </a:lnTo>
                  <a:lnTo>
                    <a:pt x="228" y="354"/>
                  </a:lnTo>
                  <a:lnTo>
                    <a:pt x="227" y="354"/>
                  </a:lnTo>
                  <a:close/>
                  <a:moveTo>
                    <a:pt x="267" y="370"/>
                  </a:moveTo>
                  <a:lnTo>
                    <a:pt x="268" y="371"/>
                  </a:lnTo>
                  <a:lnTo>
                    <a:pt x="270" y="371"/>
                  </a:lnTo>
                  <a:lnTo>
                    <a:pt x="270" y="372"/>
                  </a:lnTo>
                  <a:lnTo>
                    <a:pt x="268" y="372"/>
                  </a:lnTo>
                  <a:lnTo>
                    <a:pt x="267" y="372"/>
                  </a:lnTo>
                  <a:lnTo>
                    <a:pt x="266" y="372"/>
                  </a:lnTo>
                  <a:lnTo>
                    <a:pt x="266" y="373"/>
                  </a:lnTo>
                  <a:lnTo>
                    <a:pt x="265" y="373"/>
                  </a:lnTo>
                  <a:lnTo>
                    <a:pt x="265" y="374"/>
                  </a:lnTo>
                  <a:lnTo>
                    <a:pt x="264" y="373"/>
                  </a:lnTo>
                  <a:lnTo>
                    <a:pt x="262" y="373"/>
                  </a:lnTo>
                  <a:lnTo>
                    <a:pt x="261" y="373"/>
                  </a:lnTo>
                  <a:lnTo>
                    <a:pt x="260" y="373"/>
                  </a:lnTo>
                  <a:lnTo>
                    <a:pt x="257" y="372"/>
                  </a:lnTo>
                  <a:lnTo>
                    <a:pt x="256" y="371"/>
                  </a:lnTo>
                  <a:lnTo>
                    <a:pt x="255" y="371"/>
                  </a:lnTo>
                  <a:lnTo>
                    <a:pt x="254" y="371"/>
                  </a:lnTo>
                  <a:lnTo>
                    <a:pt x="253" y="371"/>
                  </a:lnTo>
                  <a:lnTo>
                    <a:pt x="252" y="371"/>
                  </a:lnTo>
                  <a:lnTo>
                    <a:pt x="251" y="372"/>
                  </a:lnTo>
                  <a:lnTo>
                    <a:pt x="251" y="371"/>
                  </a:lnTo>
                  <a:lnTo>
                    <a:pt x="250" y="371"/>
                  </a:lnTo>
                  <a:lnTo>
                    <a:pt x="248" y="371"/>
                  </a:lnTo>
                  <a:lnTo>
                    <a:pt x="248" y="372"/>
                  </a:lnTo>
                  <a:lnTo>
                    <a:pt x="247" y="372"/>
                  </a:lnTo>
                  <a:lnTo>
                    <a:pt x="246" y="372"/>
                  </a:lnTo>
                  <a:lnTo>
                    <a:pt x="246" y="371"/>
                  </a:lnTo>
                  <a:lnTo>
                    <a:pt x="245" y="371"/>
                  </a:lnTo>
                  <a:lnTo>
                    <a:pt x="244" y="371"/>
                  </a:lnTo>
                  <a:lnTo>
                    <a:pt x="242" y="371"/>
                  </a:lnTo>
                  <a:lnTo>
                    <a:pt x="241" y="370"/>
                  </a:lnTo>
                  <a:lnTo>
                    <a:pt x="240" y="370"/>
                  </a:lnTo>
                  <a:lnTo>
                    <a:pt x="236" y="368"/>
                  </a:lnTo>
                  <a:lnTo>
                    <a:pt x="234" y="367"/>
                  </a:lnTo>
                  <a:lnTo>
                    <a:pt x="233" y="367"/>
                  </a:lnTo>
                  <a:lnTo>
                    <a:pt x="234" y="367"/>
                  </a:lnTo>
                  <a:lnTo>
                    <a:pt x="235" y="367"/>
                  </a:lnTo>
                  <a:lnTo>
                    <a:pt x="236" y="367"/>
                  </a:lnTo>
                  <a:lnTo>
                    <a:pt x="240" y="367"/>
                  </a:lnTo>
                  <a:lnTo>
                    <a:pt x="243" y="367"/>
                  </a:lnTo>
                  <a:lnTo>
                    <a:pt x="244" y="366"/>
                  </a:lnTo>
                  <a:lnTo>
                    <a:pt x="244" y="365"/>
                  </a:lnTo>
                  <a:lnTo>
                    <a:pt x="245" y="364"/>
                  </a:lnTo>
                  <a:lnTo>
                    <a:pt x="246" y="364"/>
                  </a:lnTo>
                  <a:lnTo>
                    <a:pt x="251" y="364"/>
                  </a:lnTo>
                  <a:lnTo>
                    <a:pt x="252" y="366"/>
                  </a:lnTo>
                  <a:lnTo>
                    <a:pt x="253" y="366"/>
                  </a:lnTo>
                  <a:lnTo>
                    <a:pt x="253" y="367"/>
                  </a:lnTo>
                  <a:lnTo>
                    <a:pt x="254" y="367"/>
                  </a:lnTo>
                  <a:lnTo>
                    <a:pt x="254" y="368"/>
                  </a:lnTo>
                  <a:lnTo>
                    <a:pt x="255" y="368"/>
                  </a:lnTo>
                  <a:lnTo>
                    <a:pt x="255" y="367"/>
                  </a:lnTo>
                  <a:lnTo>
                    <a:pt x="256" y="365"/>
                  </a:lnTo>
                  <a:lnTo>
                    <a:pt x="258" y="364"/>
                  </a:lnTo>
                  <a:lnTo>
                    <a:pt x="261" y="364"/>
                  </a:lnTo>
                  <a:lnTo>
                    <a:pt x="263" y="364"/>
                  </a:lnTo>
                  <a:lnTo>
                    <a:pt x="264" y="364"/>
                  </a:lnTo>
                  <a:lnTo>
                    <a:pt x="265" y="365"/>
                  </a:lnTo>
                  <a:lnTo>
                    <a:pt x="267" y="366"/>
                  </a:lnTo>
                  <a:lnTo>
                    <a:pt x="267" y="367"/>
                  </a:lnTo>
                  <a:lnTo>
                    <a:pt x="267" y="368"/>
                  </a:lnTo>
                  <a:lnTo>
                    <a:pt x="267" y="370"/>
                  </a:lnTo>
                  <a:close/>
                  <a:moveTo>
                    <a:pt x="298" y="376"/>
                  </a:moveTo>
                  <a:lnTo>
                    <a:pt x="298" y="377"/>
                  </a:lnTo>
                  <a:lnTo>
                    <a:pt x="298" y="378"/>
                  </a:lnTo>
                  <a:lnTo>
                    <a:pt x="297" y="378"/>
                  </a:lnTo>
                  <a:lnTo>
                    <a:pt x="296" y="378"/>
                  </a:lnTo>
                  <a:lnTo>
                    <a:pt x="296" y="380"/>
                  </a:lnTo>
                  <a:lnTo>
                    <a:pt x="295" y="380"/>
                  </a:lnTo>
                  <a:lnTo>
                    <a:pt x="295" y="381"/>
                  </a:lnTo>
                  <a:lnTo>
                    <a:pt x="296" y="381"/>
                  </a:lnTo>
                  <a:lnTo>
                    <a:pt x="297" y="382"/>
                  </a:lnTo>
                  <a:lnTo>
                    <a:pt x="298" y="382"/>
                  </a:lnTo>
                  <a:lnTo>
                    <a:pt x="300" y="381"/>
                  </a:lnTo>
                  <a:lnTo>
                    <a:pt x="302" y="381"/>
                  </a:lnTo>
                  <a:lnTo>
                    <a:pt x="302" y="382"/>
                  </a:lnTo>
                  <a:lnTo>
                    <a:pt x="302" y="383"/>
                  </a:lnTo>
                  <a:lnTo>
                    <a:pt x="303" y="383"/>
                  </a:lnTo>
                  <a:lnTo>
                    <a:pt x="303" y="385"/>
                  </a:lnTo>
                  <a:lnTo>
                    <a:pt x="302" y="385"/>
                  </a:lnTo>
                  <a:lnTo>
                    <a:pt x="301" y="386"/>
                  </a:lnTo>
                  <a:lnTo>
                    <a:pt x="300" y="385"/>
                  </a:lnTo>
                  <a:lnTo>
                    <a:pt x="298" y="385"/>
                  </a:lnTo>
                  <a:lnTo>
                    <a:pt x="297" y="385"/>
                  </a:lnTo>
                  <a:lnTo>
                    <a:pt x="296" y="385"/>
                  </a:lnTo>
                  <a:lnTo>
                    <a:pt x="293" y="384"/>
                  </a:lnTo>
                  <a:lnTo>
                    <a:pt x="292" y="385"/>
                  </a:lnTo>
                  <a:lnTo>
                    <a:pt x="294" y="386"/>
                  </a:lnTo>
                  <a:lnTo>
                    <a:pt x="295" y="386"/>
                  </a:lnTo>
                  <a:lnTo>
                    <a:pt x="297" y="386"/>
                  </a:lnTo>
                  <a:lnTo>
                    <a:pt x="297" y="387"/>
                  </a:lnTo>
                  <a:lnTo>
                    <a:pt x="300" y="387"/>
                  </a:lnTo>
                  <a:lnTo>
                    <a:pt x="302" y="388"/>
                  </a:lnTo>
                  <a:lnTo>
                    <a:pt x="302" y="390"/>
                  </a:lnTo>
                  <a:lnTo>
                    <a:pt x="300" y="391"/>
                  </a:lnTo>
                  <a:lnTo>
                    <a:pt x="298" y="391"/>
                  </a:lnTo>
                  <a:lnTo>
                    <a:pt x="297" y="391"/>
                  </a:lnTo>
                  <a:lnTo>
                    <a:pt x="296" y="390"/>
                  </a:lnTo>
                  <a:lnTo>
                    <a:pt x="295" y="390"/>
                  </a:lnTo>
                  <a:lnTo>
                    <a:pt x="292" y="388"/>
                  </a:lnTo>
                  <a:lnTo>
                    <a:pt x="290" y="387"/>
                  </a:lnTo>
                  <a:lnTo>
                    <a:pt x="287" y="390"/>
                  </a:lnTo>
                  <a:lnTo>
                    <a:pt x="285" y="390"/>
                  </a:lnTo>
                  <a:lnTo>
                    <a:pt x="284" y="390"/>
                  </a:lnTo>
                  <a:lnTo>
                    <a:pt x="284" y="388"/>
                  </a:lnTo>
                  <a:lnTo>
                    <a:pt x="284" y="387"/>
                  </a:lnTo>
                  <a:lnTo>
                    <a:pt x="283" y="387"/>
                  </a:lnTo>
                  <a:lnTo>
                    <a:pt x="282" y="388"/>
                  </a:lnTo>
                  <a:lnTo>
                    <a:pt x="281" y="387"/>
                  </a:lnTo>
                  <a:lnTo>
                    <a:pt x="280" y="387"/>
                  </a:lnTo>
                  <a:lnTo>
                    <a:pt x="280" y="386"/>
                  </a:lnTo>
                  <a:lnTo>
                    <a:pt x="280" y="385"/>
                  </a:lnTo>
                  <a:lnTo>
                    <a:pt x="278" y="385"/>
                  </a:lnTo>
                  <a:lnTo>
                    <a:pt x="278" y="384"/>
                  </a:lnTo>
                  <a:lnTo>
                    <a:pt x="277" y="384"/>
                  </a:lnTo>
                  <a:lnTo>
                    <a:pt x="276" y="384"/>
                  </a:lnTo>
                  <a:lnTo>
                    <a:pt x="276" y="383"/>
                  </a:lnTo>
                  <a:lnTo>
                    <a:pt x="274" y="383"/>
                  </a:lnTo>
                  <a:lnTo>
                    <a:pt x="272" y="383"/>
                  </a:lnTo>
                  <a:lnTo>
                    <a:pt x="271" y="382"/>
                  </a:lnTo>
                  <a:lnTo>
                    <a:pt x="268" y="381"/>
                  </a:lnTo>
                  <a:lnTo>
                    <a:pt x="268" y="382"/>
                  </a:lnTo>
                  <a:lnTo>
                    <a:pt x="267" y="382"/>
                  </a:lnTo>
                  <a:lnTo>
                    <a:pt x="266" y="382"/>
                  </a:lnTo>
                  <a:lnTo>
                    <a:pt x="266" y="381"/>
                  </a:lnTo>
                  <a:lnTo>
                    <a:pt x="266" y="380"/>
                  </a:lnTo>
                  <a:lnTo>
                    <a:pt x="265" y="380"/>
                  </a:lnTo>
                  <a:lnTo>
                    <a:pt x="264" y="380"/>
                  </a:lnTo>
                  <a:lnTo>
                    <a:pt x="263" y="376"/>
                  </a:lnTo>
                  <a:lnTo>
                    <a:pt x="263" y="375"/>
                  </a:lnTo>
                  <a:lnTo>
                    <a:pt x="264" y="375"/>
                  </a:lnTo>
                  <a:lnTo>
                    <a:pt x="266" y="375"/>
                  </a:lnTo>
                  <a:lnTo>
                    <a:pt x="267" y="375"/>
                  </a:lnTo>
                  <a:lnTo>
                    <a:pt x="267" y="376"/>
                  </a:lnTo>
                  <a:lnTo>
                    <a:pt x="268" y="377"/>
                  </a:lnTo>
                  <a:lnTo>
                    <a:pt x="271" y="378"/>
                  </a:lnTo>
                  <a:lnTo>
                    <a:pt x="272" y="378"/>
                  </a:lnTo>
                  <a:lnTo>
                    <a:pt x="272" y="377"/>
                  </a:lnTo>
                  <a:lnTo>
                    <a:pt x="272" y="378"/>
                  </a:lnTo>
                  <a:lnTo>
                    <a:pt x="273" y="380"/>
                  </a:lnTo>
                  <a:lnTo>
                    <a:pt x="274" y="381"/>
                  </a:lnTo>
                  <a:lnTo>
                    <a:pt x="274" y="380"/>
                  </a:lnTo>
                  <a:lnTo>
                    <a:pt x="275" y="380"/>
                  </a:lnTo>
                  <a:lnTo>
                    <a:pt x="276" y="381"/>
                  </a:lnTo>
                  <a:lnTo>
                    <a:pt x="276" y="382"/>
                  </a:lnTo>
                  <a:lnTo>
                    <a:pt x="277" y="381"/>
                  </a:lnTo>
                  <a:lnTo>
                    <a:pt x="278" y="382"/>
                  </a:lnTo>
                  <a:lnTo>
                    <a:pt x="280" y="381"/>
                  </a:lnTo>
                  <a:lnTo>
                    <a:pt x="281" y="378"/>
                  </a:lnTo>
                  <a:lnTo>
                    <a:pt x="282" y="378"/>
                  </a:lnTo>
                  <a:lnTo>
                    <a:pt x="282" y="380"/>
                  </a:lnTo>
                  <a:lnTo>
                    <a:pt x="283" y="381"/>
                  </a:lnTo>
                  <a:lnTo>
                    <a:pt x="284" y="380"/>
                  </a:lnTo>
                  <a:lnTo>
                    <a:pt x="283" y="378"/>
                  </a:lnTo>
                  <a:lnTo>
                    <a:pt x="284" y="378"/>
                  </a:lnTo>
                  <a:lnTo>
                    <a:pt x="285" y="378"/>
                  </a:lnTo>
                  <a:lnTo>
                    <a:pt x="286" y="380"/>
                  </a:lnTo>
                  <a:lnTo>
                    <a:pt x="287" y="380"/>
                  </a:lnTo>
                  <a:lnTo>
                    <a:pt x="286" y="382"/>
                  </a:lnTo>
                  <a:lnTo>
                    <a:pt x="286" y="383"/>
                  </a:lnTo>
                  <a:lnTo>
                    <a:pt x="287" y="383"/>
                  </a:lnTo>
                  <a:lnTo>
                    <a:pt x="288" y="382"/>
                  </a:lnTo>
                  <a:lnTo>
                    <a:pt x="290" y="381"/>
                  </a:lnTo>
                  <a:lnTo>
                    <a:pt x="288" y="380"/>
                  </a:lnTo>
                  <a:lnTo>
                    <a:pt x="287" y="378"/>
                  </a:lnTo>
                  <a:lnTo>
                    <a:pt x="287" y="377"/>
                  </a:lnTo>
                  <a:lnTo>
                    <a:pt x="286" y="377"/>
                  </a:lnTo>
                  <a:lnTo>
                    <a:pt x="286" y="375"/>
                  </a:lnTo>
                  <a:lnTo>
                    <a:pt x="286" y="374"/>
                  </a:lnTo>
                  <a:lnTo>
                    <a:pt x="287" y="373"/>
                  </a:lnTo>
                  <a:lnTo>
                    <a:pt x="291" y="373"/>
                  </a:lnTo>
                  <a:lnTo>
                    <a:pt x="293" y="373"/>
                  </a:lnTo>
                  <a:lnTo>
                    <a:pt x="294" y="374"/>
                  </a:lnTo>
                  <a:lnTo>
                    <a:pt x="295" y="374"/>
                  </a:lnTo>
                  <a:lnTo>
                    <a:pt x="296" y="375"/>
                  </a:lnTo>
                  <a:lnTo>
                    <a:pt x="297" y="375"/>
                  </a:lnTo>
                  <a:lnTo>
                    <a:pt x="296" y="375"/>
                  </a:lnTo>
                  <a:lnTo>
                    <a:pt x="297" y="376"/>
                  </a:lnTo>
                  <a:lnTo>
                    <a:pt x="298" y="376"/>
                  </a:lnTo>
                  <a:close/>
                  <a:moveTo>
                    <a:pt x="321" y="395"/>
                  </a:moveTo>
                  <a:lnTo>
                    <a:pt x="320" y="396"/>
                  </a:lnTo>
                  <a:lnTo>
                    <a:pt x="318" y="395"/>
                  </a:lnTo>
                  <a:lnTo>
                    <a:pt x="318" y="394"/>
                  </a:lnTo>
                  <a:lnTo>
                    <a:pt x="316" y="393"/>
                  </a:lnTo>
                  <a:lnTo>
                    <a:pt x="317" y="393"/>
                  </a:lnTo>
                  <a:lnTo>
                    <a:pt x="320" y="394"/>
                  </a:lnTo>
                  <a:lnTo>
                    <a:pt x="320" y="395"/>
                  </a:lnTo>
                  <a:lnTo>
                    <a:pt x="321" y="395"/>
                  </a:lnTo>
                  <a:close/>
                  <a:moveTo>
                    <a:pt x="326" y="398"/>
                  </a:moveTo>
                  <a:lnTo>
                    <a:pt x="326" y="400"/>
                  </a:lnTo>
                  <a:lnTo>
                    <a:pt x="325" y="400"/>
                  </a:lnTo>
                  <a:lnTo>
                    <a:pt x="324" y="401"/>
                  </a:lnTo>
                  <a:lnTo>
                    <a:pt x="323" y="400"/>
                  </a:lnTo>
                  <a:lnTo>
                    <a:pt x="321" y="396"/>
                  </a:lnTo>
                  <a:lnTo>
                    <a:pt x="321" y="395"/>
                  </a:lnTo>
                  <a:lnTo>
                    <a:pt x="322" y="395"/>
                  </a:lnTo>
                  <a:lnTo>
                    <a:pt x="323" y="396"/>
                  </a:lnTo>
                  <a:lnTo>
                    <a:pt x="324" y="397"/>
                  </a:lnTo>
                  <a:lnTo>
                    <a:pt x="324" y="398"/>
                  </a:lnTo>
                  <a:lnTo>
                    <a:pt x="325" y="398"/>
                  </a:lnTo>
                  <a:lnTo>
                    <a:pt x="326" y="398"/>
                  </a:lnTo>
                  <a:close/>
                  <a:moveTo>
                    <a:pt x="313" y="384"/>
                  </a:moveTo>
                  <a:lnTo>
                    <a:pt x="314" y="385"/>
                  </a:lnTo>
                  <a:lnTo>
                    <a:pt x="315" y="385"/>
                  </a:lnTo>
                  <a:lnTo>
                    <a:pt x="314" y="385"/>
                  </a:lnTo>
                  <a:lnTo>
                    <a:pt x="315" y="386"/>
                  </a:lnTo>
                  <a:lnTo>
                    <a:pt x="315" y="387"/>
                  </a:lnTo>
                  <a:lnTo>
                    <a:pt x="314" y="387"/>
                  </a:lnTo>
                  <a:lnTo>
                    <a:pt x="315" y="388"/>
                  </a:lnTo>
                  <a:lnTo>
                    <a:pt x="314" y="390"/>
                  </a:lnTo>
                  <a:lnTo>
                    <a:pt x="312" y="388"/>
                  </a:lnTo>
                  <a:lnTo>
                    <a:pt x="312" y="387"/>
                  </a:lnTo>
                  <a:lnTo>
                    <a:pt x="310" y="387"/>
                  </a:lnTo>
                  <a:lnTo>
                    <a:pt x="310" y="386"/>
                  </a:lnTo>
                  <a:lnTo>
                    <a:pt x="311" y="386"/>
                  </a:lnTo>
                  <a:lnTo>
                    <a:pt x="310" y="386"/>
                  </a:lnTo>
                  <a:lnTo>
                    <a:pt x="308" y="385"/>
                  </a:lnTo>
                  <a:lnTo>
                    <a:pt x="307" y="385"/>
                  </a:lnTo>
                  <a:lnTo>
                    <a:pt x="308" y="383"/>
                  </a:lnTo>
                  <a:lnTo>
                    <a:pt x="308" y="382"/>
                  </a:lnTo>
                  <a:lnTo>
                    <a:pt x="310" y="382"/>
                  </a:lnTo>
                  <a:lnTo>
                    <a:pt x="311" y="381"/>
                  </a:lnTo>
                  <a:lnTo>
                    <a:pt x="313" y="382"/>
                  </a:lnTo>
                  <a:lnTo>
                    <a:pt x="314" y="382"/>
                  </a:lnTo>
                  <a:lnTo>
                    <a:pt x="314" y="383"/>
                  </a:lnTo>
                  <a:lnTo>
                    <a:pt x="314" y="384"/>
                  </a:lnTo>
                  <a:lnTo>
                    <a:pt x="313" y="384"/>
                  </a:lnTo>
                  <a:close/>
                  <a:moveTo>
                    <a:pt x="322" y="387"/>
                  </a:moveTo>
                  <a:lnTo>
                    <a:pt x="321" y="387"/>
                  </a:lnTo>
                  <a:lnTo>
                    <a:pt x="320" y="387"/>
                  </a:lnTo>
                  <a:lnTo>
                    <a:pt x="320" y="388"/>
                  </a:lnTo>
                  <a:lnTo>
                    <a:pt x="320" y="390"/>
                  </a:lnTo>
                  <a:lnTo>
                    <a:pt x="321" y="391"/>
                  </a:lnTo>
                  <a:lnTo>
                    <a:pt x="320" y="391"/>
                  </a:lnTo>
                  <a:lnTo>
                    <a:pt x="320" y="390"/>
                  </a:lnTo>
                  <a:lnTo>
                    <a:pt x="317" y="391"/>
                  </a:lnTo>
                  <a:lnTo>
                    <a:pt x="316" y="391"/>
                  </a:lnTo>
                  <a:lnTo>
                    <a:pt x="316" y="390"/>
                  </a:lnTo>
                  <a:lnTo>
                    <a:pt x="316" y="388"/>
                  </a:lnTo>
                  <a:lnTo>
                    <a:pt x="317" y="387"/>
                  </a:lnTo>
                  <a:lnTo>
                    <a:pt x="318" y="387"/>
                  </a:lnTo>
                  <a:lnTo>
                    <a:pt x="320" y="387"/>
                  </a:lnTo>
                  <a:lnTo>
                    <a:pt x="320" y="386"/>
                  </a:lnTo>
                  <a:lnTo>
                    <a:pt x="318" y="386"/>
                  </a:lnTo>
                  <a:lnTo>
                    <a:pt x="317" y="386"/>
                  </a:lnTo>
                  <a:lnTo>
                    <a:pt x="317" y="385"/>
                  </a:lnTo>
                  <a:lnTo>
                    <a:pt x="318" y="385"/>
                  </a:lnTo>
                  <a:lnTo>
                    <a:pt x="320" y="385"/>
                  </a:lnTo>
                  <a:lnTo>
                    <a:pt x="321" y="385"/>
                  </a:lnTo>
                  <a:lnTo>
                    <a:pt x="321" y="386"/>
                  </a:lnTo>
                  <a:lnTo>
                    <a:pt x="322" y="386"/>
                  </a:lnTo>
                  <a:lnTo>
                    <a:pt x="322" y="387"/>
                  </a:lnTo>
                  <a:close/>
                  <a:moveTo>
                    <a:pt x="366" y="421"/>
                  </a:moveTo>
                  <a:lnTo>
                    <a:pt x="367" y="423"/>
                  </a:lnTo>
                  <a:lnTo>
                    <a:pt x="368" y="425"/>
                  </a:lnTo>
                  <a:lnTo>
                    <a:pt x="368" y="426"/>
                  </a:lnTo>
                  <a:lnTo>
                    <a:pt x="367" y="427"/>
                  </a:lnTo>
                  <a:lnTo>
                    <a:pt x="366" y="427"/>
                  </a:lnTo>
                  <a:lnTo>
                    <a:pt x="365" y="424"/>
                  </a:lnTo>
                  <a:lnTo>
                    <a:pt x="364" y="425"/>
                  </a:lnTo>
                  <a:lnTo>
                    <a:pt x="364" y="424"/>
                  </a:lnTo>
                  <a:lnTo>
                    <a:pt x="364" y="422"/>
                  </a:lnTo>
                  <a:lnTo>
                    <a:pt x="366" y="421"/>
                  </a:lnTo>
                  <a:close/>
                  <a:moveTo>
                    <a:pt x="428" y="461"/>
                  </a:moveTo>
                  <a:lnTo>
                    <a:pt x="427" y="460"/>
                  </a:lnTo>
                  <a:lnTo>
                    <a:pt x="428" y="460"/>
                  </a:lnTo>
                  <a:lnTo>
                    <a:pt x="428" y="458"/>
                  </a:lnTo>
                  <a:lnTo>
                    <a:pt x="430" y="458"/>
                  </a:lnTo>
                  <a:lnTo>
                    <a:pt x="431" y="458"/>
                  </a:lnTo>
                  <a:lnTo>
                    <a:pt x="431" y="460"/>
                  </a:lnTo>
                  <a:lnTo>
                    <a:pt x="430" y="461"/>
                  </a:lnTo>
                  <a:lnTo>
                    <a:pt x="428" y="461"/>
                  </a:lnTo>
                  <a:close/>
                  <a:moveTo>
                    <a:pt x="382" y="420"/>
                  </a:moveTo>
                  <a:lnTo>
                    <a:pt x="382" y="418"/>
                  </a:lnTo>
                  <a:lnTo>
                    <a:pt x="382" y="416"/>
                  </a:lnTo>
                  <a:lnTo>
                    <a:pt x="382" y="415"/>
                  </a:lnTo>
                  <a:lnTo>
                    <a:pt x="385" y="415"/>
                  </a:lnTo>
                  <a:lnTo>
                    <a:pt x="386" y="416"/>
                  </a:lnTo>
                  <a:lnTo>
                    <a:pt x="386" y="417"/>
                  </a:lnTo>
                  <a:lnTo>
                    <a:pt x="384" y="418"/>
                  </a:lnTo>
                  <a:lnTo>
                    <a:pt x="384" y="420"/>
                  </a:lnTo>
                  <a:lnTo>
                    <a:pt x="383" y="420"/>
                  </a:lnTo>
                  <a:lnTo>
                    <a:pt x="382" y="420"/>
                  </a:lnTo>
                  <a:close/>
                  <a:moveTo>
                    <a:pt x="911" y="763"/>
                  </a:moveTo>
                  <a:lnTo>
                    <a:pt x="911" y="764"/>
                  </a:lnTo>
                  <a:lnTo>
                    <a:pt x="912" y="764"/>
                  </a:lnTo>
                  <a:lnTo>
                    <a:pt x="910" y="765"/>
                  </a:lnTo>
                  <a:lnTo>
                    <a:pt x="907" y="765"/>
                  </a:lnTo>
                  <a:lnTo>
                    <a:pt x="906" y="762"/>
                  </a:lnTo>
                  <a:lnTo>
                    <a:pt x="906" y="761"/>
                  </a:lnTo>
                  <a:lnTo>
                    <a:pt x="908" y="761"/>
                  </a:lnTo>
                  <a:lnTo>
                    <a:pt x="912" y="761"/>
                  </a:lnTo>
                  <a:lnTo>
                    <a:pt x="912" y="762"/>
                  </a:lnTo>
                  <a:lnTo>
                    <a:pt x="911" y="762"/>
                  </a:lnTo>
                  <a:lnTo>
                    <a:pt x="911" y="763"/>
                  </a:lnTo>
                  <a:close/>
                  <a:moveTo>
                    <a:pt x="427" y="456"/>
                  </a:moveTo>
                  <a:lnTo>
                    <a:pt x="427" y="455"/>
                  </a:lnTo>
                  <a:lnTo>
                    <a:pt x="428" y="455"/>
                  </a:lnTo>
                  <a:lnTo>
                    <a:pt x="430" y="455"/>
                  </a:lnTo>
                  <a:lnTo>
                    <a:pt x="430" y="454"/>
                  </a:lnTo>
                  <a:lnTo>
                    <a:pt x="430" y="453"/>
                  </a:lnTo>
                  <a:lnTo>
                    <a:pt x="431" y="453"/>
                  </a:lnTo>
                  <a:lnTo>
                    <a:pt x="432" y="454"/>
                  </a:lnTo>
                  <a:lnTo>
                    <a:pt x="432" y="455"/>
                  </a:lnTo>
                  <a:lnTo>
                    <a:pt x="431" y="456"/>
                  </a:lnTo>
                  <a:lnTo>
                    <a:pt x="430" y="456"/>
                  </a:lnTo>
                  <a:lnTo>
                    <a:pt x="427" y="456"/>
                  </a:lnTo>
                  <a:close/>
                  <a:moveTo>
                    <a:pt x="398" y="421"/>
                  </a:moveTo>
                  <a:lnTo>
                    <a:pt x="400" y="422"/>
                  </a:lnTo>
                  <a:lnTo>
                    <a:pt x="400" y="423"/>
                  </a:lnTo>
                  <a:lnTo>
                    <a:pt x="400" y="424"/>
                  </a:lnTo>
                  <a:lnTo>
                    <a:pt x="398" y="424"/>
                  </a:lnTo>
                  <a:lnTo>
                    <a:pt x="398" y="423"/>
                  </a:lnTo>
                  <a:lnTo>
                    <a:pt x="398" y="422"/>
                  </a:lnTo>
                  <a:lnTo>
                    <a:pt x="397" y="422"/>
                  </a:lnTo>
                  <a:lnTo>
                    <a:pt x="396" y="422"/>
                  </a:lnTo>
                  <a:lnTo>
                    <a:pt x="395" y="421"/>
                  </a:lnTo>
                  <a:lnTo>
                    <a:pt x="395" y="420"/>
                  </a:lnTo>
                  <a:lnTo>
                    <a:pt x="396" y="418"/>
                  </a:lnTo>
                  <a:lnTo>
                    <a:pt x="395" y="418"/>
                  </a:lnTo>
                  <a:lnTo>
                    <a:pt x="395" y="417"/>
                  </a:lnTo>
                  <a:lnTo>
                    <a:pt x="396" y="416"/>
                  </a:lnTo>
                  <a:lnTo>
                    <a:pt x="397" y="417"/>
                  </a:lnTo>
                  <a:lnTo>
                    <a:pt x="398" y="418"/>
                  </a:lnTo>
                  <a:lnTo>
                    <a:pt x="398" y="420"/>
                  </a:lnTo>
                  <a:lnTo>
                    <a:pt x="398" y="421"/>
                  </a:lnTo>
                  <a:close/>
                  <a:moveTo>
                    <a:pt x="430" y="452"/>
                  </a:moveTo>
                  <a:lnTo>
                    <a:pt x="430" y="453"/>
                  </a:lnTo>
                  <a:lnTo>
                    <a:pt x="428" y="453"/>
                  </a:lnTo>
                  <a:lnTo>
                    <a:pt x="428" y="452"/>
                  </a:lnTo>
                  <a:lnTo>
                    <a:pt x="428" y="451"/>
                  </a:lnTo>
                  <a:lnTo>
                    <a:pt x="427" y="451"/>
                  </a:lnTo>
                  <a:lnTo>
                    <a:pt x="427" y="450"/>
                  </a:lnTo>
                  <a:lnTo>
                    <a:pt x="428" y="448"/>
                  </a:lnTo>
                  <a:lnTo>
                    <a:pt x="430" y="448"/>
                  </a:lnTo>
                  <a:lnTo>
                    <a:pt x="431" y="448"/>
                  </a:lnTo>
                  <a:lnTo>
                    <a:pt x="432" y="447"/>
                  </a:lnTo>
                  <a:lnTo>
                    <a:pt x="434" y="446"/>
                  </a:lnTo>
                  <a:lnTo>
                    <a:pt x="434" y="447"/>
                  </a:lnTo>
                  <a:lnTo>
                    <a:pt x="433" y="447"/>
                  </a:lnTo>
                  <a:lnTo>
                    <a:pt x="433" y="448"/>
                  </a:lnTo>
                  <a:lnTo>
                    <a:pt x="432" y="448"/>
                  </a:lnTo>
                  <a:lnTo>
                    <a:pt x="432" y="450"/>
                  </a:lnTo>
                  <a:lnTo>
                    <a:pt x="432" y="451"/>
                  </a:lnTo>
                  <a:lnTo>
                    <a:pt x="431" y="451"/>
                  </a:lnTo>
                  <a:lnTo>
                    <a:pt x="430" y="451"/>
                  </a:lnTo>
                  <a:lnTo>
                    <a:pt x="430" y="452"/>
                  </a:lnTo>
                  <a:close/>
                  <a:moveTo>
                    <a:pt x="911" y="752"/>
                  </a:moveTo>
                  <a:lnTo>
                    <a:pt x="911" y="753"/>
                  </a:lnTo>
                  <a:lnTo>
                    <a:pt x="912" y="753"/>
                  </a:lnTo>
                  <a:lnTo>
                    <a:pt x="912" y="754"/>
                  </a:lnTo>
                  <a:lnTo>
                    <a:pt x="912" y="755"/>
                  </a:lnTo>
                  <a:lnTo>
                    <a:pt x="911" y="758"/>
                  </a:lnTo>
                  <a:lnTo>
                    <a:pt x="910" y="760"/>
                  </a:lnTo>
                  <a:lnTo>
                    <a:pt x="907" y="758"/>
                  </a:lnTo>
                  <a:lnTo>
                    <a:pt x="907" y="757"/>
                  </a:lnTo>
                  <a:lnTo>
                    <a:pt x="905" y="757"/>
                  </a:lnTo>
                  <a:lnTo>
                    <a:pt x="905" y="758"/>
                  </a:lnTo>
                  <a:lnTo>
                    <a:pt x="905" y="757"/>
                  </a:lnTo>
                  <a:lnTo>
                    <a:pt x="905" y="756"/>
                  </a:lnTo>
                  <a:lnTo>
                    <a:pt x="906" y="755"/>
                  </a:lnTo>
                  <a:lnTo>
                    <a:pt x="907" y="754"/>
                  </a:lnTo>
                  <a:lnTo>
                    <a:pt x="908" y="754"/>
                  </a:lnTo>
                  <a:lnTo>
                    <a:pt x="907" y="754"/>
                  </a:lnTo>
                  <a:lnTo>
                    <a:pt x="907" y="753"/>
                  </a:lnTo>
                  <a:lnTo>
                    <a:pt x="908" y="751"/>
                  </a:lnTo>
                  <a:lnTo>
                    <a:pt x="910" y="750"/>
                  </a:lnTo>
                  <a:lnTo>
                    <a:pt x="911" y="751"/>
                  </a:lnTo>
                  <a:lnTo>
                    <a:pt x="911" y="752"/>
                  </a:lnTo>
                  <a:close/>
                  <a:moveTo>
                    <a:pt x="428" y="443"/>
                  </a:moveTo>
                  <a:lnTo>
                    <a:pt x="427" y="443"/>
                  </a:lnTo>
                  <a:lnTo>
                    <a:pt x="426" y="444"/>
                  </a:lnTo>
                  <a:lnTo>
                    <a:pt x="425" y="444"/>
                  </a:lnTo>
                  <a:lnTo>
                    <a:pt x="425" y="445"/>
                  </a:lnTo>
                  <a:lnTo>
                    <a:pt x="426" y="445"/>
                  </a:lnTo>
                  <a:lnTo>
                    <a:pt x="426" y="444"/>
                  </a:lnTo>
                  <a:lnTo>
                    <a:pt x="427" y="444"/>
                  </a:lnTo>
                  <a:lnTo>
                    <a:pt x="427" y="445"/>
                  </a:lnTo>
                  <a:lnTo>
                    <a:pt x="426" y="445"/>
                  </a:lnTo>
                  <a:lnTo>
                    <a:pt x="426" y="446"/>
                  </a:lnTo>
                  <a:lnTo>
                    <a:pt x="425" y="446"/>
                  </a:lnTo>
                  <a:lnTo>
                    <a:pt x="425" y="445"/>
                  </a:lnTo>
                  <a:lnTo>
                    <a:pt x="424" y="445"/>
                  </a:lnTo>
                  <a:lnTo>
                    <a:pt x="423" y="445"/>
                  </a:lnTo>
                  <a:lnTo>
                    <a:pt x="423" y="446"/>
                  </a:lnTo>
                  <a:lnTo>
                    <a:pt x="420" y="446"/>
                  </a:lnTo>
                  <a:lnTo>
                    <a:pt x="418" y="446"/>
                  </a:lnTo>
                  <a:lnTo>
                    <a:pt x="415" y="446"/>
                  </a:lnTo>
                  <a:lnTo>
                    <a:pt x="415" y="447"/>
                  </a:lnTo>
                  <a:lnTo>
                    <a:pt x="414" y="447"/>
                  </a:lnTo>
                  <a:lnTo>
                    <a:pt x="414" y="446"/>
                  </a:lnTo>
                  <a:lnTo>
                    <a:pt x="415" y="445"/>
                  </a:lnTo>
                  <a:lnTo>
                    <a:pt x="417" y="445"/>
                  </a:lnTo>
                  <a:lnTo>
                    <a:pt x="418" y="445"/>
                  </a:lnTo>
                  <a:lnTo>
                    <a:pt x="420" y="445"/>
                  </a:lnTo>
                  <a:lnTo>
                    <a:pt x="421" y="445"/>
                  </a:lnTo>
                  <a:lnTo>
                    <a:pt x="421" y="444"/>
                  </a:lnTo>
                  <a:lnTo>
                    <a:pt x="420" y="444"/>
                  </a:lnTo>
                  <a:lnTo>
                    <a:pt x="420" y="443"/>
                  </a:lnTo>
                  <a:lnTo>
                    <a:pt x="420" y="442"/>
                  </a:lnTo>
                  <a:lnTo>
                    <a:pt x="421" y="442"/>
                  </a:lnTo>
                  <a:lnTo>
                    <a:pt x="423" y="441"/>
                  </a:lnTo>
                  <a:lnTo>
                    <a:pt x="423" y="442"/>
                  </a:lnTo>
                  <a:lnTo>
                    <a:pt x="423" y="443"/>
                  </a:lnTo>
                  <a:lnTo>
                    <a:pt x="422" y="443"/>
                  </a:lnTo>
                  <a:lnTo>
                    <a:pt x="423" y="444"/>
                  </a:lnTo>
                  <a:lnTo>
                    <a:pt x="423" y="443"/>
                  </a:lnTo>
                  <a:lnTo>
                    <a:pt x="424" y="443"/>
                  </a:lnTo>
                  <a:lnTo>
                    <a:pt x="424" y="442"/>
                  </a:lnTo>
                  <a:lnTo>
                    <a:pt x="424" y="441"/>
                  </a:lnTo>
                  <a:lnTo>
                    <a:pt x="425" y="441"/>
                  </a:lnTo>
                  <a:lnTo>
                    <a:pt x="425" y="442"/>
                  </a:lnTo>
                  <a:lnTo>
                    <a:pt x="425" y="443"/>
                  </a:lnTo>
                  <a:lnTo>
                    <a:pt x="426" y="442"/>
                  </a:lnTo>
                  <a:lnTo>
                    <a:pt x="428" y="441"/>
                  </a:lnTo>
                  <a:lnTo>
                    <a:pt x="430" y="441"/>
                  </a:lnTo>
                  <a:lnTo>
                    <a:pt x="430" y="442"/>
                  </a:lnTo>
                  <a:lnTo>
                    <a:pt x="428" y="443"/>
                  </a:lnTo>
                  <a:close/>
                  <a:moveTo>
                    <a:pt x="420" y="428"/>
                  </a:moveTo>
                  <a:lnTo>
                    <a:pt x="418" y="430"/>
                  </a:lnTo>
                  <a:lnTo>
                    <a:pt x="420" y="430"/>
                  </a:lnTo>
                  <a:lnTo>
                    <a:pt x="421" y="428"/>
                  </a:lnTo>
                  <a:lnTo>
                    <a:pt x="422" y="430"/>
                  </a:lnTo>
                  <a:lnTo>
                    <a:pt x="422" y="431"/>
                  </a:lnTo>
                  <a:lnTo>
                    <a:pt x="422" y="432"/>
                  </a:lnTo>
                  <a:lnTo>
                    <a:pt x="423" y="433"/>
                  </a:lnTo>
                  <a:lnTo>
                    <a:pt x="423" y="432"/>
                  </a:lnTo>
                  <a:lnTo>
                    <a:pt x="424" y="433"/>
                  </a:lnTo>
                  <a:lnTo>
                    <a:pt x="424" y="434"/>
                  </a:lnTo>
                  <a:lnTo>
                    <a:pt x="423" y="435"/>
                  </a:lnTo>
                  <a:lnTo>
                    <a:pt x="422" y="435"/>
                  </a:lnTo>
                  <a:lnTo>
                    <a:pt x="421" y="435"/>
                  </a:lnTo>
                  <a:lnTo>
                    <a:pt x="422" y="434"/>
                  </a:lnTo>
                  <a:lnTo>
                    <a:pt x="421" y="433"/>
                  </a:lnTo>
                  <a:lnTo>
                    <a:pt x="420" y="432"/>
                  </a:lnTo>
                  <a:lnTo>
                    <a:pt x="421" y="432"/>
                  </a:lnTo>
                  <a:lnTo>
                    <a:pt x="421" y="431"/>
                  </a:lnTo>
                  <a:lnTo>
                    <a:pt x="420" y="431"/>
                  </a:lnTo>
                  <a:lnTo>
                    <a:pt x="418" y="431"/>
                  </a:lnTo>
                  <a:lnTo>
                    <a:pt x="418" y="432"/>
                  </a:lnTo>
                  <a:lnTo>
                    <a:pt x="418" y="433"/>
                  </a:lnTo>
                  <a:lnTo>
                    <a:pt x="417" y="435"/>
                  </a:lnTo>
                  <a:lnTo>
                    <a:pt x="417" y="436"/>
                  </a:lnTo>
                  <a:lnTo>
                    <a:pt x="415" y="436"/>
                  </a:lnTo>
                  <a:lnTo>
                    <a:pt x="414" y="434"/>
                  </a:lnTo>
                  <a:lnTo>
                    <a:pt x="414" y="433"/>
                  </a:lnTo>
                  <a:lnTo>
                    <a:pt x="415" y="433"/>
                  </a:lnTo>
                  <a:lnTo>
                    <a:pt x="415" y="432"/>
                  </a:lnTo>
                  <a:lnTo>
                    <a:pt x="414" y="432"/>
                  </a:lnTo>
                  <a:lnTo>
                    <a:pt x="413" y="432"/>
                  </a:lnTo>
                  <a:lnTo>
                    <a:pt x="412" y="433"/>
                  </a:lnTo>
                  <a:lnTo>
                    <a:pt x="411" y="433"/>
                  </a:lnTo>
                  <a:lnTo>
                    <a:pt x="412" y="432"/>
                  </a:lnTo>
                  <a:lnTo>
                    <a:pt x="413" y="431"/>
                  </a:lnTo>
                  <a:lnTo>
                    <a:pt x="413" y="430"/>
                  </a:lnTo>
                  <a:lnTo>
                    <a:pt x="415" y="427"/>
                  </a:lnTo>
                  <a:lnTo>
                    <a:pt x="416" y="426"/>
                  </a:lnTo>
                  <a:lnTo>
                    <a:pt x="417" y="426"/>
                  </a:lnTo>
                  <a:lnTo>
                    <a:pt x="418" y="426"/>
                  </a:lnTo>
                  <a:lnTo>
                    <a:pt x="420" y="426"/>
                  </a:lnTo>
                  <a:lnTo>
                    <a:pt x="420" y="427"/>
                  </a:lnTo>
                  <a:lnTo>
                    <a:pt x="420" y="428"/>
                  </a:lnTo>
                  <a:close/>
                  <a:moveTo>
                    <a:pt x="905" y="751"/>
                  </a:moveTo>
                  <a:lnTo>
                    <a:pt x="904" y="753"/>
                  </a:lnTo>
                  <a:lnTo>
                    <a:pt x="904" y="752"/>
                  </a:lnTo>
                  <a:lnTo>
                    <a:pt x="903" y="751"/>
                  </a:lnTo>
                  <a:lnTo>
                    <a:pt x="904" y="750"/>
                  </a:lnTo>
                  <a:lnTo>
                    <a:pt x="904" y="747"/>
                  </a:lnTo>
                  <a:lnTo>
                    <a:pt x="904" y="746"/>
                  </a:lnTo>
                  <a:lnTo>
                    <a:pt x="905" y="744"/>
                  </a:lnTo>
                  <a:lnTo>
                    <a:pt x="906" y="743"/>
                  </a:lnTo>
                  <a:lnTo>
                    <a:pt x="907" y="743"/>
                  </a:lnTo>
                  <a:lnTo>
                    <a:pt x="907" y="744"/>
                  </a:lnTo>
                  <a:lnTo>
                    <a:pt x="907" y="746"/>
                  </a:lnTo>
                  <a:lnTo>
                    <a:pt x="908" y="746"/>
                  </a:lnTo>
                  <a:lnTo>
                    <a:pt x="908" y="747"/>
                  </a:lnTo>
                  <a:lnTo>
                    <a:pt x="908" y="748"/>
                  </a:lnTo>
                  <a:lnTo>
                    <a:pt x="907" y="748"/>
                  </a:lnTo>
                  <a:lnTo>
                    <a:pt x="906" y="751"/>
                  </a:lnTo>
                  <a:lnTo>
                    <a:pt x="905" y="751"/>
                  </a:lnTo>
                  <a:close/>
                  <a:moveTo>
                    <a:pt x="430" y="433"/>
                  </a:moveTo>
                  <a:lnTo>
                    <a:pt x="427" y="435"/>
                  </a:lnTo>
                  <a:lnTo>
                    <a:pt x="426" y="434"/>
                  </a:lnTo>
                  <a:lnTo>
                    <a:pt x="425" y="433"/>
                  </a:lnTo>
                  <a:lnTo>
                    <a:pt x="425" y="432"/>
                  </a:lnTo>
                  <a:lnTo>
                    <a:pt x="425" y="431"/>
                  </a:lnTo>
                  <a:lnTo>
                    <a:pt x="426" y="431"/>
                  </a:lnTo>
                  <a:lnTo>
                    <a:pt x="427" y="431"/>
                  </a:lnTo>
                  <a:lnTo>
                    <a:pt x="428" y="432"/>
                  </a:lnTo>
                  <a:lnTo>
                    <a:pt x="430" y="433"/>
                  </a:lnTo>
                  <a:close/>
                  <a:moveTo>
                    <a:pt x="882" y="727"/>
                  </a:moveTo>
                  <a:lnTo>
                    <a:pt x="881" y="728"/>
                  </a:lnTo>
                  <a:lnTo>
                    <a:pt x="878" y="730"/>
                  </a:lnTo>
                  <a:lnTo>
                    <a:pt x="878" y="728"/>
                  </a:lnTo>
                  <a:lnTo>
                    <a:pt x="876" y="728"/>
                  </a:lnTo>
                  <a:lnTo>
                    <a:pt x="876" y="730"/>
                  </a:lnTo>
                  <a:lnTo>
                    <a:pt x="877" y="730"/>
                  </a:lnTo>
                  <a:lnTo>
                    <a:pt x="877" y="731"/>
                  </a:lnTo>
                  <a:lnTo>
                    <a:pt x="876" y="731"/>
                  </a:lnTo>
                  <a:lnTo>
                    <a:pt x="875" y="731"/>
                  </a:lnTo>
                  <a:lnTo>
                    <a:pt x="873" y="732"/>
                  </a:lnTo>
                  <a:lnTo>
                    <a:pt x="872" y="732"/>
                  </a:lnTo>
                  <a:lnTo>
                    <a:pt x="872" y="733"/>
                  </a:lnTo>
                  <a:lnTo>
                    <a:pt x="871" y="734"/>
                  </a:lnTo>
                  <a:lnTo>
                    <a:pt x="871" y="733"/>
                  </a:lnTo>
                  <a:lnTo>
                    <a:pt x="871" y="731"/>
                  </a:lnTo>
                  <a:lnTo>
                    <a:pt x="872" y="731"/>
                  </a:lnTo>
                  <a:lnTo>
                    <a:pt x="873" y="730"/>
                  </a:lnTo>
                  <a:lnTo>
                    <a:pt x="873" y="728"/>
                  </a:lnTo>
                  <a:lnTo>
                    <a:pt x="874" y="727"/>
                  </a:lnTo>
                  <a:lnTo>
                    <a:pt x="872" y="725"/>
                  </a:lnTo>
                  <a:lnTo>
                    <a:pt x="871" y="725"/>
                  </a:lnTo>
                  <a:lnTo>
                    <a:pt x="873" y="723"/>
                  </a:lnTo>
                  <a:lnTo>
                    <a:pt x="874" y="723"/>
                  </a:lnTo>
                  <a:lnTo>
                    <a:pt x="876" y="724"/>
                  </a:lnTo>
                  <a:lnTo>
                    <a:pt x="875" y="725"/>
                  </a:lnTo>
                  <a:lnTo>
                    <a:pt x="874" y="725"/>
                  </a:lnTo>
                  <a:lnTo>
                    <a:pt x="874" y="726"/>
                  </a:lnTo>
                  <a:lnTo>
                    <a:pt x="875" y="726"/>
                  </a:lnTo>
                  <a:lnTo>
                    <a:pt x="876" y="726"/>
                  </a:lnTo>
                  <a:lnTo>
                    <a:pt x="877" y="725"/>
                  </a:lnTo>
                  <a:lnTo>
                    <a:pt x="877" y="726"/>
                  </a:lnTo>
                  <a:lnTo>
                    <a:pt x="878" y="726"/>
                  </a:lnTo>
                  <a:lnTo>
                    <a:pt x="878" y="725"/>
                  </a:lnTo>
                  <a:lnTo>
                    <a:pt x="880" y="725"/>
                  </a:lnTo>
                  <a:lnTo>
                    <a:pt x="881" y="725"/>
                  </a:lnTo>
                  <a:lnTo>
                    <a:pt x="881" y="726"/>
                  </a:lnTo>
                  <a:lnTo>
                    <a:pt x="882" y="727"/>
                  </a:lnTo>
                  <a:close/>
                  <a:moveTo>
                    <a:pt x="506" y="484"/>
                  </a:moveTo>
                  <a:lnTo>
                    <a:pt x="505" y="484"/>
                  </a:lnTo>
                  <a:lnTo>
                    <a:pt x="505" y="483"/>
                  </a:lnTo>
                  <a:lnTo>
                    <a:pt x="504" y="483"/>
                  </a:lnTo>
                  <a:lnTo>
                    <a:pt x="504" y="482"/>
                  </a:lnTo>
                  <a:lnTo>
                    <a:pt x="504" y="481"/>
                  </a:lnTo>
                  <a:lnTo>
                    <a:pt x="505" y="481"/>
                  </a:lnTo>
                  <a:lnTo>
                    <a:pt x="506" y="481"/>
                  </a:lnTo>
                  <a:lnTo>
                    <a:pt x="508" y="481"/>
                  </a:lnTo>
                  <a:lnTo>
                    <a:pt x="508" y="480"/>
                  </a:lnTo>
                  <a:lnTo>
                    <a:pt x="510" y="481"/>
                  </a:lnTo>
                  <a:lnTo>
                    <a:pt x="508" y="482"/>
                  </a:lnTo>
                  <a:lnTo>
                    <a:pt x="507" y="482"/>
                  </a:lnTo>
                  <a:lnTo>
                    <a:pt x="507" y="483"/>
                  </a:lnTo>
                  <a:lnTo>
                    <a:pt x="506" y="484"/>
                  </a:lnTo>
                  <a:close/>
                  <a:moveTo>
                    <a:pt x="868" y="705"/>
                  </a:moveTo>
                  <a:lnTo>
                    <a:pt x="868" y="706"/>
                  </a:lnTo>
                  <a:lnTo>
                    <a:pt x="870" y="706"/>
                  </a:lnTo>
                  <a:lnTo>
                    <a:pt x="870" y="707"/>
                  </a:lnTo>
                  <a:lnTo>
                    <a:pt x="871" y="707"/>
                  </a:lnTo>
                  <a:lnTo>
                    <a:pt x="872" y="707"/>
                  </a:lnTo>
                  <a:lnTo>
                    <a:pt x="872" y="708"/>
                  </a:lnTo>
                  <a:lnTo>
                    <a:pt x="871" y="708"/>
                  </a:lnTo>
                  <a:lnTo>
                    <a:pt x="870" y="708"/>
                  </a:lnTo>
                  <a:lnTo>
                    <a:pt x="868" y="708"/>
                  </a:lnTo>
                  <a:lnTo>
                    <a:pt x="868" y="710"/>
                  </a:lnTo>
                  <a:lnTo>
                    <a:pt x="867" y="710"/>
                  </a:lnTo>
                  <a:lnTo>
                    <a:pt x="867" y="708"/>
                  </a:lnTo>
                  <a:lnTo>
                    <a:pt x="867" y="706"/>
                  </a:lnTo>
                  <a:lnTo>
                    <a:pt x="868" y="705"/>
                  </a:lnTo>
                  <a:close/>
                  <a:moveTo>
                    <a:pt x="875" y="712"/>
                  </a:moveTo>
                  <a:lnTo>
                    <a:pt x="875" y="711"/>
                  </a:lnTo>
                  <a:lnTo>
                    <a:pt x="875" y="710"/>
                  </a:lnTo>
                  <a:lnTo>
                    <a:pt x="876" y="708"/>
                  </a:lnTo>
                  <a:lnTo>
                    <a:pt x="876" y="710"/>
                  </a:lnTo>
                  <a:lnTo>
                    <a:pt x="877" y="710"/>
                  </a:lnTo>
                  <a:lnTo>
                    <a:pt x="877" y="711"/>
                  </a:lnTo>
                  <a:lnTo>
                    <a:pt x="876" y="711"/>
                  </a:lnTo>
                  <a:lnTo>
                    <a:pt x="876" y="712"/>
                  </a:lnTo>
                  <a:lnTo>
                    <a:pt x="875" y="712"/>
                  </a:lnTo>
                  <a:close/>
                  <a:moveTo>
                    <a:pt x="888" y="698"/>
                  </a:moveTo>
                  <a:lnTo>
                    <a:pt x="891" y="701"/>
                  </a:lnTo>
                  <a:lnTo>
                    <a:pt x="893" y="701"/>
                  </a:lnTo>
                  <a:lnTo>
                    <a:pt x="893" y="702"/>
                  </a:lnTo>
                  <a:lnTo>
                    <a:pt x="894" y="702"/>
                  </a:lnTo>
                  <a:lnTo>
                    <a:pt x="895" y="702"/>
                  </a:lnTo>
                  <a:lnTo>
                    <a:pt x="895" y="703"/>
                  </a:lnTo>
                  <a:lnTo>
                    <a:pt x="895" y="705"/>
                  </a:lnTo>
                  <a:lnTo>
                    <a:pt x="896" y="706"/>
                  </a:lnTo>
                  <a:lnTo>
                    <a:pt x="895" y="708"/>
                  </a:lnTo>
                  <a:lnTo>
                    <a:pt x="894" y="710"/>
                  </a:lnTo>
                  <a:lnTo>
                    <a:pt x="895" y="714"/>
                  </a:lnTo>
                  <a:lnTo>
                    <a:pt x="896" y="714"/>
                  </a:lnTo>
                  <a:lnTo>
                    <a:pt x="897" y="715"/>
                  </a:lnTo>
                  <a:lnTo>
                    <a:pt x="900" y="720"/>
                  </a:lnTo>
                  <a:lnTo>
                    <a:pt x="900" y="721"/>
                  </a:lnTo>
                  <a:lnTo>
                    <a:pt x="900" y="722"/>
                  </a:lnTo>
                  <a:lnTo>
                    <a:pt x="900" y="723"/>
                  </a:lnTo>
                  <a:lnTo>
                    <a:pt x="900" y="724"/>
                  </a:lnTo>
                  <a:lnTo>
                    <a:pt x="900" y="726"/>
                  </a:lnTo>
                  <a:lnTo>
                    <a:pt x="898" y="730"/>
                  </a:lnTo>
                  <a:lnTo>
                    <a:pt x="900" y="730"/>
                  </a:lnTo>
                  <a:lnTo>
                    <a:pt x="900" y="731"/>
                  </a:lnTo>
                  <a:lnTo>
                    <a:pt x="901" y="731"/>
                  </a:lnTo>
                  <a:lnTo>
                    <a:pt x="900" y="733"/>
                  </a:lnTo>
                  <a:lnTo>
                    <a:pt x="900" y="734"/>
                  </a:lnTo>
                  <a:lnTo>
                    <a:pt x="900" y="735"/>
                  </a:lnTo>
                  <a:lnTo>
                    <a:pt x="901" y="736"/>
                  </a:lnTo>
                  <a:lnTo>
                    <a:pt x="902" y="737"/>
                  </a:lnTo>
                  <a:lnTo>
                    <a:pt x="902" y="738"/>
                  </a:lnTo>
                  <a:lnTo>
                    <a:pt x="901" y="740"/>
                  </a:lnTo>
                  <a:lnTo>
                    <a:pt x="901" y="738"/>
                  </a:lnTo>
                  <a:lnTo>
                    <a:pt x="901" y="737"/>
                  </a:lnTo>
                  <a:lnTo>
                    <a:pt x="900" y="737"/>
                  </a:lnTo>
                  <a:lnTo>
                    <a:pt x="901" y="737"/>
                  </a:lnTo>
                  <a:lnTo>
                    <a:pt x="900" y="737"/>
                  </a:lnTo>
                  <a:lnTo>
                    <a:pt x="900" y="736"/>
                  </a:lnTo>
                  <a:lnTo>
                    <a:pt x="898" y="735"/>
                  </a:lnTo>
                  <a:lnTo>
                    <a:pt x="898" y="736"/>
                  </a:lnTo>
                  <a:lnTo>
                    <a:pt x="898" y="737"/>
                  </a:lnTo>
                  <a:lnTo>
                    <a:pt x="898" y="738"/>
                  </a:lnTo>
                  <a:lnTo>
                    <a:pt x="896" y="737"/>
                  </a:lnTo>
                  <a:lnTo>
                    <a:pt x="895" y="737"/>
                  </a:lnTo>
                  <a:lnTo>
                    <a:pt x="896" y="738"/>
                  </a:lnTo>
                  <a:lnTo>
                    <a:pt x="898" y="740"/>
                  </a:lnTo>
                  <a:lnTo>
                    <a:pt x="898" y="741"/>
                  </a:lnTo>
                  <a:lnTo>
                    <a:pt x="900" y="742"/>
                  </a:lnTo>
                  <a:lnTo>
                    <a:pt x="900" y="743"/>
                  </a:lnTo>
                  <a:lnTo>
                    <a:pt x="900" y="745"/>
                  </a:lnTo>
                  <a:lnTo>
                    <a:pt x="898" y="746"/>
                  </a:lnTo>
                  <a:lnTo>
                    <a:pt x="897" y="746"/>
                  </a:lnTo>
                  <a:lnTo>
                    <a:pt x="897" y="745"/>
                  </a:lnTo>
                  <a:lnTo>
                    <a:pt x="896" y="745"/>
                  </a:lnTo>
                  <a:lnTo>
                    <a:pt x="896" y="746"/>
                  </a:lnTo>
                  <a:lnTo>
                    <a:pt x="897" y="746"/>
                  </a:lnTo>
                  <a:lnTo>
                    <a:pt x="898" y="747"/>
                  </a:lnTo>
                  <a:lnTo>
                    <a:pt x="900" y="747"/>
                  </a:lnTo>
                  <a:lnTo>
                    <a:pt x="900" y="746"/>
                  </a:lnTo>
                  <a:lnTo>
                    <a:pt x="901" y="746"/>
                  </a:lnTo>
                  <a:lnTo>
                    <a:pt x="902" y="746"/>
                  </a:lnTo>
                  <a:lnTo>
                    <a:pt x="901" y="748"/>
                  </a:lnTo>
                  <a:lnTo>
                    <a:pt x="901" y="750"/>
                  </a:lnTo>
                  <a:lnTo>
                    <a:pt x="900" y="750"/>
                  </a:lnTo>
                  <a:lnTo>
                    <a:pt x="898" y="750"/>
                  </a:lnTo>
                  <a:lnTo>
                    <a:pt x="898" y="751"/>
                  </a:lnTo>
                  <a:lnTo>
                    <a:pt x="898" y="752"/>
                  </a:lnTo>
                  <a:lnTo>
                    <a:pt x="896" y="753"/>
                  </a:lnTo>
                  <a:lnTo>
                    <a:pt x="895" y="753"/>
                  </a:lnTo>
                  <a:lnTo>
                    <a:pt x="894" y="753"/>
                  </a:lnTo>
                  <a:lnTo>
                    <a:pt x="894" y="754"/>
                  </a:lnTo>
                  <a:lnTo>
                    <a:pt x="895" y="754"/>
                  </a:lnTo>
                  <a:lnTo>
                    <a:pt x="896" y="754"/>
                  </a:lnTo>
                  <a:lnTo>
                    <a:pt x="897" y="754"/>
                  </a:lnTo>
                  <a:lnTo>
                    <a:pt x="898" y="754"/>
                  </a:lnTo>
                  <a:lnTo>
                    <a:pt x="896" y="760"/>
                  </a:lnTo>
                  <a:lnTo>
                    <a:pt x="896" y="761"/>
                  </a:lnTo>
                  <a:lnTo>
                    <a:pt x="895" y="762"/>
                  </a:lnTo>
                  <a:lnTo>
                    <a:pt x="894" y="764"/>
                  </a:lnTo>
                  <a:lnTo>
                    <a:pt x="893" y="764"/>
                  </a:lnTo>
                  <a:lnTo>
                    <a:pt x="891" y="764"/>
                  </a:lnTo>
                  <a:lnTo>
                    <a:pt x="890" y="764"/>
                  </a:lnTo>
                  <a:lnTo>
                    <a:pt x="890" y="763"/>
                  </a:lnTo>
                  <a:lnTo>
                    <a:pt x="888" y="762"/>
                  </a:lnTo>
                  <a:lnTo>
                    <a:pt x="887" y="762"/>
                  </a:lnTo>
                  <a:lnTo>
                    <a:pt x="888" y="758"/>
                  </a:lnTo>
                  <a:lnTo>
                    <a:pt x="888" y="757"/>
                  </a:lnTo>
                  <a:lnTo>
                    <a:pt x="888" y="758"/>
                  </a:lnTo>
                  <a:lnTo>
                    <a:pt x="890" y="757"/>
                  </a:lnTo>
                  <a:lnTo>
                    <a:pt x="890" y="755"/>
                  </a:lnTo>
                  <a:lnTo>
                    <a:pt x="887" y="754"/>
                  </a:lnTo>
                  <a:lnTo>
                    <a:pt x="886" y="753"/>
                  </a:lnTo>
                  <a:lnTo>
                    <a:pt x="886" y="752"/>
                  </a:lnTo>
                  <a:lnTo>
                    <a:pt x="886" y="751"/>
                  </a:lnTo>
                  <a:lnTo>
                    <a:pt x="887" y="751"/>
                  </a:lnTo>
                  <a:lnTo>
                    <a:pt x="888" y="747"/>
                  </a:lnTo>
                  <a:lnTo>
                    <a:pt x="888" y="746"/>
                  </a:lnTo>
                  <a:lnTo>
                    <a:pt x="887" y="747"/>
                  </a:lnTo>
                  <a:lnTo>
                    <a:pt x="886" y="747"/>
                  </a:lnTo>
                  <a:lnTo>
                    <a:pt x="886" y="748"/>
                  </a:lnTo>
                  <a:lnTo>
                    <a:pt x="886" y="747"/>
                  </a:lnTo>
                  <a:lnTo>
                    <a:pt x="887" y="746"/>
                  </a:lnTo>
                  <a:lnTo>
                    <a:pt x="888" y="745"/>
                  </a:lnTo>
                  <a:lnTo>
                    <a:pt x="890" y="745"/>
                  </a:lnTo>
                  <a:lnTo>
                    <a:pt x="890" y="744"/>
                  </a:lnTo>
                  <a:lnTo>
                    <a:pt x="888" y="743"/>
                  </a:lnTo>
                  <a:lnTo>
                    <a:pt x="888" y="744"/>
                  </a:lnTo>
                  <a:lnTo>
                    <a:pt x="887" y="745"/>
                  </a:lnTo>
                  <a:lnTo>
                    <a:pt x="886" y="745"/>
                  </a:lnTo>
                  <a:lnTo>
                    <a:pt x="886" y="746"/>
                  </a:lnTo>
                  <a:lnTo>
                    <a:pt x="885" y="748"/>
                  </a:lnTo>
                  <a:lnTo>
                    <a:pt x="884" y="748"/>
                  </a:lnTo>
                  <a:lnTo>
                    <a:pt x="883" y="748"/>
                  </a:lnTo>
                  <a:lnTo>
                    <a:pt x="882" y="747"/>
                  </a:lnTo>
                  <a:lnTo>
                    <a:pt x="881" y="746"/>
                  </a:lnTo>
                  <a:lnTo>
                    <a:pt x="881" y="745"/>
                  </a:lnTo>
                  <a:lnTo>
                    <a:pt x="882" y="745"/>
                  </a:lnTo>
                  <a:lnTo>
                    <a:pt x="883" y="744"/>
                  </a:lnTo>
                  <a:lnTo>
                    <a:pt x="883" y="742"/>
                  </a:lnTo>
                  <a:lnTo>
                    <a:pt x="883" y="741"/>
                  </a:lnTo>
                  <a:lnTo>
                    <a:pt x="883" y="740"/>
                  </a:lnTo>
                  <a:lnTo>
                    <a:pt x="882" y="740"/>
                  </a:lnTo>
                  <a:lnTo>
                    <a:pt x="882" y="738"/>
                  </a:lnTo>
                  <a:lnTo>
                    <a:pt x="881" y="737"/>
                  </a:lnTo>
                  <a:lnTo>
                    <a:pt x="881" y="741"/>
                  </a:lnTo>
                  <a:lnTo>
                    <a:pt x="881" y="743"/>
                  </a:lnTo>
                  <a:lnTo>
                    <a:pt x="881" y="744"/>
                  </a:lnTo>
                  <a:lnTo>
                    <a:pt x="880" y="745"/>
                  </a:lnTo>
                  <a:lnTo>
                    <a:pt x="880" y="746"/>
                  </a:lnTo>
                  <a:lnTo>
                    <a:pt x="880" y="750"/>
                  </a:lnTo>
                  <a:lnTo>
                    <a:pt x="880" y="751"/>
                  </a:lnTo>
                  <a:lnTo>
                    <a:pt x="881" y="753"/>
                  </a:lnTo>
                  <a:lnTo>
                    <a:pt x="881" y="752"/>
                  </a:lnTo>
                  <a:lnTo>
                    <a:pt x="881" y="751"/>
                  </a:lnTo>
                  <a:lnTo>
                    <a:pt x="882" y="751"/>
                  </a:lnTo>
                  <a:lnTo>
                    <a:pt x="883" y="751"/>
                  </a:lnTo>
                  <a:lnTo>
                    <a:pt x="884" y="753"/>
                  </a:lnTo>
                  <a:lnTo>
                    <a:pt x="884" y="754"/>
                  </a:lnTo>
                  <a:lnTo>
                    <a:pt x="883" y="756"/>
                  </a:lnTo>
                  <a:lnTo>
                    <a:pt x="883" y="757"/>
                  </a:lnTo>
                  <a:lnTo>
                    <a:pt x="882" y="757"/>
                  </a:lnTo>
                  <a:lnTo>
                    <a:pt x="882" y="756"/>
                  </a:lnTo>
                  <a:lnTo>
                    <a:pt x="882" y="755"/>
                  </a:lnTo>
                  <a:lnTo>
                    <a:pt x="881" y="754"/>
                  </a:lnTo>
                  <a:lnTo>
                    <a:pt x="881" y="755"/>
                  </a:lnTo>
                  <a:lnTo>
                    <a:pt x="881" y="756"/>
                  </a:lnTo>
                  <a:lnTo>
                    <a:pt x="881" y="760"/>
                  </a:lnTo>
                  <a:lnTo>
                    <a:pt x="880" y="760"/>
                  </a:lnTo>
                  <a:lnTo>
                    <a:pt x="878" y="760"/>
                  </a:lnTo>
                  <a:lnTo>
                    <a:pt x="877" y="757"/>
                  </a:lnTo>
                  <a:lnTo>
                    <a:pt x="877" y="756"/>
                  </a:lnTo>
                  <a:lnTo>
                    <a:pt x="877" y="755"/>
                  </a:lnTo>
                  <a:lnTo>
                    <a:pt x="877" y="754"/>
                  </a:lnTo>
                  <a:lnTo>
                    <a:pt x="876" y="754"/>
                  </a:lnTo>
                  <a:lnTo>
                    <a:pt x="876" y="751"/>
                  </a:lnTo>
                  <a:lnTo>
                    <a:pt x="876" y="748"/>
                  </a:lnTo>
                  <a:lnTo>
                    <a:pt x="876" y="747"/>
                  </a:lnTo>
                  <a:lnTo>
                    <a:pt x="875" y="746"/>
                  </a:lnTo>
                  <a:lnTo>
                    <a:pt x="876" y="745"/>
                  </a:lnTo>
                  <a:lnTo>
                    <a:pt x="876" y="744"/>
                  </a:lnTo>
                  <a:lnTo>
                    <a:pt x="875" y="744"/>
                  </a:lnTo>
                  <a:lnTo>
                    <a:pt x="876" y="742"/>
                  </a:lnTo>
                  <a:lnTo>
                    <a:pt x="877" y="742"/>
                  </a:lnTo>
                  <a:lnTo>
                    <a:pt x="877" y="743"/>
                  </a:lnTo>
                  <a:lnTo>
                    <a:pt x="878" y="743"/>
                  </a:lnTo>
                  <a:lnTo>
                    <a:pt x="878" y="742"/>
                  </a:lnTo>
                  <a:lnTo>
                    <a:pt x="877" y="741"/>
                  </a:lnTo>
                  <a:lnTo>
                    <a:pt x="877" y="738"/>
                  </a:lnTo>
                  <a:lnTo>
                    <a:pt x="878" y="738"/>
                  </a:lnTo>
                  <a:lnTo>
                    <a:pt x="878" y="737"/>
                  </a:lnTo>
                  <a:lnTo>
                    <a:pt x="877" y="737"/>
                  </a:lnTo>
                  <a:lnTo>
                    <a:pt x="876" y="737"/>
                  </a:lnTo>
                  <a:lnTo>
                    <a:pt x="875" y="737"/>
                  </a:lnTo>
                  <a:lnTo>
                    <a:pt x="875" y="736"/>
                  </a:lnTo>
                  <a:lnTo>
                    <a:pt x="874" y="736"/>
                  </a:lnTo>
                  <a:lnTo>
                    <a:pt x="874" y="735"/>
                  </a:lnTo>
                  <a:lnTo>
                    <a:pt x="874" y="734"/>
                  </a:lnTo>
                  <a:lnTo>
                    <a:pt x="875" y="733"/>
                  </a:lnTo>
                  <a:lnTo>
                    <a:pt x="876" y="733"/>
                  </a:lnTo>
                  <a:lnTo>
                    <a:pt x="877" y="733"/>
                  </a:lnTo>
                  <a:lnTo>
                    <a:pt x="878" y="733"/>
                  </a:lnTo>
                  <a:lnTo>
                    <a:pt x="877" y="734"/>
                  </a:lnTo>
                  <a:lnTo>
                    <a:pt x="877" y="735"/>
                  </a:lnTo>
                  <a:lnTo>
                    <a:pt x="878" y="735"/>
                  </a:lnTo>
                  <a:lnTo>
                    <a:pt x="880" y="735"/>
                  </a:lnTo>
                  <a:lnTo>
                    <a:pt x="878" y="734"/>
                  </a:lnTo>
                  <a:lnTo>
                    <a:pt x="878" y="733"/>
                  </a:lnTo>
                  <a:lnTo>
                    <a:pt x="880" y="733"/>
                  </a:lnTo>
                  <a:lnTo>
                    <a:pt x="881" y="733"/>
                  </a:lnTo>
                  <a:lnTo>
                    <a:pt x="883" y="732"/>
                  </a:lnTo>
                  <a:lnTo>
                    <a:pt x="883" y="731"/>
                  </a:lnTo>
                  <a:lnTo>
                    <a:pt x="883" y="730"/>
                  </a:lnTo>
                  <a:lnTo>
                    <a:pt x="884" y="730"/>
                  </a:lnTo>
                  <a:lnTo>
                    <a:pt x="884" y="727"/>
                  </a:lnTo>
                  <a:lnTo>
                    <a:pt x="884" y="726"/>
                  </a:lnTo>
                  <a:lnTo>
                    <a:pt x="883" y="726"/>
                  </a:lnTo>
                  <a:lnTo>
                    <a:pt x="882" y="725"/>
                  </a:lnTo>
                  <a:lnTo>
                    <a:pt x="881" y="724"/>
                  </a:lnTo>
                  <a:lnTo>
                    <a:pt x="881" y="722"/>
                  </a:lnTo>
                  <a:lnTo>
                    <a:pt x="882" y="722"/>
                  </a:lnTo>
                  <a:lnTo>
                    <a:pt x="882" y="721"/>
                  </a:lnTo>
                  <a:lnTo>
                    <a:pt x="882" y="720"/>
                  </a:lnTo>
                  <a:lnTo>
                    <a:pt x="882" y="718"/>
                  </a:lnTo>
                  <a:lnTo>
                    <a:pt x="881" y="718"/>
                  </a:lnTo>
                  <a:lnTo>
                    <a:pt x="881" y="720"/>
                  </a:lnTo>
                  <a:lnTo>
                    <a:pt x="880" y="720"/>
                  </a:lnTo>
                  <a:lnTo>
                    <a:pt x="878" y="720"/>
                  </a:lnTo>
                  <a:lnTo>
                    <a:pt x="878" y="718"/>
                  </a:lnTo>
                  <a:lnTo>
                    <a:pt x="877" y="717"/>
                  </a:lnTo>
                  <a:lnTo>
                    <a:pt x="877" y="716"/>
                  </a:lnTo>
                  <a:lnTo>
                    <a:pt x="877" y="715"/>
                  </a:lnTo>
                  <a:lnTo>
                    <a:pt x="880" y="715"/>
                  </a:lnTo>
                  <a:lnTo>
                    <a:pt x="881" y="715"/>
                  </a:lnTo>
                  <a:lnTo>
                    <a:pt x="882" y="717"/>
                  </a:lnTo>
                  <a:lnTo>
                    <a:pt x="883" y="717"/>
                  </a:lnTo>
                  <a:lnTo>
                    <a:pt x="884" y="717"/>
                  </a:lnTo>
                  <a:lnTo>
                    <a:pt x="885" y="717"/>
                  </a:lnTo>
                  <a:lnTo>
                    <a:pt x="885" y="716"/>
                  </a:lnTo>
                  <a:lnTo>
                    <a:pt x="885" y="715"/>
                  </a:lnTo>
                  <a:lnTo>
                    <a:pt x="884" y="715"/>
                  </a:lnTo>
                  <a:lnTo>
                    <a:pt x="884" y="712"/>
                  </a:lnTo>
                  <a:lnTo>
                    <a:pt x="885" y="710"/>
                  </a:lnTo>
                  <a:lnTo>
                    <a:pt x="883" y="711"/>
                  </a:lnTo>
                  <a:lnTo>
                    <a:pt x="881" y="712"/>
                  </a:lnTo>
                  <a:lnTo>
                    <a:pt x="880" y="712"/>
                  </a:lnTo>
                  <a:lnTo>
                    <a:pt x="878" y="711"/>
                  </a:lnTo>
                  <a:lnTo>
                    <a:pt x="877" y="710"/>
                  </a:lnTo>
                  <a:lnTo>
                    <a:pt x="877" y="708"/>
                  </a:lnTo>
                  <a:lnTo>
                    <a:pt x="878" y="708"/>
                  </a:lnTo>
                  <a:lnTo>
                    <a:pt x="880" y="708"/>
                  </a:lnTo>
                  <a:lnTo>
                    <a:pt x="880" y="707"/>
                  </a:lnTo>
                  <a:lnTo>
                    <a:pt x="882" y="706"/>
                  </a:lnTo>
                  <a:lnTo>
                    <a:pt x="883" y="706"/>
                  </a:lnTo>
                  <a:lnTo>
                    <a:pt x="886" y="705"/>
                  </a:lnTo>
                  <a:lnTo>
                    <a:pt x="886" y="704"/>
                  </a:lnTo>
                  <a:lnTo>
                    <a:pt x="885" y="703"/>
                  </a:lnTo>
                  <a:lnTo>
                    <a:pt x="886" y="698"/>
                  </a:lnTo>
                  <a:lnTo>
                    <a:pt x="887" y="698"/>
                  </a:lnTo>
                  <a:lnTo>
                    <a:pt x="888" y="698"/>
                  </a:lnTo>
                  <a:close/>
                  <a:moveTo>
                    <a:pt x="906" y="703"/>
                  </a:moveTo>
                  <a:lnTo>
                    <a:pt x="906" y="704"/>
                  </a:lnTo>
                  <a:lnTo>
                    <a:pt x="906" y="705"/>
                  </a:lnTo>
                  <a:lnTo>
                    <a:pt x="905" y="705"/>
                  </a:lnTo>
                  <a:lnTo>
                    <a:pt x="904" y="705"/>
                  </a:lnTo>
                  <a:lnTo>
                    <a:pt x="904" y="706"/>
                  </a:lnTo>
                  <a:lnTo>
                    <a:pt x="904" y="707"/>
                  </a:lnTo>
                  <a:lnTo>
                    <a:pt x="904" y="708"/>
                  </a:lnTo>
                  <a:lnTo>
                    <a:pt x="903" y="708"/>
                  </a:lnTo>
                  <a:lnTo>
                    <a:pt x="902" y="708"/>
                  </a:lnTo>
                  <a:lnTo>
                    <a:pt x="900" y="707"/>
                  </a:lnTo>
                  <a:lnTo>
                    <a:pt x="898" y="704"/>
                  </a:lnTo>
                  <a:lnTo>
                    <a:pt x="897" y="704"/>
                  </a:lnTo>
                  <a:lnTo>
                    <a:pt x="897" y="703"/>
                  </a:lnTo>
                  <a:lnTo>
                    <a:pt x="897" y="702"/>
                  </a:lnTo>
                  <a:lnTo>
                    <a:pt x="898" y="702"/>
                  </a:lnTo>
                  <a:lnTo>
                    <a:pt x="900" y="701"/>
                  </a:lnTo>
                  <a:lnTo>
                    <a:pt x="901" y="701"/>
                  </a:lnTo>
                  <a:lnTo>
                    <a:pt x="901" y="700"/>
                  </a:lnTo>
                  <a:lnTo>
                    <a:pt x="902" y="700"/>
                  </a:lnTo>
                  <a:lnTo>
                    <a:pt x="902" y="701"/>
                  </a:lnTo>
                  <a:lnTo>
                    <a:pt x="903" y="701"/>
                  </a:lnTo>
                  <a:lnTo>
                    <a:pt x="903" y="702"/>
                  </a:lnTo>
                  <a:lnTo>
                    <a:pt x="904" y="702"/>
                  </a:lnTo>
                  <a:lnTo>
                    <a:pt x="905" y="702"/>
                  </a:lnTo>
                  <a:lnTo>
                    <a:pt x="906" y="703"/>
                  </a:lnTo>
                  <a:close/>
                  <a:moveTo>
                    <a:pt x="502" y="444"/>
                  </a:moveTo>
                  <a:lnTo>
                    <a:pt x="502" y="445"/>
                  </a:lnTo>
                  <a:lnTo>
                    <a:pt x="501" y="444"/>
                  </a:lnTo>
                  <a:lnTo>
                    <a:pt x="501" y="443"/>
                  </a:lnTo>
                  <a:lnTo>
                    <a:pt x="500" y="443"/>
                  </a:lnTo>
                  <a:lnTo>
                    <a:pt x="498" y="443"/>
                  </a:lnTo>
                  <a:lnTo>
                    <a:pt x="496" y="442"/>
                  </a:lnTo>
                  <a:lnTo>
                    <a:pt x="497" y="441"/>
                  </a:lnTo>
                  <a:lnTo>
                    <a:pt x="498" y="441"/>
                  </a:lnTo>
                  <a:lnTo>
                    <a:pt x="501" y="442"/>
                  </a:lnTo>
                  <a:lnTo>
                    <a:pt x="502" y="443"/>
                  </a:lnTo>
                  <a:lnTo>
                    <a:pt x="502" y="444"/>
                  </a:lnTo>
                  <a:close/>
                  <a:moveTo>
                    <a:pt x="533" y="477"/>
                  </a:moveTo>
                  <a:lnTo>
                    <a:pt x="533" y="476"/>
                  </a:lnTo>
                  <a:lnTo>
                    <a:pt x="533" y="475"/>
                  </a:lnTo>
                  <a:lnTo>
                    <a:pt x="534" y="475"/>
                  </a:lnTo>
                  <a:lnTo>
                    <a:pt x="535" y="475"/>
                  </a:lnTo>
                  <a:lnTo>
                    <a:pt x="536" y="474"/>
                  </a:lnTo>
                  <a:lnTo>
                    <a:pt x="541" y="474"/>
                  </a:lnTo>
                  <a:lnTo>
                    <a:pt x="542" y="475"/>
                  </a:lnTo>
                  <a:lnTo>
                    <a:pt x="543" y="476"/>
                  </a:lnTo>
                  <a:lnTo>
                    <a:pt x="542" y="476"/>
                  </a:lnTo>
                  <a:lnTo>
                    <a:pt x="542" y="477"/>
                  </a:lnTo>
                  <a:lnTo>
                    <a:pt x="541" y="477"/>
                  </a:lnTo>
                  <a:lnTo>
                    <a:pt x="538" y="477"/>
                  </a:lnTo>
                  <a:lnTo>
                    <a:pt x="537" y="476"/>
                  </a:lnTo>
                  <a:lnTo>
                    <a:pt x="536" y="476"/>
                  </a:lnTo>
                  <a:lnTo>
                    <a:pt x="535" y="476"/>
                  </a:lnTo>
                  <a:lnTo>
                    <a:pt x="535" y="477"/>
                  </a:lnTo>
                  <a:lnTo>
                    <a:pt x="534" y="477"/>
                  </a:lnTo>
                  <a:lnTo>
                    <a:pt x="533" y="477"/>
                  </a:lnTo>
                  <a:close/>
                  <a:moveTo>
                    <a:pt x="548" y="480"/>
                  </a:moveTo>
                  <a:lnTo>
                    <a:pt x="547" y="480"/>
                  </a:lnTo>
                  <a:lnTo>
                    <a:pt x="547" y="481"/>
                  </a:lnTo>
                  <a:lnTo>
                    <a:pt x="547" y="482"/>
                  </a:lnTo>
                  <a:lnTo>
                    <a:pt x="550" y="483"/>
                  </a:lnTo>
                  <a:lnTo>
                    <a:pt x="551" y="483"/>
                  </a:lnTo>
                  <a:lnTo>
                    <a:pt x="551" y="484"/>
                  </a:lnTo>
                  <a:lnTo>
                    <a:pt x="550" y="484"/>
                  </a:lnTo>
                  <a:lnTo>
                    <a:pt x="547" y="484"/>
                  </a:lnTo>
                  <a:lnTo>
                    <a:pt x="545" y="482"/>
                  </a:lnTo>
                  <a:lnTo>
                    <a:pt x="544" y="482"/>
                  </a:lnTo>
                  <a:lnTo>
                    <a:pt x="544" y="481"/>
                  </a:lnTo>
                  <a:lnTo>
                    <a:pt x="543" y="481"/>
                  </a:lnTo>
                  <a:lnTo>
                    <a:pt x="542" y="480"/>
                  </a:lnTo>
                  <a:lnTo>
                    <a:pt x="542" y="478"/>
                  </a:lnTo>
                  <a:lnTo>
                    <a:pt x="543" y="477"/>
                  </a:lnTo>
                  <a:lnTo>
                    <a:pt x="544" y="477"/>
                  </a:lnTo>
                  <a:lnTo>
                    <a:pt x="545" y="477"/>
                  </a:lnTo>
                  <a:lnTo>
                    <a:pt x="546" y="477"/>
                  </a:lnTo>
                  <a:lnTo>
                    <a:pt x="546" y="478"/>
                  </a:lnTo>
                  <a:lnTo>
                    <a:pt x="547" y="478"/>
                  </a:lnTo>
                  <a:lnTo>
                    <a:pt x="547" y="480"/>
                  </a:lnTo>
                  <a:lnTo>
                    <a:pt x="548" y="480"/>
                  </a:lnTo>
                  <a:close/>
                  <a:moveTo>
                    <a:pt x="324" y="268"/>
                  </a:moveTo>
                  <a:lnTo>
                    <a:pt x="325" y="270"/>
                  </a:lnTo>
                  <a:lnTo>
                    <a:pt x="326" y="271"/>
                  </a:lnTo>
                  <a:lnTo>
                    <a:pt x="326" y="272"/>
                  </a:lnTo>
                  <a:lnTo>
                    <a:pt x="327" y="272"/>
                  </a:lnTo>
                  <a:lnTo>
                    <a:pt x="326" y="273"/>
                  </a:lnTo>
                  <a:lnTo>
                    <a:pt x="324" y="272"/>
                  </a:lnTo>
                  <a:lnTo>
                    <a:pt x="323" y="271"/>
                  </a:lnTo>
                  <a:lnTo>
                    <a:pt x="323" y="270"/>
                  </a:lnTo>
                  <a:lnTo>
                    <a:pt x="324" y="270"/>
                  </a:lnTo>
                  <a:lnTo>
                    <a:pt x="323" y="268"/>
                  </a:lnTo>
                  <a:lnTo>
                    <a:pt x="323" y="267"/>
                  </a:lnTo>
                  <a:lnTo>
                    <a:pt x="324" y="267"/>
                  </a:lnTo>
                  <a:lnTo>
                    <a:pt x="324" y="268"/>
                  </a:lnTo>
                  <a:close/>
                  <a:moveTo>
                    <a:pt x="888" y="675"/>
                  </a:moveTo>
                  <a:lnTo>
                    <a:pt x="888" y="676"/>
                  </a:lnTo>
                  <a:lnTo>
                    <a:pt x="888" y="680"/>
                  </a:lnTo>
                  <a:lnTo>
                    <a:pt x="888" y="681"/>
                  </a:lnTo>
                  <a:lnTo>
                    <a:pt x="888" y="682"/>
                  </a:lnTo>
                  <a:lnTo>
                    <a:pt x="887" y="683"/>
                  </a:lnTo>
                  <a:lnTo>
                    <a:pt x="888" y="683"/>
                  </a:lnTo>
                  <a:lnTo>
                    <a:pt x="888" y="684"/>
                  </a:lnTo>
                  <a:lnTo>
                    <a:pt x="888" y="683"/>
                  </a:lnTo>
                  <a:lnTo>
                    <a:pt x="890" y="683"/>
                  </a:lnTo>
                  <a:lnTo>
                    <a:pt x="890" y="682"/>
                  </a:lnTo>
                  <a:lnTo>
                    <a:pt x="890" y="681"/>
                  </a:lnTo>
                  <a:lnTo>
                    <a:pt x="891" y="682"/>
                  </a:lnTo>
                  <a:lnTo>
                    <a:pt x="892" y="683"/>
                  </a:lnTo>
                  <a:lnTo>
                    <a:pt x="892" y="684"/>
                  </a:lnTo>
                  <a:lnTo>
                    <a:pt x="891" y="684"/>
                  </a:lnTo>
                  <a:lnTo>
                    <a:pt x="891" y="685"/>
                  </a:lnTo>
                  <a:lnTo>
                    <a:pt x="890" y="686"/>
                  </a:lnTo>
                  <a:lnTo>
                    <a:pt x="890" y="687"/>
                  </a:lnTo>
                  <a:lnTo>
                    <a:pt x="890" y="690"/>
                  </a:lnTo>
                  <a:lnTo>
                    <a:pt x="888" y="690"/>
                  </a:lnTo>
                  <a:lnTo>
                    <a:pt x="886" y="688"/>
                  </a:lnTo>
                  <a:lnTo>
                    <a:pt x="885" y="691"/>
                  </a:lnTo>
                  <a:lnTo>
                    <a:pt x="885" y="692"/>
                  </a:lnTo>
                  <a:lnTo>
                    <a:pt x="885" y="693"/>
                  </a:lnTo>
                  <a:lnTo>
                    <a:pt x="884" y="693"/>
                  </a:lnTo>
                  <a:lnTo>
                    <a:pt x="882" y="694"/>
                  </a:lnTo>
                  <a:lnTo>
                    <a:pt x="883" y="695"/>
                  </a:lnTo>
                  <a:lnTo>
                    <a:pt x="883" y="696"/>
                  </a:lnTo>
                  <a:lnTo>
                    <a:pt x="883" y="697"/>
                  </a:lnTo>
                  <a:lnTo>
                    <a:pt x="881" y="700"/>
                  </a:lnTo>
                  <a:lnTo>
                    <a:pt x="880" y="700"/>
                  </a:lnTo>
                  <a:lnTo>
                    <a:pt x="880" y="701"/>
                  </a:lnTo>
                  <a:lnTo>
                    <a:pt x="877" y="703"/>
                  </a:lnTo>
                  <a:lnTo>
                    <a:pt x="877" y="704"/>
                  </a:lnTo>
                  <a:lnTo>
                    <a:pt x="876" y="703"/>
                  </a:lnTo>
                  <a:lnTo>
                    <a:pt x="876" y="702"/>
                  </a:lnTo>
                  <a:lnTo>
                    <a:pt x="877" y="702"/>
                  </a:lnTo>
                  <a:lnTo>
                    <a:pt x="877" y="701"/>
                  </a:lnTo>
                  <a:lnTo>
                    <a:pt x="877" y="700"/>
                  </a:lnTo>
                  <a:lnTo>
                    <a:pt x="877" y="698"/>
                  </a:lnTo>
                  <a:lnTo>
                    <a:pt x="876" y="700"/>
                  </a:lnTo>
                  <a:lnTo>
                    <a:pt x="875" y="700"/>
                  </a:lnTo>
                  <a:lnTo>
                    <a:pt x="874" y="700"/>
                  </a:lnTo>
                  <a:lnTo>
                    <a:pt x="875" y="700"/>
                  </a:lnTo>
                  <a:lnTo>
                    <a:pt x="875" y="701"/>
                  </a:lnTo>
                  <a:lnTo>
                    <a:pt x="875" y="703"/>
                  </a:lnTo>
                  <a:lnTo>
                    <a:pt x="874" y="703"/>
                  </a:lnTo>
                  <a:lnTo>
                    <a:pt x="874" y="704"/>
                  </a:lnTo>
                  <a:lnTo>
                    <a:pt x="873" y="705"/>
                  </a:lnTo>
                  <a:lnTo>
                    <a:pt x="873" y="704"/>
                  </a:lnTo>
                  <a:lnTo>
                    <a:pt x="873" y="703"/>
                  </a:lnTo>
                  <a:lnTo>
                    <a:pt x="872" y="702"/>
                  </a:lnTo>
                  <a:lnTo>
                    <a:pt x="873" y="700"/>
                  </a:lnTo>
                  <a:lnTo>
                    <a:pt x="874" y="698"/>
                  </a:lnTo>
                  <a:lnTo>
                    <a:pt x="874" y="696"/>
                  </a:lnTo>
                  <a:lnTo>
                    <a:pt x="875" y="695"/>
                  </a:lnTo>
                  <a:lnTo>
                    <a:pt x="875" y="694"/>
                  </a:lnTo>
                  <a:lnTo>
                    <a:pt x="874" y="694"/>
                  </a:lnTo>
                  <a:lnTo>
                    <a:pt x="875" y="692"/>
                  </a:lnTo>
                  <a:lnTo>
                    <a:pt x="877" y="692"/>
                  </a:lnTo>
                  <a:lnTo>
                    <a:pt x="878" y="691"/>
                  </a:lnTo>
                  <a:lnTo>
                    <a:pt x="878" y="690"/>
                  </a:lnTo>
                  <a:lnTo>
                    <a:pt x="877" y="690"/>
                  </a:lnTo>
                  <a:lnTo>
                    <a:pt x="878" y="688"/>
                  </a:lnTo>
                  <a:lnTo>
                    <a:pt x="878" y="690"/>
                  </a:lnTo>
                  <a:lnTo>
                    <a:pt x="878" y="691"/>
                  </a:lnTo>
                  <a:lnTo>
                    <a:pt x="878" y="692"/>
                  </a:lnTo>
                  <a:lnTo>
                    <a:pt x="880" y="693"/>
                  </a:lnTo>
                  <a:lnTo>
                    <a:pt x="881" y="693"/>
                  </a:lnTo>
                  <a:lnTo>
                    <a:pt x="881" y="692"/>
                  </a:lnTo>
                  <a:lnTo>
                    <a:pt x="881" y="690"/>
                  </a:lnTo>
                  <a:lnTo>
                    <a:pt x="880" y="686"/>
                  </a:lnTo>
                  <a:lnTo>
                    <a:pt x="880" y="685"/>
                  </a:lnTo>
                  <a:lnTo>
                    <a:pt x="880" y="684"/>
                  </a:lnTo>
                  <a:lnTo>
                    <a:pt x="880" y="683"/>
                  </a:lnTo>
                  <a:lnTo>
                    <a:pt x="880" y="681"/>
                  </a:lnTo>
                  <a:lnTo>
                    <a:pt x="880" y="680"/>
                  </a:lnTo>
                  <a:lnTo>
                    <a:pt x="881" y="675"/>
                  </a:lnTo>
                  <a:lnTo>
                    <a:pt x="882" y="674"/>
                  </a:lnTo>
                  <a:lnTo>
                    <a:pt x="883" y="674"/>
                  </a:lnTo>
                  <a:lnTo>
                    <a:pt x="884" y="674"/>
                  </a:lnTo>
                  <a:lnTo>
                    <a:pt x="885" y="676"/>
                  </a:lnTo>
                  <a:lnTo>
                    <a:pt x="885" y="677"/>
                  </a:lnTo>
                  <a:lnTo>
                    <a:pt x="886" y="677"/>
                  </a:lnTo>
                  <a:lnTo>
                    <a:pt x="886" y="676"/>
                  </a:lnTo>
                  <a:lnTo>
                    <a:pt x="885" y="675"/>
                  </a:lnTo>
                  <a:lnTo>
                    <a:pt x="885" y="674"/>
                  </a:lnTo>
                  <a:lnTo>
                    <a:pt x="886" y="675"/>
                  </a:lnTo>
                  <a:lnTo>
                    <a:pt x="887" y="675"/>
                  </a:lnTo>
                  <a:lnTo>
                    <a:pt x="887" y="674"/>
                  </a:lnTo>
                  <a:lnTo>
                    <a:pt x="888" y="675"/>
                  </a:lnTo>
                  <a:close/>
                  <a:moveTo>
                    <a:pt x="902" y="678"/>
                  </a:moveTo>
                  <a:lnTo>
                    <a:pt x="902" y="680"/>
                  </a:lnTo>
                  <a:lnTo>
                    <a:pt x="903" y="678"/>
                  </a:lnTo>
                  <a:lnTo>
                    <a:pt x="906" y="681"/>
                  </a:lnTo>
                  <a:lnTo>
                    <a:pt x="907" y="684"/>
                  </a:lnTo>
                  <a:lnTo>
                    <a:pt x="907" y="686"/>
                  </a:lnTo>
                  <a:lnTo>
                    <a:pt x="907" y="687"/>
                  </a:lnTo>
                  <a:lnTo>
                    <a:pt x="907" y="688"/>
                  </a:lnTo>
                  <a:lnTo>
                    <a:pt x="907" y="690"/>
                  </a:lnTo>
                  <a:lnTo>
                    <a:pt x="908" y="690"/>
                  </a:lnTo>
                  <a:lnTo>
                    <a:pt x="908" y="692"/>
                  </a:lnTo>
                  <a:lnTo>
                    <a:pt x="908" y="693"/>
                  </a:lnTo>
                  <a:lnTo>
                    <a:pt x="910" y="695"/>
                  </a:lnTo>
                  <a:lnTo>
                    <a:pt x="911" y="695"/>
                  </a:lnTo>
                  <a:lnTo>
                    <a:pt x="910" y="696"/>
                  </a:lnTo>
                  <a:lnTo>
                    <a:pt x="910" y="697"/>
                  </a:lnTo>
                  <a:lnTo>
                    <a:pt x="911" y="697"/>
                  </a:lnTo>
                  <a:lnTo>
                    <a:pt x="911" y="698"/>
                  </a:lnTo>
                  <a:lnTo>
                    <a:pt x="911" y="700"/>
                  </a:lnTo>
                  <a:lnTo>
                    <a:pt x="908" y="700"/>
                  </a:lnTo>
                  <a:lnTo>
                    <a:pt x="906" y="700"/>
                  </a:lnTo>
                  <a:lnTo>
                    <a:pt x="904" y="700"/>
                  </a:lnTo>
                  <a:lnTo>
                    <a:pt x="903" y="698"/>
                  </a:lnTo>
                  <a:lnTo>
                    <a:pt x="902" y="697"/>
                  </a:lnTo>
                  <a:lnTo>
                    <a:pt x="901" y="697"/>
                  </a:lnTo>
                  <a:lnTo>
                    <a:pt x="901" y="696"/>
                  </a:lnTo>
                  <a:lnTo>
                    <a:pt x="901" y="695"/>
                  </a:lnTo>
                  <a:lnTo>
                    <a:pt x="902" y="694"/>
                  </a:lnTo>
                  <a:lnTo>
                    <a:pt x="902" y="692"/>
                  </a:lnTo>
                  <a:lnTo>
                    <a:pt x="901" y="691"/>
                  </a:lnTo>
                  <a:lnTo>
                    <a:pt x="901" y="690"/>
                  </a:lnTo>
                  <a:lnTo>
                    <a:pt x="901" y="688"/>
                  </a:lnTo>
                  <a:lnTo>
                    <a:pt x="901" y="687"/>
                  </a:lnTo>
                  <a:lnTo>
                    <a:pt x="901" y="686"/>
                  </a:lnTo>
                  <a:lnTo>
                    <a:pt x="901" y="685"/>
                  </a:lnTo>
                  <a:lnTo>
                    <a:pt x="900" y="686"/>
                  </a:lnTo>
                  <a:lnTo>
                    <a:pt x="898" y="686"/>
                  </a:lnTo>
                  <a:lnTo>
                    <a:pt x="898" y="687"/>
                  </a:lnTo>
                  <a:lnTo>
                    <a:pt x="898" y="688"/>
                  </a:lnTo>
                  <a:lnTo>
                    <a:pt x="900" y="688"/>
                  </a:lnTo>
                  <a:lnTo>
                    <a:pt x="900" y="687"/>
                  </a:lnTo>
                  <a:lnTo>
                    <a:pt x="900" y="690"/>
                  </a:lnTo>
                  <a:lnTo>
                    <a:pt x="900" y="691"/>
                  </a:lnTo>
                  <a:lnTo>
                    <a:pt x="898" y="692"/>
                  </a:lnTo>
                  <a:lnTo>
                    <a:pt x="900" y="692"/>
                  </a:lnTo>
                  <a:lnTo>
                    <a:pt x="901" y="693"/>
                  </a:lnTo>
                  <a:lnTo>
                    <a:pt x="901" y="694"/>
                  </a:lnTo>
                  <a:lnTo>
                    <a:pt x="900" y="696"/>
                  </a:lnTo>
                  <a:lnTo>
                    <a:pt x="898" y="696"/>
                  </a:lnTo>
                  <a:lnTo>
                    <a:pt x="898" y="697"/>
                  </a:lnTo>
                  <a:lnTo>
                    <a:pt x="897" y="698"/>
                  </a:lnTo>
                  <a:lnTo>
                    <a:pt x="896" y="698"/>
                  </a:lnTo>
                  <a:lnTo>
                    <a:pt x="894" y="696"/>
                  </a:lnTo>
                  <a:lnTo>
                    <a:pt x="894" y="695"/>
                  </a:lnTo>
                  <a:lnTo>
                    <a:pt x="893" y="695"/>
                  </a:lnTo>
                  <a:lnTo>
                    <a:pt x="892" y="696"/>
                  </a:lnTo>
                  <a:lnTo>
                    <a:pt x="891" y="696"/>
                  </a:lnTo>
                  <a:lnTo>
                    <a:pt x="890" y="695"/>
                  </a:lnTo>
                  <a:lnTo>
                    <a:pt x="888" y="695"/>
                  </a:lnTo>
                  <a:lnTo>
                    <a:pt x="888" y="694"/>
                  </a:lnTo>
                  <a:lnTo>
                    <a:pt x="888" y="693"/>
                  </a:lnTo>
                  <a:lnTo>
                    <a:pt x="890" y="692"/>
                  </a:lnTo>
                  <a:lnTo>
                    <a:pt x="890" y="691"/>
                  </a:lnTo>
                  <a:lnTo>
                    <a:pt x="891" y="690"/>
                  </a:lnTo>
                  <a:lnTo>
                    <a:pt x="891" y="688"/>
                  </a:lnTo>
                  <a:lnTo>
                    <a:pt x="891" y="687"/>
                  </a:lnTo>
                  <a:lnTo>
                    <a:pt x="891" y="686"/>
                  </a:lnTo>
                  <a:lnTo>
                    <a:pt x="892" y="685"/>
                  </a:lnTo>
                  <a:lnTo>
                    <a:pt x="892" y="684"/>
                  </a:lnTo>
                  <a:lnTo>
                    <a:pt x="893" y="684"/>
                  </a:lnTo>
                  <a:lnTo>
                    <a:pt x="893" y="683"/>
                  </a:lnTo>
                  <a:lnTo>
                    <a:pt x="894" y="682"/>
                  </a:lnTo>
                  <a:lnTo>
                    <a:pt x="893" y="682"/>
                  </a:lnTo>
                  <a:lnTo>
                    <a:pt x="892" y="682"/>
                  </a:lnTo>
                  <a:lnTo>
                    <a:pt x="892" y="681"/>
                  </a:lnTo>
                  <a:lnTo>
                    <a:pt x="891" y="680"/>
                  </a:lnTo>
                  <a:lnTo>
                    <a:pt x="891" y="678"/>
                  </a:lnTo>
                  <a:lnTo>
                    <a:pt x="891" y="677"/>
                  </a:lnTo>
                  <a:lnTo>
                    <a:pt x="892" y="675"/>
                  </a:lnTo>
                  <a:lnTo>
                    <a:pt x="891" y="674"/>
                  </a:lnTo>
                  <a:lnTo>
                    <a:pt x="890" y="672"/>
                  </a:lnTo>
                  <a:lnTo>
                    <a:pt x="891" y="672"/>
                  </a:lnTo>
                  <a:lnTo>
                    <a:pt x="892" y="671"/>
                  </a:lnTo>
                  <a:lnTo>
                    <a:pt x="894" y="672"/>
                  </a:lnTo>
                  <a:lnTo>
                    <a:pt x="896" y="673"/>
                  </a:lnTo>
                  <a:lnTo>
                    <a:pt x="896" y="674"/>
                  </a:lnTo>
                  <a:lnTo>
                    <a:pt x="898" y="675"/>
                  </a:lnTo>
                  <a:lnTo>
                    <a:pt x="900" y="676"/>
                  </a:lnTo>
                  <a:lnTo>
                    <a:pt x="901" y="677"/>
                  </a:lnTo>
                  <a:lnTo>
                    <a:pt x="902" y="678"/>
                  </a:lnTo>
                  <a:close/>
                  <a:moveTo>
                    <a:pt x="335" y="247"/>
                  </a:moveTo>
                  <a:lnTo>
                    <a:pt x="333" y="248"/>
                  </a:lnTo>
                  <a:lnTo>
                    <a:pt x="331" y="247"/>
                  </a:lnTo>
                  <a:lnTo>
                    <a:pt x="331" y="246"/>
                  </a:lnTo>
                  <a:lnTo>
                    <a:pt x="330" y="245"/>
                  </a:lnTo>
                  <a:lnTo>
                    <a:pt x="331" y="244"/>
                  </a:lnTo>
                  <a:lnTo>
                    <a:pt x="332" y="244"/>
                  </a:lnTo>
                  <a:lnTo>
                    <a:pt x="333" y="245"/>
                  </a:lnTo>
                  <a:lnTo>
                    <a:pt x="333" y="246"/>
                  </a:lnTo>
                  <a:lnTo>
                    <a:pt x="334" y="246"/>
                  </a:lnTo>
                  <a:lnTo>
                    <a:pt x="335" y="247"/>
                  </a:lnTo>
                  <a:close/>
                  <a:moveTo>
                    <a:pt x="865" y="654"/>
                  </a:moveTo>
                  <a:lnTo>
                    <a:pt x="865" y="655"/>
                  </a:lnTo>
                  <a:lnTo>
                    <a:pt x="864" y="655"/>
                  </a:lnTo>
                  <a:lnTo>
                    <a:pt x="865" y="655"/>
                  </a:lnTo>
                  <a:lnTo>
                    <a:pt x="865" y="656"/>
                  </a:lnTo>
                  <a:lnTo>
                    <a:pt x="864" y="657"/>
                  </a:lnTo>
                  <a:lnTo>
                    <a:pt x="862" y="660"/>
                  </a:lnTo>
                  <a:lnTo>
                    <a:pt x="861" y="658"/>
                  </a:lnTo>
                  <a:lnTo>
                    <a:pt x="860" y="658"/>
                  </a:lnTo>
                  <a:lnTo>
                    <a:pt x="858" y="658"/>
                  </a:lnTo>
                  <a:lnTo>
                    <a:pt x="857" y="658"/>
                  </a:lnTo>
                  <a:lnTo>
                    <a:pt x="858" y="657"/>
                  </a:lnTo>
                  <a:lnTo>
                    <a:pt x="860" y="656"/>
                  </a:lnTo>
                  <a:lnTo>
                    <a:pt x="860" y="655"/>
                  </a:lnTo>
                  <a:lnTo>
                    <a:pt x="861" y="655"/>
                  </a:lnTo>
                  <a:lnTo>
                    <a:pt x="862" y="655"/>
                  </a:lnTo>
                  <a:lnTo>
                    <a:pt x="862" y="654"/>
                  </a:lnTo>
                  <a:lnTo>
                    <a:pt x="862" y="653"/>
                  </a:lnTo>
                  <a:lnTo>
                    <a:pt x="862" y="652"/>
                  </a:lnTo>
                  <a:lnTo>
                    <a:pt x="862" y="650"/>
                  </a:lnTo>
                  <a:lnTo>
                    <a:pt x="863" y="648"/>
                  </a:lnTo>
                  <a:lnTo>
                    <a:pt x="863" y="647"/>
                  </a:lnTo>
                  <a:lnTo>
                    <a:pt x="865" y="647"/>
                  </a:lnTo>
                  <a:lnTo>
                    <a:pt x="865" y="648"/>
                  </a:lnTo>
                  <a:lnTo>
                    <a:pt x="865" y="650"/>
                  </a:lnTo>
                  <a:lnTo>
                    <a:pt x="865" y="651"/>
                  </a:lnTo>
                  <a:lnTo>
                    <a:pt x="865" y="652"/>
                  </a:lnTo>
                  <a:lnTo>
                    <a:pt x="865" y="653"/>
                  </a:lnTo>
                  <a:lnTo>
                    <a:pt x="865" y="654"/>
                  </a:lnTo>
                  <a:close/>
                  <a:moveTo>
                    <a:pt x="875" y="647"/>
                  </a:moveTo>
                  <a:lnTo>
                    <a:pt x="876" y="647"/>
                  </a:lnTo>
                  <a:lnTo>
                    <a:pt x="877" y="650"/>
                  </a:lnTo>
                  <a:lnTo>
                    <a:pt x="878" y="651"/>
                  </a:lnTo>
                  <a:lnTo>
                    <a:pt x="878" y="652"/>
                  </a:lnTo>
                  <a:lnTo>
                    <a:pt x="881" y="652"/>
                  </a:lnTo>
                  <a:lnTo>
                    <a:pt x="881" y="653"/>
                  </a:lnTo>
                  <a:lnTo>
                    <a:pt x="882" y="653"/>
                  </a:lnTo>
                  <a:lnTo>
                    <a:pt x="882" y="656"/>
                  </a:lnTo>
                  <a:lnTo>
                    <a:pt x="881" y="657"/>
                  </a:lnTo>
                  <a:lnTo>
                    <a:pt x="880" y="655"/>
                  </a:lnTo>
                  <a:lnTo>
                    <a:pt x="878" y="655"/>
                  </a:lnTo>
                  <a:lnTo>
                    <a:pt x="878" y="656"/>
                  </a:lnTo>
                  <a:lnTo>
                    <a:pt x="880" y="657"/>
                  </a:lnTo>
                  <a:lnTo>
                    <a:pt x="880" y="658"/>
                  </a:lnTo>
                  <a:lnTo>
                    <a:pt x="878" y="665"/>
                  </a:lnTo>
                  <a:lnTo>
                    <a:pt x="877" y="667"/>
                  </a:lnTo>
                  <a:lnTo>
                    <a:pt x="877" y="668"/>
                  </a:lnTo>
                  <a:lnTo>
                    <a:pt x="876" y="670"/>
                  </a:lnTo>
                  <a:lnTo>
                    <a:pt x="876" y="671"/>
                  </a:lnTo>
                  <a:lnTo>
                    <a:pt x="876" y="673"/>
                  </a:lnTo>
                  <a:lnTo>
                    <a:pt x="876" y="674"/>
                  </a:lnTo>
                  <a:lnTo>
                    <a:pt x="875" y="677"/>
                  </a:lnTo>
                  <a:lnTo>
                    <a:pt x="874" y="680"/>
                  </a:lnTo>
                  <a:lnTo>
                    <a:pt x="874" y="681"/>
                  </a:lnTo>
                  <a:lnTo>
                    <a:pt x="873" y="683"/>
                  </a:lnTo>
                  <a:lnTo>
                    <a:pt x="872" y="683"/>
                  </a:lnTo>
                  <a:lnTo>
                    <a:pt x="871" y="684"/>
                  </a:lnTo>
                  <a:lnTo>
                    <a:pt x="871" y="685"/>
                  </a:lnTo>
                  <a:lnTo>
                    <a:pt x="870" y="687"/>
                  </a:lnTo>
                  <a:lnTo>
                    <a:pt x="868" y="691"/>
                  </a:lnTo>
                  <a:lnTo>
                    <a:pt x="868" y="692"/>
                  </a:lnTo>
                  <a:lnTo>
                    <a:pt x="866" y="694"/>
                  </a:lnTo>
                  <a:lnTo>
                    <a:pt x="866" y="695"/>
                  </a:lnTo>
                  <a:lnTo>
                    <a:pt x="865" y="694"/>
                  </a:lnTo>
                  <a:lnTo>
                    <a:pt x="864" y="692"/>
                  </a:lnTo>
                  <a:lnTo>
                    <a:pt x="865" y="690"/>
                  </a:lnTo>
                  <a:lnTo>
                    <a:pt x="865" y="688"/>
                  </a:lnTo>
                  <a:lnTo>
                    <a:pt x="864" y="686"/>
                  </a:lnTo>
                  <a:lnTo>
                    <a:pt x="864" y="685"/>
                  </a:lnTo>
                  <a:lnTo>
                    <a:pt x="865" y="683"/>
                  </a:lnTo>
                  <a:lnTo>
                    <a:pt x="865" y="681"/>
                  </a:lnTo>
                  <a:lnTo>
                    <a:pt x="864" y="680"/>
                  </a:lnTo>
                  <a:lnTo>
                    <a:pt x="865" y="680"/>
                  </a:lnTo>
                  <a:lnTo>
                    <a:pt x="865" y="678"/>
                  </a:lnTo>
                  <a:lnTo>
                    <a:pt x="866" y="678"/>
                  </a:lnTo>
                  <a:lnTo>
                    <a:pt x="867" y="678"/>
                  </a:lnTo>
                  <a:lnTo>
                    <a:pt x="867" y="677"/>
                  </a:lnTo>
                  <a:lnTo>
                    <a:pt x="866" y="677"/>
                  </a:lnTo>
                  <a:lnTo>
                    <a:pt x="865" y="677"/>
                  </a:lnTo>
                  <a:lnTo>
                    <a:pt x="864" y="677"/>
                  </a:lnTo>
                  <a:lnTo>
                    <a:pt x="865" y="675"/>
                  </a:lnTo>
                  <a:lnTo>
                    <a:pt x="865" y="674"/>
                  </a:lnTo>
                  <a:lnTo>
                    <a:pt x="864" y="673"/>
                  </a:lnTo>
                  <a:lnTo>
                    <a:pt x="863" y="673"/>
                  </a:lnTo>
                  <a:lnTo>
                    <a:pt x="863" y="672"/>
                  </a:lnTo>
                  <a:lnTo>
                    <a:pt x="863" y="671"/>
                  </a:lnTo>
                  <a:lnTo>
                    <a:pt x="864" y="671"/>
                  </a:lnTo>
                  <a:lnTo>
                    <a:pt x="864" y="670"/>
                  </a:lnTo>
                  <a:lnTo>
                    <a:pt x="863" y="670"/>
                  </a:lnTo>
                  <a:lnTo>
                    <a:pt x="862" y="670"/>
                  </a:lnTo>
                  <a:lnTo>
                    <a:pt x="863" y="667"/>
                  </a:lnTo>
                  <a:lnTo>
                    <a:pt x="865" y="665"/>
                  </a:lnTo>
                  <a:lnTo>
                    <a:pt x="865" y="664"/>
                  </a:lnTo>
                  <a:lnTo>
                    <a:pt x="866" y="663"/>
                  </a:lnTo>
                  <a:lnTo>
                    <a:pt x="866" y="662"/>
                  </a:lnTo>
                  <a:lnTo>
                    <a:pt x="867" y="662"/>
                  </a:lnTo>
                  <a:lnTo>
                    <a:pt x="867" y="663"/>
                  </a:lnTo>
                  <a:lnTo>
                    <a:pt x="867" y="662"/>
                  </a:lnTo>
                  <a:lnTo>
                    <a:pt x="868" y="661"/>
                  </a:lnTo>
                  <a:lnTo>
                    <a:pt x="867" y="661"/>
                  </a:lnTo>
                  <a:lnTo>
                    <a:pt x="867" y="660"/>
                  </a:lnTo>
                  <a:lnTo>
                    <a:pt x="867" y="658"/>
                  </a:lnTo>
                  <a:lnTo>
                    <a:pt x="867" y="657"/>
                  </a:lnTo>
                  <a:lnTo>
                    <a:pt x="868" y="657"/>
                  </a:lnTo>
                  <a:lnTo>
                    <a:pt x="868" y="656"/>
                  </a:lnTo>
                  <a:lnTo>
                    <a:pt x="870" y="656"/>
                  </a:lnTo>
                  <a:lnTo>
                    <a:pt x="870" y="655"/>
                  </a:lnTo>
                  <a:lnTo>
                    <a:pt x="871" y="654"/>
                  </a:lnTo>
                  <a:lnTo>
                    <a:pt x="870" y="654"/>
                  </a:lnTo>
                  <a:lnTo>
                    <a:pt x="868" y="654"/>
                  </a:lnTo>
                  <a:lnTo>
                    <a:pt x="868" y="653"/>
                  </a:lnTo>
                  <a:lnTo>
                    <a:pt x="867" y="653"/>
                  </a:lnTo>
                  <a:lnTo>
                    <a:pt x="866" y="653"/>
                  </a:lnTo>
                  <a:lnTo>
                    <a:pt x="867" y="652"/>
                  </a:lnTo>
                  <a:lnTo>
                    <a:pt x="866" y="651"/>
                  </a:lnTo>
                  <a:lnTo>
                    <a:pt x="867" y="651"/>
                  </a:lnTo>
                  <a:lnTo>
                    <a:pt x="866" y="650"/>
                  </a:lnTo>
                  <a:lnTo>
                    <a:pt x="866" y="648"/>
                  </a:lnTo>
                  <a:lnTo>
                    <a:pt x="866" y="647"/>
                  </a:lnTo>
                  <a:lnTo>
                    <a:pt x="867" y="647"/>
                  </a:lnTo>
                  <a:lnTo>
                    <a:pt x="868" y="647"/>
                  </a:lnTo>
                  <a:lnTo>
                    <a:pt x="870" y="647"/>
                  </a:lnTo>
                  <a:lnTo>
                    <a:pt x="870" y="646"/>
                  </a:lnTo>
                  <a:lnTo>
                    <a:pt x="871" y="646"/>
                  </a:lnTo>
                  <a:lnTo>
                    <a:pt x="871" y="645"/>
                  </a:lnTo>
                  <a:lnTo>
                    <a:pt x="871" y="644"/>
                  </a:lnTo>
                  <a:lnTo>
                    <a:pt x="872" y="644"/>
                  </a:lnTo>
                  <a:lnTo>
                    <a:pt x="873" y="644"/>
                  </a:lnTo>
                  <a:lnTo>
                    <a:pt x="874" y="644"/>
                  </a:lnTo>
                  <a:lnTo>
                    <a:pt x="875" y="644"/>
                  </a:lnTo>
                  <a:lnTo>
                    <a:pt x="875" y="645"/>
                  </a:lnTo>
                  <a:lnTo>
                    <a:pt x="875" y="646"/>
                  </a:lnTo>
                  <a:lnTo>
                    <a:pt x="875" y="647"/>
                  </a:lnTo>
                  <a:close/>
                  <a:moveTo>
                    <a:pt x="592" y="453"/>
                  </a:moveTo>
                  <a:lnTo>
                    <a:pt x="593" y="454"/>
                  </a:lnTo>
                  <a:lnTo>
                    <a:pt x="594" y="454"/>
                  </a:lnTo>
                  <a:lnTo>
                    <a:pt x="595" y="456"/>
                  </a:lnTo>
                  <a:lnTo>
                    <a:pt x="596" y="456"/>
                  </a:lnTo>
                  <a:lnTo>
                    <a:pt x="597" y="455"/>
                  </a:lnTo>
                  <a:lnTo>
                    <a:pt x="600" y="456"/>
                  </a:lnTo>
                  <a:lnTo>
                    <a:pt x="598" y="457"/>
                  </a:lnTo>
                  <a:lnTo>
                    <a:pt x="597" y="457"/>
                  </a:lnTo>
                  <a:lnTo>
                    <a:pt x="596" y="458"/>
                  </a:lnTo>
                  <a:lnTo>
                    <a:pt x="595" y="458"/>
                  </a:lnTo>
                  <a:lnTo>
                    <a:pt x="593" y="458"/>
                  </a:lnTo>
                  <a:lnTo>
                    <a:pt x="593" y="460"/>
                  </a:lnTo>
                  <a:lnTo>
                    <a:pt x="592" y="461"/>
                  </a:lnTo>
                  <a:lnTo>
                    <a:pt x="591" y="461"/>
                  </a:lnTo>
                  <a:lnTo>
                    <a:pt x="591" y="462"/>
                  </a:lnTo>
                  <a:lnTo>
                    <a:pt x="592" y="462"/>
                  </a:lnTo>
                  <a:lnTo>
                    <a:pt x="593" y="462"/>
                  </a:lnTo>
                  <a:lnTo>
                    <a:pt x="594" y="460"/>
                  </a:lnTo>
                  <a:lnTo>
                    <a:pt x="595" y="460"/>
                  </a:lnTo>
                  <a:lnTo>
                    <a:pt x="595" y="461"/>
                  </a:lnTo>
                  <a:lnTo>
                    <a:pt x="596" y="461"/>
                  </a:lnTo>
                  <a:lnTo>
                    <a:pt x="597" y="461"/>
                  </a:lnTo>
                  <a:lnTo>
                    <a:pt x="598" y="461"/>
                  </a:lnTo>
                  <a:lnTo>
                    <a:pt x="598" y="460"/>
                  </a:lnTo>
                  <a:lnTo>
                    <a:pt x="600" y="460"/>
                  </a:lnTo>
                  <a:lnTo>
                    <a:pt x="600" y="461"/>
                  </a:lnTo>
                  <a:lnTo>
                    <a:pt x="601" y="461"/>
                  </a:lnTo>
                  <a:lnTo>
                    <a:pt x="602" y="461"/>
                  </a:lnTo>
                  <a:lnTo>
                    <a:pt x="603" y="461"/>
                  </a:lnTo>
                  <a:lnTo>
                    <a:pt x="604" y="461"/>
                  </a:lnTo>
                  <a:lnTo>
                    <a:pt x="603" y="461"/>
                  </a:lnTo>
                  <a:lnTo>
                    <a:pt x="603" y="462"/>
                  </a:lnTo>
                  <a:lnTo>
                    <a:pt x="603" y="463"/>
                  </a:lnTo>
                  <a:lnTo>
                    <a:pt x="604" y="463"/>
                  </a:lnTo>
                  <a:lnTo>
                    <a:pt x="603" y="464"/>
                  </a:lnTo>
                  <a:lnTo>
                    <a:pt x="602" y="464"/>
                  </a:lnTo>
                  <a:lnTo>
                    <a:pt x="602" y="463"/>
                  </a:lnTo>
                  <a:lnTo>
                    <a:pt x="602" y="462"/>
                  </a:lnTo>
                  <a:lnTo>
                    <a:pt x="601" y="463"/>
                  </a:lnTo>
                  <a:lnTo>
                    <a:pt x="600" y="465"/>
                  </a:lnTo>
                  <a:lnTo>
                    <a:pt x="601" y="465"/>
                  </a:lnTo>
                  <a:lnTo>
                    <a:pt x="602" y="465"/>
                  </a:lnTo>
                  <a:lnTo>
                    <a:pt x="602" y="466"/>
                  </a:lnTo>
                  <a:lnTo>
                    <a:pt x="601" y="467"/>
                  </a:lnTo>
                  <a:lnTo>
                    <a:pt x="600" y="467"/>
                  </a:lnTo>
                  <a:lnTo>
                    <a:pt x="600" y="466"/>
                  </a:lnTo>
                  <a:lnTo>
                    <a:pt x="598" y="466"/>
                  </a:lnTo>
                  <a:lnTo>
                    <a:pt x="597" y="466"/>
                  </a:lnTo>
                  <a:lnTo>
                    <a:pt x="596" y="468"/>
                  </a:lnTo>
                  <a:lnTo>
                    <a:pt x="597" y="468"/>
                  </a:lnTo>
                  <a:lnTo>
                    <a:pt x="597" y="470"/>
                  </a:lnTo>
                  <a:lnTo>
                    <a:pt x="596" y="470"/>
                  </a:lnTo>
                  <a:lnTo>
                    <a:pt x="595" y="471"/>
                  </a:lnTo>
                  <a:lnTo>
                    <a:pt x="595" y="472"/>
                  </a:lnTo>
                  <a:lnTo>
                    <a:pt x="596" y="471"/>
                  </a:lnTo>
                  <a:lnTo>
                    <a:pt x="596" y="472"/>
                  </a:lnTo>
                  <a:lnTo>
                    <a:pt x="597" y="472"/>
                  </a:lnTo>
                  <a:lnTo>
                    <a:pt x="598" y="472"/>
                  </a:lnTo>
                  <a:lnTo>
                    <a:pt x="600" y="473"/>
                  </a:lnTo>
                  <a:lnTo>
                    <a:pt x="600" y="474"/>
                  </a:lnTo>
                  <a:lnTo>
                    <a:pt x="598" y="475"/>
                  </a:lnTo>
                  <a:lnTo>
                    <a:pt x="596" y="475"/>
                  </a:lnTo>
                  <a:lnTo>
                    <a:pt x="595" y="475"/>
                  </a:lnTo>
                  <a:lnTo>
                    <a:pt x="594" y="476"/>
                  </a:lnTo>
                  <a:lnTo>
                    <a:pt x="593" y="477"/>
                  </a:lnTo>
                  <a:lnTo>
                    <a:pt x="592" y="476"/>
                  </a:lnTo>
                  <a:lnTo>
                    <a:pt x="591" y="474"/>
                  </a:lnTo>
                  <a:lnTo>
                    <a:pt x="591" y="475"/>
                  </a:lnTo>
                  <a:lnTo>
                    <a:pt x="590" y="474"/>
                  </a:lnTo>
                  <a:lnTo>
                    <a:pt x="590" y="473"/>
                  </a:lnTo>
                  <a:lnTo>
                    <a:pt x="588" y="473"/>
                  </a:lnTo>
                  <a:lnTo>
                    <a:pt x="588" y="472"/>
                  </a:lnTo>
                  <a:lnTo>
                    <a:pt x="588" y="471"/>
                  </a:lnTo>
                  <a:lnTo>
                    <a:pt x="587" y="470"/>
                  </a:lnTo>
                  <a:lnTo>
                    <a:pt x="586" y="468"/>
                  </a:lnTo>
                  <a:lnTo>
                    <a:pt x="585" y="467"/>
                  </a:lnTo>
                  <a:lnTo>
                    <a:pt x="585" y="468"/>
                  </a:lnTo>
                  <a:lnTo>
                    <a:pt x="587" y="472"/>
                  </a:lnTo>
                  <a:lnTo>
                    <a:pt x="587" y="473"/>
                  </a:lnTo>
                  <a:lnTo>
                    <a:pt x="587" y="474"/>
                  </a:lnTo>
                  <a:lnTo>
                    <a:pt x="588" y="474"/>
                  </a:lnTo>
                  <a:lnTo>
                    <a:pt x="587" y="475"/>
                  </a:lnTo>
                  <a:lnTo>
                    <a:pt x="587" y="476"/>
                  </a:lnTo>
                  <a:lnTo>
                    <a:pt x="586" y="476"/>
                  </a:lnTo>
                  <a:lnTo>
                    <a:pt x="585" y="477"/>
                  </a:lnTo>
                  <a:lnTo>
                    <a:pt x="584" y="477"/>
                  </a:lnTo>
                  <a:lnTo>
                    <a:pt x="583" y="476"/>
                  </a:lnTo>
                  <a:lnTo>
                    <a:pt x="582" y="476"/>
                  </a:lnTo>
                  <a:lnTo>
                    <a:pt x="582" y="474"/>
                  </a:lnTo>
                  <a:lnTo>
                    <a:pt x="582" y="473"/>
                  </a:lnTo>
                  <a:lnTo>
                    <a:pt x="581" y="472"/>
                  </a:lnTo>
                  <a:lnTo>
                    <a:pt x="580" y="472"/>
                  </a:lnTo>
                  <a:lnTo>
                    <a:pt x="578" y="472"/>
                  </a:lnTo>
                  <a:lnTo>
                    <a:pt x="580" y="473"/>
                  </a:lnTo>
                  <a:lnTo>
                    <a:pt x="580" y="474"/>
                  </a:lnTo>
                  <a:lnTo>
                    <a:pt x="580" y="475"/>
                  </a:lnTo>
                  <a:lnTo>
                    <a:pt x="578" y="475"/>
                  </a:lnTo>
                  <a:lnTo>
                    <a:pt x="577" y="475"/>
                  </a:lnTo>
                  <a:lnTo>
                    <a:pt x="576" y="475"/>
                  </a:lnTo>
                  <a:lnTo>
                    <a:pt x="576" y="474"/>
                  </a:lnTo>
                  <a:lnTo>
                    <a:pt x="575" y="473"/>
                  </a:lnTo>
                  <a:lnTo>
                    <a:pt x="574" y="473"/>
                  </a:lnTo>
                  <a:lnTo>
                    <a:pt x="575" y="474"/>
                  </a:lnTo>
                  <a:lnTo>
                    <a:pt x="575" y="475"/>
                  </a:lnTo>
                  <a:lnTo>
                    <a:pt x="576" y="475"/>
                  </a:lnTo>
                  <a:lnTo>
                    <a:pt x="578" y="476"/>
                  </a:lnTo>
                  <a:lnTo>
                    <a:pt x="578" y="478"/>
                  </a:lnTo>
                  <a:lnTo>
                    <a:pt x="577" y="478"/>
                  </a:lnTo>
                  <a:lnTo>
                    <a:pt x="576" y="478"/>
                  </a:lnTo>
                  <a:lnTo>
                    <a:pt x="574" y="477"/>
                  </a:lnTo>
                  <a:lnTo>
                    <a:pt x="573" y="477"/>
                  </a:lnTo>
                  <a:lnTo>
                    <a:pt x="573" y="476"/>
                  </a:lnTo>
                  <a:lnTo>
                    <a:pt x="572" y="477"/>
                  </a:lnTo>
                  <a:lnTo>
                    <a:pt x="571" y="478"/>
                  </a:lnTo>
                  <a:lnTo>
                    <a:pt x="570" y="478"/>
                  </a:lnTo>
                  <a:lnTo>
                    <a:pt x="568" y="478"/>
                  </a:lnTo>
                  <a:lnTo>
                    <a:pt x="568" y="477"/>
                  </a:lnTo>
                  <a:lnTo>
                    <a:pt x="570" y="476"/>
                  </a:lnTo>
                  <a:lnTo>
                    <a:pt x="570" y="475"/>
                  </a:lnTo>
                  <a:lnTo>
                    <a:pt x="568" y="475"/>
                  </a:lnTo>
                  <a:lnTo>
                    <a:pt x="568" y="474"/>
                  </a:lnTo>
                  <a:lnTo>
                    <a:pt x="570" y="474"/>
                  </a:lnTo>
                  <a:lnTo>
                    <a:pt x="571" y="473"/>
                  </a:lnTo>
                  <a:lnTo>
                    <a:pt x="572" y="474"/>
                  </a:lnTo>
                  <a:lnTo>
                    <a:pt x="573" y="473"/>
                  </a:lnTo>
                  <a:lnTo>
                    <a:pt x="573" y="472"/>
                  </a:lnTo>
                  <a:lnTo>
                    <a:pt x="572" y="472"/>
                  </a:lnTo>
                  <a:lnTo>
                    <a:pt x="567" y="473"/>
                  </a:lnTo>
                  <a:lnTo>
                    <a:pt x="567" y="474"/>
                  </a:lnTo>
                  <a:lnTo>
                    <a:pt x="566" y="473"/>
                  </a:lnTo>
                  <a:lnTo>
                    <a:pt x="566" y="472"/>
                  </a:lnTo>
                  <a:lnTo>
                    <a:pt x="565" y="472"/>
                  </a:lnTo>
                  <a:lnTo>
                    <a:pt x="564" y="472"/>
                  </a:lnTo>
                  <a:lnTo>
                    <a:pt x="565" y="473"/>
                  </a:lnTo>
                  <a:lnTo>
                    <a:pt x="565" y="475"/>
                  </a:lnTo>
                  <a:lnTo>
                    <a:pt x="564" y="476"/>
                  </a:lnTo>
                  <a:lnTo>
                    <a:pt x="563" y="476"/>
                  </a:lnTo>
                  <a:lnTo>
                    <a:pt x="562" y="476"/>
                  </a:lnTo>
                  <a:lnTo>
                    <a:pt x="562" y="475"/>
                  </a:lnTo>
                  <a:lnTo>
                    <a:pt x="561" y="475"/>
                  </a:lnTo>
                  <a:lnTo>
                    <a:pt x="560" y="476"/>
                  </a:lnTo>
                  <a:lnTo>
                    <a:pt x="560" y="477"/>
                  </a:lnTo>
                  <a:lnTo>
                    <a:pt x="557" y="477"/>
                  </a:lnTo>
                  <a:lnTo>
                    <a:pt x="557" y="476"/>
                  </a:lnTo>
                  <a:lnTo>
                    <a:pt x="556" y="476"/>
                  </a:lnTo>
                  <a:lnTo>
                    <a:pt x="555" y="476"/>
                  </a:lnTo>
                  <a:lnTo>
                    <a:pt x="554" y="477"/>
                  </a:lnTo>
                  <a:lnTo>
                    <a:pt x="553" y="477"/>
                  </a:lnTo>
                  <a:lnTo>
                    <a:pt x="552" y="476"/>
                  </a:lnTo>
                  <a:lnTo>
                    <a:pt x="552" y="475"/>
                  </a:lnTo>
                  <a:lnTo>
                    <a:pt x="551" y="475"/>
                  </a:lnTo>
                  <a:lnTo>
                    <a:pt x="550" y="475"/>
                  </a:lnTo>
                  <a:lnTo>
                    <a:pt x="551" y="474"/>
                  </a:lnTo>
                  <a:lnTo>
                    <a:pt x="553" y="473"/>
                  </a:lnTo>
                  <a:lnTo>
                    <a:pt x="554" y="473"/>
                  </a:lnTo>
                  <a:lnTo>
                    <a:pt x="556" y="473"/>
                  </a:lnTo>
                  <a:lnTo>
                    <a:pt x="557" y="473"/>
                  </a:lnTo>
                  <a:lnTo>
                    <a:pt x="558" y="473"/>
                  </a:lnTo>
                  <a:lnTo>
                    <a:pt x="560" y="473"/>
                  </a:lnTo>
                  <a:lnTo>
                    <a:pt x="560" y="472"/>
                  </a:lnTo>
                  <a:lnTo>
                    <a:pt x="558" y="472"/>
                  </a:lnTo>
                  <a:lnTo>
                    <a:pt x="557" y="471"/>
                  </a:lnTo>
                  <a:lnTo>
                    <a:pt x="558" y="470"/>
                  </a:lnTo>
                  <a:lnTo>
                    <a:pt x="561" y="468"/>
                  </a:lnTo>
                  <a:lnTo>
                    <a:pt x="562" y="468"/>
                  </a:lnTo>
                  <a:lnTo>
                    <a:pt x="563" y="468"/>
                  </a:lnTo>
                  <a:lnTo>
                    <a:pt x="564" y="468"/>
                  </a:lnTo>
                  <a:lnTo>
                    <a:pt x="565" y="467"/>
                  </a:lnTo>
                  <a:lnTo>
                    <a:pt x="564" y="467"/>
                  </a:lnTo>
                  <a:lnTo>
                    <a:pt x="563" y="467"/>
                  </a:lnTo>
                  <a:lnTo>
                    <a:pt x="560" y="467"/>
                  </a:lnTo>
                  <a:lnTo>
                    <a:pt x="560" y="468"/>
                  </a:lnTo>
                  <a:lnTo>
                    <a:pt x="557" y="468"/>
                  </a:lnTo>
                  <a:lnTo>
                    <a:pt x="556" y="470"/>
                  </a:lnTo>
                  <a:lnTo>
                    <a:pt x="555" y="470"/>
                  </a:lnTo>
                  <a:lnTo>
                    <a:pt x="554" y="470"/>
                  </a:lnTo>
                  <a:lnTo>
                    <a:pt x="553" y="470"/>
                  </a:lnTo>
                  <a:lnTo>
                    <a:pt x="552" y="470"/>
                  </a:lnTo>
                  <a:lnTo>
                    <a:pt x="552" y="471"/>
                  </a:lnTo>
                  <a:lnTo>
                    <a:pt x="551" y="471"/>
                  </a:lnTo>
                  <a:lnTo>
                    <a:pt x="550" y="471"/>
                  </a:lnTo>
                  <a:lnTo>
                    <a:pt x="550" y="470"/>
                  </a:lnTo>
                  <a:lnTo>
                    <a:pt x="551" y="470"/>
                  </a:lnTo>
                  <a:lnTo>
                    <a:pt x="551" y="468"/>
                  </a:lnTo>
                  <a:lnTo>
                    <a:pt x="552" y="468"/>
                  </a:lnTo>
                  <a:lnTo>
                    <a:pt x="551" y="466"/>
                  </a:lnTo>
                  <a:lnTo>
                    <a:pt x="551" y="465"/>
                  </a:lnTo>
                  <a:lnTo>
                    <a:pt x="551" y="464"/>
                  </a:lnTo>
                  <a:lnTo>
                    <a:pt x="550" y="464"/>
                  </a:lnTo>
                  <a:lnTo>
                    <a:pt x="550" y="463"/>
                  </a:lnTo>
                  <a:lnTo>
                    <a:pt x="551" y="463"/>
                  </a:lnTo>
                  <a:lnTo>
                    <a:pt x="552" y="461"/>
                  </a:lnTo>
                  <a:lnTo>
                    <a:pt x="554" y="458"/>
                  </a:lnTo>
                  <a:lnTo>
                    <a:pt x="554" y="457"/>
                  </a:lnTo>
                  <a:lnTo>
                    <a:pt x="554" y="456"/>
                  </a:lnTo>
                  <a:lnTo>
                    <a:pt x="554" y="455"/>
                  </a:lnTo>
                  <a:lnTo>
                    <a:pt x="554" y="453"/>
                  </a:lnTo>
                  <a:lnTo>
                    <a:pt x="553" y="453"/>
                  </a:lnTo>
                  <a:lnTo>
                    <a:pt x="552" y="452"/>
                  </a:lnTo>
                  <a:lnTo>
                    <a:pt x="553" y="452"/>
                  </a:lnTo>
                  <a:lnTo>
                    <a:pt x="554" y="452"/>
                  </a:lnTo>
                  <a:lnTo>
                    <a:pt x="556" y="450"/>
                  </a:lnTo>
                  <a:lnTo>
                    <a:pt x="557" y="448"/>
                  </a:lnTo>
                  <a:lnTo>
                    <a:pt x="560" y="447"/>
                  </a:lnTo>
                  <a:lnTo>
                    <a:pt x="561" y="447"/>
                  </a:lnTo>
                  <a:lnTo>
                    <a:pt x="562" y="447"/>
                  </a:lnTo>
                  <a:lnTo>
                    <a:pt x="563" y="447"/>
                  </a:lnTo>
                  <a:lnTo>
                    <a:pt x="564" y="447"/>
                  </a:lnTo>
                  <a:lnTo>
                    <a:pt x="565" y="447"/>
                  </a:lnTo>
                  <a:lnTo>
                    <a:pt x="566" y="447"/>
                  </a:lnTo>
                  <a:lnTo>
                    <a:pt x="570" y="448"/>
                  </a:lnTo>
                  <a:lnTo>
                    <a:pt x="571" y="451"/>
                  </a:lnTo>
                  <a:lnTo>
                    <a:pt x="572" y="451"/>
                  </a:lnTo>
                  <a:lnTo>
                    <a:pt x="573" y="451"/>
                  </a:lnTo>
                  <a:lnTo>
                    <a:pt x="573" y="452"/>
                  </a:lnTo>
                  <a:lnTo>
                    <a:pt x="572" y="453"/>
                  </a:lnTo>
                  <a:lnTo>
                    <a:pt x="571" y="454"/>
                  </a:lnTo>
                  <a:lnTo>
                    <a:pt x="571" y="455"/>
                  </a:lnTo>
                  <a:lnTo>
                    <a:pt x="571" y="456"/>
                  </a:lnTo>
                  <a:lnTo>
                    <a:pt x="570" y="457"/>
                  </a:lnTo>
                  <a:lnTo>
                    <a:pt x="570" y="458"/>
                  </a:lnTo>
                  <a:lnTo>
                    <a:pt x="568" y="458"/>
                  </a:lnTo>
                  <a:lnTo>
                    <a:pt x="568" y="462"/>
                  </a:lnTo>
                  <a:lnTo>
                    <a:pt x="570" y="462"/>
                  </a:lnTo>
                  <a:lnTo>
                    <a:pt x="570" y="461"/>
                  </a:lnTo>
                  <a:lnTo>
                    <a:pt x="570" y="458"/>
                  </a:lnTo>
                  <a:lnTo>
                    <a:pt x="571" y="456"/>
                  </a:lnTo>
                  <a:lnTo>
                    <a:pt x="572" y="456"/>
                  </a:lnTo>
                  <a:lnTo>
                    <a:pt x="572" y="455"/>
                  </a:lnTo>
                  <a:lnTo>
                    <a:pt x="573" y="455"/>
                  </a:lnTo>
                  <a:lnTo>
                    <a:pt x="574" y="455"/>
                  </a:lnTo>
                  <a:lnTo>
                    <a:pt x="574" y="454"/>
                  </a:lnTo>
                  <a:lnTo>
                    <a:pt x="574" y="453"/>
                  </a:lnTo>
                  <a:lnTo>
                    <a:pt x="576" y="454"/>
                  </a:lnTo>
                  <a:lnTo>
                    <a:pt x="576" y="455"/>
                  </a:lnTo>
                  <a:lnTo>
                    <a:pt x="577" y="455"/>
                  </a:lnTo>
                  <a:lnTo>
                    <a:pt x="577" y="454"/>
                  </a:lnTo>
                  <a:lnTo>
                    <a:pt x="576" y="452"/>
                  </a:lnTo>
                  <a:lnTo>
                    <a:pt x="575" y="451"/>
                  </a:lnTo>
                  <a:lnTo>
                    <a:pt x="574" y="451"/>
                  </a:lnTo>
                  <a:lnTo>
                    <a:pt x="577" y="447"/>
                  </a:lnTo>
                  <a:lnTo>
                    <a:pt x="580" y="447"/>
                  </a:lnTo>
                  <a:lnTo>
                    <a:pt x="581" y="447"/>
                  </a:lnTo>
                  <a:lnTo>
                    <a:pt x="582" y="447"/>
                  </a:lnTo>
                  <a:lnTo>
                    <a:pt x="583" y="448"/>
                  </a:lnTo>
                  <a:lnTo>
                    <a:pt x="583" y="451"/>
                  </a:lnTo>
                  <a:lnTo>
                    <a:pt x="582" y="453"/>
                  </a:lnTo>
                  <a:lnTo>
                    <a:pt x="581" y="454"/>
                  </a:lnTo>
                  <a:lnTo>
                    <a:pt x="581" y="455"/>
                  </a:lnTo>
                  <a:lnTo>
                    <a:pt x="582" y="455"/>
                  </a:lnTo>
                  <a:lnTo>
                    <a:pt x="583" y="454"/>
                  </a:lnTo>
                  <a:lnTo>
                    <a:pt x="584" y="453"/>
                  </a:lnTo>
                  <a:lnTo>
                    <a:pt x="584" y="452"/>
                  </a:lnTo>
                  <a:lnTo>
                    <a:pt x="585" y="452"/>
                  </a:lnTo>
                  <a:lnTo>
                    <a:pt x="585" y="453"/>
                  </a:lnTo>
                  <a:lnTo>
                    <a:pt x="585" y="454"/>
                  </a:lnTo>
                  <a:lnTo>
                    <a:pt x="586" y="454"/>
                  </a:lnTo>
                  <a:lnTo>
                    <a:pt x="587" y="454"/>
                  </a:lnTo>
                  <a:lnTo>
                    <a:pt x="587" y="453"/>
                  </a:lnTo>
                  <a:lnTo>
                    <a:pt x="586" y="453"/>
                  </a:lnTo>
                  <a:lnTo>
                    <a:pt x="586" y="452"/>
                  </a:lnTo>
                  <a:lnTo>
                    <a:pt x="585" y="451"/>
                  </a:lnTo>
                  <a:lnTo>
                    <a:pt x="585" y="450"/>
                  </a:lnTo>
                  <a:lnTo>
                    <a:pt x="585" y="448"/>
                  </a:lnTo>
                  <a:lnTo>
                    <a:pt x="586" y="448"/>
                  </a:lnTo>
                  <a:lnTo>
                    <a:pt x="586" y="447"/>
                  </a:lnTo>
                  <a:lnTo>
                    <a:pt x="587" y="448"/>
                  </a:lnTo>
                  <a:lnTo>
                    <a:pt x="588" y="453"/>
                  </a:lnTo>
                  <a:lnTo>
                    <a:pt x="590" y="453"/>
                  </a:lnTo>
                  <a:lnTo>
                    <a:pt x="591" y="455"/>
                  </a:lnTo>
                  <a:lnTo>
                    <a:pt x="591" y="456"/>
                  </a:lnTo>
                  <a:lnTo>
                    <a:pt x="591" y="453"/>
                  </a:lnTo>
                  <a:lnTo>
                    <a:pt x="591" y="452"/>
                  </a:lnTo>
                  <a:lnTo>
                    <a:pt x="591" y="451"/>
                  </a:lnTo>
                  <a:lnTo>
                    <a:pt x="591" y="450"/>
                  </a:lnTo>
                  <a:lnTo>
                    <a:pt x="592" y="451"/>
                  </a:lnTo>
                  <a:lnTo>
                    <a:pt x="592" y="453"/>
                  </a:lnTo>
                  <a:close/>
                  <a:moveTo>
                    <a:pt x="882" y="621"/>
                  </a:moveTo>
                  <a:lnTo>
                    <a:pt x="882" y="623"/>
                  </a:lnTo>
                  <a:lnTo>
                    <a:pt x="883" y="623"/>
                  </a:lnTo>
                  <a:lnTo>
                    <a:pt x="881" y="625"/>
                  </a:lnTo>
                  <a:lnTo>
                    <a:pt x="880" y="625"/>
                  </a:lnTo>
                  <a:lnTo>
                    <a:pt x="877" y="626"/>
                  </a:lnTo>
                  <a:lnTo>
                    <a:pt x="877" y="627"/>
                  </a:lnTo>
                  <a:lnTo>
                    <a:pt x="877" y="628"/>
                  </a:lnTo>
                  <a:lnTo>
                    <a:pt x="878" y="628"/>
                  </a:lnTo>
                  <a:lnTo>
                    <a:pt x="878" y="627"/>
                  </a:lnTo>
                  <a:lnTo>
                    <a:pt x="880" y="627"/>
                  </a:lnTo>
                  <a:lnTo>
                    <a:pt x="880" y="626"/>
                  </a:lnTo>
                  <a:lnTo>
                    <a:pt x="881" y="626"/>
                  </a:lnTo>
                  <a:lnTo>
                    <a:pt x="883" y="625"/>
                  </a:lnTo>
                  <a:lnTo>
                    <a:pt x="884" y="625"/>
                  </a:lnTo>
                  <a:lnTo>
                    <a:pt x="885" y="627"/>
                  </a:lnTo>
                  <a:lnTo>
                    <a:pt x="887" y="630"/>
                  </a:lnTo>
                  <a:lnTo>
                    <a:pt x="888" y="630"/>
                  </a:lnTo>
                  <a:lnTo>
                    <a:pt x="888" y="631"/>
                  </a:lnTo>
                  <a:lnTo>
                    <a:pt x="890" y="632"/>
                  </a:lnTo>
                  <a:lnTo>
                    <a:pt x="890" y="633"/>
                  </a:lnTo>
                  <a:lnTo>
                    <a:pt x="890" y="634"/>
                  </a:lnTo>
                  <a:lnTo>
                    <a:pt x="888" y="635"/>
                  </a:lnTo>
                  <a:lnTo>
                    <a:pt x="888" y="636"/>
                  </a:lnTo>
                  <a:lnTo>
                    <a:pt x="886" y="636"/>
                  </a:lnTo>
                  <a:lnTo>
                    <a:pt x="885" y="634"/>
                  </a:lnTo>
                  <a:lnTo>
                    <a:pt x="884" y="634"/>
                  </a:lnTo>
                  <a:lnTo>
                    <a:pt x="884" y="635"/>
                  </a:lnTo>
                  <a:lnTo>
                    <a:pt x="885" y="636"/>
                  </a:lnTo>
                  <a:lnTo>
                    <a:pt x="886" y="638"/>
                  </a:lnTo>
                  <a:lnTo>
                    <a:pt x="886" y="640"/>
                  </a:lnTo>
                  <a:lnTo>
                    <a:pt x="884" y="640"/>
                  </a:lnTo>
                  <a:lnTo>
                    <a:pt x="882" y="638"/>
                  </a:lnTo>
                  <a:lnTo>
                    <a:pt x="881" y="638"/>
                  </a:lnTo>
                  <a:lnTo>
                    <a:pt x="880" y="636"/>
                  </a:lnTo>
                  <a:lnTo>
                    <a:pt x="880" y="634"/>
                  </a:lnTo>
                  <a:lnTo>
                    <a:pt x="878" y="634"/>
                  </a:lnTo>
                  <a:lnTo>
                    <a:pt x="877" y="632"/>
                  </a:lnTo>
                  <a:lnTo>
                    <a:pt x="877" y="631"/>
                  </a:lnTo>
                  <a:lnTo>
                    <a:pt x="876" y="632"/>
                  </a:lnTo>
                  <a:lnTo>
                    <a:pt x="877" y="633"/>
                  </a:lnTo>
                  <a:lnTo>
                    <a:pt x="877" y="634"/>
                  </a:lnTo>
                  <a:lnTo>
                    <a:pt x="878" y="636"/>
                  </a:lnTo>
                  <a:lnTo>
                    <a:pt x="878" y="637"/>
                  </a:lnTo>
                  <a:lnTo>
                    <a:pt x="878" y="638"/>
                  </a:lnTo>
                  <a:lnTo>
                    <a:pt x="880" y="638"/>
                  </a:lnTo>
                  <a:lnTo>
                    <a:pt x="881" y="640"/>
                  </a:lnTo>
                  <a:lnTo>
                    <a:pt x="882" y="640"/>
                  </a:lnTo>
                  <a:lnTo>
                    <a:pt x="883" y="640"/>
                  </a:lnTo>
                  <a:lnTo>
                    <a:pt x="883" y="641"/>
                  </a:lnTo>
                  <a:lnTo>
                    <a:pt x="884" y="641"/>
                  </a:lnTo>
                  <a:lnTo>
                    <a:pt x="885" y="641"/>
                  </a:lnTo>
                  <a:lnTo>
                    <a:pt x="886" y="641"/>
                  </a:lnTo>
                  <a:lnTo>
                    <a:pt x="886" y="642"/>
                  </a:lnTo>
                  <a:lnTo>
                    <a:pt x="885" y="643"/>
                  </a:lnTo>
                  <a:lnTo>
                    <a:pt x="885" y="644"/>
                  </a:lnTo>
                  <a:lnTo>
                    <a:pt x="885" y="646"/>
                  </a:lnTo>
                  <a:lnTo>
                    <a:pt x="885" y="647"/>
                  </a:lnTo>
                  <a:lnTo>
                    <a:pt x="884" y="651"/>
                  </a:lnTo>
                  <a:lnTo>
                    <a:pt x="883" y="651"/>
                  </a:lnTo>
                  <a:lnTo>
                    <a:pt x="882" y="652"/>
                  </a:lnTo>
                  <a:lnTo>
                    <a:pt x="880" y="651"/>
                  </a:lnTo>
                  <a:lnTo>
                    <a:pt x="878" y="650"/>
                  </a:lnTo>
                  <a:lnTo>
                    <a:pt x="878" y="648"/>
                  </a:lnTo>
                  <a:lnTo>
                    <a:pt x="877" y="645"/>
                  </a:lnTo>
                  <a:lnTo>
                    <a:pt x="876" y="644"/>
                  </a:lnTo>
                  <a:lnTo>
                    <a:pt x="875" y="643"/>
                  </a:lnTo>
                  <a:lnTo>
                    <a:pt x="874" y="641"/>
                  </a:lnTo>
                  <a:lnTo>
                    <a:pt x="874" y="640"/>
                  </a:lnTo>
                  <a:lnTo>
                    <a:pt x="873" y="638"/>
                  </a:lnTo>
                  <a:lnTo>
                    <a:pt x="872" y="638"/>
                  </a:lnTo>
                  <a:lnTo>
                    <a:pt x="872" y="637"/>
                  </a:lnTo>
                  <a:lnTo>
                    <a:pt x="871" y="637"/>
                  </a:lnTo>
                  <a:lnTo>
                    <a:pt x="871" y="638"/>
                  </a:lnTo>
                  <a:lnTo>
                    <a:pt x="871" y="640"/>
                  </a:lnTo>
                  <a:lnTo>
                    <a:pt x="872" y="641"/>
                  </a:lnTo>
                  <a:lnTo>
                    <a:pt x="873" y="641"/>
                  </a:lnTo>
                  <a:lnTo>
                    <a:pt x="873" y="642"/>
                  </a:lnTo>
                  <a:lnTo>
                    <a:pt x="872" y="642"/>
                  </a:lnTo>
                  <a:lnTo>
                    <a:pt x="871" y="643"/>
                  </a:lnTo>
                  <a:lnTo>
                    <a:pt x="871" y="644"/>
                  </a:lnTo>
                  <a:lnTo>
                    <a:pt x="871" y="645"/>
                  </a:lnTo>
                  <a:lnTo>
                    <a:pt x="871" y="646"/>
                  </a:lnTo>
                  <a:lnTo>
                    <a:pt x="870" y="646"/>
                  </a:lnTo>
                  <a:lnTo>
                    <a:pt x="868" y="646"/>
                  </a:lnTo>
                  <a:lnTo>
                    <a:pt x="867" y="646"/>
                  </a:lnTo>
                  <a:lnTo>
                    <a:pt x="867" y="647"/>
                  </a:lnTo>
                  <a:lnTo>
                    <a:pt x="866" y="647"/>
                  </a:lnTo>
                  <a:lnTo>
                    <a:pt x="865" y="646"/>
                  </a:lnTo>
                  <a:lnTo>
                    <a:pt x="864" y="645"/>
                  </a:lnTo>
                  <a:lnTo>
                    <a:pt x="864" y="644"/>
                  </a:lnTo>
                  <a:lnTo>
                    <a:pt x="864" y="643"/>
                  </a:lnTo>
                  <a:lnTo>
                    <a:pt x="863" y="642"/>
                  </a:lnTo>
                  <a:lnTo>
                    <a:pt x="863" y="641"/>
                  </a:lnTo>
                  <a:lnTo>
                    <a:pt x="863" y="640"/>
                  </a:lnTo>
                  <a:lnTo>
                    <a:pt x="864" y="640"/>
                  </a:lnTo>
                  <a:lnTo>
                    <a:pt x="864" y="637"/>
                  </a:lnTo>
                  <a:lnTo>
                    <a:pt x="863" y="636"/>
                  </a:lnTo>
                  <a:lnTo>
                    <a:pt x="863" y="635"/>
                  </a:lnTo>
                  <a:lnTo>
                    <a:pt x="862" y="635"/>
                  </a:lnTo>
                  <a:lnTo>
                    <a:pt x="862" y="634"/>
                  </a:lnTo>
                  <a:lnTo>
                    <a:pt x="862" y="632"/>
                  </a:lnTo>
                  <a:lnTo>
                    <a:pt x="862" y="630"/>
                  </a:lnTo>
                  <a:lnTo>
                    <a:pt x="862" y="628"/>
                  </a:lnTo>
                  <a:lnTo>
                    <a:pt x="862" y="627"/>
                  </a:lnTo>
                  <a:lnTo>
                    <a:pt x="862" y="626"/>
                  </a:lnTo>
                  <a:lnTo>
                    <a:pt x="861" y="625"/>
                  </a:lnTo>
                  <a:lnTo>
                    <a:pt x="861" y="624"/>
                  </a:lnTo>
                  <a:lnTo>
                    <a:pt x="861" y="623"/>
                  </a:lnTo>
                  <a:lnTo>
                    <a:pt x="860" y="622"/>
                  </a:lnTo>
                  <a:lnTo>
                    <a:pt x="861" y="622"/>
                  </a:lnTo>
                  <a:lnTo>
                    <a:pt x="862" y="618"/>
                  </a:lnTo>
                  <a:lnTo>
                    <a:pt x="863" y="617"/>
                  </a:lnTo>
                  <a:lnTo>
                    <a:pt x="864" y="617"/>
                  </a:lnTo>
                  <a:lnTo>
                    <a:pt x="865" y="617"/>
                  </a:lnTo>
                  <a:lnTo>
                    <a:pt x="866" y="616"/>
                  </a:lnTo>
                  <a:lnTo>
                    <a:pt x="868" y="615"/>
                  </a:lnTo>
                  <a:lnTo>
                    <a:pt x="868" y="613"/>
                  </a:lnTo>
                  <a:lnTo>
                    <a:pt x="871" y="613"/>
                  </a:lnTo>
                  <a:lnTo>
                    <a:pt x="871" y="614"/>
                  </a:lnTo>
                  <a:lnTo>
                    <a:pt x="870" y="615"/>
                  </a:lnTo>
                  <a:lnTo>
                    <a:pt x="870" y="617"/>
                  </a:lnTo>
                  <a:lnTo>
                    <a:pt x="871" y="617"/>
                  </a:lnTo>
                  <a:lnTo>
                    <a:pt x="872" y="616"/>
                  </a:lnTo>
                  <a:lnTo>
                    <a:pt x="873" y="616"/>
                  </a:lnTo>
                  <a:lnTo>
                    <a:pt x="874" y="617"/>
                  </a:lnTo>
                  <a:lnTo>
                    <a:pt x="875" y="618"/>
                  </a:lnTo>
                  <a:lnTo>
                    <a:pt x="876" y="617"/>
                  </a:lnTo>
                  <a:lnTo>
                    <a:pt x="878" y="617"/>
                  </a:lnTo>
                  <a:lnTo>
                    <a:pt x="880" y="617"/>
                  </a:lnTo>
                  <a:lnTo>
                    <a:pt x="880" y="618"/>
                  </a:lnTo>
                  <a:lnTo>
                    <a:pt x="880" y="620"/>
                  </a:lnTo>
                  <a:lnTo>
                    <a:pt x="881" y="621"/>
                  </a:lnTo>
                  <a:lnTo>
                    <a:pt x="882" y="621"/>
                  </a:lnTo>
                  <a:close/>
                  <a:moveTo>
                    <a:pt x="896" y="630"/>
                  </a:moveTo>
                  <a:lnTo>
                    <a:pt x="896" y="631"/>
                  </a:lnTo>
                  <a:lnTo>
                    <a:pt x="897" y="631"/>
                  </a:lnTo>
                  <a:lnTo>
                    <a:pt x="898" y="631"/>
                  </a:lnTo>
                  <a:lnTo>
                    <a:pt x="900" y="631"/>
                  </a:lnTo>
                  <a:lnTo>
                    <a:pt x="900" y="632"/>
                  </a:lnTo>
                  <a:lnTo>
                    <a:pt x="901" y="632"/>
                  </a:lnTo>
                  <a:lnTo>
                    <a:pt x="901" y="633"/>
                  </a:lnTo>
                  <a:lnTo>
                    <a:pt x="902" y="633"/>
                  </a:lnTo>
                  <a:lnTo>
                    <a:pt x="902" y="634"/>
                  </a:lnTo>
                  <a:lnTo>
                    <a:pt x="903" y="634"/>
                  </a:lnTo>
                  <a:lnTo>
                    <a:pt x="904" y="634"/>
                  </a:lnTo>
                  <a:lnTo>
                    <a:pt x="905" y="634"/>
                  </a:lnTo>
                  <a:lnTo>
                    <a:pt x="905" y="635"/>
                  </a:lnTo>
                  <a:lnTo>
                    <a:pt x="904" y="635"/>
                  </a:lnTo>
                  <a:lnTo>
                    <a:pt x="904" y="636"/>
                  </a:lnTo>
                  <a:lnTo>
                    <a:pt x="904" y="637"/>
                  </a:lnTo>
                  <a:lnTo>
                    <a:pt x="904" y="638"/>
                  </a:lnTo>
                  <a:lnTo>
                    <a:pt x="904" y="640"/>
                  </a:lnTo>
                  <a:lnTo>
                    <a:pt x="904" y="641"/>
                  </a:lnTo>
                  <a:lnTo>
                    <a:pt x="904" y="642"/>
                  </a:lnTo>
                  <a:lnTo>
                    <a:pt x="904" y="643"/>
                  </a:lnTo>
                  <a:lnTo>
                    <a:pt x="904" y="644"/>
                  </a:lnTo>
                  <a:lnTo>
                    <a:pt x="904" y="646"/>
                  </a:lnTo>
                  <a:lnTo>
                    <a:pt x="904" y="647"/>
                  </a:lnTo>
                  <a:lnTo>
                    <a:pt x="904" y="648"/>
                  </a:lnTo>
                  <a:lnTo>
                    <a:pt x="903" y="652"/>
                  </a:lnTo>
                  <a:lnTo>
                    <a:pt x="903" y="653"/>
                  </a:lnTo>
                  <a:lnTo>
                    <a:pt x="903" y="654"/>
                  </a:lnTo>
                  <a:lnTo>
                    <a:pt x="903" y="655"/>
                  </a:lnTo>
                  <a:lnTo>
                    <a:pt x="903" y="656"/>
                  </a:lnTo>
                  <a:lnTo>
                    <a:pt x="902" y="656"/>
                  </a:lnTo>
                  <a:lnTo>
                    <a:pt x="902" y="655"/>
                  </a:lnTo>
                  <a:lnTo>
                    <a:pt x="902" y="654"/>
                  </a:lnTo>
                  <a:lnTo>
                    <a:pt x="902" y="653"/>
                  </a:lnTo>
                  <a:lnTo>
                    <a:pt x="902" y="652"/>
                  </a:lnTo>
                  <a:lnTo>
                    <a:pt x="902" y="651"/>
                  </a:lnTo>
                  <a:lnTo>
                    <a:pt x="902" y="648"/>
                  </a:lnTo>
                  <a:lnTo>
                    <a:pt x="902" y="647"/>
                  </a:lnTo>
                  <a:lnTo>
                    <a:pt x="903" y="646"/>
                  </a:lnTo>
                  <a:lnTo>
                    <a:pt x="902" y="646"/>
                  </a:lnTo>
                  <a:lnTo>
                    <a:pt x="902" y="645"/>
                  </a:lnTo>
                  <a:lnTo>
                    <a:pt x="902" y="644"/>
                  </a:lnTo>
                  <a:lnTo>
                    <a:pt x="902" y="643"/>
                  </a:lnTo>
                  <a:lnTo>
                    <a:pt x="901" y="643"/>
                  </a:lnTo>
                  <a:lnTo>
                    <a:pt x="901" y="645"/>
                  </a:lnTo>
                  <a:lnTo>
                    <a:pt x="901" y="646"/>
                  </a:lnTo>
                  <a:lnTo>
                    <a:pt x="901" y="647"/>
                  </a:lnTo>
                  <a:lnTo>
                    <a:pt x="900" y="647"/>
                  </a:lnTo>
                  <a:lnTo>
                    <a:pt x="900" y="648"/>
                  </a:lnTo>
                  <a:lnTo>
                    <a:pt x="900" y="650"/>
                  </a:lnTo>
                  <a:lnTo>
                    <a:pt x="900" y="652"/>
                  </a:lnTo>
                  <a:lnTo>
                    <a:pt x="901" y="652"/>
                  </a:lnTo>
                  <a:lnTo>
                    <a:pt x="901" y="653"/>
                  </a:lnTo>
                  <a:lnTo>
                    <a:pt x="901" y="654"/>
                  </a:lnTo>
                  <a:lnTo>
                    <a:pt x="901" y="655"/>
                  </a:lnTo>
                  <a:lnTo>
                    <a:pt x="900" y="655"/>
                  </a:lnTo>
                  <a:lnTo>
                    <a:pt x="900" y="656"/>
                  </a:lnTo>
                  <a:lnTo>
                    <a:pt x="900" y="657"/>
                  </a:lnTo>
                  <a:lnTo>
                    <a:pt x="901" y="658"/>
                  </a:lnTo>
                  <a:lnTo>
                    <a:pt x="900" y="660"/>
                  </a:lnTo>
                  <a:lnTo>
                    <a:pt x="898" y="658"/>
                  </a:lnTo>
                  <a:lnTo>
                    <a:pt x="898" y="660"/>
                  </a:lnTo>
                  <a:lnTo>
                    <a:pt x="898" y="662"/>
                  </a:lnTo>
                  <a:lnTo>
                    <a:pt x="898" y="663"/>
                  </a:lnTo>
                  <a:lnTo>
                    <a:pt x="896" y="664"/>
                  </a:lnTo>
                  <a:lnTo>
                    <a:pt x="895" y="664"/>
                  </a:lnTo>
                  <a:lnTo>
                    <a:pt x="895" y="663"/>
                  </a:lnTo>
                  <a:lnTo>
                    <a:pt x="894" y="663"/>
                  </a:lnTo>
                  <a:lnTo>
                    <a:pt x="894" y="662"/>
                  </a:lnTo>
                  <a:lnTo>
                    <a:pt x="894" y="663"/>
                  </a:lnTo>
                  <a:lnTo>
                    <a:pt x="892" y="665"/>
                  </a:lnTo>
                  <a:lnTo>
                    <a:pt x="891" y="665"/>
                  </a:lnTo>
                  <a:lnTo>
                    <a:pt x="890" y="666"/>
                  </a:lnTo>
                  <a:lnTo>
                    <a:pt x="887" y="666"/>
                  </a:lnTo>
                  <a:lnTo>
                    <a:pt x="886" y="666"/>
                  </a:lnTo>
                  <a:lnTo>
                    <a:pt x="885" y="666"/>
                  </a:lnTo>
                  <a:lnTo>
                    <a:pt x="885" y="667"/>
                  </a:lnTo>
                  <a:lnTo>
                    <a:pt x="883" y="668"/>
                  </a:lnTo>
                  <a:lnTo>
                    <a:pt x="882" y="668"/>
                  </a:lnTo>
                  <a:lnTo>
                    <a:pt x="881" y="668"/>
                  </a:lnTo>
                  <a:lnTo>
                    <a:pt x="881" y="667"/>
                  </a:lnTo>
                  <a:lnTo>
                    <a:pt x="881" y="665"/>
                  </a:lnTo>
                  <a:lnTo>
                    <a:pt x="883" y="661"/>
                  </a:lnTo>
                  <a:lnTo>
                    <a:pt x="884" y="660"/>
                  </a:lnTo>
                  <a:lnTo>
                    <a:pt x="885" y="660"/>
                  </a:lnTo>
                  <a:lnTo>
                    <a:pt x="886" y="660"/>
                  </a:lnTo>
                  <a:lnTo>
                    <a:pt x="886" y="658"/>
                  </a:lnTo>
                  <a:lnTo>
                    <a:pt x="885" y="657"/>
                  </a:lnTo>
                  <a:lnTo>
                    <a:pt x="886" y="656"/>
                  </a:lnTo>
                  <a:lnTo>
                    <a:pt x="887" y="656"/>
                  </a:lnTo>
                  <a:lnTo>
                    <a:pt x="887" y="657"/>
                  </a:lnTo>
                  <a:lnTo>
                    <a:pt x="888" y="657"/>
                  </a:lnTo>
                  <a:lnTo>
                    <a:pt x="887" y="654"/>
                  </a:lnTo>
                  <a:lnTo>
                    <a:pt x="887" y="652"/>
                  </a:lnTo>
                  <a:lnTo>
                    <a:pt x="888" y="652"/>
                  </a:lnTo>
                  <a:lnTo>
                    <a:pt x="888" y="651"/>
                  </a:lnTo>
                  <a:lnTo>
                    <a:pt x="888" y="648"/>
                  </a:lnTo>
                  <a:lnTo>
                    <a:pt x="888" y="645"/>
                  </a:lnTo>
                  <a:lnTo>
                    <a:pt x="888" y="644"/>
                  </a:lnTo>
                  <a:lnTo>
                    <a:pt x="890" y="643"/>
                  </a:lnTo>
                  <a:lnTo>
                    <a:pt x="891" y="641"/>
                  </a:lnTo>
                  <a:lnTo>
                    <a:pt x="891" y="640"/>
                  </a:lnTo>
                  <a:lnTo>
                    <a:pt x="891" y="638"/>
                  </a:lnTo>
                  <a:lnTo>
                    <a:pt x="892" y="635"/>
                  </a:lnTo>
                  <a:lnTo>
                    <a:pt x="893" y="633"/>
                  </a:lnTo>
                  <a:lnTo>
                    <a:pt x="893" y="632"/>
                  </a:lnTo>
                  <a:lnTo>
                    <a:pt x="894" y="632"/>
                  </a:lnTo>
                  <a:lnTo>
                    <a:pt x="894" y="630"/>
                  </a:lnTo>
                  <a:lnTo>
                    <a:pt x="894" y="628"/>
                  </a:lnTo>
                  <a:lnTo>
                    <a:pt x="893" y="628"/>
                  </a:lnTo>
                  <a:lnTo>
                    <a:pt x="893" y="627"/>
                  </a:lnTo>
                  <a:lnTo>
                    <a:pt x="893" y="626"/>
                  </a:lnTo>
                  <a:lnTo>
                    <a:pt x="894" y="624"/>
                  </a:lnTo>
                  <a:lnTo>
                    <a:pt x="895" y="621"/>
                  </a:lnTo>
                  <a:lnTo>
                    <a:pt x="895" y="620"/>
                  </a:lnTo>
                  <a:lnTo>
                    <a:pt x="896" y="622"/>
                  </a:lnTo>
                  <a:lnTo>
                    <a:pt x="896" y="624"/>
                  </a:lnTo>
                  <a:lnTo>
                    <a:pt x="896" y="625"/>
                  </a:lnTo>
                  <a:lnTo>
                    <a:pt x="896" y="626"/>
                  </a:lnTo>
                  <a:lnTo>
                    <a:pt x="897" y="626"/>
                  </a:lnTo>
                  <a:lnTo>
                    <a:pt x="896" y="628"/>
                  </a:lnTo>
                  <a:lnTo>
                    <a:pt x="896" y="630"/>
                  </a:lnTo>
                  <a:close/>
                  <a:moveTo>
                    <a:pt x="620" y="443"/>
                  </a:moveTo>
                  <a:lnTo>
                    <a:pt x="618" y="444"/>
                  </a:lnTo>
                  <a:lnTo>
                    <a:pt x="616" y="445"/>
                  </a:lnTo>
                  <a:lnTo>
                    <a:pt x="615" y="445"/>
                  </a:lnTo>
                  <a:lnTo>
                    <a:pt x="614" y="445"/>
                  </a:lnTo>
                  <a:lnTo>
                    <a:pt x="613" y="446"/>
                  </a:lnTo>
                  <a:lnTo>
                    <a:pt x="612" y="446"/>
                  </a:lnTo>
                  <a:lnTo>
                    <a:pt x="611" y="448"/>
                  </a:lnTo>
                  <a:lnTo>
                    <a:pt x="613" y="450"/>
                  </a:lnTo>
                  <a:lnTo>
                    <a:pt x="614" y="450"/>
                  </a:lnTo>
                  <a:lnTo>
                    <a:pt x="614" y="448"/>
                  </a:lnTo>
                  <a:lnTo>
                    <a:pt x="615" y="448"/>
                  </a:lnTo>
                  <a:lnTo>
                    <a:pt x="615" y="450"/>
                  </a:lnTo>
                  <a:lnTo>
                    <a:pt x="615" y="451"/>
                  </a:lnTo>
                  <a:lnTo>
                    <a:pt x="615" y="452"/>
                  </a:lnTo>
                  <a:lnTo>
                    <a:pt x="617" y="452"/>
                  </a:lnTo>
                  <a:lnTo>
                    <a:pt x="617" y="453"/>
                  </a:lnTo>
                  <a:lnTo>
                    <a:pt x="616" y="454"/>
                  </a:lnTo>
                  <a:lnTo>
                    <a:pt x="615" y="454"/>
                  </a:lnTo>
                  <a:lnTo>
                    <a:pt x="614" y="455"/>
                  </a:lnTo>
                  <a:lnTo>
                    <a:pt x="614" y="456"/>
                  </a:lnTo>
                  <a:lnTo>
                    <a:pt x="615" y="455"/>
                  </a:lnTo>
                  <a:lnTo>
                    <a:pt x="616" y="455"/>
                  </a:lnTo>
                  <a:lnTo>
                    <a:pt x="618" y="454"/>
                  </a:lnTo>
                  <a:lnTo>
                    <a:pt x="618" y="455"/>
                  </a:lnTo>
                  <a:lnTo>
                    <a:pt x="617" y="457"/>
                  </a:lnTo>
                  <a:lnTo>
                    <a:pt x="616" y="458"/>
                  </a:lnTo>
                  <a:lnTo>
                    <a:pt x="615" y="458"/>
                  </a:lnTo>
                  <a:lnTo>
                    <a:pt x="613" y="460"/>
                  </a:lnTo>
                  <a:lnTo>
                    <a:pt x="612" y="458"/>
                  </a:lnTo>
                  <a:lnTo>
                    <a:pt x="612" y="457"/>
                  </a:lnTo>
                  <a:lnTo>
                    <a:pt x="612" y="456"/>
                  </a:lnTo>
                  <a:lnTo>
                    <a:pt x="612" y="455"/>
                  </a:lnTo>
                  <a:lnTo>
                    <a:pt x="612" y="454"/>
                  </a:lnTo>
                  <a:lnTo>
                    <a:pt x="611" y="455"/>
                  </a:lnTo>
                  <a:lnTo>
                    <a:pt x="610" y="457"/>
                  </a:lnTo>
                  <a:lnTo>
                    <a:pt x="608" y="457"/>
                  </a:lnTo>
                  <a:lnTo>
                    <a:pt x="607" y="457"/>
                  </a:lnTo>
                  <a:lnTo>
                    <a:pt x="607" y="456"/>
                  </a:lnTo>
                  <a:lnTo>
                    <a:pt x="606" y="456"/>
                  </a:lnTo>
                  <a:lnTo>
                    <a:pt x="606" y="455"/>
                  </a:lnTo>
                  <a:lnTo>
                    <a:pt x="605" y="455"/>
                  </a:lnTo>
                  <a:lnTo>
                    <a:pt x="604" y="456"/>
                  </a:lnTo>
                  <a:lnTo>
                    <a:pt x="604" y="455"/>
                  </a:lnTo>
                  <a:lnTo>
                    <a:pt x="605" y="454"/>
                  </a:lnTo>
                  <a:lnTo>
                    <a:pt x="605" y="453"/>
                  </a:lnTo>
                  <a:lnTo>
                    <a:pt x="606" y="453"/>
                  </a:lnTo>
                  <a:lnTo>
                    <a:pt x="605" y="453"/>
                  </a:lnTo>
                  <a:lnTo>
                    <a:pt x="604" y="454"/>
                  </a:lnTo>
                  <a:lnTo>
                    <a:pt x="603" y="455"/>
                  </a:lnTo>
                  <a:lnTo>
                    <a:pt x="602" y="455"/>
                  </a:lnTo>
                  <a:lnTo>
                    <a:pt x="601" y="455"/>
                  </a:lnTo>
                  <a:lnTo>
                    <a:pt x="600" y="454"/>
                  </a:lnTo>
                  <a:lnTo>
                    <a:pt x="600" y="453"/>
                  </a:lnTo>
                  <a:lnTo>
                    <a:pt x="600" y="452"/>
                  </a:lnTo>
                  <a:lnTo>
                    <a:pt x="598" y="451"/>
                  </a:lnTo>
                  <a:lnTo>
                    <a:pt x="598" y="450"/>
                  </a:lnTo>
                  <a:lnTo>
                    <a:pt x="596" y="450"/>
                  </a:lnTo>
                  <a:lnTo>
                    <a:pt x="596" y="451"/>
                  </a:lnTo>
                  <a:lnTo>
                    <a:pt x="596" y="452"/>
                  </a:lnTo>
                  <a:lnTo>
                    <a:pt x="596" y="453"/>
                  </a:lnTo>
                  <a:lnTo>
                    <a:pt x="597" y="454"/>
                  </a:lnTo>
                  <a:lnTo>
                    <a:pt x="595" y="454"/>
                  </a:lnTo>
                  <a:lnTo>
                    <a:pt x="594" y="452"/>
                  </a:lnTo>
                  <a:lnTo>
                    <a:pt x="593" y="450"/>
                  </a:lnTo>
                  <a:lnTo>
                    <a:pt x="592" y="448"/>
                  </a:lnTo>
                  <a:lnTo>
                    <a:pt x="591" y="447"/>
                  </a:lnTo>
                  <a:lnTo>
                    <a:pt x="591" y="446"/>
                  </a:lnTo>
                  <a:lnTo>
                    <a:pt x="594" y="445"/>
                  </a:lnTo>
                  <a:lnTo>
                    <a:pt x="594" y="446"/>
                  </a:lnTo>
                  <a:lnTo>
                    <a:pt x="594" y="447"/>
                  </a:lnTo>
                  <a:lnTo>
                    <a:pt x="595" y="448"/>
                  </a:lnTo>
                  <a:lnTo>
                    <a:pt x="595" y="447"/>
                  </a:lnTo>
                  <a:lnTo>
                    <a:pt x="595" y="446"/>
                  </a:lnTo>
                  <a:lnTo>
                    <a:pt x="596" y="445"/>
                  </a:lnTo>
                  <a:lnTo>
                    <a:pt x="597" y="445"/>
                  </a:lnTo>
                  <a:lnTo>
                    <a:pt x="598" y="446"/>
                  </a:lnTo>
                  <a:lnTo>
                    <a:pt x="600" y="447"/>
                  </a:lnTo>
                  <a:lnTo>
                    <a:pt x="600" y="446"/>
                  </a:lnTo>
                  <a:lnTo>
                    <a:pt x="600" y="445"/>
                  </a:lnTo>
                  <a:lnTo>
                    <a:pt x="600" y="444"/>
                  </a:lnTo>
                  <a:lnTo>
                    <a:pt x="602" y="444"/>
                  </a:lnTo>
                  <a:lnTo>
                    <a:pt x="602" y="445"/>
                  </a:lnTo>
                  <a:lnTo>
                    <a:pt x="603" y="446"/>
                  </a:lnTo>
                  <a:lnTo>
                    <a:pt x="604" y="446"/>
                  </a:lnTo>
                  <a:lnTo>
                    <a:pt x="604" y="445"/>
                  </a:lnTo>
                  <a:lnTo>
                    <a:pt x="603" y="445"/>
                  </a:lnTo>
                  <a:lnTo>
                    <a:pt x="603" y="444"/>
                  </a:lnTo>
                  <a:lnTo>
                    <a:pt x="604" y="444"/>
                  </a:lnTo>
                  <a:lnTo>
                    <a:pt x="604" y="445"/>
                  </a:lnTo>
                  <a:lnTo>
                    <a:pt x="605" y="445"/>
                  </a:lnTo>
                  <a:lnTo>
                    <a:pt x="606" y="445"/>
                  </a:lnTo>
                  <a:lnTo>
                    <a:pt x="606" y="444"/>
                  </a:lnTo>
                  <a:lnTo>
                    <a:pt x="606" y="443"/>
                  </a:lnTo>
                  <a:lnTo>
                    <a:pt x="607" y="444"/>
                  </a:lnTo>
                  <a:lnTo>
                    <a:pt x="608" y="443"/>
                  </a:lnTo>
                  <a:lnTo>
                    <a:pt x="610" y="443"/>
                  </a:lnTo>
                  <a:lnTo>
                    <a:pt x="612" y="444"/>
                  </a:lnTo>
                  <a:lnTo>
                    <a:pt x="612" y="443"/>
                  </a:lnTo>
                  <a:lnTo>
                    <a:pt x="612" y="441"/>
                  </a:lnTo>
                  <a:lnTo>
                    <a:pt x="613" y="441"/>
                  </a:lnTo>
                  <a:lnTo>
                    <a:pt x="614" y="441"/>
                  </a:lnTo>
                  <a:lnTo>
                    <a:pt x="614" y="440"/>
                  </a:lnTo>
                  <a:lnTo>
                    <a:pt x="615" y="440"/>
                  </a:lnTo>
                  <a:lnTo>
                    <a:pt x="615" y="441"/>
                  </a:lnTo>
                  <a:lnTo>
                    <a:pt x="616" y="442"/>
                  </a:lnTo>
                  <a:lnTo>
                    <a:pt x="617" y="442"/>
                  </a:lnTo>
                  <a:lnTo>
                    <a:pt x="618" y="442"/>
                  </a:lnTo>
                  <a:lnTo>
                    <a:pt x="620" y="442"/>
                  </a:lnTo>
                  <a:lnTo>
                    <a:pt x="620" y="443"/>
                  </a:lnTo>
                  <a:close/>
                  <a:moveTo>
                    <a:pt x="734" y="447"/>
                  </a:moveTo>
                  <a:lnTo>
                    <a:pt x="734" y="448"/>
                  </a:lnTo>
                  <a:lnTo>
                    <a:pt x="735" y="448"/>
                  </a:lnTo>
                  <a:lnTo>
                    <a:pt x="735" y="450"/>
                  </a:lnTo>
                  <a:lnTo>
                    <a:pt x="733" y="450"/>
                  </a:lnTo>
                  <a:lnTo>
                    <a:pt x="733" y="451"/>
                  </a:lnTo>
                  <a:lnTo>
                    <a:pt x="735" y="450"/>
                  </a:lnTo>
                  <a:lnTo>
                    <a:pt x="736" y="450"/>
                  </a:lnTo>
                  <a:lnTo>
                    <a:pt x="736" y="451"/>
                  </a:lnTo>
                  <a:lnTo>
                    <a:pt x="735" y="452"/>
                  </a:lnTo>
                  <a:lnTo>
                    <a:pt x="734" y="452"/>
                  </a:lnTo>
                  <a:lnTo>
                    <a:pt x="731" y="452"/>
                  </a:lnTo>
                  <a:lnTo>
                    <a:pt x="728" y="453"/>
                  </a:lnTo>
                  <a:lnTo>
                    <a:pt x="727" y="453"/>
                  </a:lnTo>
                  <a:lnTo>
                    <a:pt x="724" y="454"/>
                  </a:lnTo>
                  <a:lnTo>
                    <a:pt x="723" y="455"/>
                  </a:lnTo>
                  <a:lnTo>
                    <a:pt x="722" y="455"/>
                  </a:lnTo>
                  <a:lnTo>
                    <a:pt x="721" y="455"/>
                  </a:lnTo>
                  <a:lnTo>
                    <a:pt x="720" y="456"/>
                  </a:lnTo>
                  <a:lnTo>
                    <a:pt x="721" y="457"/>
                  </a:lnTo>
                  <a:lnTo>
                    <a:pt x="720" y="458"/>
                  </a:lnTo>
                  <a:lnTo>
                    <a:pt x="717" y="458"/>
                  </a:lnTo>
                  <a:lnTo>
                    <a:pt x="717" y="457"/>
                  </a:lnTo>
                  <a:lnTo>
                    <a:pt x="716" y="457"/>
                  </a:lnTo>
                  <a:lnTo>
                    <a:pt x="715" y="457"/>
                  </a:lnTo>
                  <a:lnTo>
                    <a:pt x="714" y="457"/>
                  </a:lnTo>
                  <a:lnTo>
                    <a:pt x="713" y="457"/>
                  </a:lnTo>
                  <a:lnTo>
                    <a:pt x="712" y="457"/>
                  </a:lnTo>
                  <a:lnTo>
                    <a:pt x="711" y="456"/>
                  </a:lnTo>
                  <a:lnTo>
                    <a:pt x="711" y="455"/>
                  </a:lnTo>
                  <a:lnTo>
                    <a:pt x="712" y="454"/>
                  </a:lnTo>
                  <a:lnTo>
                    <a:pt x="713" y="454"/>
                  </a:lnTo>
                  <a:lnTo>
                    <a:pt x="714" y="454"/>
                  </a:lnTo>
                  <a:lnTo>
                    <a:pt x="715" y="454"/>
                  </a:lnTo>
                  <a:lnTo>
                    <a:pt x="715" y="453"/>
                  </a:lnTo>
                  <a:lnTo>
                    <a:pt x="717" y="453"/>
                  </a:lnTo>
                  <a:lnTo>
                    <a:pt x="718" y="453"/>
                  </a:lnTo>
                  <a:lnTo>
                    <a:pt x="720" y="453"/>
                  </a:lnTo>
                  <a:lnTo>
                    <a:pt x="722" y="452"/>
                  </a:lnTo>
                  <a:lnTo>
                    <a:pt x="723" y="452"/>
                  </a:lnTo>
                  <a:lnTo>
                    <a:pt x="724" y="452"/>
                  </a:lnTo>
                  <a:lnTo>
                    <a:pt x="725" y="452"/>
                  </a:lnTo>
                  <a:lnTo>
                    <a:pt x="727" y="450"/>
                  </a:lnTo>
                  <a:lnTo>
                    <a:pt x="728" y="450"/>
                  </a:lnTo>
                  <a:lnTo>
                    <a:pt x="730" y="450"/>
                  </a:lnTo>
                  <a:lnTo>
                    <a:pt x="731" y="450"/>
                  </a:lnTo>
                  <a:lnTo>
                    <a:pt x="731" y="448"/>
                  </a:lnTo>
                  <a:lnTo>
                    <a:pt x="732" y="448"/>
                  </a:lnTo>
                  <a:lnTo>
                    <a:pt x="732" y="447"/>
                  </a:lnTo>
                  <a:lnTo>
                    <a:pt x="733" y="447"/>
                  </a:lnTo>
                  <a:lnTo>
                    <a:pt x="732" y="447"/>
                  </a:lnTo>
                  <a:lnTo>
                    <a:pt x="732" y="446"/>
                  </a:lnTo>
                  <a:lnTo>
                    <a:pt x="733" y="446"/>
                  </a:lnTo>
                  <a:lnTo>
                    <a:pt x="734" y="446"/>
                  </a:lnTo>
                  <a:lnTo>
                    <a:pt x="735" y="446"/>
                  </a:lnTo>
                  <a:lnTo>
                    <a:pt x="735" y="447"/>
                  </a:lnTo>
                  <a:lnTo>
                    <a:pt x="734" y="447"/>
                  </a:lnTo>
                  <a:close/>
                  <a:moveTo>
                    <a:pt x="471" y="226"/>
                  </a:moveTo>
                  <a:lnTo>
                    <a:pt x="470" y="227"/>
                  </a:lnTo>
                  <a:lnTo>
                    <a:pt x="470" y="228"/>
                  </a:lnTo>
                  <a:lnTo>
                    <a:pt x="471" y="230"/>
                  </a:lnTo>
                  <a:lnTo>
                    <a:pt x="472" y="230"/>
                  </a:lnTo>
                  <a:lnTo>
                    <a:pt x="473" y="230"/>
                  </a:lnTo>
                  <a:lnTo>
                    <a:pt x="473" y="232"/>
                  </a:lnTo>
                  <a:lnTo>
                    <a:pt x="474" y="233"/>
                  </a:lnTo>
                  <a:lnTo>
                    <a:pt x="474" y="234"/>
                  </a:lnTo>
                  <a:lnTo>
                    <a:pt x="473" y="234"/>
                  </a:lnTo>
                  <a:lnTo>
                    <a:pt x="471" y="236"/>
                  </a:lnTo>
                  <a:lnTo>
                    <a:pt x="470" y="236"/>
                  </a:lnTo>
                  <a:lnTo>
                    <a:pt x="470" y="237"/>
                  </a:lnTo>
                  <a:lnTo>
                    <a:pt x="470" y="238"/>
                  </a:lnTo>
                  <a:lnTo>
                    <a:pt x="468" y="238"/>
                  </a:lnTo>
                  <a:lnTo>
                    <a:pt x="467" y="240"/>
                  </a:lnTo>
                  <a:lnTo>
                    <a:pt x="466" y="242"/>
                  </a:lnTo>
                  <a:lnTo>
                    <a:pt x="466" y="243"/>
                  </a:lnTo>
                  <a:lnTo>
                    <a:pt x="467" y="244"/>
                  </a:lnTo>
                  <a:lnTo>
                    <a:pt x="466" y="244"/>
                  </a:lnTo>
                  <a:lnTo>
                    <a:pt x="466" y="245"/>
                  </a:lnTo>
                  <a:lnTo>
                    <a:pt x="465" y="245"/>
                  </a:lnTo>
                  <a:lnTo>
                    <a:pt x="463" y="244"/>
                  </a:lnTo>
                  <a:lnTo>
                    <a:pt x="463" y="243"/>
                  </a:lnTo>
                  <a:lnTo>
                    <a:pt x="460" y="242"/>
                  </a:lnTo>
                  <a:lnTo>
                    <a:pt x="457" y="241"/>
                  </a:lnTo>
                  <a:lnTo>
                    <a:pt x="456" y="241"/>
                  </a:lnTo>
                  <a:lnTo>
                    <a:pt x="455" y="242"/>
                  </a:lnTo>
                  <a:lnTo>
                    <a:pt x="455" y="243"/>
                  </a:lnTo>
                  <a:lnTo>
                    <a:pt x="454" y="243"/>
                  </a:lnTo>
                  <a:lnTo>
                    <a:pt x="453" y="242"/>
                  </a:lnTo>
                  <a:lnTo>
                    <a:pt x="453" y="241"/>
                  </a:lnTo>
                  <a:lnTo>
                    <a:pt x="454" y="241"/>
                  </a:lnTo>
                  <a:lnTo>
                    <a:pt x="454" y="240"/>
                  </a:lnTo>
                  <a:lnTo>
                    <a:pt x="454" y="238"/>
                  </a:lnTo>
                  <a:lnTo>
                    <a:pt x="453" y="236"/>
                  </a:lnTo>
                  <a:lnTo>
                    <a:pt x="453" y="235"/>
                  </a:lnTo>
                  <a:lnTo>
                    <a:pt x="452" y="234"/>
                  </a:lnTo>
                  <a:lnTo>
                    <a:pt x="451" y="233"/>
                  </a:lnTo>
                  <a:lnTo>
                    <a:pt x="450" y="233"/>
                  </a:lnTo>
                  <a:lnTo>
                    <a:pt x="451" y="233"/>
                  </a:lnTo>
                  <a:lnTo>
                    <a:pt x="451" y="232"/>
                  </a:lnTo>
                  <a:lnTo>
                    <a:pt x="451" y="231"/>
                  </a:lnTo>
                  <a:lnTo>
                    <a:pt x="450" y="231"/>
                  </a:lnTo>
                  <a:lnTo>
                    <a:pt x="450" y="230"/>
                  </a:lnTo>
                  <a:lnTo>
                    <a:pt x="450" y="228"/>
                  </a:lnTo>
                  <a:lnTo>
                    <a:pt x="450" y="227"/>
                  </a:lnTo>
                  <a:lnTo>
                    <a:pt x="450" y="226"/>
                  </a:lnTo>
                  <a:lnTo>
                    <a:pt x="450" y="224"/>
                  </a:lnTo>
                  <a:lnTo>
                    <a:pt x="448" y="223"/>
                  </a:lnTo>
                  <a:lnTo>
                    <a:pt x="447" y="223"/>
                  </a:lnTo>
                  <a:lnTo>
                    <a:pt x="447" y="222"/>
                  </a:lnTo>
                  <a:lnTo>
                    <a:pt x="447" y="220"/>
                  </a:lnTo>
                  <a:lnTo>
                    <a:pt x="447" y="218"/>
                  </a:lnTo>
                  <a:lnTo>
                    <a:pt x="447" y="217"/>
                  </a:lnTo>
                  <a:lnTo>
                    <a:pt x="448" y="216"/>
                  </a:lnTo>
                  <a:lnTo>
                    <a:pt x="448" y="215"/>
                  </a:lnTo>
                  <a:lnTo>
                    <a:pt x="450" y="213"/>
                  </a:lnTo>
                  <a:lnTo>
                    <a:pt x="451" y="213"/>
                  </a:lnTo>
                  <a:lnTo>
                    <a:pt x="452" y="214"/>
                  </a:lnTo>
                  <a:lnTo>
                    <a:pt x="453" y="215"/>
                  </a:lnTo>
                  <a:lnTo>
                    <a:pt x="454" y="216"/>
                  </a:lnTo>
                  <a:lnTo>
                    <a:pt x="454" y="217"/>
                  </a:lnTo>
                  <a:lnTo>
                    <a:pt x="455" y="220"/>
                  </a:lnTo>
                  <a:lnTo>
                    <a:pt x="456" y="220"/>
                  </a:lnTo>
                  <a:lnTo>
                    <a:pt x="457" y="221"/>
                  </a:lnTo>
                  <a:lnTo>
                    <a:pt x="458" y="221"/>
                  </a:lnTo>
                  <a:lnTo>
                    <a:pt x="458" y="220"/>
                  </a:lnTo>
                  <a:lnTo>
                    <a:pt x="460" y="220"/>
                  </a:lnTo>
                  <a:lnTo>
                    <a:pt x="461" y="220"/>
                  </a:lnTo>
                  <a:lnTo>
                    <a:pt x="462" y="221"/>
                  </a:lnTo>
                  <a:lnTo>
                    <a:pt x="463" y="221"/>
                  </a:lnTo>
                  <a:lnTo>
                    <a:pt x="463" y="222"/>
                  </a:lnTo>
                  <a:lnTo>
                    <a:pt x="464" y="221"/>
                  </a:lnTo>
                  <a:lnTo>
                    <a:pt x="466" y="221"/>
                  </a:lnTo>
                  <a:lnTo>
                    <a:pt x="466" y="222"/>
                  </a:lnTo>
                  <a:lnTo>
                    <a:pt x="466" y="223"/>
                  </a:lnTo>
                  <a:lnTo>
                    <a:pt x="467" y="223"/>
                  </a:lnTo>
                  <a:lnTo>
                    <a:pt x="470" y="224"/>
                  </a:lnTo>
                  <a:lnTo>
                    <a:pt x="471" y="225"/>
                  </a:lnTo>
                  <a:lnTo>
                    <a:pt x="471" y="224"/>
                  </a:lnTo>
                  <a:lnTo>
                    <a:pt x="472" y="224"/>
                  </a:lnTo>
                  <a:lnTo>
                    <a:pt x="471" y="225"/>
                  </a:lnTo>
                  <a:lnTo>
                    <a:pt x="471" y="226"/>
                  </a:lnTo>
                  <a:close/>
                  <a:moveTo>
                    <a:pt x="728" y="438"/>
                  </a:moveTo>
                  <a:lnTo>
                    <a:pt x="728" y="440"/>
                  </a:lnTo>
                  <a:lnTo>
                    <a:pt x="727" y="440"/>
                  </a:lnTo>
                  <a:lnTo>
                    <a:pt x="726" y="440"/>
                  </a:lnTo>
                  <a:lnTo>
                    <a:pt x="726" y="441"/>
                  </a:lnTo>
                  <a:lnTo>
                    <a:pt x="727" y="441"/>
                  </a:lnTo>
                  <a:lnTo>
                    <a:pt x="727" y="442"/>
                  </a:lnTo>
                  <a:lnTo>
                    <a:pt x="726" y="442"/>
                  </a:lnTo>
                  <a:lnTo>
                    <a:pt x="725" y="443"/>
                  </a:lnTo>
                  <a:lnTo>
                    <a:pt x="724" y="443"/>
                  </a:lnTo>
                  <a:lnTo>
                    <a:pt x="723" y="444"/>
                  </a:lnTo>
                  <a:lnTo>
                    <a:pt x="723" y="445"/>
                  </a:lnTo>
                  <a:lnTo>
                    <a:pt x="722" y="445"/>
                  </a:lnTo>
                  <a:lnTo>
                    <a:pt x="721" y="446"/>
                  </a:lnTo>
                  <a:lnTo>
                    <a:pt x="720" y="445"/>
                  </a:lnTo>
                  <a:lnTo>
                    <a:pt x="721" y="445"/>
                  </a:lnTo>
                  <a:lnTo>
                    <a:pt x="721" y="444"/>
                  </a:lnTo>
                  <a:lnTo>
                    <a:pt x="720" y="443"/>
                  </a:lnTo>
                  <a:lnTo>
                    <a:pt x="718" y="443"/>
                  </a:lnTo>
                  <a:lnTo>
                    <a:pt x="720" y="442"/>
                  </a:lnTo>
                  <a:lnTo>
                    <a:pt x="721" y="442"/>
                  </a:lnTo>
                  <a:lnTo>
                    <a:pt x="724" y="438"/>
                  </a:lnTo>
                  <a:lnTo>
                    <a:pt x="726" y="436"/>
                  </a:lnTo>
                  <a:lnTo>
                    <a:pt x="727" y="436"/>
                  </a:lnTo>
                  <a:lnTo>
                    <a:pt x="727" y="437"/>
                  </a:lnTo>
                  <a:lnTo>
                    <a:pt x="726" y="437"/>
                  </a:lnTo>
                  <a:lnTo>
                    <a:pt x="726" y="438"/>
                  </a:lnTo>
                  <a:lnTo>
                    <a:pt x="727" y="438"/>
                  </a:lnTo>
                  <a:lnTo>
                    <a:pt x="727" y="437"/>
                  </a:lnTo>
                  <a:lnTo>
                    <a:pt x="728" y="436"/>
                  </a:lnTo>
                  <a:lnTo>
                    <a:pt x="731" y="435"/>
                  </a:lnTo>
                  <a:lnTo>
                    <a:pt x="732" y="436"/>
                  </a:lnTo>
                  <a:lnTo>
                    <a:pt x="731" y="437"/>
                  </a:lnTo>
                  <a:lnTo>
                    <a:pt x="730" y="437"/>
                  </a:lnTo>
                  <a:lnTo>
                    <a:pt x="728" y="438"/>
                  </a:lnTo>
                  <a:close/>
                  <a:moveTo>
                    <a:pt x="392" y="132"/>
                  </a:moveTo>
                  <a:lnTo>
                    <a:pt x="392" y="135"/>
                  </a:lnTo>
                  <a:lnTo>
                    <a:pt x="394" y="140"/>
                  </a:lnTo>
                  <a:lnTo>
                    <a:pt x="395" y="142"/>
                  </a:lnTo>
                  <a:lnTo>
                    <a:pt x="394" y="144"/>
                  </a:lnTo>
                  <a:lnTo>
                    <a:pt x="395" y="144"/>
                  </a:lnTo>
                  <a:lnTo>
                    <a:pt x="394" y="144"/>
                  </a:lnTo>
                  <a:lnTo>
                    <a:pt x="393" y="142"/>
                  </a:lnTo>
                  <a:lnTo>
                    <a:pt x="392" y="141"/>
                  </a:lnTo>
                  <a:lnTo>
                    <a:pt x="391" y="141"/>
                  </a:lnTo>
                  <a:lnTo>
                    <a:pt x="391" y="140"/>
                  </a:lnTo>
                  <a:lnTo>
                    <a:pt x="390" y="140"/>
                  </a:lnTo>
                  <a:lnTo>
                    <a:pt x="391" y="140"/>
                  </a:lnTo>
                  <a:lnTo>
                    <a:pt x="390" y="136"/>
                  </a:lnTo>
                  <a:lnTo>
                    <a:pt x="391" y="135"/>
                  </a:lnTo>
                  <a:lnTo>
                    <a:pt x="391" y="131"/>
                  </a:lnTo>
                  <a:lnTo>
                    <a:pt x="390" y="128"/>
                  </a:lnTo>
                  <a:lnTo>
                    <a:pt x="390" y="127"/>
                  </a:lnTo>
                  <a:lnTo>
                    <a:pt x="391" y="127"/>
                  </a:lnTo>
                  <a:lnTo>
                    <a:pt x="392" y="126"/>
                  </a:lnTo>
                  <a:lnTo>
                    <a:pt x="393" y="126"/>
                  </a:lnTo>
                  <a:lnTo>
                    <a:pt x="394" y="127"/>
                  </a:lnTo>
                  <a:lnTo>
                    <a:pt x="393" y="131"/>
                  </a:lnTo>
                  <a:lnTo>
                    <a:pt x="392" y="131"/>
                  </a:lnTo>
                  <a:lnTo>
                    <a:pt x="392" y="132"/>
                  </a:lnTo>
                  <a:close/>
                  <a:moveTo>
                    <a:pt x="737" y="434"/>
                  </a:moveTo>
                  <a:lnTo>
                    <a:pt x="737" y="435"/>
                  </a:lnTo>
                  <a:lnTo>
                    <a:pt x="737" y="436"/>
                  </a:lnTo>
                  <a:lnTo>
                    <a:pt x="736" y="436"/>
                  </a:lnTo>
                  <a:lnTo>
                    <a:pt x="734" y="435"/>
                  </a:lnTo>
                  <a:lnTo>
                    <a:pt x="734" y="434"/>
                  </a:lnTo>
                  <a:lnTo>
                    <a:pt x="735" y="433"/>
                  </a:lnTo>
                  <a:lnTo>
                    <a:pt x="736" y="433"/>
                  </a:lnTo>
                  <a:lnTo>
                    <a:pt x="737" y="434"/>
                  </a:lnTo>
                  <a:close/>
                  <a:moveTo>
                    <a:pt x="730" y="430"/>
                  </a:moveTo>
                  <a:lnTo>
                    <a:pt x="728" y="430"/>
                  </a:lnTo>
                  <a:lnTo>
                    <a:pt x="727" y="428"/>
                  </a:lnTo>
                  <a:lnTo>
                    <a:pt x="728" y="426"/>
                  </a:lnTo>
                  <a:lnTo>
                    <a:pt x="730" y="426"/>
                  </a:lnTo>
                  <a:lnTo>
                    <a:pt x="730" y="427"/>
                  </a:lnTo>
                  <a:lnTo>
                    <a:pt x="731" y="427"/>
                  </a:lnTo>
                  <a:lnTo>
                    <a:pt x="731" y="430"/>
                  </a:lnTo>
                  <a:lnTo>
                    <a:pt x="730" y="430"/>
                  </a:lnTo>
                  <a:close/>
                  <a:moveTo>
                    <a:pt x="745" y="430"/>
                  </a:moveTo>
                  <a:lnTo>
                    <a:pt x="746" y="431"/>
                  </a:lnTo>
                  <a:lnTo>
                    <a:pt x="745" y="432"/>
                  </a:lnTo>
                  <a:lnTo>
                    <a:pt x="744" y="432"/>
                  </a:lnTo>
                  <a:lnTo>
                    <a:pt x="743" y="431"/>
                  </a:lnTo>
                  <a:lnTo>
                    <a:pt x="743" y="430"/>
                  </a:lnTo>
                  <a:lnTo>
                    <a:pt x="742" y="430"/>
                  </a:lnTo>
                  <a:lnTo>
                    <a:pt x="742" y="428"/>
                  </a:lnTo>
                  <a:lnTo>
                    <a:pt x="744" y="428"/>
                  </a:lnTo>
                  <a:lnTo>
                    <a:pt x="744" y="430"/>
                  </a:lnTo>
                  <a:lnTo>
                    <a:pt x="745" y="430"/>
                  </a:lnTo>
                  <a:close/>
                  <a:moveTo>
                    <a:pt x="602" y="186"/>
                  </a:moveTo>
                  <a:lnTo>
                    <a:pt x="602" y="187"/>
                  </a:lnTo>
                  <a:lnTo>
                    <a:pt x="601" y="188"/>
                  </a:lnTo>
                  <a:lnTo>
                    <a:pt x="600" y="188"/>
                  </a:lnTo>
                  <a:lnTo>
                    <a:pt x="598" y="187"/>
                  </a:lnTo>
                  <a:lnTo>
                    <a:pt x="597" y="186"/>
                  </a:lnTo>
                  <a:lnTo>
                    <a:pt x="596" y="186"/>
                  </a:lnTo>
                  <a:lnTo>
                    <a:pt x="596" y="185"/>
                  </a:lnTo>
                  <a:lnTo>
                    <a:pt x="596" y="184"/>
                  </a:lnTo>
                  <a:lnTo>
                    <a:pt x="597" y="184"/>
                  </a:lnTo>
                  <a:lnTo>
                    <a:pt x="598" y="184"/>
                  </a:lnTo>
                  <a:lnTo>
                    <a:pt x="600" y="184"/>
                  </a:lnTo>
                  <a:lnTo>
                    <a:pt x="601" y="185"/>
                  </a:lnTo>
                  <a:lnTo>
                    <a:pt x="601" y="186"/>
                  </a:lnTo>
                  <a:lnTo>
                    <a:pt x="602" y="186"/>
                  </a:lnTo>
                  <a:lnTo>
                    <a:pt x="602" y="185"/>
                  </a:lnTo>
                  <a:lnTo>
                    <a:pt x="602" y="186"/>
                  </a:lnTo>
                  <a:close/>
                  <a:moveTo>
                    <a:pt x="500" y="70"/>
                  </a:moveTo>
                  <a:lnTo>
                    <a:pt x="498" y="71"/>
                  </a:lnTo>
                  <a:lnTo>
                    <a:pt x="497" y="72"/>
                  </a:lnTo>
                  <a:lnTo>
                    <a:pt x="497" y="73"/>
                  </a:lnTo>
                  <a:lnTo>
                    <a:pt x="497" y="74"/>
                  </a:lnTo>
                  <a:lnTo>
                    <a:pt x="498" y="76"/>
                  </a:lnTo>
                  <a:lnTo>
                    <a:pt x="500" y="80"/>
                  </a:lnTo>
                  <a:lnTo>
                    <a:pt x="500" y="82"/>
                  </a:lnTo>
                  <a:lnTo>
                    <a:pt x="501" y="82"/>
                  </a:lnTo>
                  <a:lnTo>
                    <a:pt x="501" y="84"/>
                  </a:lnTo>
                  <a:lnTo>
                    <a:pt x="502" y="84"/>
                  </a:lnTo>
                  <a:lnTo>
                    <a:pt x="503" y="84"/>
                  </a:lnTo>
                  <a:lnTo>
                    <a:pt x="504" y="84"/>
                  </a:lnTo>
                  <a:lnTo>
                    <a:pt x="506" y="85"/>
                  </a:lnTo>
                  <a:lnTo>
                    <a:pt x="507" y="85"/>
                  </a:lnTo>
                  <a:lnTo>
                    <a:pt x="510" y="86"/>
                  </a:lnTo>
                  <a:lnTo>
                    <a:pt x="511" y="87"/>
                  </a:lnTo>
                  <a:lnTo>
                    <a:pt x="511" y="88"/>
                  </a:lnTo>
                  <a:lnTo>
                    <a:pt x="512" y="88"/>
                  </a:lnTo>
                  <a:lnTo>
                    <a:pt x="512" y="90"/>
                  </a:lnTo>
                  <a:lnTo>
                    <a:pt x="511" y="92"/>
                  </a:lnTo>
                  <a:lnTo>
                    <a:pt x="512" y="93"/>
                  </a:lnTo>
                  <a:lnTo>
                    <a:pt x="512" y="94"/>
                  </a:lnTo>
                  <a:lnTo>
                    <a:pt x="511" y="94"/>
                  </a:lnTo>
                  <a:lnTo>
                    <a:pt x="510" y="96"/>
                  </a:lnTo>
                  <a:lnTo>
                    <a:pt x="508" y="97"/>
                  </a:lnTo>
                  <a:lnTo>
                    <a:pt x="508" y="98"/>
                  </a:lnTo>
                  <a:lnTo>
                    <a:pt x="510" y="98"/>
                  </a:lnTo>
                  <a:lnTo>
                    <a:pt x="510" y="100"/>
                  </a:lnTo>
                  <a:lnTo>
                    <a:pt x="510" y="101"/>
                  </a:lnTo>
                  <a:lnTo>
                    <a:pt x="511" y="102"/>
                  </a:lnTo>
                  <a:lnTo>
                    <a:pt x="512" y="104"/>
                  </a:lnTo>
                  <a:lnTo>
                    <a:pt x="512" y="105"/>
                  </a:lnTo>
                  <a:lnTo>
                    <a:pt x="512" y="106"/>
                  </a:lnTo>
                  <a:lnTo>
                    <a:pt x="511" y="106"/>
                  </a:lnTo>
                  <a:lnTo>
                    <a:pt x="511" y="107"/>
                  </a:lnTo>
                  <a:lnTo>
                    <a:pt x="512" y="108"/>
                  </a:lnTo>
                  <a:lnTo>
                    <a:pt x="513" y="108"/>
                  </a:lnTo>
                  <a:lnTo>
                    <a:pt x="513" y="110"/>
                  </a:lnTo>
                  <a:lnTo>
                    <a:pt x="513" y="111"/>
                  </a:lnTo>
                  <a:lnTo>
                    <a:pt x="515" y="113"/>
                  </a:lnTo>
                  <a:lnTo>
                    <a:pt x="516" y="113"/>
                  </a:lnTo>
                  <a:lnTo>
                    <a:pt x="516" y="114"/>
                  </a:lnTo>
                  <a:lnTo>
                    <a:pt x="517" y="115"/>
                  </a:lnTo>
                  <a:lnTo>
                    <a:pt x="516" y="115"/>
                  </a:lnTo>
                  <a:lnTo>
                    <a:pt x="517" y="117"/>
                  </a:lnTo>
                  <a:lnTo>
                    <a:pt x="518" y="118"/>
                  </a:lnTo>
                  <a:lnTo>
                    <a:pt x="518" y="120"/>
                  </a:lnTo>
                  <a:lnTo>
                    <a:pt x="517" y="120"/>
                  </a:lnTo>
                  <a:lnTo>
                    <a:pt x="516" y="121"/>
                  </a:lnTo>
                  <a:lnTo>
                    <a:pt x="514" y="121"/>
                  </a:lnTo>
                  <a:lnTo>
                    <a:pt x="513" y="121"/>
                  </a:lnTo>
                  <a:lnTo>
                    <a:pt x="512" y="121"/>
                  </a:lnTo>
                  <a:lnTo>
                    <a:pt x="512" y="120"/>
                  </a:lnTo>
                  <a:lnTo>
                    <a:pt x="512" y="118"/>
                  </a:lnTo>
                  <a:lnTo>
                    <a:pt x="512" y="117"/>
                  </a:lnTo>
                  <a:lnTo>
                    <a:pt x="511" y="117"/>
                  </a:lnTo>
                  <a:lnTo>
                    <a:pt x="510" y="116"/>
                  </a:lnTo>
                  <a:lnTo>
                    <a:pt x="508" y="115"/>
                  </a:lnTo>
                  <a:lnTo>
                    <a:pt x="506" y="114"/>
                  </a:lnTo>
                  <a:lnTo>
                    <a:pt x="505" y="114"/>
                  </a:lnTo>
                  <a:lnTo>
                    <a:pt x="504" y="114"/>
                  </a:lnTo>
                  <a:lnTo>
                    <a:pt x="503" y="114"/>
                  </a:lnTo>
                  <a:lnTo>
                    <a:pt x="502" y="114"/>
                  </a:lnTo>
                  <a:lnTo>
                    <a:pt x="501" y="115"/>
                  </a:lnTo>
                  <a:lnTo>
                    <a:pt x="500" y="116"/>
                  </a:lnTo>
                  <a:lnTo>
                    <a:pt x="497" y="116"/>
                  </a:lnTo>
                  <a:lnTo>
                    <a:pt x="497" y="114"/>
                  </a:lnTo>
                  <a:lnTo>
                    <a:pt x="500" y="112"/>
                  </a:lnTo>
                  <a:lnTo>
                    <a:pt x="500" y="110"/>
                  </a:lnTo>
                  <a:lnTo>
                    <a:pt x="500" y="108"/>
                  </a:lnTo>
                  <a:lnTo>
                    <a:pt x="500" y="107"/>
                  </a:lnTo>
                  <a:lnTo>
                    <a:pt x="500" y="106"/>
                  </a:lnTo>
                  <a:lnTo>
                    <a:pt x="500" y="105"/>
                  </a:lnTo>
                  <a:lnTo>
                    <a:pt x="500" y="104"/>
                  </a:lnTo>
                  <a:lnTo>
                    <a:pt x="500" y="103"/>
                  </a:lnTo>
                  <a:lnTo>
                    <a:pt x="498" y="103"/>
                  </a:lnTo>
                  <a:lnTo>
                    <a:pt x="497" y="102"/>
                  </a:lnTo>
                  <a:lnTo>
                    <a:pt x="498" y="102"/>
                  </a:lnTo>
                  <a:lnTo>
                    <a:pt x="498" y="101"/>
                  </a:lnTo>
                  <a:lnTo>
                    <a:pt x="498" y="100"/>
                  </a:lnTo>
                  <a:lnTo>
                    <a:pt x="500" y="98"/>
                  </a:lnTo>
                  <a:lnTo>
                    <a:pt x="500" y="96"/>
                  </a:lnTo>
                  <a:lnTo>
                    <a:pt x="500" y="95"/>
                  </a:lnTo>
                  <a:lnTo>
                    <a:pt x="500" y="94"/>
                  </a:lnTo>
                  <a:lnTo>
                    <a:pt x="498" y="92"/>
                  </a:lnTo>
                  <a:lnTo>
                    <a:pt x="497" y="88"/>
                  </a:lnTo>
                  <a:lnTo>
                    <a:pt x="497" y="87"/>
                  </a:lnTo>
                  <a:lnTo>
                    <a:pt x="496" y="87"/>
                  </a:lnTo>
                  <a:lnTo>
                    <a:pt x="495" y="86"/>
                  </a:lnTo>
                  <a:lnTo>
                    <a:pt x="495" y="85"/>
                  </a:lnTo>
                  <a:lnTo>
                    <a:pt x="492" y="84"/>
                  </a:lnTo>
                  <a:lnTo>
                    <a:pt x="491" y="85"/>
                  </a:lnTo>
                  <a:lnTo>
                    <a:pt x="491" y="84"/>
                  </a:lnTo>
                  <a:lnTo>
                    <a:pt x="488" y="84"/>
                  </a:lnTo>
                  <a:lnTo>
                    <a:pt x="487" y="82"/>
                  </a:lnTo>
                  <a:lnTo>
                    <a:pt x="487" y="80"/>
                  </a:lnTo>
                  <a:lnTo>
                    <a:pt x="486" y="78"/>
                  </a:lnTo>
                  <a:lnTo>
                    <a:pt x="487" y="77"/>
                  </a:lnTo>
                  <a:lnTo>
                    <a:pt x="487" y="76"/>
                  </a:lnTo>
                  <a:lnTo>
                    <a:pt x="488" y="74"/>
                  </a:lnTo>
                  <a:lnTo>
                    <a:pt x="491" y="73"/>
                  </a:lnTo>
                  <a:lnTo>
                    <a:pt x="492" y="72"/>
                  </a:lnTo>
                  <a:lnTo>
                    <a:pt x="493" y="72"/>
                  </a:lnTo>
                  <a:lnTo>
                    <a:pt x="494" y="72"/>
                  </a:lnTo>
                  <a:lnTo>
                    <a:pt x="495" y="72"/>
                  </a:lnTo>
                  <a:lnTo>
                    <a:pt x="496" y="71"/>
                  </a:lnTo>
                  <a:lnTo>
                    <a:pt x="496" y="70"/>
                  </a:lnTo>
                  <a:lnTo>
                    <a:pt x="497" y="70"/>
                  </a:lnTo>
                  <a:lnTo>
                    <a:pt x="498" y="70"/>
                  </a:lnTo>
                  <a:lnTo>
                    <a:pt x="498" y="68"/>
                  </a:lnTo>
                  <a:lnTo>
                    <a:pt x="500" y="70"/>
                  </a:lnTo>
                  <a:close/>
                  <a:moveTo>
                    <a:pt x="572" y="86"/>
                  </a:moveTo>
                  <a:lnTo>
                    <a:pt x="571" y="86"/>
                  </a:lnTo>
                  <a:lnTo>
                    <a:pt x="571" y="85"/>
                  </a:lnTo>
                  <a:lnTo>
                    <a:pt x="571" y="84"/>
                  </a:lnTo>
                  <a:lnTo>
                    <a:pt x="570" y="83"/>
                  </a:lnTo>
                  <a:lnTo>
                    <a:pt x="571" y="83"/>
                  </a:lnTo>
                  <a:lnTo>
                    <a:pt x="571" y="82"/>
                  </a:lnTo>
                  <a:lnTo>
                    <a:pt x="572" y="82"/>
                  </a:lnTo>
                  <a:lnTo>
                    <a:pt x="573" y="82"/>
                  </a:lnTo>
                  <a:lnTo>
                    <a:pt x="574" y="82"/>
                  </a:lnTo>
                  <a:lnTo>
                    <a:pt x="575" y="83"/>
                  </a:lnTo>
                  <a:lnTo>
                    <a:pt x="575" y="84"/>
                  </a:lnTo>
                  <a:lnTo>
                    <a:pt x="575" y="85"/>
                  </a:lnTo>
                  <a:lnTo>
                    <a:pt x="574" y="85"/>
                  </a:lnTo>
                  <a:lnTo>
                    <a:pt x="574" y="86"/>
                  </a:lnTo>
                  <a:lnTo>
                    <a:pt x="573" y="86"/>
                  </a:lnTo>
                  <a:lnTo>
                    <a:pt x="572" y="86"/>
                  </a:lnTo>
                  <a:close/>
                  <a:moveTo>
                    <a:pt x="585" y="54"/>
                  </a:moveTo>
                  <a:lnTo>
                    <a:pt x="585" y="53"/>
                  </a:lnTo>
                  <a:lnTo>
                    <a:pt x="586" y="53"/>
                  </a:lnTo>
                  <a:lnTo>
                    <a:pt x="585" y="54"/>
                  </a:lnTo>
                  <a:close/>
                  <a:moveTo>
                    <a:pt x="628" y="74"/>
                  </a:moveTo>
                  <a:lnTo>
                    <a:pt x="628" y="73"/>
                  </a:lnTo>
                  <a:lnTo>
                    <a:pt x="630" y="73"/>
                  </a:lnTo>
                  <a:lnTo>
                    <a:pt x="631" y="73"/>
                  </a:lnTo>
                  <a:lnTo>
                    <a:pt x="631" y="74"/>
                  </a:lnTo>
                  <a:lnTo>
                    <a:pt x="630" y="73"/>
                  </a:lnTo>
                  <a:lnTo>
                    <a:pt x="628" y="74"/>
                  </a:lnTo>
                  <a:close/>
                  <a:moveTo>
                    <a:pt x="868" y="22"/>
                  </a:moveTo>
                  <a:lnTo>
                    <a:pt x="870" y="23"/>
                  </a:lnTo>
                  <a:lnTo>
                    <a:pt x="871" y="23"/>
                  </a:lnTo>
                  <a:lnTo>
                    <a:pt x="872" y="25"/>
                  </a:lnTo>
                  <a:lnTo>
                    <a:pt x="871" y="26"/>
                  </a:lnTo>
                  <a:lnTo>
                    <a:pt x="871" y="27"/>
                  </a:lnTo>
                  <a:lnTo>
                    <a:pt x="872" y="27"/>
                  </a:lnTo>
                  <a:lnTo>
                    <a:pt x="872" y="28"/>
                  </a:lnTo>
                  <a:lnTo>
                    <a:pt x="873" y="28"/>
                  </a:lnTo>
                  <a:lnTo>
                    <a:pt x="873" y="30"/>
                  </a:lnTo>
                  <a:lnTo>
                    <a:pt x="874" y="31"/>
                  </a:lnTo>
                  <a:lnTo>
                    <a:pt x="875" y="32"/>
                  </a:lnTo>
                  <a:lnTo>
                    <a:pt x="874" y="33"/>
                  </a:lnTo>
                  <a:lnTo>
                    <a:pt x="874" y="34"/>
                  </a:lnTo>
                  <a:lnTo>
                    <a:pt x="873" y="34"/>
                  </a:lnTo>
                  <a:lnTo>
                    <a:pt x="873" y="35"/>
                  </a:lnTo>
                  <a:lnTo>
                    <a:pt x="872" y="35"/>
                  </a:lnTo>
                  <a:lnTo>
                    <a:pt x="871" y="35"/>
                  </a:lnTo>
                  <a:lnTo>
                    <a:pt x="870" y="35"/>
                  </a:lnTo>
                  <a:lnTo>
                    <a:pt x="868" y="36"/>
                  </a:lnTo>
                  <a:lnTo>
                    <a:pt x="866" y="36"/>
                  </a:lnTo>
                  <a:lnTo>
                    <a:pt x="866" y="35"/>
                  </a:lnTo>
                  <a:lnTo>
                    <a:pt x="865" y="35"/>
                  </a:lnTo>
                  <a:lnTo>
                    <a:pt x="864" y="35"/>
                  </a:lnTo>
                  <a:lnTo>
                    <a:pt x="863" y="36"/>
                  </a:lnTo>
                  <a:lnTo>
                    <a:pt x="863" y="38"/>
                  </a:lnTo>
                  <a:lnTo>
                    <a:pt x="862" y="40"/>
                  </a:lnTo>
                  <a:lnTo>
                    <a:pt x="861" y="40"/>
                  </a:lnTo>
                  <a:lnTo>
                    <a:pt x="862" y="41"/>
                  </a:lnTo>
                  <a:lnTo>
                    <a:pt x="863" y="40"/>
                  </a:lnTo>
                  <a:lnTo>
                    <a:pt x="864" y="41"/>
                  </a:lnTo>
                  <a:lnTo>
                    <a:pt x="865" y="42"/>
                  </a:lnTo>
                  <a:lnTo>
                    <a:pt x="866" y="42"/>
                  </a:lnTo>
                  <a:lnTo>
                    <a:pt x="867" y="42"/>
                  </a:lnTo>
                  <a:lnTo>
                    <a:pt x="868" y="42"/>
                  </a:lnTo>
                  <a:lnTo>
                    <a:pt x="868" y="41"/>
                  </a:lnTo>
                  <a:lnTo>
                    <a:pt x="870" y="40"/>
                  </a:lnTo>
                  <a:lnTo>
                    <a:pt x="871" y="40"/>
                  </a:lnTo>
                  <a:lnTo>
                    <a:pt x="872" y="40"/>
                  </a:lnTo>
                  <a:lnTo>
                    <a:pt x="872" y="38"/>
                  </a:lnTo>
                  <a:lnTo>
                    <a:pt x="873" y="38"/>
                  </a:lnTo>
                  <a:lnTo>
                    <a:pt x="874" y="40"/>
                  </a:lnTo>
                  <a:lnTo>
                    <a:pt x="874" y="41"/>
                  </a:lnTo>
                  <a:lnTo>
                    <a:pt x="875" y="41"/>
                  </a:lnTo>
                  <a:lnTo>
                    <a:pt x="875" y="40"/>
                  </a:lnTo>
                  <a:lnTo>
                    <a:pt x="875" y="37"/>
                  </a:lnTo>
                  <a:lnTo>
                    <a:pt x="877" y="37"/>
                  </a:lnTo>
                  <a:lnTo>
                    <a:pt x="877" y="38"/>
                  </a:lnTo>
                  <a:lnTo>
                    <a:pt x="878" y="38"/>
                  </a:lnTo>
                  <a:lnTo>
                    <a:pt x="878" y="37"/>
                  </a:lnTo>
                  <a:lnTo>
                    <a:pt x="880" y="36"/>
                  </a:lnTo>
                  <a:lnTo>
                    <a:pt x="880" y="37"/>
                  </a:lnTo>
                  <a:lnTo>
                    <a:pt x="880" y="38"/>
                  </a:lnTo>
                  <a:lnTo>
                    <a:pt x="881" y="41"/>
                  </a:lnTo>
                  <a:lnTo>
                    <a:pt x="881" y="44"/>
                  </a:lnTo>
                  <a:lnTo>
                    <a:pt x="881" y="45"/>
                  </a:lnTo>
                  <a:lnTo>
                    <a:pt x="881" y="46"/>
                  </a:lnTo>
                  <a:lnTo>
                    <a:pt x="880" y="46"/>
                  </a:lnTo>
                  <a:lnTo>
                    <a:pt x="877" y="47"/>
                  </a:lnTo>
                  <a:lnTo>
                    <a:pt x="876" y="50"/>
                  </a:lnTo>
                  <a:lnTo>
                    <a:pt x="876" y="51"/>
                  </a:lnTo>
                  <a:lnTo>
                    <a:pt x="876" y="52"/>
                  </a:lnTo>
                  <a:lnTo>
                    <a:pt x="877" y="52"/>
                  </a:lnTo>
                  <a:lnTo>
                    <a:pt x="878" y="52"/>
                  </a:lnTo>
                  <a:lnTo>
                    <a:pt x="878" y="53"/>
                  </a:lnTo>
                  <a:lnTo>
                    <a:pt x="880" y="54"/>
                  </a:lnTo>
                  <a:lnTo>
                    <a:pt x="880" y="55"/>
                  </a:lnTo>
                  <a:lnTo>
                    <a:pt x="878" y="55"/>
                  </a:lnTo>
                  <a:lnTo>
                    <a:pt x="878" y="56"/>
                  </a:lnTo>
                  <a:lnTo>
                    <a:pt x="880" y="56"/>
                  </a:lnTo>
                  <a:lnTo>
                    <a:pt x="881" y="56"/>
                  </a:lnTo>
                  <a:lnTo>
                    <a:pt x="882" y="56"/>
                  </a:lnTo>
                  <a:lnTo>
                    <a:pt x="883" y="56"/>
                  </a:lnTo>
                  <a:lnTo>
                    <a:pt x="884" y="55"/>
                  </a:lnTo>
                  <a:lnTo>
                    <a:pt x="885" y="55"/>
                  </a:lnTo>
                  <a:lnTo>
                    <a:pt x="886" y="55"/>
                  </a:lnTo>
                  <a:lnTo>
                    <a:pt x="886" y="56"/>
                  </a:lnTo>
                  <a:lnTo>
                    <a:pt x="888" y="57"/>
                  </a:lnTo>
                  <a:lnTo>
                    <a:pt x="890" y="58"/>
                  </a:lnTo>
                  <a:lnTo>
                    <a:pt x="891" y="58"/>
                  </a:lnTo>
                  <a:lnTo>
                    <a:pt x="892" y="58"/>
                  </a:lnTo>
                  <a:lnTo>
                    <a:pt x="893" y="58"/>
                  </a:lnTo>
                  <a:lnTo>
                    <a:pt x="893" y="60"/>
                  </a:lnTo>
                  <a:lnTo>
                    <a:pt x="894" y="60"/>
                  </a:lnTo>
                  <a:lnTo>
                    <a:pt x="895" y="61"/>
                  </a:lnTo>
                  <a:lnTo>
                    <a:pt x="895" y="62"/>
                  </a:lnTo>
                  <a:lnTo>
                    <a:pt x="897" y="64"/>
                  </a:lnTo>
                  <a:lnTo>
                    <a:pt x="898" y="65"/>
                  </a:lnTo>
                  <a:lnTo>
                    <a:pt x="900" y="67"/>
                  </a:lnTo>
                  <a:lnTo>
                    <a:pt x="902" y="70"/>
                  </a:lnTo>
                  <a:lnTo>
                    <a:pt x="902" y="71"/>
                  </a:lnTo>
                  <a:lnTo>
                    <a:pt x="901" y="72"/>
                  </a:lnTo>
                  <a:lnTo>
                    <a:pt x="900" y="72"/>
                  </a:lnTo>
                  <a:lnTo>
                    <a:pt x="897" y="73"/>
                  </a:lnTo>
                  <a:lnTo>
                    <a:pt x="895" y="73"/>
                  </a:lnTo>
                  <a:lnTo>
                    <a:pt x="894" y="74"/>
                  </a:lnTo>
                  <a:lnTo>
                    <a:pt x="894" y="75"/>
                  </a:lnTo>
                  <a:lnTo>
                    <a:pt x="894" y="76"/>
                  </a:lnTo>
                  <a:lnTo>
                    <a:pt x="895" y="76"/>
                  </a:lnTo>
                  <a:lnTo>
                    <a:pt x="895" y="77"/>
                  </a:lnTo>
                  <a:lnTo>
                    <a:pt x="896" y="78"/>
                  </a:lnTo>
                  <a:lnTo>
                    <a:pt x="897" y="80"/>
                  </a:lnTo>
                  <a:lnTo>
                    <a:pt x="896" y="81"/>
                  </a:lnTo>
                  <a:lnTo>
                    <a:pt x="897" y="81"/>
                  </a:lnTo>
                  <a:lnTo>
                    <a:pt x="898" y="82"/>
                  </a:lnTo>
                  <a:lnTo>
                    <a:pt x="898" y="83"/>
                  </a:lnTo>
                  <a:lnTo>
                    <a:pt x="900" y="83"/>
                  </a:lnTo>
                  <a:lnTo>
                    <a:pt x="901" y="84"/>
                  </a:lnTo>
                  <a:lnTo>
                    <a:pt x="900" y="84"/>
                  </a:lnTo>
                  <a:lnTo>
                    <a:pt x="898" y="84"/>
                  </a:lnTo>
                  <a:lnTo>
                    <a:pt x="898" y="85"/>
                  </a:lnTo>
                  <a:lnTo>
                    <a:pt x="897" y="85"/>
                  </a:lnTo>
                  <a:lnTo>
                    <a:pt x="896" y="85"/>
                  </a:lnTo>
                  <a:lnTo>
                    <a:pt x="895" y="85"/>
                  </a:lnTo>
                  <a:lnTo>
                    <a:pt x="895" y="86"/>
                  </a:lnTo>
                  <a:lnTo>
                    <a:pt x="896" y="86"/>
                  </a:lnTo>
                  <a:lnTo>
                    <a:pt x="896" y="87"/>
                  </a:lnTo>
                  <a:lnTo>
                    <a:pt x="898" y="88"/>
                  </a:lnTo>
                  <a:lnTo>
                    <a:pt x="900" y="88"/>
                  </a:lnTo>
                  <a:lnTo>
                    <a:pt x="900" y="90"/>
                  </a:lnTo>
                  <a:lnTo>
                    <a:pt x="901" y="92"/>
                  </a:lnTo>
                  <a:lnTo>
                    <a:pt x="902" y="93"/>
                  </a:lnTo>
                  <a:lnTo>
                    <a:pt x="903" y="93"/>
                  </a:lnTo>
                  <a:lnTo>
                    <a:pt x="903" y="92"/>
                  </a:lnTo>
                  <a:lnTo>
                    <a:pt x="904" y="92"/>
                  </a:lnTo>
                  <a:lnTo>
                    <a:pt x="904" y="93"/>
                  </a:lnTo>
                  <a:lnTo>
                    <a:pt x="905" y="93"/>
                  </a:lnTo>
                  <a:lnTo>
                    <a:pt x="906" y="93"/>
                  </a:lnTo>
                  <a:lnTo>
                    <a:pt x="907" y="93"/>
                  </a:lnTo>
                  <a:lnTo>
                    <a:pt x="907" y="94"/>
                  </a:lnTo>
                  <a:lnTo>
                    <a:pt x="908" y="94"/>
                  </a:lnTo>
                  <a:lnTo>
                    <a:pt x="908" y="93"/>
                  </a:lnTo>
                  <a:lnTo>
                    <a:pt x="910" y="93"/>
                  </a:lnTo>
                  <a:lnTo>
                    <a:pt x="910" y="94"/>
                  </a:lnTo>
                  <a:lnTo>
                    <a:pt x="911" y="94"/>
                  </a:lnTo>
                  <a:lnTo>
                    <a:pt x="913" y="96"/>
                  </a:lnTo>
                  <a:lnTo>
                    <a:pt x="914" y="96"/>
                  </a:lnTo>
                  <a:lnTo>
                    <a:pt x="913" y="97"/>
                  </a:lnTo>
                  <a:lnTo>
                    <a:pt x="913" y="98"/>
                  </a:lnTo>
                  <a:lnTo>
                    <a:pt x="914" y="100"/>
                  </a:lnTo>
                  <a:lnTo>
                    <a:pt x="915" y="101"/>
                  </a:lnTo>
                  <a:lnTo>
                    <a:pt x="920" y="100"/>
                  </a:lnTo>
                  <a:lnTo>
                    <a:pt x="920" y="101"/>
                  </a:lnTo>
                  <a:lnTo>
                    <a:pt x="921" y="102"/>
                  </a:lnTo>
                  <a:lnTo>
                    <a:pt x="921" y="101"/>
                  </a:lnTo>
                  <a:lnTo>
                    <a:pt x="921" y="102"/>
                  </a:lnTo>
                  <a:lnTo>
                    <a:pt x="922" y="102"/>
                  </a:lnTo>
                  <a:lnTo>
                    <a:pt x="923" y="103"/>
                  </a:lnTo>
                  <a:lnTo>
                    <a:pt x="924" y="103"/>
                  </a:lnTo>
                  <a:lnTo>
                    <a:pt x="924" y="104"/>
                  </a:lnTo>
                  <a:lnTo>
                    <a:pt x="925" y="105"/>
                  </a:lnTo>
                  <a:lnTo>
                    <a:pt x="926" y="106"/>
                  </a:lnTo>
                  <a:lnTo>
                    <a:pt x="927" y="107"/>
                  </a:lnTo>
                  <a:lnTo>
                    <a:pt x="927" y="110"/>
                  </a:lnTo>
                  <a:lnTo>
                    <a:pt x="928" y="110"/>
                  </a:lnTo>
                  <a:lnTo>
                    <a:pt x="928" y="111"/>
                  </a:lnTo>
                  <a:lnTo>
                    <a:pt x="930" y="112"/>
                  </a:lnTo>
                  <a:lnTo>
                    <a:pt x="931" y="112"/>
                  </a:lnTo>
                  <a:lnTo>
                    <a:pt x="932" y="113"/>
                  </a:lnTo>
                  <a:lnTo>
                    <a:pt x="932" y="116"/>
                  </a:lnTo>
                  <a:lnTo>
                    <a:pt x="931" y="117"/>
                  </a:lnTo>
                  <a:lnTo>
                    <a:pt x="931" y="118"/>
                  </a:lnTo>
                  <a:lnTo>
                    <a:pt x="932" y="118"/>
                  </a:lnTo>
                  <a:lnTo>
                    <a:pt x="933" y="118"/>
                  </a:lnTo>
                  <a:lnTo>
                    <a:pt x="934" y="118"/>
                  </a:lnTo>
                  <a:lnTo>
                    <a:pt x="935" y="118"/>
                  </a:lnTo>
                  <a:lnTo>
                    <a:pt x="935" y="120"/>
                  </a:lnTo>
                  <a:lnTo>
                    <a:pt x="936" y="122"/>
                  </a:lnTo>
                  <a:lnTo>
                    <a:pt x="937" y="123"/>
                  </a:lnTo>
                  <a:lnTo>
                    <a:pt x="937" y="124"/>
                  </a:lnTo>
                  <a:lnTo>
                    <a:pt x="937" y="125"/>
                  </a:lnTo>
                  <a:lnTo>
                    <a:pt x="936" y="126"/>
                  </a:lnTo>
                  <a:lnTo>
                    <a:pt x="937" y="127"/>
                  </a:lnTo>
                  <a:lnTo>
                    <a:pt x="938" y="128"/>
                  </a:lnTo>
                  <a:lnTo>
                    <a:pt x="940" y="128"/>
                  </a:lnTo>
                  <a:lnTo>
                    <a:pt x="940" y="130"/>
                  </a:lnTo>
                  <a:lnTo>
                    <a:pt x="941" y="131"/>
                  </a:lnTo>
                  <a:lnTo>
                    <a:pt x="943" y="130"/>
                  </a:lnTo>
                  <a:lnTo>
                    <a:pt x="943" y="131"/>
                  </a:lnTo>
                  <a:lnTo>
                    <a:pt x="942" y="131"/>
                  </a:lnTo>
                  <a:lnTo>
                    <a:pt x="942" y="132"/>
                  </a:lnTo>
                  <a:lnTo>
                    <a:pt x="942" y="133"/>
                  </a:lnTo>
                  <a:lnTo>
                    <a:pt x="944" y="134"/>
                  </a:lnTo>
                  <a:lnTo>
                    <a:pt x="945" y="134"/>
                  </a:lnTo>
                  <a:lnTo>
                    <a:pt x="946" y="134"/>
                  </a:lnTo>
                  <a:lnTo>
                    <a:pt x="947" y="135"/>
                  </a:lnTo>
                  <a:lnTo>
                    <a:pt x="948" y="136"/>
                  </a:lnTo>
                  <a:lnTo>
                    <a:pt x="951" y="137"/>
                  </a:lnTo>
                  <a:lnTo>
                    <a:pt x="952" y="137"/>
                  </a:lnTo>
                  <a:lnTo>
                    <a:pt x="952" y="138"/>
                  </a:lnTo>
                  <a:lnTo>
                    <a:pt x="953" y="138"/>
                  </a:lnTo>
                  <a:lnTo>
                    <a:pt x="954" y="140"/>
                  </a:lnTo>
                  <a:lnTo>
                    <a:pt x="954" y="141"/>
                  </a:lnTo>
                  <a:lnTo>
                    <a:pt x="954" y="142"/>
                  </a:lnTo>
                  <a:lnTo>
                    <a:pt x="955" y="142"/>
                  </a:lnTo>
                  <a:lnTo>
                    <a:pt x="956" y="143"/>
                  </a:lnTo>
                  <a:lnTo>
                    <a:pt x="957" y="143"/>
                  </a:lnTo>
                  <a:lnTo>
                    <a:pt x="957" y="144"/>
                  </a:lnTo>
                  <a:lnTo>
                    <a:pt x="958" y="147"/>
                  </a:lnTo>
                  <a:lnTo>
                    <a:pt x="960" y="148"/>
                  </a:lnTo>
                  <a:lnTo>
                    <a:pt x="960" y="150"/>
                  </a:lnTo>
                  <a:lnTo>
                    <a:pt x="960" y="151"/>
                  </a:lnTo>
                  <a:lnTo>
                    <a:pt x="961" y="152"/>
                  </a:lnTo>
                  <a:lnTo>
                    <a:pt x="962" y="152"/>
                  </a:lnTo>
                  <a:lnTo>
                    <a:pt x="962" y="153"/>
                  </a:lnTo>
                  <a:lnTo>
                    <a:pt x="962" y="154"/>
                  </a:lnTo>
                  <a:lnTo>
                    <a:pt x="963" y="155"/>
                  </a:lnTo>
                  <a:lnTo>
                    <a:pt x="964" y="155"/>
                  </a:lnTo>
                  <a:lnTo>
                    <a:pt x="963" y="156"/>
                  </a:lnTo>
                  <a:lnTo>
                    <a:pt x="964" y="156"/>
                  </a:lnTo>
                  <a:lnTo>
                    <a:pt x="965" y="156"/>
                  </a:lnTo>
                  <a:lnTo>
                    <a:pt x="966" y="156"/>
                  </a:lnTo>
                  <a:lnTo>
                    <a:pt x="966" y="157"/>
                  </a:lnTo>
                  <a:lnTo>
                    <a:pt x="967" y="158"/>
                  </a:lnTo>
                  <a:lnTo>
                    <a:pt x="968" y="158"/>
                  </a:lnTo>
                  <a:lnTo>
                    <a:pt x="970" y="158"/>
                  </a:lnTo>
                  <a:lnTo>
                    <a:pt x="971" y="157"/>
                  </a:lnTo>
                  <a:lnTo>
                    <a:pt x="972" y="158"/>
                  </a:lnTo>
                  <a:lnTo>
                    <a:pt x="973" y="158"/>
                  </a:lnTo>
                  <a:lnTo>
                    <a:pt x="974" y="158"/>
                  </a:lnTo>
                  <a:lnTo>
                    <a:pt x="974" y="160"/>
                  </a:lnTo>
                  <a:lnTo>
                    <a:pt x="975" y="158"/>
                  </a:lnTo>
                  <a:lnTo>
                    <a:pt x="976" y="160"/>
                  </a:lnTo>
                  <a:lnTo>
                    <a:pt x="976" y="158"/>
                  </a:lnTo>
                  <a:lnTo>
                    <a:pt x="980" y="158"/>
                  </a:lnTo>
                  <a:lnTo>
                    <a:pt x="981" y="158"/>
                  </a:lnTo>
                  <a:lnTo>
                    <a:pt x="981" y="160"/>
                  </a:lnTo>
                  <a:lnTo>
                    <a:pt x="982" y="158"/>
                  </a:lnTo>
                  <a:lnTo>
                    <a:pt x="983" y="160"/>
                  </a:lnTo>
                  <a:lnTo>
                    <a:pt x="984" y="160"/>
                  </a:lnTo>
                  <a:lnTo>
                    <a:pt x="984" y="161"/>
                  </a:lnTo>
                  <a:lnTo>
                    <a:pt x="984" y="162"/>
                  </a:lnTo>
                  <a:lnTo>
                    <a:pt x="984" y="163"/>
                  </a:lnTo>
                  <a:lnTo>
                    <a:pt x="985" y="163"/>
                  </a:lnTo>
                  <a:lnTo>
                    <a:pt x="986" y="163"/>
                  </a:lnTo>
                  <a:lnTo>
                    <a:pt x="987" y="163"/>
                  </a:lnTo>
                  <a:lnTo>
                    <a:pt x="987" y="164"/>
                  </a:lnTo>
                  <a:lnTo>
                    <a:pt x="987" y="165"/>
                  </a:lnTo>
                  <a:lnTo>
                    <a:pt x="988" y="166"/>
                  </a:lnTo>
                  <a:lnTo>
                    <a:pt x="990" y="165"/>
                  </a:lnTo>
                  <a:lnTo>
                    <a:pt x="990" y="167"/>
                  </a:lnTo>
                  <a:lnTo>
                    <a:pt x="992" y="170"/>
                  </a:lnTo>
                  <a:lnTo>
                    <a:pt x="993" y="174"/>
                  </a:lnTo>
                  <a:lnTo>
                    <a:pt x="993" y="175"/>
                  </a:lnTo>
                  <a:lnTo>
                    <a:pt x="993" y="176"/>
                  </a:lnTo>
                  <a:lnTo>
                    <a:pt x="994" y="177"/>
                  </a:lnTo>
                  <a:lnTo>
                    <a:pt x="994" y="178"/>
                  </a:lnTo>
                  <a:lnTo>
                    <a:pt x="995" y="181"/>
                  </a:lnTo>
                  <a:lnTo>
                    <a:pt x="995" y="182"/>
                  </a:lnTo>
                  <a:lnTo>
                    <a:pt x="995" y="183"/>
                  </a:lnTo>
                  <a:lnTo>
                    <a:pt x="996" y="183"/>
                  </a:lnTo>
                  <a:lnTo>
                    <a:pt x="997" y="184"/>
                  </a:lnTo>
                  <a:lnTo>
                    <a:pt x="998" y="185"/>
                  </a:lnTo>
                  <a:lnTo>
                    <a:pt x="1000" y="187"/>
                  </a:lnTo>
                  <a:lnTo>
                    <a:pt x="1000" y="188"/>
                  </a:lnTo>
                  <a:lnTo>
                    <a:pt x="1001" y="191"/>
                  </a:lnTo>
                  <a:lnTo>
                    <a:pt x="1000" y="192"/>
                  </a:lnTo>
                  <a:lnTo>
                    <a:pt x="1000" y="193"/>
                  </a:lnTo>
                  <a:lnTo>
                    <a:pt x="1001" y="194"/>
                  </a:lnTo>
                  <a:lnTo>
                    <a:pt x="1002" y="194"/>
                  </a:lnTo>
                  <a:lnTo>
                    <a:pt x="1003" y="193"/>
                  </a:lnTo>
                  <a:lnTo>
                    <a:pt x="1004" y="194"/>
                  </a:lnTo>
                  <a:lnTo>
                    <a:pt x="1004" y="195"/>
                  </a:lnTo>
                  <a:lnTo>
                    <a:pt x="982" y="235"/>
                  </a:lnTo>
                  <a:lnTo>
                    <a:pt x="931" y="326"/>
                  </a:lnTo>
                  <a:lnTo>
                    <a:pt x="857" y="455"/>
                  </a:lnTo>
                  <a:lnTo>
                    <a:pt x="830" y="504"/>
                  </a:lnTo>
                  <a:lnTo>
                    <a:pt x="828" y="507"/>
                  </a:lnTo>
                  <a:lnTo>
                    <a:pt x="834" y="514"/>
                  </a:lnTo>
                  <a:lnTo>
                    <a:pt x="836" y="512"/>
                  </a:lnTo>
                  <a:lnTo>
                    <a:pt x="842" y="520"/>
                  </a:lnTo>
                  <a:lnTo>
                    <a:pt x="850" y="517"/>
                  </a:lnTo>
                  <a:lnTo>
                    <a:pt x="860" y="522"/>
                  </a:lnTo>
                  <a:lnTo>
                    <a:pt x="858" y="523"/>
                  </a:lnTo>
                  <a:lnTo>
                    <a:pt x="853" y="530"/>
                  </a:lnTo>
                  <a:lnTo>
                    <a:pt x="854" y="534"/>
                  </a:lnTo>
                  <a:lnTo>
                    <a:pt x="856" y="538"/>
                  </a:lnTo>
                  <a:lnTo>
                    <a:pt x="857" y="540"/>
                  </a:lnTo>
                  <a:lnTo>
                    <a:pt x="856" y="543"/>
                  </a:lnTo>
                  <a:lnTo>
                    <a:pt x="856" y="545"/>
                  </a:lnTo>
                  <a:lnTo>
                    <a:pt x="857" y="546"/>
                  </a:lnTo>
                  <a:lnTo>
                    <a:pt x="862" y="561"/>
                  </a:lnTo>
                  <a:lnTo>
                    <a:pt x="864" y="571"/>
                  </a:lnTo>
                  <a:lnTo>
                    <a:pt x="862" y="580"/>
                  </a:lnTo>
                  <a:lnTo>
                    <a:pt x="860" y="582"/>
                  </a:lnTo>
                  <a:lnTo>
                    <a:pt x="862" y="583"/>
                  </a:lnTo>
                  <a:lnTo>
                    <a:pt x="866" y="582"/>
                  </a:lnTo>
                  <a:lnTo>
                    <a:pt x="875" y="581"/>
                  </a:lnTo>
                  <a:lnTo>
                    <a:pt x="876" y="580"/>
                  </a:lnTo>
                  <a:lnTo>
                    <a:pt x="880" y="582"/>
                  </a:lnTo>
                  <a:lnTo>
                    <a:pt x="883" y="580"/>
                  </a:lnTo>
                  <a:lnTo>
                    <a:pt x="884" y="578"/>
                  </a:lnTo>
                  <a:lnTo>
                    <a:pt x="886" y="574"/>
                  </a:lnTo>
                  <a:lnTo>
                    <a:pt x="888" y="574"/>
                  </a:lnTo>
                  <a:lnTo>
                    <a:pt x="890" y="574"/>
                  </a:lnTo>
                  <a:lnTo>
                    <a:pt x="892" y="573"/>
                  </a:lnTo>
                  <a:lnTo>
                    <a:pt x="892" y="572"/>
                  </a:lnTo>
                  <a:lnTo>
                    <a:pt x="893" y="571"/>
                  </a:lnTo>
                  <a:lnTo>
                    <a:pt x="894" y="570"/>
                  </a:lnTo>
                  <a:lnTo>
                    <a:pt x="897" y="571"/>
                  </a:lnTo>
                  <a:lnTo>
                    <a:pt x="901" y="571"/>
                  </a:lnTo>
                  <a:lnTo>
                    <a:pt x="904" y="571"/>
                  </a:lnTo>
                  <a:lnTo>
                    <a:pt x="908" y="571"/>
                  </a:lnTo>
                  <a:lnTo>
                    <a:pt x="911" y="574"/>
                  </a:lnTo>
                  <a:lnTo>
                    <a:pt x="911" y="578"/>
                  </a:lnTo>
                  <a:lnTo>
                    <a:pt x="912" y="578"/>
                  </a:lnTo>
                  <a:lnTo>
                    <a:pt x="913" y="582"/>
                  </a:lnTo>
                  <a:lnTo>
                    <a:pt x="911" y="584"/>
                  </a:lnTo>
                  <a:lnTo>
                    <a:pt x="911" y="585"/>
                  </a:lnTo>
                  <a:lnTo>
                    <a:pt x="910" y="586"/>
                  </a:lnTo>
                  <a:lnTo>
                    <a:pt x="910" y="588"/>
                  </a:lnTo>
                  <a:lnTo>
                    <a:pt x="910" y="590"/>
                  </a:lnTo>
                  <a:lnTo>
                    <a:pt x="910" y="592"/>
                  </a:lnTo>
                  <a:lnTo>
                    <a:pt x="912" y="595"/>
                  </a:lnTo>
                  <a:lnTo>
                    <a:pt x="912" y="596"/>
                  </a:lnTo>
                  <a:lnTo>
                    <a:pt x="913" y="600"/>
                  </a:lnTo>
                  <a:lnTo>
                    <a:pt x="915" y="601"/>
                  </a:lnTo>
                  <a:lnTo>
                    <a:pt x="915" y="604"/>
                  </a:lnTo>
                  <a:lnTo>
                    <a:pt x="914" y="605"/>
                  </a:lnTo>
                  <a:lnTo>
                    <a:pt x="914" y="606"/>
                  </a:lnTo>
                  <a:lnTo>
                    <a:pt x="914" y="608"/>
                  </a:lnTo>
                  <a:lnTo>
                    <a:pt x="914" y="611"/>
                  </a:lnTo>
                  <a:lnTo>
                    <a:pt x="917" y="616"/>
                  </a:lnTo>
                  <a:lnTo>
                    <a:pt x="920" y="618"/>
                  </a:lnTo>
                  <a:lnTo>
                    <a:pt x="920" y="623"/>
                  </a:lnTo>
                  <a:lnTo>
                    <a:pt x="920" y="624"/>
                  </a:lnTo>
                  <a:lnTo>
                    <a:pt x="921" y="627"/>
                  </a:lnTo>
                  <a:lnTo>
                    <a:pt x="922" y="631"/>
                  </a:lnTo>
                  <a:lnTo>
                    <a:pt x="922" y="633"/>
                  </a:lnTo>
                  <a:lnTo>
                    <a:pt x="921" y="634"/>
                  </a:lnTo>
                  <a:lnTo>
                    <a:pt x="921" y="637"/>
                  </a:lnTo>
                  <a:lnTo>
                    <a:pt x="922" y="641"/>
                  </a:lnTo>
                  <a:lnTo>
                    <a:pt x="922" y="643"/>
                  </a:lnTo>
                  <a:lnTo>
                    <a:pt x="922" y="648"/>
                  </a:lnTo>
                  <a:lnTo>
                    <a:pt x="923" y="655"/>
                  </a:lnTo>
                  <a:lnTo>
                    <a:pt x="923" y="661"/>
                  </a:lnTo>
                  <a:lnTo>
                    <a:pt x="923" y="664"/>
                  </a:lnTo>
                  <a:lnTo>
                    <a:pt x="924" y="668"/>
                  </a:lnTo>
                  <a:lnTo>
                    <a:pt x="925" y="675"/>
                  </a:lnTo>
                  <a:lnTo>
                    <a:pt x="925" y="681"/>
                  </a:lnTo>
                  <a:lnTo>
                    <a:pt x="924" y="684"/>
                  </a:lnTo>
                  <a:lnTo>
                    <a:pt x="925" y="687"/>
                  </a:lnTo>
                  <a:lnTo>
                    <a:pt x="924" y="692"/>
                  </a:lnTo>
                  <a:lnTo>
                    <a:pt x="924" y="695"/>
                  </a:lnTo>
                  <a:lnTo>
                    <a:pt x="925" y="696"/>
                  </a:lnTo>
                  <a:lnTo>
                    <a:pt x="925" y="698"/>
                  </a:lnTo>
                  <a:lnTo>
                    <a:pt x="925" y="702"/>
                  </a:lnTo>
                  <a:lnTo>
                    <a:pt x="925" y="704"/>
                  </a:lnTo>
                  <a:lnTo>
                    <a:pt x="928" y="706"/>
                  </a:lnTo>
                  <a:lnTo>
                    <a:pt x="930" y="710"/>
                  </a:lnTo>
                  <a:lnTo>
                    <a:pt x="933" y="714"/>
                  </a:lnTo>
                  <a:lnTo>
                    <a:pt x="934" y="716"/>
                  </a:lnTo>
                  <a:lnTo>
                    <a:pt x="940" y="720"/>
                  </a:lnTo>
                  <a:lnTo>
                    <a:pt x="940" y="721"/>
                  </a:lnTo>
                  <a:lnTo>
                    <a:pt x="941" y="724"/>
                  </a:lnTo>
                  <a:lnTo>
                    <a:pt x="942" y="726"/>
                  </a:lnTo>
                  <a:lnTo>
                    <a:pt x="943" y="726"/>
                  </a:lnTo>
                  <a:lnTo>
                    <a:pt x="943" y="731"/>
                  </a:lnTo>
                  <a:lnTo>
                    <a:pt x="945" y="733"/>
                  </a:lnTo>
                  <a:lnTo>
                    <a:pt x="948" y="733"/>
                  </a:lnTo>
                  <a:lnTo>
                    <a:pt x="948" y="736"/>
                  </a:lnTo>
                  <a:lnTo>
                    <a:pt x="948" y="737"/>
                  </a:lnTo>
                  <a:lnTo>
                    <a:pt x="948" y="738"/>
                  </a:lnTo>
                  <a:lnTo>
                    <a:pt x="947" y="741"/>
                  </a:lnTo>
                  <a:lnTo>
                    <a:pt x="945" y="743"/>
                  </a:lnTo>
                  <a:lnTo>
                    <a:pt x="944" y="744"/>
                  </a:lnTo>
                  <a:lnTo>
                    <a:pt x="943" y="745"/>
                  </a:lnTo>
                  <a:lnTo>
                    <a:pt x="942" y="745"/>
                  </a:lnTo>
                  <a:lnTo>
                    <a:pt x="942" y="746"/>
                  </a:lnTo>
                  <a:lnTo>
                    <a:pt x="942" y="747"/>
                  </a:lnTo>
                  <a:lnTo>
                    <a:pt x="941" y="751"/>
                  </a:lnTo>
                  <a:lnTo>
                    <a:pt x="941" y="752"/>
                  </a:lnTo>
                  <a:lnTo>
                    <a:pt x="940" y="754"/>
                  </a:lnTo>
                  <a:lnTo>
                    <a:pt x="941" y="756"/>
                  </a:lnTo>
                  <a:lnTo>
                    <a:pt x="940" y="758"/>
                  </a:lnTo>
                  <a:lnTo>
                    <a:pt x="940" y="760"/>
                  </a:lnTo>
                  <a:lnTo>
                    <a:pt x="940" y="761"/>
                  </a:lnTo>
                  <a:lnTo>
                    <a:pt x="940" y="762"/>
                  </a:lnTo>
                  <a:lnTo>
                    <a:pt x="938" y="762"/>
                  </a:lnTo>
                  <a:lnTo>
                    <a:pt x="937" y="763"/>
                  </a:lnTo>
                  <a:lnTo>
                    <a:pt x="936" y="764"/>
                  </a:lnTo>
                  <a:lnTo>
                    <a:pt x="935" y="764"/>
                  </a:lnTo>
                  <a:lnTo>
                    <a:pt x="934" y="765"/>
                  </a:lnTo>
                  <a:lnTo>
                    <a:pt x="934" y="766"/>
                  </a:lnTo>
                  <a:lnTo>
                    <a:pt x="933" y="767"/>
                  </a:lnTo>
                  <a:lnTo>
                    <a:pt x="931" y="768"/>
                  </a:lnTo>
                  <a:lnTo>
                    <a:pt x="930" y="769"/>
                  </a:lnTo>
                  <a:lnTo>
                    <a:pt x="927" y="771"/>
                  </a:lnTo>
                  <a:lnTo>
                    <a:pt x="924" y="773"/>
                  </a:lnTo>
                  <a:lnTo>
                    <a:pt x="922" y="773"/>
                  </a:lnTo>
                  <a:lnTo>
                    <a:pt x="920" y="773"/>
                  </a:lnTo>
                  <a:lnTo>
                    <a:pt x="920" y="774"/>
                  </a:lnTo>
                  <a:lnTo>
                    <a:pt x="918" y="775"/>
                  </a:lnTo>
                  <a:lnTo>
                    <a:pt x="917" y="773"/>
                  </a:lnTo>
                  <a:lnTo>
                    <a:pt x="918" y="773"/>
                  </a:lnTo>
                  <a:lnTo>
                    <a:pt x="918" y="772"/>
                  </a:lnTo>
                  <a:lnTo>
                    <a:pt x="918" y="771"/>
                  </a:lnTo>
                  <a:lnTo>
                    <a:pt x="917" y="771"/>
                  </a:lnTo>
                  <a:lnTo>
                    <a:pt x="917" y="772"/>
                  </a:lnTo>
                  <a:lnTo>
                    <a:pt x="916" y="772"/>
                  </a:lnTo>
                  <a:lnTo>
                    <a:pt x="915" y="772"/>
                  </a:lnTo>
                  <a:lnTo>
                    <a:pt x="915" y="771"/>
                  </a:lnTo>
                  <a:lnTo>
                    <a:pt x="915" y="769"/>
                  </a:lnTo>
                  <a:lnTo>
                    <a:pt x="915" y="768"/>
                  </a:lnTo>
                  <a:lnTo>
                    <a:pt x="915" y="767"/>
                  </a:lnTo>
                  <a:lnTo>
                    <a:pt x="916" y="766"/>
                  </a:lnTo>
                  <a:lnTo>
                    <a:pt x="916" y="765"/>
                  </a:lnTo>
                  <a:lnTo>
                    <a:pt x="916" y="764"/>
                  </a:lnTo>
                  <a:lnTo>
                    <a:pt x="916" y="763"/>
                  </a:lnTo>
                  <a:lnTo>
                    <a:pt x="916" y="762"/>
                  </a:lnTo>
                  <a:lnTo>
                    <a:pt x="917" y="761"/>
                  </a:lnTo>
                  <a:lnTo>
                    <a:pt x="917" y="760"/>
                  </a:lnTo>
                  <a:lnTo>
                    <a:pt x="917" y="758"/>
                  </a:lnTo>
                  <a:lnTo>
                    <a:pt x="917" y="757"/>
                  </a:lnTo>
                  <a:lnTo>
                    <a:pt x="917" y="756"/>
                  </a:lnTo>
                  <a:lnTo>
                    <a:pt x="920" y="755"/>
                  </a:lnTo>
                  <a:lnTo>
                    <a:pt x="921" y="754"/>
                  </a:lnTo>
                  <a:lnTo>
                    <a:pt x="922" y="754"/>
                  </a:lnTo>
                  <a:lnTo>
                    <a:pt x="923" y="754"/>
                  </a:lnTo>
                  <a:lnTo>
                    <a:pt x="923" y="752"/>
                  </a:lnTo>
                  <a:lnTo>
                    <a:pt x="924" y="750"/>
                  </a:lnTo>
                  <a:lnTo>
                    <a:pt x="924" y="748"/>
                  </a:lnTo>
                  <a:lnTo>
                    <a:pt x="925" y="748"/>
                  </a:lnTo>
                  <a:lnTo>
                    <a:pt x="925" y="747"/>
                  </a:lnTo>
                  <a:lnTo>
                    <a:pt x="926" y="746"/>
                  </a:lnTo>
                  <a:lnTo>
                    <a:pt x="926" y="744"/>
                  </a:lnTo>
                  <a:lnTo>
                    <a:pt x="927" y="741"/>
                  </a:lnTo>
                  <a:lnTo>
                    <a:pt x="927" y="738"/>
                  </a:lnTo>
                  <a:lnTo>
                    <a:pt x="927" y="737"/>
                  </a:lnTo>
                  <a:lnTo>
                    <a:pt x="927" y="733"/>
                  </a:lnTo>
                  <a:lnTo>
                    <a:pt x="926" y="731"/>
                  </a:lnTo>
                  <a:lnTo>
                    <a:pt x="926" y="730"/>
                  </a:lnTo>
                  <a:lnTo>
                    <a:pt x="925" y="730"/>
                  </a:lnTo>
                  <a:lnTo>
                    <a:pt x="926" y="733"/>
                  </a:lnTo>
                  <a:lnTo>
                    <a:pt x="926" y="735"/>
                  </a:lnTo>
                  <a:lnTo>
                    <a:pt x="926" y="736"/>
                  </a:lnTo>
                  <a:lnTo>
                    <a:pt x="926" y="737"/>
                  </a:lnTo>
                  <a:lnTo>
                    <a:pt x="926" y="740"/>
                  </a:lnTo>
                  <a:lnTo>
                    <a:pt x="926" y="741"/>
                  </a:lnTo>
                  <a:lnTo>
                    <a:pt x="926" y="742"/>
                  </a:lnTo>
                  <a:lnTo>
                    <a:pt x="925" y="745"/>
                  </a:lnTo>
                  <a:lnTo>
                    <a:pt x="924" y="745"/>
                  </a:lnTo>
                  <a:lnTo>
                    <a:pt x="923" y="747"/>
                  </a:lnTo>
                  <a:lnTo>
                    <a:pt x="922" y="751"/>
                  </a:lnTo>
                  <a:lnTo>
                    <a:pt x="923" y="751"/>
                  </a:lnTo>
                  <a:lnTo>
                    <a:pt x="922" y="753"/>
                  </a:lnTo>
                  <a:lnTo>
                    <a:pt x="921" y="753"/>
                  </a:lnTo>
                  <a:lnTo>
                    <a:pt x="922" y="753"/>
                  </a:lnTo>
                  <a:lnTo>
                    <a:pt x="922" y="750"/>
                  </a:lnTo>
                  <a:lnTo>
                    <a:pt x="921" y="750"/>
                  </a:lnTo>
                  <a:lnTo>
                    <a:pt x="921" y="751"/>
                  </a:lnTo>
                  <a:lnTo>
                    <a:pt x="921" y="752"/>
                  </a:lnTo>
                  <a:lnTo>
                    <a:pt x="920" y="754"/>
                  </a:lnTo>
                  <a:lnTo>
                    <a:pt x="918" y="754"/>
                  </a:lnTo>
                  <a:lnTo>
                    <a:pt x="916" y="755"/>
                  </a:lnTo>
                  <a:lnTo>
                    <a:pt x="915" y="755"/>
                  </a:lnTo>
                  <a:lnTo>
                    <a:pt x="914" y="754"/>
                  </a:lnTo>
                  <a:lnTo>
                    <a:pt x="914" y="753"/>
                  </a:lnTo>
                  <a:lnTo>
                    <a:pt x="915" y="753"/>
                  </a:lnTo>
                  <a:lnTo>
                    <a:pt x="916" y="752"/>
                  </a:lnTo>
                  <a:lnTo>
                    <a:pt x="917" y="750"/>
                  </a:lnTo>
                  <a:lnTo>
                    <a:pt x="918" y="748"/>
                  </a:lnTo>
                  <a:lnTo>
                    <a:pt x="916" y="748"/>
                  </a:lnTo>
                  <a:lnTo>
                    <a:pt x="916" y="750"/>
                  </a:lnTo>
                  <a:lnTo>
                    <a:pt x="916" y="751"/>
                  </a:lnTo>
                  <a:lnTo>
                    <a:pt x="915" y="752"/>
                  </a:lnTo>
                  <a:lnTo>
                    <a:pt x="914" y="752"/>
                  </a:lnTo>
                  <a:lnTo>
                    <a:pt x="912" y="752"/>
                  </a:lnTo>
                  <a:lnTo>
                    <a:pt x="912" y="751"/>
                  </a:lnTo>
                  <a:lnTo>
                    <a:pt x="912" y="750"/>
                  </a:lnTo>
                  <a:lnTo>
                    <a:pt x="912" y="748"/>
                  </a:lnTo>
                  <a:lnTo>
                    <a:pt x="911" y="748"/>
                  </a:lnTo>
                  <a:lnTo>
                    <a:pt x="911" y="750"/>
                  </a:lnTo>
                  <a:lnTo>
                    <a:pt x="910" y="750"/>
                  </a:lnTo>
                  <a:lnTo>
                    <a:pt x="910" y="748"/>
                  </a:lnTo>
                  <a:lnTo>
                    <a:pt x="910" y="747"/>
                  </a:lnTo>
                  <a:lnTo>
                    <a:pt x="908" y="746"/>
                  </a:lnTo>
                  <a:lnTo>
                    <a:pt x="907" y="745"/>
                  </a:lnTo>
                  <a:lnTo>
                    <a:pt x="908" y="744"/>
                  </a:lnTo>
                  <a:lnTo>
                    <a:pt x="907" y="742"/>
                  </a:lnTo>
                  <a:lnTo>
                    <a:pt x="907" y="740"/>
                  </a:lnTo>
                  <a:lnTo>
                    <a:pt x="908" y="740"/>
                  </a:lnTo>
                  <a:lnTo>
                    <a:pt x="910" y="740"/>
                  </a:lnTo>
                  <a:lnTo>
                    <a:pt x="911" y="740"/>
                  </a:lnTo>
                  <a:lnTo>
                    <a:pt x="912" y="738"/>
                  </a:lnTo>
                  <a:lnTo>
                    <a:pt x="913" y="738"/>
                  </a:lnTo>
                  <a:lnTo>
                    <a:pt x="912" y="738"/>
                  </a:lnTo>
                  <a:lnTo>
                    <a:pt x="912" y="737"/>
                  </a:lnTo>
                  <a:lnTo>
                    <a:pt x="912" y="736"/>
                  </a:lnTo>
                  <a:lnTo>
                    <a:pt x="913" y="735"/>
                  </a:lnTo>
                  <a:lnTo>
                    <a:pt x="913" y="734"/>
                  </a:lnTo>
                  <a:lnTo>
                    <a:pt x="913" y="733"/>
                  </a:lnTo>
                  <a:lnTo>
                    <a:pt x="914" y="733"/>
                  </a:lnTo>
                  <a:lnTo>
                    <a:pt x="915" y="733"/>
                  </a:lnTo>
                  <a:lnTo>
                    <a:pt x="915" y="732"/>
                  </a:lnTo>
                  <a:lnTo>
                    <a:pt x="914" y="732"/>
                  </a:lnTo>
                  <a:lnTo>
                    <a:pt x="914" y="731"/>
                  </a:lnTo>
                  <a:lnTo>
                    <a:pt x="915" y="730"/>
                  </a:lnTo>
                  <a:lnTo>
                    <a:pt x="916" y="730"/>
                  </a:lnTo>
                  <a:lnTo>
                    <a:pt x="916" y="728"/>
                  </a:lnTo>
                  <a:lnTo>
                    <a:pt x="915" y="728"/>
                  </a:lnTo>
                  <a:lnTo>
                    <a:pt x="914" y="728"/>
                  </a:lnTo>
                  <a:lnTo>
                    <a:pt x="913" y="727"/>
                  </a:lnTo>
                  <a:lnTo>
                    <a:pt x="913" y="728"/>
                  </a:lnTo>
                  <a:lnTo>
                    <a:pt x="913" y="730"/>
                  </a:lnTo>
                  <a:lnTo>
                    <a:pt x="913" y="731"/>
                  </a:lnTo>
                  <a:lnTo>
                    <a:pt x="912" y="733"/>
                  </a:lnTo>
                  <a:lnTo>
                    <a:pt x="911" y="733"/>
                  </a:lnTo>
                  <a:lnTo>
                    <a:pt x="911" y="734"/>
                  </a:lnTo>
                  <a:lnTo>
                    <a:pt x="911" y="735"/>
                  </a:lnTo>
                  <a:lnTo>
                    <a:pt x="908" y="735"/>
                  </a:lnTo>
                  <a:lnTo>
                    <a:pt x="908" y="736"/>
                  </a:lnTo>
                  <a:lnTo>
                    <a:pt x="907" y="735"/>
                  </a:lnTo>
                  <a:lnTo>
                    <a:pt x="906" y="737"/>
                  </a:lnTo>
                  <a:lnTo>
                    <a:pt x="906" y="738"/>
                  </a:lnTo>
                  <a:lnTo>
                    <a:pt x="905" y="740"/>
                  </a:lnTo>
                  <a:lnTo>
                    <a:pt x="905" y="738"/>
                  </a:lnTo>
                  <a:lnTo>
                    <a:pt x="904" y="737"/>
                  </a:lnTo>
                  <a:lnTo>
                    <a:pt x="904" y="736"/>
                  </a:lnTo>
                  <a:lnTo>
                    <a:pt x="903" y="736"/>
                  </a:lnTo>
                  <a:lnTo>
                    <a:pt x="903" y="735"/>
                  </a:lnTo>
                  <a:lnTo>
                    <a:pt x="903" y="734"/>
                  </a:lnTo>
                  <a:lnTo>
                    <a:pt x="903" y="733"/>
                  </a:lnTo>
                  <a:lnTo>
                    <a:pt x="903" y="731"/>
                  </a:lnTo>
                  <a:lnTo>
                    <a:pt x="903" y="730"/>
                  </a:lnTo>
                  <a:lnTo>
                    <a:pt x="903" y="728"/>
                  </a:lnTo>
                  <a:lnTo>
                    <a:pt x="903" y="727"/>
                  </a:lnTo>
                  <a:lnTo>
                    <a:pt x="904" y="728"/>
                  </a:lnTo>
                  <a:lnTo>
                    <a:pt x="904" y="730"/>
                  </a:lnTo>
                  <a:lnTo>
                    <a:pt x="905" y="730"/>
                  </a:lnTo>
                  <a:lnTo>
                    <a:pt x="905" y="728"/>
                  </a:lnTo>
                  <a:lnTo>
                    <a:pt x="905" y="727"/>
                  </a:lnTo>
                  <a:lnTo>
                    <a:pt x="906" y="727"/>
                  </a:lnTo>
                  <a:lnTo>
                    <a:pt x="907" y="727"/>
                  </a:lnTo>
                  <a:lnTo>
                    <a:pt x="908" y="726"/>
                  </a:lnTo>
                  <a:lnTo>
                    <a:pt x="911" y="724"/>
                  </a:lnTo>
                  <a:lnTo>
                    <a:pt x="911" y="721"/>
                  </a:lnTo>
                  <a:lnTo>
                    <a:pt x="913" y="720"/>
                  </a:lnTo>
                  <a:lnTo>
                    <a:pt x="914" y="718"/>
                  </a:lnTo>
                  <a:lnTo>
                    <a:pt x="915" y="717"/>
                  </a:lnTo>
                  <a:lnTo>
                    <a:pt x="915" y="716"/>
                  </a:lnTo>
                  <a:lnTo>
                    <a:pt x="914" y="716"/>
                  </a:lnTo>
                  <a:lnTo>
                    <a:pt x="913" y="717"/>
                  </a:lnTo>
                  <a:lnTo>
                    <a:pt x="912" y="718"/>
                  </a:lnTo>
                  <a:lnTo>
                    <a:pt x="910" y="720"/>
                  </a:lnTo>
                  <a:lnTo>
                    <a:pt x="908" y="723"/>
                  </a:lnTo>
                  <a:lnTo>
                    <a:pt x="907" y="724"/>
                  </a:lnTo>
                  <a:lnTo>
                    <a:pt x="906" y="723"/>
                  </a:lnTo>
                  <a:lnTo>
                    <a:pt x="905" y="723"/>
                  </a:lnTo>
                  <a:lnTo>
                    <a:pt x="904" y="724"/>
                  </a:lnTo>
                  <a:lnTo>
                    <a:pt x="904" y="725"/>
                  </a:lnTo>
                  <a:lnTo>
                    <a:pt x="903" y="724"/>
                  </a:lnTo>
                  <a:lnTo>
                    <a:pt x="903" y="723"/>
                  </a:lnTo>
                  <a:lnTo>
                    <a:pt x="904" y="721"/>
                  </a:lnTo>
                  <a:lnTo>
                    <a:pt x="904" y="718"/>
                  </a:lnTo>
                  <a:lnTo>
                    <a:pt x="904" y="716"/>
                  </a:lnTo>
                  <a:lnTo>
                    <a:pt x="903" y="716"/>
                  </a:lnTo>
                  <a:lnTo>
                    <a:pt x="902" y="715"/>
                  </a:lnTo>
                  <a:lnTo>
                    <a:pt x="901" y="716"/>
                  </a:lnTo>
                  <a:lnTo>
                    <a:pt x="901" y="714"/>
                  </a:lnTo>
                  <a:lnTo>
                    <a:pt x="901" y="713"/>
                  </a:lnTo>
                  <a:lnTo>
                    <a:pt x="901" y="712"/>
                  </a:lnTo>
                  <a:lnTo>
                    <a:pt x="902" y="710"/>
                  </a:lnTo>
                  <a:lnTo>
                    <a:pt x="903" y="710"/>
                  </a:lnTo>
                  <a:lnTo>
                    <a:pt x="904" y="710"/>
                  </a:lnTo>
                  <a:lnTo>
                    <a:pt x="905" y="708"/>
                  </a:lnTo>
                  <a:lnTo>
                    <a:pt x="906" y="707"/>
                  </a:lnTo>
                  <a:lnTo>
                    <a:pt x="907" y="707"/>
                  </a:lnTo>
                  <a:lnTo>
                    <a:pt x="908" y="707"/>
                  </a:lnTo>
                  <a:lnTo>
                    <a:pt x="910" y="707"/>
                  </a:lnTo>
                  <a:lnTo>
                    <a:pt x="910" y="708"/>
                  </a:lnTo>
                  <a:lnTo>
                    <a:pt x="910" y="710"/>
                  </a:lnTo>
                  <a:lnTo>
                    <a:pt x="910" y="711"/>
                  </a:lnTo>
                  <a:lnTo>
                    <a:pt x="910" y="710"/>
                  </a:lnTo>
                  <a:lnTo>
                    <a:pt x="911" y="708"/>
                  </a:lnTo>
                  <a:lnTo>
                    <a:pt x="911" y="707"/>
                  </a:lnTo>
                  <a:lnTo>
                    <a:pt x="912" y="704"/>
                  </a:lnTo>
                  <a:lnTo>
                    <a:pt x="912" y="703"/>
                  </a:lnTo>
                  <a:lnTo>
                    <a:pt x="912" y="704"/>
                  </a:lnTo>
                  <a:lnTo>
                    <a:pt x="914" y="706"/>
                  </a:lnTo>
                  <a:lnTo>
                    <a:pt x="914" y="707"/>
                  </a:lnTo>
                  <a:lnTo>
                    <a:pt x="913" y="707"/>
                  </a:lnTo>
                  <a:lnTo>
                    <a:pt x="913" y="708"/>
                  </a:lnTo>
                  <a:lnTo>
                    <a:pt x="914" y="708"/>
                  </a:lnTo>
                  <a:lnTo>
                    <a:pt x="914" y="706"/>
                  </a:lnTo>
                  <a:lnTo>
                    <a:pt x="914" y="705"/>
                  </a:lnTo>
                  <a:lnTo>
                    <a:pt x="914" y="704"/>
                  </a:lnTo>
                  <a:lnTo>
                    <a:pt x="913" y="702"/>
                  </a:lnTo>
                  <a:lnTo>
                    <a:pt x="913" y="701"/>
                  </a:lnTo>
                  <a:lnTo>
                    <a:pt x="914" y="701"/>
                  </a:lnTo>
                  <a:lnTo>
                    <a:pt x="915" y="700"/>
                  </a:lnTo>
                  <a:lnTo>
                    <a:pt x="916" y="700"/>
                  </a:lnTo>
                  <a:lnTo>
                    <a:pt x="916" y="698"/>
                  </a:lnTo>
                  <a:lnTo>
                    <a:pt x="916" y="697"/>
                  </a:lnTo>
                  <a:lnTo>
                    <a:pt x="915" y="697"/>
                  </a:lnTo>
                  <a:lnTo>
                    <a:pt x="915" y="698"/>
                  </a:lnTo>
                  <a:lnTo>
                    <a:pt x="915" y="697"/>
                  </a:lnTo>
                  <a:lnTo>
                    <a:pt x="914" y="697"/>
                  </a:lnTo>
                  <a:lnTo>
                    <a:pt x="913" y="697"/>
                  </a:lnTo>
                  <a:lnTo>
                    <a:pt x="913" y="696"/>
                  </a:lnTo>
                  <a:lnTo>
                    <a:pt x="912" y="695"/>
                  </a:lnTo>
                  <a:lnTo>
                    <a:pt x="913" y="695"/>
                  </a:lnTo>
                  <a:lnTo>
                    <a:pt x="913" y="694"/>
                  </a:lnTo>
                  <a:lnTo>
                    <a:pt x="915" y="694"/>
                  </a:lnTo>
                  <a:lnTo>
                    <a:pt x="917" y="693"/>
                  </a:lnTo>
                  <a:lnTo>
                    <a:pt x="916" y="693"/>
                  </a:lnTo>
                  <a:lnTo>
                    <a:pt x="916" y="692"/>
                  </a:lnTo>
                  <a:lnTo>
                    <a:pt x="914" y="693"/>
                  </a:lnTo>
                  <a:lnTo>
                    <a:pt x="913" y="694"/>
                  </a:lnTo>
                  <a:lnTo>
                    <a:pt x="913" y="693"/>
                  </a:lnTo>
                  <a:lnTo>
                    <a:pt x="912" y="692"/>
                  </a:lnTo>
                  <a:lnTo>
                    <a:pt x="910" y="688"/>
                  </a:lnTo>
                  <a:lnTo>
                    <a:pt x="910" y="687"/>
                  </a:lnTo>
                  <a:lnTo>
                    <a:pt x="910" y="686"/>
                  </a:lnTo>
                  <a:lnTo>
                    <a:pt x="910" y="685"/>
                  </a:lnTo>
                  <a:lnTo>
                    <a:pt x="910" y="684"/>
                  </a:lnTo>
                  <a:lnTo>
                    <a:pt x="910" y="683"/>
                  </a:lnTo>
                  <a:lnTo>
                    <a:pt x="911" y="683"/>
                  </a:lnTo>
                  <a:lnTo>
                    <a:pt x="912" y="682"/>
                  </a:lnTo>
                  <a:lnTo>
                    <a:pt x="912" y="681"/>
                  </a:lnTo>
                  <a:lnTo>
                    <a:pt x="911" y="681"/>
                  </a:lnTo>
                  <a:lnTo>
                    <a:pt x="910" y="681"/>
                  </a:lnTo>
                  <a:lnTo>
                    <a:pt x="908" y="681"/>
                  </a:lnTo>
                  <a:lnTo>
                    <a:pt x="908" y="680"/>
                  </a:lnTo>
                  <a:lnTo>
                    <a:pt x="908" y="678"/>
                  </a:lnTo>
                  <a:lnTo>
                    <a:pt x="907" y="677"/>
                  </a:lnTo>
                  <a:lnTo>
                    <a:pt x="906" y="677"/>
                  </a:lnTo>
                  <a:lnTo>
                    <a:pt x="906" y="676"/>
                  </a:lnTo>
                  <a:lnTo>
                    <a:pt x="906" y="675"/>
                  </a:lnTo>
                  <a:lnTo>
                    <a:pt x="904" y="675"/>
                  </a:lnTo>
                  <a:lnTo>
                    <a:pt x="902" y="673"/>
                  </a:lnTo>
                  <a:lnTo>
                    <a:pt x="902" y="672"/>
                  </a:lnTo>
                  <a:lnTo>
                    <a:pt x="902" y="670"/>
                  </a:lnTo>
                  <a:lnTo>
                    <a:pt x="903" y="670"/>
                  </a:lnTo>
                  <a:lnTo>
                    <a:pt x="903" y="668"/>
                  </a:lnTo>
                  <a:lnTo>
                    <a:pt x="904" y="667"/>
                  </a:lnTo>
                  <a:lnTo>
                    <a:pt x="904" y="668"/>
                  </a:lnTo>
                  <a:lnTo>
                    <a:pt x="905" y="668"/>
                  </a:lnTo>
                  <a:lnTo>
                    <a:pt x="905" y="670"/>
                  </a:lnTo>
                  <a:lnTo>
                    <a:pt x="906" y="670"/>
                  </a:lnTo>
                  <a:lnTo>
                    <a:pt x="907" y="670"/>
                  </a:lnTo>
                  <a:lnTo>
                    <a:pt x="908" y="668"/>
                  </a:lnTo>
                  <a:lnTo>
                    <a:pt x="907" y="668"/>
                  </a:lnTo>
                  <a:lnTo>
                    <a:pt x="906" y="667"/>
                  </a:lnTo>
                  <a:lnTo>
                    <a:pt x="905" y="666"/>
                  </a:lnTo>
                  <a:lnTo>
                    <a:pt x="905" y="665"/>
                  </a:lnTo>
                  <a:lnTo>
                    <a:pt x="906" y="665"/>
                  </a:lnTo>
                  <a:lnTo>
                    <a:pt x="906" y="663"/>
                  </a:lnTo>
                  <a:lnTo>
                    <a:pt x="906" y="662"/>
                  </a:lnTo>
                  <a:lnTo>
                    <a:pt x="906" y="661"/>
                  </a:lnTo>
                  <a:lnTo>
                    <a:pt x="907" y="660"/>
                  </a:lnTo>
                  <a:lnTo>
                    <a:pt x="908" y="660"/>
                  </a:lnTo>
                  <a:lnTo>
                    <a:pt x="908" y="658"/>
                  </a:lnTo>
                  <a:lnTo>
                    <a:pt x="907" y="658"/>
                  </a:lnTo>
                  <a:lnTo>
                    <a:pt x="906" y="658"/>
                  </a:lnTo>
                  <a:lnTo>
                    <a:pt x="906" y="657"/>
                  </a:lnTo>
                  <a:lnTo>
                    <a:pt x="905" y="656"/>
                  </a:lnTo>
                  <a:lnTo>
                    <a:pt x="906" y="655"/>
                  </a:lnTo>
                  <a:lnTo>
                    <a:pt x="907" y="653"/>
                  </a:lnTo>
                  <a:lnTo>
                    <a:pt x="908" y="654"/>
                  </a:lnTo>
                  <a:lnTo>
                    <a:pt x="910" y="655"/>
                  </a:lnTo>
                  <a:lnTo>
                    <a:pt x="910" y="656"/>
                  </a:lnTo>
                  <a:lnTo>
                    <a:pt x="911" y="656"/>
                  </a:lnTo>
                  <a:lnTo>
                    <a:pt x="911" y="657"/>
                  </a:lnTo>
                  <a:lnTo>
                    <a:pt x="913" y="660"/>
                  </a:lnTo>
                  <a:lnTo>
                    <a:pt x="914" y="661"/>
                  </a:lnTo>
                  <a:lnTo>
                    <a:pt x="913" y="658"/>
                  </a:lnTo>
                  <a:lnTo>
                    <a:pt x="913" y="657"/>
                  </a:lnTo>
                  <a:lnTo>
                    <a:pt x="911" y="654"/>
                  </a:lnTo>
                  <a:lnTo>
                    <a:pt x="910" y="652"/>
                  </a:lnTo>
                  <a:lnTo>
                    <a:pt x="911" y="652"/>
                  </a:lnTo>
                  <a:lnTo>
                    <a:pt x="911" y="650"/>
                  </a:lnTo>
                  <a:lnTo>
                    <a:pt x="911" y="648"/>
                  </a:lnTo>
                  <a:lnTo>
                    <a:pt x="910" y="650"/>
                  </a:lnTo>
                  <a:lnTo>
                    <a:pt x="910" y="651"/>
                  </a:lnTo>
                  <a:lnTo>
                    <a:pt x="908" y="651"/>
                  </a:lnTo>
                  <a:lnTo>
                    <a:pt x="907" y="651"/>
                  </a:lnTo>
                  <a:lnTo>
                    <a:pt x="906" y="648"/>
                  </a:lnTo>
                  <a:lnTo>
                    <a:pt x="905" y="641"/>
                  </a:lnTo>
                  <a:lnTo>
                    <a:pt x="905" y="640"/>
                  </a:lnTo>
                  <a:lnTo>
                    <a:pt x="905" y="638"/>
                  </a:lnTo>
                  <a:lnTo>
                    <a:pt x="905" y="637"/>
                  </a:lnTo>
                  <a:lnTo>
                    <a:pt x="906" y="634"/>
                  </a:lnTo>
                  <a:lnTo>
                    <a:pt x="898" y="630"/>
                  </a:lnTo>
                  <a:lnTo>
                    <a:pt x="897" y="626"/>
                  </a:lnTo>
                  <a:lnTo>
                    <a:pt x="896" y="623"/>
                  </a:lnTo>
                  <a:lnTo>
                    <a:pt x="895" y="616"/>
                  </a:lnTo>
                  <a:lnTo>
                    <a:pt x="900" y="602"/>
                  </a:lnTo>
                  <a:lnTo>
                    <a:pt x="900" y="600"/>
                  </a:lnTo>
                  <a:lnTo>
                    <a:pt x="901" y="600"/>
                  </a:lnTo>
                  <a:lnTo>
                    <a:pt x="901" y="598"/>
                  </a:lnTo>
                  <a:lnTo>
                    <a:pt x="902" y="596"/>
                  </a:lnTo>
                  <a:lnTo>
                    <a:pt x="902" y="594"/>
                  </a:lnTo>
                  <a:lnTo>
                    <a:pt x="902" y="592"/>
                  </a:lnTo>
                  <a:lnTo>
                    <a:pt x="902" y="588"/>
                  </a:lnTo>
                  <a:lnTo>
                    <a:pt x="902" y="586"/>
                  </a:lnTo>
                  <a:lnTo>
                    <a:pt x="901" y="587"/>
                  </a:lnTo>
                  <a:lnTo>
                    <a:pt x="901" y="588"/>
                  </a:lnTo>
                  <a:lnTo>
                    <a:pt x="901" y="590"/>
                  </a:lnTo>
                  <a:lnTo>
                    <a:pt x="901" y="591"/>
                  </a:lnTo>
                  <a:lnTo>
                    <a:pt x="901" y="592"/>
                  </a:lnTo>
                  <a:lnTo>
                    <a:pt x="901" y="593"/>
                  </a:lnTo>
                  <a:lnTo>
                    <a:pt x="900" y="594"/>
                  </a:lnTo>
                  <a:lnTo>
                    <a:pt x="898" y="595"/>
                  </a:lnTo>
                  <a:lnTo>
                    <a:pt x="898" y="596"/>
                  </a:lnTo>
                  <a:lnTo>
                    <a:pt x="898" y="597"/>
                  </a:lnTo>
                  <a:lnTo>
                    <a:pt x="898" y="600"/>
                  </a:lnTo>
                  <a:lnTo>
                    <a:pt x="897" y="601"/>
                  </a:lnTo>
                  <a:lnTo>
                    <a:pt x="896" y="601"/>
                  </a:lnTo>
                  <a:lnTo>
                    <a:pt x="896" y="604"/>
                  </a:lnTo>
                  <a:lnTo>
                    <a:pt x="896" y="605"/>
                  </a:lnTo>
                  <a:lnTo>
                    <a:pt x="896" y="607"/>
                  </a:lnTo>
                  <a:lnTo>
                    <a:pt x="895" y="612"/>
                  </a:lnTo>
                  <a:lnTo>
                    <a:pt x="895" y="613"/>
                  </a:lnTo>
                  <a:lnTo>
                    <a:pt x="895" y="612"/>
                  </a:lnTo>
                  <a:lnTo>
                    <a:pt x="894" y="612"/>
                  </a:lnTo>
                  <a:lnTo>
                    <a:pt x="894" y="613"/>
                  </a:lnTo>
                  <a:lnTo>
                    <a:pt x="894" y="614"/>
                  </a:lnTo>
                  <a:lnTo>
                    <a:pt x="894" y="615"/>
                  </a:lnTo>
                  <a:lnTo>
                    <a:pt x="893" y="618"/>
                  </a:lnTo>
                  <a:lnTo>
                    <a:pt x="893" y="621"/>
                  </a:lnTo>
                  <a:lnTo>
                    <a:pt x="892" y="623"/>
                  </a:lnTo>
                  <a:lnTo>
                    <a:pt x="891" y="623"/>
                  </a:lnTo>
                  <a:lnTo>
                    <a:pt x="891" y="624"/>
                  </a:lnTo>
                  <a:lnTo>
                    <a:pt x="891" y="626"/>
                  </a:lnTo>
                  <a:lnTo>
                    <a:pt x="890" y="626"/>
                  </a:lnTo>
                  <a:lnTo>
                    <a:pt x="890" y="625"/>
                  </a:lnTo>
                  <a:lnTo>
                    <a:pt x="888" y="625"/>
                  </a:lnTo>
                  <a:lnTo>
                    <a:pt x="888" y="623"/>
                  </a:lnTo>
                  <a:lnTo>
                    <a:pt x="887" y="623"/>
                  </a:lnTo>
                  <a:lnTo>
                    <a:pt x="886" y="621"/>
                  </a:lnTo>
                  <a:lnTo>
                    <a:pt x="886" y="618"/>
                  </a:lnTo>
                  <a:lnTo>
                    <a:pt x="887" y="616"/>
                  </a:lnTo>
                  <a:lnTo>
                    <a:pt x="886" y="616"/>
                  </a:lnTo>
                  <a:lnTo>
                    <a:pt x="885" y="616"/>
                  </a:lnTo>
                  <a:lnTo>
                    <a:pt x="885" y="615"/>
                  </a:lnTo>
                  <a:lnTo>
                    <a:pt x="884" y="614"/>
                  </a:lnTo>
                  <a:lnTo>
                    <a:pt x="882" y="614"/>
                  </a:lnTo>
                  <a:lnTo>
                    <a:pt x="881" y="613"/>
                  </a:lnTo>
                  <a:lnTo>
                    <a:pt x="878" y="613"/>
                  </a:lnTo>
                  <a:lnTo>
                    <a:pt x="880" y="612"/>
                  </a:lnTo>
                  <a:lnTo>
                    <a:pt x="880" y="611"/>
                  </a:lnTo>
                  <a:lnTo>
                    <a:pt x="878" y="610"/>
                  </a:lnTo>
                  <a:lnTo>
                    <a:pt x="878" y="608"/>
                  </a:lnTo>
                  <a:lnTo>
                    <a:pt x="880" y="608"/>
                  </a:lnTo>
                  <a:lnTo>
                    <a:pt x="881" y="608"/>
                  </a:lnTo>
                  <a:lnTo>
                    <a:pt x="882" y="608"/>
                  </a:lnTo>
                  <a:lnTo>
                    <a:pt x="882" y="607"/>
                  </a:lnTo>
                  <a:lnTo>
                    <a:pt x="882" y="606"/>
                  </a:lnTo>
                  <a:lnTo>
                    <a:pt x="883" y="605"/>
                  </a:lnTo>
                  <a:lnTo>
                    <a:pt x="882" y="602"/>
                  </a:lnTo>
                  <a:lnTo>
                    <a:pt x="883" y="601"/>
                  </a:lnTo>
                  <a:lnTo>
                    <a:pt x="883" y="598"/>
                  </a:lnTo>
                  <a:lnTo>
                    <a:pt x="883" y="597"/>
                  </a:lnTo>
                  <a:lnTo>
                    <a:pt x="884" y="597"/>
                  </a:lnTo>
                  <a:lnTo>
                    <a:pt x="885" y="594"/>
                  </a:lnTo>
                  <a:lnTo>
                    <a:pt x="885" y="592"/>
                  </a:lnTo>
                  <a:lnTo>
                    <a:pt x="884" y="592"/>
                  </a:lnTo>
                  <a:lnTo>
                    <a:pt x="884" y="593"/>
                  </a:lnTo>
                  <a:lnTo>
                    <a:pt x="884" y="594"/>
                  </a:lnTo>
                  <a:lnTo>
                    <a:pt x="883" y="595"/>
                  </a:lnTo>
                  <a:lnTo>
                    <a:pt x="881" y="598"/>
                  </a:lnTo>
                  <a:lnTo>
                    <a:pt x="880" y="598"/>
                  </a:lnTo>
                  <a:lnTo>
                    <a:pt x="877" y="595"/>
                  </a:lnTo>
                  <a:lnTo>
                    <a:pt x="877" y="594"/>
                  </a:lnTo>
                  <a:lnTo>
                    <a:pt x="876" y="594"/>
                  </a:lnTo>
                  <a:lnTo>
                    <a:pt x="876" y="593"/>
                  </a:lnTo>
                  <a:lnTo>
                    <a:pt x="877" y="590"/>
                  </a:lnTo>
                  <a:lnTo>
                    <a:pt x="877" y="588"/>
                  </a:lnTo>
                  <a:lnTo>
                    <a:pt x="876" y="588"/>
                  </a:lnTo>
                  <a:lnTo>
                    <a:pt x="876" y="590"/>
                  </a:lnTo>
                  <a:lnTo>
                    <a:pt x="875" y="591"/>
                  </a:lnTo>
                  <a:lnTo>
                    <a:pt x="874" y="590"/>
                  </a:lnTo>
                  <a:lnTo>
                    <a:pt x="874" y="588"/>
                  </a:lnTo>
                  <a:lnTo>
                    <a:pt x="873" y="588"/>
                  </a:lnTo>
                  <a:lnTo>
                    <a:pt x="873" y="587"/>
                  </a:lnTo>
                  <a:lnTo>
                    <a:pt x="872" y="587"/>
                  </a:lnTo>
                  <a:lnTo>
                    <a:pt x="872" y="586"/>
                  </a:lnTo>
                  <a:lnTo>
                    <a:pt x="871" y="586"/>
                  </a:lnTo>
                  <a:lnTo>
                    <a:pt x="871" y="587"/>
                  </a:lnTo>
                  <a:lnTo>
                    <a:pt x="870" y="587"/>
                  </a:lnTo>
                  <a:lnTo>
                    <a:pt x="871" y="588"/>
                  </a:lnTo>
                  <a:lnTo>
                    <a:pt x="872" y="590"/>
                  </a:lnTo>
                  <a:lnTo>
                    <a:pt x="873" y="590"/>
                  </a:lnTo>
                  <a:lnTo>
                    <a:pt x="874" y="591"/>
                  </a:lnTo>
                  <a:lnTo>
                    <a:pt x="874" y="592"/>
                  </a:lnTo>
                  <a:lnTo>
                    <a:pt x="875" y="593"/>
                  </a:lnTo>
                  <a:lnTo>
                    <a:pt x="876" y="595"/>
                  </a:lnTo>
                  <a:lnTo>
                    <a:pt x="876" y="600"/>
                  </a:lnTo>
                  <a:lnTo>
                    <a:pt x="875" y="600"/>
                  </a:lnTo>
                  <a:lnTo>
                    <a:pt x="874" y="600"/>
                  </a:lnTo>
                  <a:lnTo>
                    <a:pt x="873" y="601"/>
                  </a:lnTo>
                  <a:lnTo>
                    <a:pt x="875" y="601"/>
                  </a:lnTo>
                  <a:lnTo>
                    <a:pt x="876" y="601"/>
                  </a:lnTo>
                  <a:lnTo>
                    <a:pt x="876" y="600"/>
                  </a:lnTo>
                  <a:lnTo>
                    <a:pt x="877" y="601"/>
                  </a:lnTo>
                  <a:lnTo>
                    <a:pt x="878" y="601"/>
                  </a:lnTo>
                  <a:lnTo>
                    <a:pt x="877" y="604"/>
                  </a:lnTo>
                  <a:lnTo>
                    <a:pt x="876" y="605"/>
                  </a:lnTo>
                  <a:lnTo>
                    <a:pt x="876" y="606"/>
                  </a:lnTo>
                  <a:lnTo>
                    <a:pt x="877" y="607"/>
                  </a:lnTo>
                  <a:lnTo>
                    <a:pt x="877" y="608"/>
                  </a:lnTo>
                  <a:lnTo>
                    <a:pt x="877" y="610"/>
                  </a:lnTo>
                  <a:lnTo>
                    <a:pt x="877" y="611"/>
                  </a:lnTo>
                  <a:lnTo>
                    <a:pt x="876" y="612"/>
                  </a:lnTo>
                  <a:lnTo>
                    <a:pt x="875" y="613"/>
                  </a:lnTo>
                  <a:lnTo>
                    <a:pt x="872" y="612"/>
                  </a:lnTo>
                  <a:lnTo>
                    <a:pt x="871" y="612"/>
                  </a:lnTo>
                  <a:lnTo>
                    <a:pt x="872" y="611"/>
                  </a:lnTo>
                  <a:lnTo>
                    <a:pt x="872" y="610"/>
                  </a:lnTo>
                  <a:lnTo>
                    <a:pt x="871" y="610"/>
                  </a:lnTo>
                  <a:lnTo>
                    <a:pt x="871" y="611"/>
                  </a:lnTo>
                  <a:lnTo>
                    <a:pt x="870" y="612"/>
                  </a:lnTo>
                  <a:lnTo>
                    <a:pt x="868" y="611"/>
                  </a:lnTo>
                  <a:lnTo>
                    <a:pt x="867" y="610"/>
                  </a:lnTo>
                  <a:lnTo>
                    <a:pt x="867" y="608"/>
                  </a:lnTo>
                  <a:lnTo>
                    <a:pt x="866" y="608"/>
                  </a:lnTo>
                  <a:lnTo>
                    <a:pt x="865" y="608"/>
                  </a:lnTo>
                  <a:lnTo>
                    <a:pt x="866" y="611"/>
                  </a:lnTo>
                  <a:lnTo>
                    <a:pt x="865" y="612"/>
                  </a:lnTo>
                  <a:lnTo>
                    <a:pt x="864" y="613"/>
                  </a:lnTo>
                  <a:lnTo>
                    <a:pt x="863" y="612"/>
                  </a:lnTo>
                  <a:lnTo>
                    <a:pt x="863" y="611"/>
                  </a:lnTo>
                  <a:lnTo>
                    <a:pt x="863" y="610"/>
                  </a:lnTo>
                  <a:lnTo>
                    <a:pt x="863" y="608"/>
                  </a:lnTo>
                  <a:lnTo>
                    <a:pt x="862" y="607"/>
                  </a:lnTo>
                  <a:lnTo>
                    <a:pt x="862" y="606"/>
                  </a:lnTo>
                  <a:lnTo>
                    <a:pt x="862" y="604"/>
                  </a:lnTo>
                  <a:lnTo>
                    <a:pt x="861" y="603"/>
                  </a:lnTo>
                  <a:lnTo>
                    <a:pt x="860" y="603"/>
                  </a:lnTo>
                  <a:lnTo>
                    <a:pt x="858" y="602"/>
                  </a:lnTo>
                  <a:lnTo>
                    <a:pt x="858" y="601"/>
                  </a:lnTo>
                  <a:lnTo>
                    <a:pt x="857" y="600"/>
                  </a:lnTo>
                  <a:lnTo>
                    <a:pt x="857" y="598"/>
                  </a:lnTo>
                  <a:lnTo>
                    <a:pt x="856" y="598"/>
                  </a:lnTo>
                  <a:lnTo>
                    <a:pt x="855" y="596"/>
                  </a:lnTo>
                  <a:lnTo>
                    <a:pt x="855" y="594"/>
                  </a:lnTo>
                  <a:lnTo>
                    <a:pt x="854" y="592"/>
                  </a:lnTo>
                  <a:lnTo>
                    <a:pt x="853" y="591"/>
                  </a:lnTo>
                  <a:lnTo>
                    <a:pt x="853" y="590"/>
                  </a:lnTo>
                  <a:lnTo>
                    <a:pt x="853" y="588"/>
                  </a:lnTo>
                  <a:lnTo>
                    <a:pt x="853" y="586"/>
                  </a:lnTo>
                  <a:lnTo>
                    <a:pt x="852" y="584"/>
                  </a:lnTo>
                  <a:lnTo>
                    <a:pt x="852" y="583"/>
                  </a:lnTo>
                  <a:lnTo>
                    <a:pt x="852" y="582"/>
                  </a:lnTo>
                  <a:lnTo>
                    <a:pt x="853" y="581"/>
                  </a:lnTo>
                  <a:lnTo>
                    <a:pt x="853" y="580"/>
                  </a:lnTo>
                  <a:lnTo>
                    <a:pt x="853" y="578"/>
                  </a:lnTo>
                  <a:lnTo>
                    <a:pt x="852" y="576"/>
                  </a:lnTo>
                  <a:lnTo>
                    <a:pt x="852" y="574"/>
                  </a:lnTo>
                  <a:lnTo>
                    <a:pt x="852" y="573"/>
                  </a:lnTo>
                  <a:lnTo>
                    <a:pt x="851" y="572"/>
                  </a:lnTo>
                  <a:lnTo>
                    <a:pt x="845" y="565"/>
                  </a:lnTo>
                  <a:lnTo>
                    <a:pt x="845" y="564"/>
                  </a:lnTo>
                  <a:lnTo>
                    <a:pt x="844" y="562"/>
                  </a:lnTo>
                  <a:lnTo>
                    <a:pt x="844" y="561"/>
                  </a:lnTo>
                  <a:lnTo>
                    <a:pt x="843" y="560"/>
                  </a:lnTo>
                  <a:lnTo>
                    <a:pt x="842" y="557"/>
                  </a:lnTo>
                  <a:lnTo>
                    <a:pt x="838" y="553"/>
                  </a:lnTo>
                  <a:lnTo>
                    <a:pt x="837" y="552"/>
                  </a:lnTo>
                  <a:lnTo>
                    <a:pt x="837" y="551"/>
                  </a:lnTo>
                  <a:lnTo>
                    <a:pt x="835" y="548"/>
                  </a:lnTo>
                  <a:lnTo>
                    <a:pt x="835" y="547"/>
                  </a:lnTo>
                  <a:lnTo>
                    <a:pt x="834" y="544"/>
                  </a:lnTo>
                  <a:lnTo>
                    <a:pt x="833" y="542"/>
                  </a:lnTo>
                  <a:lnTo>
                    <a:pt x="833" y="541"/>
                  </a:lnTo>
                  <a:lnTo>
                    <a:pt x="834" y="542"/>
                  </a:lnTo>
                  <a:lnTo>
                    <a:pt x="835" y="541"/>
                  </a:lnTo>
                  <a:lnTo>
                    <a:pt x="836" y="540"/>
                  </a:lnTo>
                  <a:lnTo>
                    <a:pt x="837" y="540"/>
                  </a:lnTo>
                  <a:lnTo>
                    <a:pt x="837" y="541"/>
                  </a:lnTo>
                  <a:lnTo>
                    <a:pt x="836" y="541"/>
                  </a:lnTo>
                  <a:lnTo>
                    <a:pt x="837" y="542"/>
                  </a:lnTo>
                  <a:lnTo>
                    <a:pt x="838" y="542"/>
                  </a:lnTo>
                  <a:lnTo>
                    <a:pt x="838" y="541"/>
                  </a:lnTo>
                  <a:lnTo>
                    <a:pt x="841" y="540"/>
                  </a:lnTo>
                  <a:lnTo>
                    <a:pt x="841" y="538"/>
                  </a:lnTo>
                  <a:lnTo>
                    <a:pt x="840" y="538"/>
                  </a:lnTo>
                  <a:lnTo>
                    <a:pt x="841" y="537"/>
                  </a:lnTo>
                  <a:lnTo>
                    <a:pt x="842" y="537"/>
                  </a:lnTo>
                  <a:lnTo>
                    <a:pt x="842" y="536"/>
                  </a:lnTo>
                  <a:lnTo>
                    <a:pt x="842" y="535"/>
                  </a:lnTo>
                  <a:lnTo>
                    <a:pt x="842" y="533"/>
                  </a:lnTo>
                  <a:lnTo>
                    <a:pt x="843" y="533"/>
                  </a:lnTo>
                  <a:lnTo>
                    <a:pt x="843" y="532"/>
                  </a:lnTo>
                  <a:lnTo>
                    <a:pt x="844" y="532"/>
                  </a:lnTo>
                  <a:lnTo>
                    <a:pt x="845" y="532"/>
                  </a:lnTo>
                  <a:lnTo>
                    <a:pt x="846" y="531"/>
                  </a:lnTo>
                  <a:lnTo>
                    <a:pt x="847" y="530"/>
                  </a:lnTo>
                  <a:lnTo>
                    <a:pt x="847" y="528"/>
                  </a:lnTo>
                  <a:lnTo>
                    <a:pt x="846" y="528"/>
                  </a:lnTo>
                  <a:lnTo>
                    <a:pt x="845" y="528"/>
                  </a:lnTo>
                  <a:lnTo>
                    <a:pt x="844" y="531"/>
                  </a:lnTo>
                  <a:lnTo>
                    <a:pt x="843" y="531"/>
                  </a:lnTo>
                  <a:lnTo>
                    <a:pt x="843" y="530"/>
                  </a:lnTo>
                  <a:lnTo>
                    <a:pt x="842" y="530"/>
                  </a:lnTo>
                  <a:lnTo>
                    <a:pt x="842" y="531"/>
                  </a:lnTo>
                  <a:lnTo>
                    <a:pt x="840" y="532"/>
                  </a:lnTo>
                  <a:lnTo>
                    <a:pt x="840" y="533"/>
                  </a:lnTo>
                  <a:lnTo>
                    <a:pt x="838" y="533"/>
                  </a:lnTo>
                  <a:lnTo>
                    <a:pt x="836" y="533"/>
                  </a:lnTo>
                  <a:lnTo>
                    <a:pt x="833" y="533"/>
                  </a:lnTo>
                  <a:lnTo>
                    <a:pt x="832" y="532"/>
                  </a:lnTo>
                  <a:lnTo>
                    <a:pt x="831" y="532"/>
                  </a:lnTo>
                  <a:lnTo>
                    <a:pt x="831" y="533"/>
                  </a:lnTo>
                  <a:lnTo>
                    <a:pt x="830" y="533"/>
                  </a:lnTo>
                  <a:lnTo>
                    <a:pt x="828" y="533"/>
                  </a:lnTo>
                  <a:lnTo>
                    <a:pt x="828" y="532"/>
                  </a:lnTo>
                  <a:lnTo>
                    <a:pt x="827" y="532"/>
                  </a:lnTo>
                  <a:lnTo>
                    <a:pt x="824" y="530"/>
                  </a:lnTo>
                  <a:lnTo>
                    <a:pt x="823" y="528"/>
                  </a:lnTo>
                  <a:lnTo>
                    <a:pt x="822" y="528"/>
                  </a:lnTo>
                  <a:lnTo>
                    <a:pt x="820" y="526"/>
                  </a:lnTo>
                  <a:lnTo>
                    <a:pt x="818" y="525"/>
                  </a:lnTo>
                  <a:lnTo>
                    <a:pt x="818" y="524"/>
                  </a:lnTo>
                  <a:lnTo>
                    <a:pt x="816" y="521"/>
                  </a:lnTo>
                  <a:lnTo>
                    <a:pt x="816" y="520"/>
                  </a:lnTo>
                  <a:lnTo>
                    <a:pt x="813" y="517"/>
                  </a:lnTo>
                  <a:lnTo>
                    <a:pt x="813" y="516"/>
                  </a:lnTo>
                  <a:lnTo>
                    <a:pt x="814" y="513"/>
                  </a:lnTo>
                  <a:lnTo>
                    <a:pt x="812" y="512"/>
                  </a:lnTo>
                  <a:lnTo>
                    <a:pt x="811" y="512"/>
                  </a:lnTo>
                  <a:lnTo>
                    <a:pt x="808" y="508"/>
                  </a:lnTo>
                  <a:lnTo>
                    <a:pt x="807" y="507"/>
                  </a:lnTo>
                  <a:lnTo>
                    <a:pt x="807" y="506"/>
                  </a:lnTo>
                  <a:lnTo>
                    <a:pt x="806" y="506"/>
                  </a:lnTo>
                  <a:lnTo>
                    <a:pt x="805" y="505"/>
                  </a:lnTo>
                  <a:lnTo>
                    <a:pt x="804" y="504"/>
                  </a:lnTo>
                  <a:lnTo>
                    <a:pt x="800" y="500"/>
                  </a:lnTo>
                  <a:lnTo>
                    <a:pt x="798" y="500"/>
                  </a:lnTo>
                  <a:lnTo>
                    <a:pt x="797" y="498"/>
                  </a:lnTo>
                  <a:lnTo>
                    <a:pt x="795" y="497"/>
                  </a:lnTo>
                  <a:lnTo>
                    <a:pt x="794" y="496"/>
                  </a:lnTo>
                  <a:lnTo>
                    <a:pt x="791" y="495"/>
                  </a:lnTo>
                  <a:lnTo>
                    <a:pt x="790" y="495"/>
                  </a:lnTo>
                  <a:lnTo>
                    <a:pt x="788" y="494"/>
                  </a:lnTo>
                  <a:lnTo>
                    <a:pt x="785" y="493"/>
                  </a:lnTo>
                  <a:lnTo>
                    <a:pt x="782" y="491"/>
                  </a:lnTo>
                  <a:lnTo>
                    <a:pt x="781" y="491"/>
                  </a:lnTo>
                  <a:lnTo>
                    <a:pt x="777" y="490"/>
                  </a:lnTo>
                  <a:lnTo>
                    <a:pt x="776" y="490"/>
                  </a:lnTo>
                  <a:lnTo>
                    <a:pt x="775" y="488"/>
                  </a:lnTo>
                  <a:lnTo>
                    <a:pt x="775" y="487"/>
                  </a:lnTo>
                  <a:lnTo>
                    <a:pt x="775" y="486"/>
                  </a:lnTo>
                  <a:lnTo>
                    <a:pt x="776" y="486"/>
                  </a:lnTo>
                  <a:lnTo>
                    <a:pt x="775" y="484"/>
                  </a:lnTo>
                  <a:lnTo>
                    <a:pt x="774" y="483"/>
                  </a:lnTo>
                  <a:lnTo>
                    <a:pt x="774" y="482"/>
                  </a:lnTo>
                  <a:lnTo>
                    <a:pt x="774" y="481"/>
                  </a:lnTo>
                  <a:lnTo>
                    <a:pt x="775" y="481"/>
                  </a:lnTo>
                  <a:lnTo>
                    <a:pt x="774" y="480"/>
                  </a:lnTo>
                  <a:lnTo>
                    <a:pt x="773" y="480"/>
                  </a:lnTo>
                  <a:lnTo>
                    <a:pt x="772" y="480"/>
                  </a:lnTo>
                  <a:lnTo>
                    <a:pt x="771" y="478"/>
                  </a:lnTo>
                  <a:lnTo>
                    <a:pt x="771" y="477"/>
                  </a:lnTo>
                  <a:lnTo>
                    <a:pt x="770" y="477"/>
                  </a:lnTo>
                  <a:lnTo>
                    <a:pt x="768" y="476"/>
                  </a:lnTo>
                  <a:lnTo>
                    <a:pt x="770" y="475"/>
                  </a:lnTo>
                  <a:lnTo>
                    <a:pt x="770" y="473"/>
                  </a:lnTo>
                  <a:lnTo>
                    <a:pt x="768" y="473"/>
                  </a:lnTo>
                  <a:lnTo>
                    <a:pt x="768" y="472"/>
                  </a:lnTo>
                  <a:lnTo>
                    <a:pt x="767" y="471"/>
                  </a:lnTo>
                  <a:lnTo>
                    <a:pt x="766" y="471"/>
                  </a:lnTo>
                  <a:lnTo>
                    <a:pt x="768" y="468"/>
                  </a:lnTo>
                  <a:lnTo>
                    <a:pt x="770" y="467"/>
                  </a:lnTo>
                  <a:lnTo>
                    <a:pt x="771" y="467"/>
                  </a:lnTo>
                  <a:lnTo>
                    <a:pt x="771" y="466"/>
                  </a:lnTo>
                  <a:lnTo>
                    <a:pt x="770" y="466"/>
                  </a:lnTo>
                  <a:lnTo>
                    <a:pt x="768" y="465"/>
                  </a:lnTo>
                  <a:lnTo>
                    <a:pt x="766" y="464"/>
                  </a:lnTo>
                  <a:lnTo>
                    <a:pt x="765" y="464"/>
                  </a:lnTo>
                  <a:lnTo>
                    <a:pt x="765" y="465"/>
                  </a:lnTo>
                  <a:lnTo>
                    <a:pt x="764" y="465"/>
                  </a:lnTo>
                  <a:lnTo>
                    <a:pt x="763" y="467"/>
                  </a:lnTo>
                  <a:lnTo>
                    <a:pt x="764" y="468"/>
                  </a:lnTo>
                  <a:lnTo>
                    <a:pt x="763" y="468"/>
                  </a:lnTo>
                  <a:lnTo>
                    <a:pt x="762" y="467"/>
                  </a:lnTo>
                  <a:lnTo>
                    <a:pt x="761" y="465"/>
                  </a:lnTo>
                  <a:lnTo>
                    <a:pt x="760" y="462"/>
                  </a:lnTo>
                  <a:lnTo>
                    <a:pt x="760" y="461"/>
                  </a:lnTo>
                  <a:lnTo>
                    <a:pt x="760" y="460"/>
                  </a:lnTo>
                  <a:lnTo>
                    <a:pt x="758" y="458"/>
                  </a:lnTo>
                  <a:lnTo>
                    <a:pt x="757" y="457"/>
                  </a:lnTo>
                  <a:lnTo>
                    <a:pt x="756" y="457"/>
                  </a:lnTo>
                  <a:lnTo>
                    <a:pt x="755" y="457"/>
                  </a:lnTo>
                  <a:lnTo>
                    <a:pt x="755" y="456"/>
                  </a:lnTo>
                  <a:lnTo>
                    <a:pt x="754" y="455"/>
                  </a:lnTo>
                  <a:lnTo>
                    <a:pt x="755" y="455"/>
                  </a:lnTo>
                  <a:lnTo>
                    <a:pt x="756" y="455"/>
                  </a:lnTo>
                  <a:lnTo>
                    <a:pt x="757" y="455"/>
                  </a:lnTo>
                  <a:lnTo>
                    <a:pt x="760" y="454"/>
                  </a:lnTo>
                  <a:lnTo>
                    <a:pt x="760" y="453"/>
                  </a:lnTo>
                  <a:lnTo>
                    <a:pt x="758" y="453"/>
                  </a:lnTo>
                  <a:lnTo>
                    <a:pt x="758" y="454"/>
                  </a:lnTo>
                  <a:lnTo>
                    <a:pt x="757" y="454"/>
                  </a:lnTo>
                  <a:lnTo>
                    <a:pt x="755" y="454"/>
                  </a:lnTo>
                  <a:lnTo>
                    <a:pt x="753" y="454"/>
                  </a:lnTo>
                  <a:lnTo>
                    <a:pt x="752" y="454"/>
                  </a:lnTo>
                  <a:lnTo>
                    <a:pt x="750" y="453"/>
                  </a:lnTo>
                  <a:lnTo>
                    <a:pt x="748" y="452"/>
                  </a:lnTo>
                  <a:lnTo>
                    <a:pt x="747" y="452"/>
                  </a:lnTo>
                  <a:lnTo>
                    <a:pt x="747" y="453"/>
                  </a:lnTo>
                  <a:lnTo>
                    <a:pt x="748" y="454"/>
                  </a:lnTo>
                  <a:lnTo>
                    <a:pt x="751" y="454"/>
                  </a:lnTo>
                  <a:lnTo>
                    <a:pt x="751" y="455"/>
                  </a:lnTo>
                  <a:lnTo>
                    <a:pt x="750" y="456"/>
                  </a:lnTo>
                  <a:lnTo>
                    <a:pt x="748" y="456"/>
                  </a:lnTo>
                  <a:lnTo>
                    <a:pt x="747" y="456"/>
                  </a:lnTo>
                  <a:lnTo>
                    <a:pt x="746" y="455"/>
                  </a:lnTo>
                  <a:lnTo>
                    <a:pt x="745" y="455"/>
                  </a:lnTo>
                  <a:lnTo>
                    <a:pt x="743" y="455"/>
                  </a:lnTo>
                  <a:lnTo>
                    <a:pt x="742" y="455"/>
                  </a:lnTo>
                  <a:lnTo>
                    <a:pt x="740" y="455"/>
                  </a:lnTo>
                  <a:lnTo>
                    <a:pt x="738" y="454"/>
                  </a:lnTo>
                  <a:lnTo>
                    <a:pt x="740" y="454"/>
                  </a:lnTo>
                  <a:lnTo>
                    <a:pt x="740" y="453"/>
                  </a:lnTo>
                  <a:lnTo>
                    <a:pt x="741" y="453"/>
                  </a:lnTo>
                  <a:lnTo>
                    <a:pt x="742" y="453"/>
                  </a:lnTo>
                  <a:lnTo>
                    <a:pt x="742" y="454"/>
                  </a:lnTo>
                  <a:lnTo>
                    <a:pt x="743" y="453"/>
                  </a:lnTo>
                  <a:lnTo>
                    <a:pt x="742" y="452"/>
                  </a:lnTo>
                  <a:lnTo>
                    <a:pt x="742" y="453"/>
                  </a:lnTo>
                  <a:lnTo>
                    <a:pt x="741" y="452"/>
                  </a:lnTo>
                  <a:lnTo>
                    <a:pt x="741" y="451"/>
                  </a:lnTo>
                  <a:lnTo>
                    <a:pt x="741" y="450"/>
                  </a:lnTo>
                  <a:lnTo>
                    <a:pt x="744" y="448"/>
                  </a:lnTo>
                  <a:lnTo>
                    <a:pt x="745" y="448"/>
                  </a:lnTo>
                  <a:lnTo>
                    <a:pt x="746" y="448"/>
                  </a:lnTo>
                  <a:lnTo>
                    <a:pt x="746" y="450"/>
                  </a:lnTo>
                  <a:lnTo>
                    <a:pt x="746" y="451"/>
                  </a:lnTo>
                  <a:lnTo>
                    <a:pt x="748" y="451"/>
                  </a:lnTo>
                  <a:lnTo>
                    <a:pt x="750" y="451"/>
                  </a:lnTo>
                  <a:lnTo>
                    <a:pt x="752" y="452"/>
                  </a:lnTo>
                  <a:lnTo>
                    <a:pt x="754" y="452"/>
                  </a:lnTo>
                  <a:lnTo>
                    <a:pt x="756" y="452"/>
                  </a:lnTo>
                  <a:lnTo>
                    <a:pt x="757" y="452"/>
                  </a:lnTo>
                  <a:lnTo>
                    <a:pt x="757" y="453"/>
                  </a:lnTo>
                  <a:lnTo>
                    <a:pt x="758" y="453"/>
                  </a:lnTo>
                  <a:lnTo>
                    <a:pt x="760" y="453"/>
                  </a:lnTo>
                  <a:lnTo>
                    <a:pt x="760" y="452"/>
                  </a:lnTo>
                  <a:lnTo>
                    <a:pt x="758" y="452"/>
                  </a:lnTo>
                  <a:lnTo>
                    <a:pt x="757" y="452"/>
                  </a:lnTo>
                  <a:lnTo>
                    <a:pt x="757" y="451"/>
                  </a:lnTo>
                  <a:lnTo>
                    <a:pt x="758" y="451"/>
                  </a:lnTo>
                  <a:lnTo>
                    <a:pt x="758" y="450"/>
                  </a:lnTo>
                  <a:lnTo>
                    <a:pt x="760" y="450"/>
                  </a:lnTo>
                  <a:lnTo>
                    <a:pt x="761" y="450"/>
                  </a:lnTo>
                  <a:lnTo>
                    <a:pt x="760" y="450"/>
                  </a:lnTo>
                  <a:lnTo>
                    <a:pt x="758" y="450"/>
                  </a:lnTo>
                  <a:lnTo>
                    <a:pt x="757" y="451"/>
                  </a:lnTo>
                  <a:lnTo>
                    <a:pt x="756" y="451"/>
                  </a:lnTo>
                  <a:lnTo>
                    <a:pt x="756" y="450"/>
                  </a:lnTo>
                  <a:lnTo>
                    <a:pt x="757" y="450"/>
                  </a:lnTo>
                  <a:lnTo>
                    <a:pt x="757" y="448"/>
                  </a:lnTo>
                  <a:lnTo>
                    <a:pt x="758" y="448"/>
                  </a:lnTo>
                  <a:lnTo>
                    <a:pt x="760" y="448"/>
                  </a:lnTo>
                  <a:lnTo>
                    <a:pt x="758" y="448"/>
                  </a:lnTo>
                  <a:lnTo>
                    <a:pt x="757" y="448"/>
                  </a:lnTo>
                  <a:lnTo>
                    <a:pt x="756" y="448"/>
                  </a:lnTo>
                  <a:lnTo>
                    <a:pt x="755" y="448"/>
                  </a:lnTo>
                  <a:lnTo>
                    <a:pt x="754" y="448"/>
                  </a:lnTo>
                  <a:lnTo>
                    <a:pt x="753" y="447"/>
                  </a:lnTo>
                  <a:lnTo>
                    <a:pt x="753" y="446"/>
                  </a:lnTo>
                  <a:lnTo>
                    <a:pt x="755" y="446"/>
                  </a:lnTo>
                  <a:lnTo>
                    <a:pt x="756" y="446"/>
                  </a:lnTo>
                  <a:lnTo>
                    <a:pt x="757" y="446"/>
                  </a:lnTo>
                  <a:lnTo>
                    <a:pt x="758" y="446"/>
                  </a:lnTo>
                  <a:lnTo>
                    <a:pt x="758" y="445"/>
                  </a:lnTo>
                  <a:lnTo>
                    <a:pt x="758" y="444"/>
                  </a:lnTo>
                  <a:lnTo>
                    <a:pt x="758" y="445"/>
                  </a:lnTo>
                  <a:lnTo>
                    <a:pt x="757" y="445"/>
                  </a:lnTo>
                  <a:lnTo>
                    <a:pt x="756" y="445"/>
                  </a:lnTo>
                  <a:lnTo>
                    <a:pt x="756" y="444"/>
                  </a:lnTo>
                  <a:lnTo>
                    <a:pt x="755" y="444"/>
                  </a:lnTo>
                  <a:lnTo>
                    <a:pt x="755" y="445"/>
                  </a:lnTo>
                  <a:lnTo>
                    <a:pt x="754" y="445"/>
                  </a:lnTo>
                  <a:lnTo>
                    <a:pt x="754" y="444"/>
                  </a:lnTo>
                  <a:lnTo>
                    <a:pt x="754" y="443"/>
                  </a:lnTo>
                  <a:lnTo>
                    <a:pt x="753" y="443"/>
                  </a:lnTo>
                  <a:lnTo>
                    <a:pt x="752" y="444"/>
                  </a:lnTo>
                  <a:lnTo>
                    <a:pt x="751" y="444"/>
                  </a:lnTo>
                  <a:lnTo>
                    <a:pt x="750" y="443"/>
                  </a:lnTo>
                  <a:lnTo>
                    <a:pt x="750" y="442"/>
                  </a:lnTo>
                  <a:lnTo>
                    <a:pt x="748" y="442"/>
                  </a:lnTo>
                  <a:lnTo>
                    <a:pt x="747" y="441"/>
                  </a:lnTo>
                  <a:lnTo>
                    <a:pt x="748" y="440"/>
                  </a:lnTo>
                  <a:lnTo>
                    <a:pt x="750" y="440"/>
                  </a:lnTo>
                  <a:lnTo>
                    <a:pt x="751" y="441"/>
                  </a:lnTo>
                  <a:lnTo>
                    <a:pt x="752" y="441"/>
                  </a:lnTo>
                  <a:lnTo>
                    <a:pt x="753" y="441"/>
                  </a:lnTo>
                  <a:lnTo>
                    <a:pt x="754" y="442"/>
                  </a:lnTo>
                  <a:lnTo>
                    <a:pt x="755" y="442"/>
                  </a:lnTo>
                  <a:lnTo>
                    <a:pt x="756" y="442"/>
                  </a:lnTo>
                  <a:lnTo>
                    <a:pt x="758" y="442"/>
                  </a:lnTo>
                  <a:lnTo>
                    <a:pt x="758" y="441"/>
                  </a:lnTo>
                  <a:lnTo>
                    <a:pt x="757" y="440"/>
                  </a:lnTo>
                  <a:lnTo>
                    <a:pt x="756" y="441"/>
                  </a:lnTo>
                  <a:lnTo>
                    <a:pt x="755" y="441"/>
                  </a:lnTo>
                  <a:lnTo>
                    <a:pt x="754" y="441"/>
                  </a:lnTo>
                  <a:lnTo>
                    <a:pt x="752" y="438"/>
                  </a:lnTo>
                  <a:lnTo>
                    <a:pt x="752" y="436"/>
                  </a:lnTo>
                  <a:lnTo>
                    <a:pt x="751" y="436"/>
                  </a:lnTo>
                  <a:lnTo>
                    <a:pt x="750" y="436"/>
                  </a:lnTo>
                  <a:lnTo>
                    <a:pt x="750" y="437"/>
                  </a:lnTo>
                  <a:lnTo>
                    <a:pt x="748" y="437"/>
                  </a:lnTo>
                  <a:lnTo>
                    <a:pt x="748" y="436"/>
                  </a:lnTo>
                  <a:lnTo>
                    <a:pt x="748" y="435"/>
                  </a:lnTo>
                  <a:lnTo>
                    <a:pt x="750" y="435"/>
                  </a:lnTo>
                  <a:lnTo>
                    <a:pt x="750" y="434"/>
                  </a:lnTo>
                  <a:lnTo>
                    <a:pt x="751" y="435"/>
                  </a:lnTo>
                  <a:lnTo>
                    <a:pt x="752" y="434"/>
                  </a:lnTo>
                  <a:lnTo>
                    <a:pt x="751" y="434"/>
                  </a:lnTo>
                  <a:lnTo>
                    <a:pt x="752" y="433"/>
                  </a:lnTo>
                  <a:lnTo>
                    <a:pt x="752" y="432"/>
                  </a:lnTo>
                  <a:lnTo>
                    <a:pt x="753" y="432"/>
                  </a:lnTo>
                  <a:lnTo>
                    <a:pt x="755" y="431"/>
                  </a:lnTo>
                  <a:lnTo>
                    <a:pt x="755" y="430"/>
                  </a:lnTo>
                  <a:lnTo>
                    <a:pt x="753" y="430"/>
                  </a:lnTo>
                  <a:lnTo>
                    <a:pt x="752" y="430"/>
                  </a:lnTo>
                  <a:lnTo>
                    <a:pt x="751" y="431"/>
                  </a:lnTo>
                  <a:lnTo>
                    <a:pt x="748" y="431"/>
                  </a:lnTo>
                  <a:lnTo>
                    <a:pt x="747" y="430"/>
                  </a:lnTo>
                  <a:lnTo>
                    <a:pt x="747" y="428"/>
                  </a:lnTo>
                  <a:lnTo>
                    <a:pt x="748" y="428"/>
                  </a:lnTo>
                  <a:lnTo>
                    <a:pt x="748" y="427"/>
                  </a:lnTo>
                  <a:lnTo>
                    <a:pt x="747" y="427"/>
                  </a:lnTo>
                  <a:lnTo>
                    <a:pt x="746" y="427"/>
                  </a:lnTo>
                  <a:lnTo>
                    <a:pt x="746" y="428"/>
                  </a:lnTo>
                  <a:lnTo>
                    <a:pt x="745" y="428"/>
                  </a:lnTo>
                  <a:lnTo>
                    <a:pt x="745" y="427"/>
                  </a:lnTo>
                  <a:lnTo>
                    <a:pt x="745" y="426"/>
                  </a:lnTo>
                  <a:lnTo>
                    <a:pt x="744" y="426"/>
                  </a:lnTo>
                  <a:lnTo>
                    <a:pt x="744" y="427"/>
                  </a:lnTo>
                  <a:lnTo>
                    <a:pt x="743" y="428"/>
                  </a:lnTo>
                  <a:lnTo>
                    <a:pt x="741" y="428"/>
                  </a:lnTo>
                  <a:lnTo>
                    <a:pt x="741" y="427"/>
                  </a:lnTo>
                  <a:lnTo>
                    <a:pt x="741" y="426"/>
                  </a:lnTo>
                  <a:lnTo>
                    <a:pt x="741" y="425"/>
                  </a:lnTo>
                  <a:lnTo>
                    <a:pt x="740" y="426"/>
                  </a:lnTo>
                  <a:lnTo>
                    <a:pt x="738" y="426"/>
                  </a:lnTo>
                  <a:lnTo>
                    <a:pt x="742" y="423"/>
                  </a:lnTo>
                  <a:lnTo>
                    <a:pt x="742" y="422"/>
                  </a:lnTo>
                  <a:lnTo>
                    <a:pt x="743" y="422"/>
                  </a:lnTo>
                  <a:lnTo>
                    <a:pt x="743" y="421"/>
                  </a:lnTo>
                  <a:lnTo>
                    <a:pt x="743" y="420"/>
                  </a:lnTo>
                  <a:lnTo>
                    <a:pt x="743" y="421"/>
                  </a:lnTo>
                  <a:lnTo>
                    <a:pt x="741" y="422"/>
                  </a:lnTo>
                  <a:lnTo>
                    <a:pt x="740" y="423"/>
                  </a:lnTo>
                  <a:lnTo>
                    <a:pt x="738" y="424"/>
                  </a:lnTo>
                  <a:lnTo>
                    <a:pt x="738" y="425"/>
                  </a:lnTo>
                  <a:lnTo>
                    <a:pt x="737" y="426"/>
                  </a:lnTo>
                  <a:lnTo>
                    <a:pt x="737" y="427"/>
                  </a:lnTo>
                  <a:lnTo>
                    <a:pt x="736" y="427"/>
                  </a:lnTo>
                  <a:lnTo>
                    <a:pt x="736" y="426"/>
                  </a:lnTo>
                  <a:lnTo>
                    <a:pt x="736" y="425"/>
                  </a:lnTo>
                  <a:lnTo>
                    <a:pt x="736" y="424"/>
                  </a:lnTo>
                  <a:lnTo>
                    <a:pt x="735" y="424"/>
                  </a:lnTo>
                  <a:lnTo>
                    <a:pt x="735" y="425"/>
                  </a:lnTo>
                  <a:lnTo>
                    <a:pt x="734" y="426"/>
                  </a:lnTo>
                  <a:lnTo>
                    <a:pt x="734" y="427"/>
                  </a:lnTo>
                  <a:lnTo>
                    <a:pt x="734" y="426"/>
                  </a:lnTo>
                  <a:lnTo>
                    <a:pt x="733" y="426"/>
                  </a:lnTo>
                  <a:lnTo>
                    <a:pt x="733" y="425"/>
                  </a:lnTo>
                  <a:lnTo>
                    <a:pt x="732" y="425"/>
                  </a:lnTo>
                  <a:lnTo>
                    <a:pt x="730" y="425"/>
                  </a:lnTo>
                  <a:lnTo>
                    <a:pt x="728" y="424"/>
                  </a:lnTo>
                  <a:lnTo>
                    <a:pt x="727" y="424"/>
                  </a:lnTo>
                  <a:lnTo>
                    <a:pt x="727" y="423"/>
                  </a:lnTo>
                  <a:lnTo>
                    <a:pt x="728" y="423"/>
                  </a:lnTo>
                  <a:lnTo>
                    <a:pt x="728" y="422"/>
                  </a:lnTo>
                  <a:lnTo>
                    <a:pt x="731" y="421"/>
                  </a:lnTo>
                  <a:lnTo>
                    <a:pt x="732" y="421"/>
                  </a:lnTo>
                  <a:lnTo>
                    <a:pt x="732" y="420"/>
                  </a:lnTo>
                  <a:lnTo>
                    <a:pt x="733" y="420"/>
                  </a:lnTo>
                  <a:lnTo>
                    <a:pt x="735" y="418"/>
                  </a:lnTo>
                  <a:lnTo>
                    <a:pt x="736" y="417"/>
                  </a:lnTo>
                  <a:lnTo>
                    <a:pt x="736" y="416"/>
                  </a:lnTo>
                  <a:lnTo>
                    <a:pt x="735" y="416"/>
                  </a:lnTo>
                  <a:lnTo>
                    <a:pt x="735" y="417"/>
                  </a:lnTo>
                  <a:lnTo>
                    <a:pt x="733" y="417"/>
                  </a:lnTo>
                  <a:lnTo>
                    <a:pt x="733" y="416"/>
                  </a:lnTo>
                  <a:lnTo>
                    <a:pt x="734" y="415"/>
                  </a:lnTo>
                  <a:lnTo>
                    <a:pt x="733" y="415"/>
                  </a:lnTo>
                  <a:lnTo>
                    <a:pt x="732" y="416"/>
                  </a:lnTo>
                  <a:lnTo>
                    <a:pt x="731" y="417"/>
                  </a:lnTo>
                  <a:lnTo>
                    <a:pt x="730" y="417"/>
                  </a:lnTo>
                  <a:lnTo>
                    <a:pt x="730" y="418"/>
                  </a:lnTo>
                  <a:lnTo>
                    <a:pt x="728" y="417"/>
                  </a:lnTo>
                  <a:lnTo>
                    <a:pt x="728" y="418"/>
                  </a:lnTo>
                  <a:lnTo>
                    <a:pt x="727" y="420"/>
                  </a:lnTo>
                  <a:lnTo>
                    <a:pt x="726" y="421"/>
                  </a:lnTo>
                  <a:lnTo>
                    <a:pt x="725" y="421"/>
                  </a:lnTo>
                  <a:lnTo>
                    <a:pt x="724" y="421"/>
                  </a:lnTo>
                  <a:lnTo>
                    <a:pt x="724" y="420"/>
                  </a:lnTo>
                  <a:lnTo>
                    <a:pt x="723" y="421"/>
                  </a:lnTo>
                  <a:lnTo>
                    <a:pt x="724" y="421"/>
                  </a:lnTo>
                  <a:lnTo>
                    <a:pt x="724" y="422"/>
                  </a:lnTo>
                  <a:lnTo>
                    <a:pt x="723" y="423"/>
                  </a:lnTo>
                  <a:lnTo>
                    <a:pt x="722" y="424"/>
                  </a:lnTo>
                  <a:lnTo>
                    <a:pt x="722" y="425"/>
                  </a:lnTo>
                  <a:lnTo>
                    <a:pt x="723" y="425"/>
                  </a:lnTo>
                  <a:lnTo>
                    <a:pt x="723" y="424"/>
                  </a:lnTo>
                  <a:lnTo>
                    <a:pt x="725" y="423"/>
                  </a:lnTo>
                  <a:lnTo>
                    <a:pt x="726" y="423"/>
                  </a:lnTo>
                  <a:lnTo>
                    <a:pt x="727" y="424"/>
                  </a:lnTo>
                  <a:lnTo>
                    <a:pt x="727" y="425"/>
                  </a:lnTo>
                  <a:lnTo>
                    <a:pt x="726" y="427"/>
                  </a:lnTo>
                  <a:lnTo>
                    <a:pt x="724" y="428"/>
                  </a:lnTo>
                  <a:lnTo>
                    <a:pt x="723" y="428"/>
                  </a:lnTo>
                  <a:lnTo>
                    <a:pt x="722" y="428"/>
                  </a:lnTo>
                  <a:lnTo>
                    <a:pt x="721" y="428"/>
                  </a:lnTo>
                  <a:lnTo>
                    <a:pt x="721" y="430"/>
                  </a:lnTo>
                  <a:lnTo>
                    <a:pt x="720" y="430"/>
                  </a:lnTo>
                  <a:lnTo>
                    <a:pt x="718" y="431"/>
                  </a:lnTo>
                  <a:lnTo>
                    <a:pt x="720" y="432"/>
                  </a:lnTo>
                  <a:lnTo>
                    <a:pt x="721" y="431"/>
                  </a:lnTo>
                  <a:lnTo>
                    <a:pt x="722" y="430"/>
                  </a:lnTo>
                  <a:lnTo>
                    <a:pt x="724" y="430"/>
                  </a:lnTo>
                  <a:lnTo>
                    <a:pt x="725" y="433"/>
                  </a:lnTo>
                  <a:lnTo>
                    <a:pt x="724" y="434"/>
                  </a:lnTo>
                  <a:lnTo>
                    <a:pt x="724" y="436"/>
                  </a:lnTo>
                  <a:lnTo>
                    <a:pt x="721" y="438"/>
                  </a:lnTo>
                  <a:lnTo>
                    <a:pt x="718" y="441"/>
                  </a:lnTo>
                  <a:lnTo>
                    <a:pt x="718" y="440"/>
                  </a:lnTo>
                  <a:lnTo>
                    <a:pt x="717" y="440"/>
                  </a:lnTo>
                  <a:lnTo>
                    <a:pt x="717" y="438"/>
                  </a:lnTo>
                  <a:lnTo>
                    <a:pt x="717" y="437"/>
                  </a:lnTo>
                  <a:lnTo>
                    <a:pt x="718" y="437"/>
                  </a:lnTo>
                  <a:lnTo>
                    <a:pt x="717" y="436"/>
                  </a:lnTo>
                  <a:lnTo>
                    <a:pt x="717" y="437"/>
                  </a:lnTo>
                  <a:lnTo>
                    <a:pt x="716" y="437"/>
                  </a:lnTo>
                  <a:lnTo>
                    <a:pt x="715" y="437"/>
                  </a:lnTo>
                  <a:lnTo>
                    <a:pt x="714" y="437"/>
                  </a:lnTo>
                  <a:lnTo>
                    <a:pt x="713" y="438"/>
                  </a:lnTo>
                  <a:lnTo>
                    <a:pt x="713" y="440"/>
                  </a:lnTo>
                  <a:lnTo>
                    <a:pt x="713" y="438"/>
                  </a:lnTo>
                  <a:lnTo>
                    <a:pt x="714" y="438"/>
                  </a:lnTo>
                  <a:lnTo>
                    <a:pt x="715" y="438"/>
                  </a:lnTo>
                  <a:lnTo>
                    <a:pt x="716" y="438"/>
                  </a:lnTo>
                  <a:lnTo>
                    <a:pt x="716" y="440"/>
                  </a:lnTo>
                  <a:lnTo>
                    <a:pt x="715" y="440"/>
                  </a:lnTo>
                  <a:lnTo>
                    <a:pt x="715" y="441"/>
                  </a:lnTo>
                  <a:lnTo>
                    <a:pt x="716" y="441"/>
                  </a:lnTo>
                  <a:lnTo>
                    <a:pt x="716" y="442"/>
                  </a:lnTo>
                  <a:lnTo>
                    <a:pt x="715" y="442"/>
                  </a:lnTo>
                  <a:lnTo>
                    <a:pt x="715" y="443"/>
                  </a:lnTo>
                  <a:lnTo>
                    <a:pt x="716" y="443"/>
                  </a:lnTo>
                  <a:lnTo>
                    <a:pt x="716" y="442"/>
                  </a:lnTo>
                  <a:lnTo>
                    <a:pt x="717" y="442"/>
                  </a:lnTo>
                  <a:lnTo>
                    <a:pt x="717" y="444"/>
                  </a:lnTo>
                  <a:lnTo>
                    <a:pt x="716" y="444"/>
                  </a:lnTo>
                  <a:lnTo>
                    <a:pt x="715" y="444"/>
                  </a:lnTo>
                  <a:lnTo>
                    <a:pt x="713" y="445"/>
                  </a:lnTo>
                  <a:lnTo>
                    <a:pt x="714" y="446"/>
                  </a:lnTo>
                  <a:lnTo>
                    <a:pt x="715" y="445"/>
                  </a:lnTo>
                  <a:lnTo>
                    <a:pt x="716" y="445"/>
                  </a:lnTo>
                  <a:lnTo>
                    <a:pt x="717" y="445"/>
                  </a:lnTo>
                  <a:lnTo>
                    <a:pt x="717" y="446"/>
                  </a:lnTo>
                  <a:lnTo>
                    <a:pt x="717" y="447"/>
                  </a:lnTo>
                  <a:lnTo>
                    <a:pt x="715" y="447"/>
                  </a:lnTo>
                  <a:lnTo>
                    <a:pt x="714" y="447"/>
                  </a:lnTo>
                  <a:lnTo>
                    <a:pt x="713" y="448"/>
                  </a:lnTo>
                  <a:lnTo>
                    <a:pt x="714" y="450"/>
                  </a:lnTo>
                  <a:lnTo>
                    <a:pt x="715" y="448"/>
                  </a:lnTo>
                  <a:lnTo>
                    <a:pt x="716" y="448"/>
                  </a:lnTo>
                  <a:lnTo>
                    <a:pt x="717" y="448"/>
                  </a:lnTo>
                  <a:lnTo>
                    <a:pt x="717" y="450"/>
                  </a:lnTo>
                  <a:lnTo>
                    <a:pt x="716" y="450"/>
                  </a:lnTo>
                  <a:lnTo>
                    <a:pt x="714" y="451"/>
                  </a:lnTo>
                  <a:lnTo>
                    <a:pt x="713" y="450"/>
                  </a:lnTo>
                  <a:lnTo>
                    <a:pt x="712" y="450"/>
                  </a:lnTo>
                  <a:lnTo>
                    <a:pt x="713" y="450"/>
                  </a:lnTo>
                  <a:lnTo>
                    <a:pt x="713" y="448"/>
                  </a:lnTo>
                  <a:lnTo>
                    <a:pt x="712" y="448"/>
                  </a:lnTo>
                  <a:lnTo>
                    <a:pt x="711" y="448"/>
                  </a:lnTo>
                  <a:lnTo>
                    <a:pt x="710" y="448"/>
                  </a:lnTo>
                  <a:lnTo>
                    <a:pt x="708" y="447"/>
                  </a:lnTo>
                  <a:lnTo>
                    <a:pt x="711" y="447"/>
                  </a:lnTo>
                  <a:lnTo>
                    <a:pt x="712" y="447"/>
                  </a:lnTo>
                  <a:lnTo>
                    <a:pt x="712" y="446"/>
                  </a:lnTo>
                  <a:lnTo>
                    <a:pt x="711" y="446"/>
                  </a:lnTo>
                  <a:lnTo>
                    <a:pt x="710" y="446"/>
                  </a:lnTo>
                  <a:lnTo>
                    <a:pt x="710" y="445"/>
                  </a:lnTo>
                  <a:lnTo>
                    <a:pt x="710" y="444"/>
                  </a:lnTo>
                  <a:lnTo>
                    <a:pt x="711" y="444"/>
                  </a:lnTo>
                  <a:lnTo>
                    <a:pt x="712" y="442"/>
                  </a:lnTo>
                  <a:lnTo>
                    <a:pt x="712" y="441"/>
                  </a:lnTo>
                  <a:lnTo>
                    <a:pt x="711" y="442"/>
                  </a:lnTo>
                  <a:lnTo>
                    <a:pt x="710" y="443"/>
                  </a:lnTo>
                  <a:lnTo>
                    <a:pt x="707" y="445"/>
                  </a:lnTo>
                  <a:lnTo>
                    <a:pt x="706" y="445"/>
                  </a:lnTo>
                  <a:lnTo>
                    <a:pt x="706" y="444"/>
                  </a:lnTo>
                  <a:lnTo>
                    <a:pt x="705" y="443"/>
                  </a:lnTo>
                  <a:lnTo>
                    <a:pt x="705" y="444"/>
                  </a:lnTo>
                  <a:lnTo>
                    <a:pt x="704" y="444"/>
                  </a:lnTo>
                  <a:lnTo>
                    <a:pt x="703" y="444"/>
                  </a:lnTo>
                  <a:lnTo>
                    <a:pt x="702" y="444"/>
                  </a:lnTo>
                  <a:lnTo>
                    <a:pt x="703" y="443"/>
                  </a:lnTo>
                  <a:lnTo>
                    <a:pt x="702" y="443"/>
                  </a:lnTo>
                  <a:lnTo>
                    <a:pt x="702" y="442"/>
                  </a:lnTo>
                  <a:lnTo>
                    <a:pt x="701" y="442"/>
                  </a:lnTo>
                  <a:lnTo>
                    <a:pt x="700" y="442"/>
                  </a:lnTo>
                  <a:lnTo>
                    <a:pt x="700" y="441"/>
                  </a:lnTo>
                  <a:lnTo>
                    <a:pt x="700" y="440"/>
                  </a:lnTo>
                  <a:lnTo>
                    <a:pt x="698" y="440"/>
                  </a:lnTo>
                  <a:lnTo>
                    <a:pt x="697" y="440"/>
                  </a:lnTo>
                  <a:lnTo>
                    <a:pt x="697" y="438"/>
                  </a:lnTo>
                  <a:lnTo>
                    <a:pt x="698" y="438"/>
                  </a:lnTo>
                  <a:lnTo>
                    <a:pt x="697" y="438"/>
                  </a:lnTo>
                  <a:lnTo>
                    <a:pt x="696" y="438"/>
                  </a:lnTo>
                  <a:lnTo>
                    <a:pt x="696" y="437"/>
                  </a:lnTo>
                  <a:lnTo>
                    <a:pt x="697" y="437"/>
                  </a:lnTo>
                  <a:lnTo>
                    <a:pt x="698" y="437"/>
                  </a:lnTo>
                  <a:lnTo>
                    <a:pt x="698" y="436"/>
                  </a:lnTo>
                  <a:lnTo>
                    <a:pt x="697" y="436"/>
                  </a:lnTo>
                  <a:lnTo>
                    <a:pt x="695" y="436"/>
                  </a:lnTo>
                  <a:lnTo>
                    <a:pt x="694" y="438"/>
                  </a:lnTo>
                  <a:lnTo>
                    <a:pt x="692" y="438"/>
                  </a:lnTo>
                  <a:lnTo>
                    <a:pt x="693" y="435"/>
                  </a:lnTo>
                  <a:lnTo>
                    <a:pt x="694" y="435"/>
                  </a:lnTo>
                  <a:lnTo>
                    <a:pt x="695" y="433"/>
                  </a:lnTo>
                  <a:lnTo>
                    <a:pt x="695" y="432"/>
                  </a:lnTo>
                  <a:lnTo>
                    <a:pt x="694" y="432"/>
                  </a:lnTo>
                  <a:lnTo>
                    <a:pt x="692" y="434"/>
                  </a:lnTo>
                  <a:lnTo>
                    <a:pt x="691" y="435"/>
                  </a:lnTo>
                  <a:lnTo>
                    <a:pt x="691" y="434"/>
                  </a:lnTo>
                  <a:lnTo>
                    <a:pt x="688" y="435"/>
                  </a:lnTo>
                  <a:lnTo>
                    <a:pt x="687" y="436"/>
                  </a:lnTo>
                  <a:lnTo>
                    <a:pt x="686" y="438"/>
                  </a:lnTo>
                  <a:lnTo>
                    <a:pt x="685" y="441"/>
                  </a:lnTo>
                  <a:lnTo>
                    <a:pt x="684" y="440"/>
                  </a:lnTo>
                  <a:lnTo>
                    <a:pt x="685" y="437"/>
                  </a:lnTo>
                  <a:lnTo>
                    <a:pt x="685" y="436"/>
                  </a:lnTo>
                  <a:lnTo>
                    <a:pt x="686" y="434"/>
                  </a:lnTo>
                  <a:lnTo>
                    <a:pt x="684" y="435"/>
                  </a:lnTo>
                  <a:lnTo>
                    <a:pt x="682" y="438"/>
                  </a:lnTo>
                  <a:lnTo>
                    <a:pt x="682" y="440"/>
                  </a:lnTo>
                  <a:lnTo>
                    <a:pt x="681" y="440"/>
                  </a:lnTo>
                  <a:lnTo>
                    <a:pt x="680" y="440"/>
                  </a:lnTo>
                  <a:lnTo>
                    <a:pt x="680" y="438"/>
                  </a:lnTo>
                  <a:lnTo>
                    <a:pt x="681" y="437"/>
                  </a:lnTo>
                  <a:lnTo>
                    <a:pt x="681" y="435"/>
                  </a:lnTo>
                  <a:lnTo>
                    <a:pt x="680" y="434"/>
                  </a:lnTo>
                  <a:lnTo>
                    <a:pt x="678" y="434"/>
                  </a:lnTo>
                  <a:lnTo>
                    <a:pt x="678" y="435"/>
                  </a:lnTo>
                  <a:lnTo>
                    <a:pt x="678" y="436"/>
                  </a:lnTo>
                  <a:lnTo>
                    <a:pt x="678" y="437"/>
                  </a:lnTo>
                  <a:lnTo>
                    <a:pt x="677" y="437"/>
                  </a:lnTo>
                  <a:lnTo>
                    <a:pt x="676" y="437"/>
                  </a:lnTo>
                  <a:lnTo>
                    <a:pt x="676" y="438"/>
                  </a:lnTo>
                  <a:lnTo>
                    <a:pt x="675" y="440"/>
                  </a:lnTo>
                  <a:lnTo>
                    <a:pt x="675" y="438"/>
                  </a:lnTo>
                  <a:lnTo>
                    <a:pt x="675" y="437"/>
                  </a:lnTo>
                  <a:lnTo>
                    <a:pt x="674" y="438"/>
                  </a:lnTo>
                  <a:lnTo>
                    <a:pt x="672" y="440"/>
                  </a:lnTo>
                  <a:lnTo>
                    <a:pt x="671" y="440"/>
                  </a:lnTo>
                  <a:lnTo>
                    <a:pt x="670" y="440"/>
                  </a:lnTo>
                  <a:lnTo>
                    <a:pt x="668" y="440"/>
                  </a:lnTo>
                  <a:lnTo>
                    <a:pt x="668" y="438"/>
                  </a:lnTo>
                  <a:lnTo>
                    <a:pt x="670" y="437"/>
                  </a:lnTo>
                  <a:lnTo>
                    <a:pt x="671" y="436"/>
                  </a:lnTo>
                  <a:lnTo>
                    <a:pt x="670" y="436"/>
                  </a:lnTo>
                  <a:lnTo>
                    <a:pt x="667" y="437"/>
                  </a:lnTo>
                  <a:lnTo>
                    <a:pt x="666" y="437"/>
                  </a:lnTo>
                  <a:lnTo>
                    <a:pt x="665" y="438"/>
                  </a:lnTo>
                  <a:lnTo>
                    <a:pt x="664" y="438"/>
                  </a:lnTo>
                  <a:lnTo>
                    <a:pt x="665" y="438"/>
                  </a:lnTo>
                  <a:lnTo>
                    <a:pt x="665" y="437"/>
                  </a:lnTo>
                  <a:lnTo>
                    <a:pt x="665" y="436"/>
                  </a:lnTo>
                  <a:lnTo>
                    <a:pt x="666" y="435"/>
                  </a:lnTo>
                  <a:lnTo>
                    <a:pt x="666" y="434"/>
                  </a:lnTo>
                  <a:lnTo>
                    <a:pt x="665" y="434"/>
                  </a:lnTo>
                  <a:lnTo>
                    <a:pt x="665" y="435"/>
                  </a:lnTo>
                  <a:lnTo>
                    <a:pt x="664" y="435"/>
                  </a:lnTo>
                  <a:lnTo>
                    <a:pt x="664" y="434"/>
                  </a:lnTo>
                  <a:lnTo>
                    <a:pt x="664" y="435"/>
                  </a:lnTo>
                  <a:lnTo>
                    <a:pt x="664" y="436"/>
                  </a:lnTo>
                  <a:lnTo>
                    <a:pt x="664" y="437"/>
                  </a:lnTo>
                  <a:lnTo>
                    <a:pt x="663" y="438"/>
                  </a:lnTo>
                  <a:lnTo>
                    <a:pt x="662" y="438"/>
                  </a:lnTo>
                  <a:lnTo>
                    <a:pt x="662" y="437"/>
                  </a:lnTo>
                  <a:lnTo>
                    <a:pt x="662" y="436"/>
                  </a:lnTo>
                  <a:lnTo>
                    <a:pt x="661" y="436"/>
                  </a:lnTo>
                  <a:lnTo>
                    <a:pt x="661" y="437"/>
                  </a:lnTo>
                  <a:lnTo>
                    <a:pt x="660" y="437"/>
                  </a:lnTo>
                  <a:lnTo>
                    <a:pt x="658" y="438"/>
                  </a:lnTo>
                  <a:lnTo>
                    <a:pt x="657" y="438"/>
                  </a:lnTo>
                  <a:lnTo>
                    <a:pt x="656" y="438"/>
                  </a:lnTo>
                  <a:lnTo>
                    <a:pt x="655" y="438"/>
                  </a:lnTo>
                  <a:lnTo>
                    <a:pt x="655" y="440"/>
                  </a:lnTo>
                  <a:lnTo>
                    <a:pt x="654" y="441"/>
                  </a:lnTo>
                  <a:lnTo>
                    <a:pt x="653" y="441"/>
                  </a:lnTo>
                  <a:lnTo>
                    <a:pt x="653" y="440"/>
                  </a:lnTo>
                  <a:lnTo>
                    <a:pt x="652" y="440"/>
                  </a:lnTo>
                  <a:lnTo>
                    <a:pt x="652" y="441"/>
                  </a:lnTo>
                  <a:lnTo>
                    <a:pt x="652" y="440"/>
                  </a:lnTo>
                  <a:lnTo>
                    <a:pt x="653" y="440"/>
                  </a:lnTo>
                  <a:lnTo>
                    <a:pt x="653" y="438"/>
                  </a:lnTo>
                  <a:lnTo>
                    <a:pt x="653" y="437"/>
                  </a:lnTo>
                  <a:lnTo>
                    <a:pt x="652" y="437"/>
                  </a:lnTo>
                  <a:lnTo>
                    <a:pt x="651" y="438"/>
                  </a:lnTo>
                  <a:lnTo>
                    <a:pt x="651" y="440"/>
                  </a:lnTo>
                  <a:lnTo>
                    <a:pt x="650" y="440"/>
                  </a:lnTo>
                  <a:lnTo>
                    <a:pt x="650" y="438"/>
                  </a:lnTo>
                  <a:lnTo>
                    <a:pt x="648" y="438"/>
                  </a:lnTo>
                  <a:lnTo>
                    <a:pt x="648" y="437"/>
                  </a:lnTo>
                  <a:lnTo>
                    <a:pt x="647" y="437"/>
                  </a:lnTo>
                  <a:lnTo>
                    <a:pt x="647" y="436"/>
                  </a:lnTo>
                  <a:lnTo>
                    <a:pt x="646" y="435"/>
                  </a:lnTo>
                  <a:lnTo>
                    <a:pt x="647" y="435"/>
                  </a:lnTo>
                  <a:lnTo>
                    <a:pt x="647" y="434"/>
                  </a:lnTo>
                  <a:lnTo>
                    <a:pt x="646" y="434"/>
                  </a:lnTo>
                  <a:lnTo>
                    <a:pt x="645" y="434"/>
                  </a:lnTo>
                  <a:lnTo>
                    <a:pt x="644" y="434"/>
                  </a:lnTo>
                  <a:lnTo>
                    <a:pt x="644" y="435"/>
                  </a:lnTo>
                  <a:lnTo>
                    <a:pt x="643" y="435"/>
                  </a:lnTo>
                  <a:lnTo>
                    <a:pt x="642" y="435"/>
                  </a:lnTo>
                  <a:lnTo>
                    <a:pt x="641" y="434"/>
                  </a:lnTo>
                  <a:lnTo>
                    <a:pt x="640" y="434"/>
                  </a:lnTo>
                  <a:lnTo>
                    <a:pt x="640" y="433"/>
                  </a:lnTo>
                  <a:lnTo>
                    <a:pt x="641" y="432"/>
                  </a:lnTo>
                  <a:lnTo>
                    <a:pt x="640" y="432"/>
                  </a:lnTo>
                  <a:lnTo>
                    <a:pt x="638" y="431"/>
                  </a:lnTo>
                  <a:lnTo>
                    <a:pt x="638" y="430"/>
                  </a:lnTo>
                  <a:lnTo>
                    <a:pt x="638" y="428"/>
                  </a:lnTo>
                  <a:lnTo>
                    <a:pt x="640" y="426"/>
                  </a:lnTo>
                  <a:lnTo>
                    <a:pt x="641" y="426"/>
                  </a:lnTo>
                  <a:lnTo>
                    <a:pt x="642" y="426"/>
                  </a:lnTo>
                  <a:lnTo>
                    <a:pt x="642" y="425"/>
                  </a:lnTo>
                  <a:lnTo>
                    <a:pt x="643" y="425"/>
                  </a:lnTo>
                  <a:lnTo>
                    <a:pt x="644" y="425"/>
                  </a:lnTo>
                  <a:lnTo>
                    <a:pt x="645" y="425"/>
                  </a:lnTo>
                  <a:lnTo>
                    <a:pt x="645" y="426"/>
                  </a:lnTo>
                  <a:lnTo>
                    <a:pt x="646" y="426"/>
                  </a:lnTo>
                  <a:lnTo>
                    <a:pt x="646" y="425"/>
                  </a:lnTo>
                  <a:lnTo>
                    <a:pt x="647" y="425"/>
                  </a:lnTo>
                  <a:lnTo>
                    <a:pt x="648" y="425"/>
                  </a:lnTo>
                  <a:lnTo>
                    <a:pt x="648" y="426"/>
                  </a:lnTo>
                  <a:lnTo>
                    <a:pt x="650" y="427"/>
                  </a:lnTo>
                  <a:lnTo>
                    <a:pt x="651" y="427"/>
                  </a:lnTo>
                  <a:lnTo>
                    <a:pt x="651" y="426"/>
                  </a:lnTo>
                  <a:lnTo>
                    <a:pt x="652" y="426"/>
                  </a:lnTo>
                  <a:lnTo>
                    <a:pt x="653" y="426"/>
                  </a:lnTo>
                  <a:lnTo>
                    <a:pt x="653" y="427"/>
                  </a:lnTo>
                  <a:lnTo>
                    <a:pt x="654" y="427"/>
                  </a:lnTo>
                  <a:lnTo>
                    <a:pt x="655" y="427"/>
                  </a:lnTo>
                  <a:lnTo>
                    <a:pt x="655" y="426"/>
                  </a:lnTo>
                  <a:lnTo>
                    <a:pt x="656" y="426"/>
                  </a:lnTo>
                  <a:lnTo>
                    <a:pt x="657" y="427"/>
                  </a:lnTo>
                  <a:lnTo>
                    <a:pt x="656" y="427"/>
                  </a:lnTo>
                  <a:lnTo>
                    <a:pt x="656" y="428"/>
                  </a:lnTo>
                  <a:lnTo>
                    <a:pt x="657" y="427"/>
                  </a:lnTo>
                  <a:lnTo>
                    <a:pt x="657" y="426"/>
                  </a:lnTo>
                  <a:lnTo>
                    <a:pt x="657" y="425"/>
                  </a:lnTo>
                  <a:lnTo>
                    <a:pt x="658" y="425"/>
                  </a:lnTo>
                  <a:lnTo>
                    <a:pt x="660" y="426"/>
                  </a:lnTo>
                  <a:lnTo>
                    <a:pt x="660" y="425"/>
                  </a:lnTo>
                  <a:lnTo>
                    <a:pt x="661" y="425"/>
                  </a:lnTo>
                  <a:lnTo>
                    <a:pt x="663" y="424"/>
                  </a:lnTo>
                  <a:lnTo>
                    <a:pt x="665" y="424"/>
                  </a:lnTo>
                  <a:lnTo>
                    <a:pt x="664" y="424"/>
                  </a:lnTo>
                  <a:lnTo>
                    <a:pt x="664" y="423"/>
                  </a:lnTo>
                  <a:lnTo>
                    <a:pt x="663" y="423"/>
                  </a:lnTo>
                  <a:lnTo>
                    <a:pt x="662" y="423"/>
                  </a:lnTo>
                  <a:lnTo>
                    <a:pt x="661" y="423"/>
                  </a:lnTo>
                  <a:lnTo>
                    <a:pt x="660" y="423"/>
                  </a:lnTo>
                  <a:lnTo>
                    <a:pt x="657" y="423"/>
                  </a:lnTo>
                  <a:lnTo>
                    <a:pt x="656" y="423"/>
                  </a:lnTo>
                  <a:lnTo>
                    <a:pt x="655" y="423"/>
                  </a:lnTo>
                  <a:lnTo>
                    <a:pt x="654" y="423"/>
                  </a:lnTo>
                  <a:lnTo>
                    <a:pt x="653" y="423"/>
                  </a:lnTo>
                  <a:lnTo>
                    <a:pt x="652" y="421"/>
                  </a:lnTo>
                  <a:lnTo>
                    <a:pt x="651" y="420"/>
                  </a:lnTo>
                  <a:lnTo>
                    <a:pt x="651" y="418"/>
                  </a:lnTo>
                  <a:lnTo>
                    <a:pt x="651" y="417"/>
                  </a:lnTo>
                  <a:lnTo>
                    <a:pt x="651" y="416"/>
                  </a:lnTo>
                  <a:lnTo>
                    <a:pt x="651" y="415"/>
                  </a:lnTo>
                  <a:lnTo>
                    <a:pt x="651" y="414"/>
                  </a:lnTo>
                  <a:lnTo>
                    <a:pt x="652" y="414"/>
                  </a:lnTo>
                  <a:lnTo>
                    <a:pt x="653" y="413"/>
                  </a:lnTo>
                  <a:lnTo>
                    <a:pt x="654" y="412"/>
                  </a:lnTo>
                  <a:lnTo>
                    <a:pt x="655" y="412"/>
                  </a:lnTo>
                  <a:lnTo>
                    <a:pt x="656" y="412"/>
                  </a:lnTo>
                  <a:lnTo>
                    <a:pt x="656" y="411"/>
                  </a:lnTo>
                  <a:lnTo>
                    <a:pt x="658" y="410"/>
                  </a:lnTo>
                  <a:lnTo>
                    <a:pt x="660" y="408"/>
                  </a:lnTo>
                  <a:lnTo>
                    <a:pt x="661" y="408"/>
                  </a:lnTo>
                  <a:lnTo>
                    <a:pt x="662" y="408"/>
                  </a:lnTo>
                  <a:lnTo>
                    <a:pt x="662" y="407"/>
                  </a:lnTo>
                  <a:lnTo>
                    <a:pt x="663" y="407"/>
                  </a:lnTo>
                  <a:lnTo>
                    <a:pt x="664" y="407"/>
                  </a:lnTo>
                  <a:lnTo>
                    <a:pt x="665" y="407"/>
                  </a:lnTo>
                  <a:lnTo>
                    <a:pt x="667" y="406"/>
                  </a:lnTo>
                  <a:lnTo>
                    <a:pt x="668" y="405"/>
                  </a:lnTo>
                  <a:lnTo>
                    <a:pt x="670" y="404"/>
                  </a:lnTo>
                  <a:lnTo>
                    <a:pt x="671" y="403"/>
                  </a:lnTo>
                  <a:lnTo>
                    <a:pt x="672" y="402"/>
                  </a:lnTo>
                  <a:lnTo>
                    <a:pt x="673" y="403"/>
                  </a:lnTo>
                  <a:lnTo>
                    <a:pt x="673" y="402"/>
                  </a:lnTo>
                  <a:lnTo>
                    <a:pt x="674" y="402"/>
                  </a:lnTo>
                  <a:lnTo>
                    <a:pt x="674" y="401"/>
                  </a:lnTo>
                  <a:lnTo>
                    <a:pt x="675" y="400"/>
                  </a:lnTo>
                  <a:lnTo>
                    <a:pt x="676" y="398"/>
                  </a:lnTo>
                  <a:lnTo>
                    <a:pt x="676" y="397"/>
                  </a:lnTo>
                  <a:lnTo>
                    <a:pt x="676" y="396"/>
                  </a:lnTo>
                  <a:lnTo>
                    <a:pt x="677" y="395"/>
                  </a:lnTo>
                  <a:lnTo>
                    <a:pt x="677" y="394"/>
                  </a:lnTo>
                  <a:lnTo>
                    <a:pt x="677" y="393"/>
                  </a:lnTo>
                  <a:lnTo>
                    <a:pt x="678" y="392"/>
                  </a:lnTo>
                  <a:lnTo>
                    <a:pt x="680" y="392"/>
                  </a:lnTo>
                  <a:lnTo>
                    <a:pt x="681" y="392"/>
                  </a:lnTo>
                  <a:lnTo>
                    <a:pt x="682" y="392"/>
                  </a:lnTo>
                  <a:lnTo>
                    <a:pt x="683" y="392"/>
                  </a:lnTo>
                  <a:lnTo>
                    <a:pt x="684" y="393"/>
                  </a:lnTo>
                  <a:lnTo>
                    <a:pt x="685" y="393"/>
                  </a:lnTo>
                  <a:lnTo>
                    <a:pt x="686" y="393"/>
                  </a:lnTo>
                  <a:lnTo>
                    <a:pt x="688" y="393"/>
                  </a:lnTo>
                  <a:lnTo>
                    <a:pt x="690" y="393"/>
                  </a:lnTo>
                  <a:lnTo>
                    <a:pt x="691" y="393"/>
                  </a:lnTo>
                  <a:lnTo>
                    <a:pt x="692" y="393"/>
                  </a:lnTo>
                  <a:lnTo>
                    <a:pt x="693" y="393"/>
                  </a:lnTo>
                  <a:lnTo>
                    <a:pt x="694" y="392"/>
                  </a:lnTo>
                  <a:lnTo>
                    <a:pt x="695" y="393"/>
                  </a:lnTo>
                  <a:lnTo>
                    <a:pt x="696" y="393"/>
                  </a:lnTo>
                  <a:lnTo>
                    <a:pt x="697" y="393"/>
                  </a:lnTo>
                  <a:lnTo>
                    <a:pt x="698" y="393"/>
                  </a:lnTo>
                  <a:lnTo>
                    <a:pt x="700" y="393"/>
                  </a:lnTo>
                  <a:lnTo>
                    <a:pt x="701" y="393"/>
                  </a:lnTo>
                  <a:lnTo>
                    <a:pt x="701" y="394"/>
                  </a:lnTo>
                  <a:lnTo>
                    <a:pt x="700" y="395"/>
                  </a:lnTo>
                  <a:lnTo>
                    <a:pt x="700" y="396"/>
                  </a:lnTo>
                  <a:lnTo>
                    <a:pt x="700" y="397"/>
                  </a:lnTo>
                  <a:lnTo>
                    <a:pt x="701" y="398"/>
                  </a:lnTo>
                  <a:lnTo>
                    <a:pt x="702" y="400"/>
                  </a:lnTo>
                  <a:lnTo>
                    <a:pt x="702" y="401"/>
                  </a:lnTo>
                  <a:lnTo>
                    <a:pt x="703" y="400"/>
                  </a:lnTo>
                  <a:lnTo>
                    <a:pt x="704" y="401"/>
                  </a:lnTo>
                  <a:lnTo>
                    <a:pt x="705" y="401"/>
                  </a:lnTo>
                  <a:lnTo>
                    <a:pt x="706" y="401"/>
                  </a:lnTo>
                  <a:lnTo>
                    <a:pt x="707" y="401"/>
                  </a:lnTo>
                  <a:lnTo>
                    <a:pt x="707" y="402"/>
                  </a:lnTo>
                  <a:lnTo>
                    <a:pt x="708" y="401"/>
                  </a:lnTo>
                  <a:lnTo>
                    <a:pt x="708" y="400"/>
                  </a:lnTo>
                  <a:lnTo>
                    <a:pt x="708" y="398"/>
                  </a:lnTo>
                  <a:lnTo>
                    <a:pt x="708" y="397"/>
                  </a:lnTo>
                  <a:lnTo>
                    <a:pt x="708" y="396"/>
                  </a:lnTo>
                  <a:lnTo>
                    <a:pt x="707" y="395"/>
                  </a:lnTo>
                  <a:lnTo>
                    <a:pt x="707" y="393"/>
                  </a:lnTo>
                  <a:lnTo>
                    <a:pt x="710" y="392"/>
                  </a:lnTo>
                  <a:lnTo>
                    <a:pt x="710" y="391"/>
                  </a:lnTo>
                  <a:lnTo>
                    <a:pt x="710" y="390"/>
                  </a:lnTo>
                  <a:lnTo>
                    <a:pt x="708" y="388"/>
                  </a:lnTo>
                  <a:lnTo>
                    <a:pt x="707" y="388"/>
                  </a:lnTo>
                  <a:lnTo>
                    <a:pt x="706" y="387"/>
                  </a:lnTo>
                  <a:lnTo>
                    <a:pt x="705" y="387"/>
                  </a:lnTo>
                  <a:lnTo>
                    <a:pt x="704" y="386"/>
                  </a:lnTo>
                  <a:lnTo>
                    <a:pt x="703" y="386"/>
                  </a:lnTo>
                  <a:lnTo>
                    <a:pt x="703" y="385"/>
                  </a:lnTo>
                  <a:lnTo>
                    <a:pt x="703" y="384"/>
                  </a:lnTo>
                  <a:lnTo>
                    <a:pt x="702" y="384"/>
                  </a:lnTo>
                  <a:lnTo>
                    <a:pt x="702" y="383"/>
                  </a:lnTo>
                  <a:lnTo>
                    <a:pt x="701" y="383"/>
                  </a:lnTo>
                  <a:lnTo>
                    <a:pt x="700" y="383"/>
                  </a:lnTo>
                  <a:lnTo>
                    <a:pt x="697" y="383"/>
                  </a:lnTo>
                  <a:lnTo>
                    <a:pt x="696" y="383"/>
                  </a:lnTo>
                  <a:lnTo>
                    <a:pt x="696" y="382"/>
                  </a:lnTo>
                  <a:lnTo>
                    <a:pt x="695" y="382"/>
                  </a:lnTo>
                  <a:lnTo>
                    <a:pt x="694" y="382"/>
                  </a:lnTo>
                  <a:lnTo>
                    <a:pt x="693" y="383"/>
                  </a:lnTo>
                  <a:lnTo>
                    <a:pt x="692" y="383"/>
                  </a:lnTo>
                  <a:lnTo>
                    <a:pt x="691" y="384"/>
                  </a:lnTo>
                  <a:lnTo>
                    <a:pt x="690" y="384"/>
                  </a:lnTo>
                  <a:lnTo>
                    <a:pt x="688" y="384"/>
                  </a:lnTo>
                  <a:lnTo>
                    <a:pt x="687" y="384"/>
                  </a:lnTo>
                  <a:lnTo>
                    <a:pt x="686" y="384"/>
                  </a:lnTo>
                  <a:lnTo>
                    <a:pt x="685" y="384"/>
                  </a:lnTo>
                  <a:lnTo>
                    <a:pt x="684" y="383"/>
                  </a:lnTo>
                  <a:lnTo>
                    <a:pt x="684" y="382"/>
                  </a:lnTo>
                  <a:lnTo>
                    <a:pt x="683" y="382"/>
                  </a:lnTo>
                  <a:lnTo>
                    <a:pt x="682" y="382"/>
                  </a:lnTo>
                  <a:lnTo>
                    <a:pt x="681" y="382"/>
                  </a:lnTo>
                  <a:lnTo>
                    <a:pt x="680" y="383"/>
                  </a:lnTo>
                  <a:lnTo>
                    <a:pt x="678" y="383"/>
                  </a:lnTo>
                  <a:lnTo>
                    <a:pt x="677" y="383"/>
                  </a:lnTo>
                  <a:lnTo>
                    <a:pt x="676" y="383"/>
                  </a:lnTo>
                  <a:lnTo>
                    <a:pt x="675" y="384"/>
                  </a:lnTo>
                  <a:lnTo>
                    <a:pt x="675" y="385"/>
                  </a:lnTo>
                  <a:lnTo>
                    <a:pt x="675" y="386"/>
                  </a:lnTo>
                  <a:lnTo>
                    <a:pt x="674" y="388"/>
                  </a:lnTo>
                  <a:lnTo>
                    <a:pt x="673" y="388"/>
                  </a:lnTo>
                  <a:lnTo>
                    <a:pt x="673" y="387"/>
                  </a:lnTo>
                  <a:lnTo>
                    <a:pt x="673" y="386"/>
                  </a:lnTo>
                  <a:lnTo>
                    <a:pt x="672" y="386"/>
                  </a:lnTo>
                  <a:lnTo>
                    <a:pt x="671" y="386"/>
                  </a:lnTo>
                  <a:lnTo>
                    <a:pt x="671" y="385"/>
                  </a:lnTo>
                  <a:lnTo>
                    <a:pt x="671" y="386"/>
                  </a:lnTo>
                  <a:lnTo>
                    <a:pt x="671" y="385"/>
                  </a:lnTo>
                  <a:lnTo>
                    <a:pt x="668" y="385"/>
                  </a:lnTo>
                  <a:lnTo>
                    <a:pt x="666" y="386"/>
                  </a:lnTo>
                  <a:lnTo>
                    <a:pt x="665" y="388"/>
                  </a:lnTo>
                  <a:lnTo>
                    <a:pt x="664" y="387"/>
                  </a:lnTo>
                  <a:lnTo>
                    <a:pt x="662" y="387"/>
                  </a:lnTo>
                  <a:lnTo>
                    <a:pt x="661" y="388"/>
                  </a:lnTo>
                  <a:lnTo>
                    <a:pt x="660" y="388"/>
                  </a:lnTo>
                  <a:lnTo>
                    <a:pt x="660" y="390"/>
                  </a:lnTo>
                  <a:lnTo>
                    <a:pt x="658" y="390"/>
                  </a:lnTo>
                  <a:lnTo>
                    <a:pt x="658" y="391"/>
                  </a:lnTo>
                  <a:lnTo>
                    <a:pt x="660" y="392"/>
                  </a:lnTo>
                  <a:lnTo>
                    <a:pt x="657" y="392"/>
                  </a:lnTo>
                  <a:lnTo>
                    <a:pt x="657" y="393"/>
                  </a:lnTo>
                  <a:lnTo>
                    <a:pt x="656" y="392"/>
                  </a:lnTo>
                  <a:lnTo>
                    <a:pt x="655" y="393"/>
                  </a:lnTo>
                  <a:lnTo>
                    <a:pt x="654" y="394"/>
                  </a:lnTo>
                  <a:lnTo>
                    <a:pt x="654" y="393"/>
                  </a:lnTo>
                  <a:lnTo>
                    <a:pt x="653" y="393"/>
                  </a:lnTo>
                  <a:lnTo>
                    <a:pt x="652" y="393"/>
                  </a:lnTo>
                  <a:lnTo>
                    <a:pt x="651" y="394"/>
                  </a:lnTo>
                  <a:lnTo>
                    <a:pt x="650" y="393"/>
                  </a:lnTo>
                  <a:lnTo>
                    <a:pt x="650" y="392"/>
                  </a:lnTo>
                  <a:lnTo>
                    <a:pt x="648" y="392"/>
                  </a:lnTo>
                  <a:lnTo>
                    <a:pt x="647" y="392"/>
                  </a:lnTo>
                  <a:lnTo>
                    <a:pt x="647" y="393"/>
                  </a:lnTo>
                  <a:lnTo>
                    <a:pt x="647" y="394"/>
                  </a:lnTo>
                  <a:lnTo>
                    <a:pt x="647" y="395"/>
                  </a:lnTo>
                  <a:lnTo>
                    <a:pt x="647" y="396"/>
                  </a:lnTo>
                  <a:lnTo>
                    <a:pt x="647" y="397"/>
                  </a:lnTo>
                  <a:lnTo>
                    <a:pt x="647" y="398"/>
                  </a:lnTo>
                  <a:lnTo>
                    <a:pt x="646" y="398"/>
                  </a:lnTo>
                  <a:lnTo>
                    <a:pt x="645" y="398"/>
                  </a:lnTo>
                  <a:lnTo>
                    <a:pt x="645" y="400"/>
                  </a:lnTo>
                  <a:lnTo>
                    <a:pt x="644" y="400"/>
                  </a:lnTo>
                  <a:lnTo>
                    <a:pt x="643" y="400"/>
                  </a:lnTo>
                  <a:lnTo>
                    <a:pt x="642" y="401"/>
                  </a:lnTo>
                  <a:lnTo>
                    <a:pt x="641" y="401"/>
                  </a:lnTo>
                  <a:lnTo>
                    <a:pt x="640" y="401"/>
                  </a:lnTo>
                  <a:lnTo>
                    <a:pt x="638" y="401"/>
                  </a:lnTo>
                  <a:lnTo>
                    <a:pt x="638" y="400"/>
                  </a:lnTo>
                  <a:lnTo>
                    <a:pt x="637" y="400"/>
                  </a:lnTo>
                  <a:lnTo>
                    <a:pt x="637" y="398"/>
                  </a:lnTo>
                  <a:lnTo>
                    <a:pt x="636" y="398"/>
                  </a:lnTo>
                  <a:lnTo>
                    <a:pt x="635" y="398"/>
                  </a:lnTo>
                  <a:lnTo>
                    <a:pt x="634" y="397"/>
                  </a:lnTo>
                  <a:lnTo>
                    <a:pt x="633" y="397"/>
                  </a:lnTo>
                  <a:lnTo>
                    <a:pt x="632" y="397"/>
                  </a:lnTo>
                  <a:lnTo>
                    <a:pt x="631" y="397"/>
                  </a:lnTo>
                  <a:lnTo>
                    <a:pt x="632" y="398"/>
                  </a:lnTo>
                  <a:lnTo>
                    <a:pt x="632" y="397"/>
                  </a:lnTo>
                  <a:lnTo>
                    <a:pt x="632" y="398"/>
                  </a:lnTo>
                  <a:lnTo>
                    <a:pt x="633" y="398"/>
                  </a:lnTo>
                  <a:lnTo>
                    <a:pt x="633" y="400"/>
                  </a:lnTo>
                  <a:lnTo>
                    <a:pt x="634" y="400"/>
                  </a:lnTo>
                  <a:lnTo>
                    <a:pt x="635" y="400"/>
                  </a:lnTo>
                  <a:lnTo>
                    <a:pt x="635" y="401"/>
                  </a:lnTo>
                  <a:lnTo>
                    <a:pt x="635" y="402"/>
                  </a:lnTo>
                  <a:lnTo>
                    <a:pt x="633" y="403"/>
                  </a:lnTo>
                  <a:lnTo>
                    <a:pt x="632" y="404"/>
                  </a:lnTo>
                  <a:lnTo>
                    <a:pt x="631" y="403"/>
                  </a:lnTo>
                  <a:lnTo>
                    <a:pt x="630" y="404"/>
                  </a:lnTo>
                  <a:lnTo>
                    <a:pt x="628" y="404"/>
                  </a:lnTo>
                  <a:lnTo>
                    <a:pt x="627" y="403"/>
                  </a:lnTo>
                  <a:lnTo>
                    <a:pt x="628" y="402"/>
                  </a:lnTo>
                  <a:lnTo>
                    <a:pt x="627" y="402"/>
                  </a:lnTo>
                  <a:lnTo>
                    <a:pt x="627" y="403"/>
                  </a:lnTo>
                  <a:lnTo>
                    <a:pt x="626" y="403"/>
                  </a:lnTo>
                  <a:lnTo>
                    <a:pt x="626" y="402"/>
                  </a:lnTo>
                  <a:lnTo>
                    <a:pt x="625" y="402"/>
                  </a:lnTo>
                  <a:lnTo>
                    <a:pt x="625" y="401"/>
                  </a:lnTo>
                  <a:lnTo>
                    <a:pt x="626" y="401"/>
                  </a:lnTo>
                  <a:lnTo>
                    <a:pt x="627" y="400"/>
                  </a:lnTo>
                  <a:lnTo>
                    <a:pt x="628" y="398"/>
                  </a:lnTo>
                  <a:lnTo>
                    <a:pt x="628" y="396"/>
                  </a:lnTo>
                  <a:lnTo>
                    <a:pt x="627" y="397"/>
                  </a:lnTo>
                  <a:lnTo>
                    <a:pt x="627" y="398"/>
                  </a:lnTo>
                  <a:lnTo>
                    <a:pt x="626" y="398"/>
                  </a:lnTo>
                  <a:lnTo>
                    <a:pt x="626" y="400"/>
                  </a:lnTo>
                  <a:lnTo>
                    <a:pt x="625" y="401"/>
                  </a:lnTo>
                  <a:lnTo>
                    <a:pt x="624" y="401"/>
                  </a:lnTo>
                  <a:lnTo>
                    <a:pt x="623" y="400"/>
                  </a:lnTo>
                  <a:lnTo>
                    <a:pt x="623" y="398"/>
                  </a:lnTo>
                  <a:lnTo>
                    <a:pt x="622" y="400"/>
                  </a:lnTo>
                  <a:lnTo>
                    <a:pt x="623" y="401"/>
                  </a:lnTo>
                  <a:lnTo>
                    <a:pt x="622" y="401"/>
                  </a:lnTo>
                  <a:lnTo>
                    <a:pt x="621" y="402"/>
                  </a:lnTo>
                  <a:lnTo>
                    <a:pt x="621" y="401"/>
                  </a:lnTo>
                  <a:lnTo>
                    <a:pt x="620" y="401"/>
                  </a:lnTo>
                  <a:lnTo>
                    <a:pt x="618" y="401"/>
                  </a:lnTo>
                  <a:lnTo>
                    <a:pt x="618" y="400"/>
                  </a:lnTo>
                  <a:lnTo>
                    <a:pt x="617" y="401"/>
                  </a:lnTo>
                  <a:lnTo>
                    <a:pt x="617" y="402"/>
                  </a:lnTo>
                  <a:lnTo>
                    <a:pt x="617" y="403"/>
                  </a:lnTo>
                  <a:lnTo>
                    <a:pt x="616" y="403"/>
                  </a:lnTo>
                  <a:lnTo>
                    <a:pt x="615" y="403"/>
                  </a:lnTo>
                  <a:lnTo>
                    <a:pt x="614" y="403"/>
                  </a:lnTo>
                  <a:lnTo>
                    <a:pt x="614" y="402"/>
                  </a:lnTo>
                  <a:lnTo>
                    <a:pt x="613" y="402"/>
                  </a:lnTo>
                  <a:lnTo>
                    <a:pt x="612" y="403"/>
                  </a:lnTo>
                  <a:lnTo>
                    <a:pt x="612" y="402"/>
                  </a:lnTo>
                  <a:lnTo>
                    <a:pt x="611" y="402"/>
                  </a:lnTo>
                  <a:lnTo>
                    <a:pt x="611" y="401"/>
                  </a:lnTo>
                  <a:lnTo>
                    <a:pt x="610" y="401"/>
                  </a:lnTo>
                  <a:lnTo>
                    <a:pt x="610" y="402"/>
                  </a:lnTo>
                  <a:lnTo>
                    <a:pt x="610" y="401"/>
                  </a:lnTo>
                  <a:lnTo>
                    <a:pt x="608" y="401"/>
                  </a:lnTo>
                  <a:lnTo>
                    <a:pt x="608" y="402"/>
                  </a:lnTo>
                  <a:lnTo>
                    <a:pt x="610" y="403"/>
                  </a:lnTo>
                  <a:lnTo>
                    <a:pt x="608" y="403"/>
                  </a:lnTo>
                  <a:lnTo>
                    <a:pt x="607" y="403"/>
                  </a:lnTo>
                  <a:lnTo>
                    <a:pt x="606" y="404"/>
                  </a:lnTo>
                  <a:lnTo>
                    <a:pt x="605" y="405"/>
                  </a:lnTo>
                  <a:lnTo>
                    <a:pt x="604" y="406"/>
                  </a:lnTo>
                  <a:lnTo>
                    <a:pt x="603" y="406"/>
                  </a:lnTo>
                  <a:lnTo>
                    <a:pt x="602" y="406"/>
                  </a:lnTo>
                  <a:lnTo>
                    <a:pt x="601" y="406"/>
                  </a:lnTo>
                  <a:lnTo>
                    <a:pt x="602" y="406"/>
                  </a:lnTo>
                  <a:lnTo>
                    <a:pt x="603" y="407"/>
                  </a:lnTo>
                  <a:lnTo>
                    <a:pt x="602" y="408"/>
                  </a:lnTo>
                  <a:lnTo>
                    <a:pt x="601" y="408"/>
                  </a:lnTo>
                  <a:lnTo>
                    <a:pt x="601" y="410"/>
                  </a:lnTo>
                  <a:lnTo>
                    <a:pt x="601" y="411"/>
                  </a:lnTo>
                  <a:lnTo>
                    <a:pt x="602" y="411"/>
                  </a:lnTo>
                  <a:lnTo>
                    <a:pt x="603" y="410"/>
                  </a:lnTo>
                  <a:lnTo>
                    <a:pt x="604" y="411"/>
                  </a:lnTo>
                  <a:lnTo>
                    <a:pt x="605" y="412"/>
                  </a:lnTo>
                  <a:lnTo>
                    <a:pt x="606" y="413"/>
                  </a:lnTo>
                  <a:lnTo>
                    <a:pt x="607" y="413"/>
                  </a:lnTo>
                  <a:lnTo>
                    <a:pt x="607" y="414"/>
                  </a:lnTo>
                  <a:lnTo>
                    <a:pt x="608" y="414"/>
                  </a:lnTo>
                  <a:lnTo>
                    <a:pt x="608" y="416"/>
                  </a:lnTo>
                  <a:lnTo>
                    <a:pt x="608" y="417"/>
                  </a:lnTo>
                  <a:lnTo>
                    <a:pt x="608" y="418"/>
                  </a:lnTo>
                  <a:lnTo>
                    <a:pt x="610" y="420"/>
                  </a:lnTo>
                  <a:lnTo>
                    <a:pt x="610" y="418"/>
                  </a:lnTo>
                  <a:lnTo>
                    <a:pt x="610" y="420"/>
                  </a:lnTo>
                  <a:lnTo>
                    <a:pt x="610" y="421"/>
                  </a:lnTo>
                  <a:lnTo>
                    <a:pt x="611" y="421"/>
                  </a:lnTo>
                  <a:lnTo>
                    <a:pt x="611" y="422"/>
                  </a:lnTo>
                  <a:lnTo>
                    <a:pt x="611" y="423"/>
                  </a:lnTo>
                  <a:lnTo>
                    <a:pt x="610" y="424"/>
                  </a:lnTo>
                  <a:lnTo>
                    <a:pt x="610" y="425"/>
                  </a:lnTo>
                  <a:lnTo>
                    <a:pt x="611" y="425"/>
                  </a:lnTo>
                  <a:lnTo>
                    <a:pt x="610" y="425"/>
                  </a:lnTo>
                  <a:lnTo>
                    <a:pt x="608" y="425"/>
                  </a:lnTo>
                  <a:lnTo>
                    <a:pt x="607" y="425"/>
                  </a:lnTo>
                  <a:lnTo>
                    <a:pt x="607" y="426"/>
                  </a:lnTo>
                  <a:lnTo>
                    <a:pt x="606" y="426"/>
                  </a:lnTo>
                  <a:lnTo>
                    <a:pt x="605" y="427"/>
                  </a:lnTo>
                  <a:lnTo>
                    <a:pt x="604" y="427"/>
                  </a:lnTo>
                  <a:lnTo>
                    <a:pt x="602" y="427"/>
                  </a:lnTo>
                  <a:lnTo>
                    <a:pt x="601" y="427"/>
                  </a:lnTo>
                  <a:lnTo>
                    <a:pt x="598" y="427"/>
                  </a:lnTo>
                  <a:lnTo>
                    <a:pt x="597" y="426"/>
                  </a:lnTo>
                  <a:lnTo>
                    <a:pt x="596" y="426"/>
                  </a:lnTo>
                  <a:lnTo>
                    <a:pt x="596" y="425"/>
                  </a:lnTo>
                  <a:lnTo>
                    <a:pt x="595" y="425"/>
                  </a:lnTo>
                  <a:lnTo>
                    <a:pt x="593" y="427"/>
                  </a:lnTo>
                  <a:lnTo>
                    <a:pt x="592" y="428"/>
                  </a:lnTo>
                  <a:lnTo>
                    <a:pt x="592" y="427"/>
                  </a:lnTo>
                  <a:lnTo>
                    <a:pt x="591" y="427"/>
                  </a:lnTo>
                  <a:lnTo>
                    <a:pt x="591" y="426"/>
                  </a:lnTo>
                  <a:lnTo>
                    <a:pt x="590" y="426"/>
                  </a:lnTo>
                  <a:lnTo>
                    <a:pt x="590" y="427"/>
                  </a:lnTo>
                  <a:lnTo>
                    <a:pt x="588" y="427"/>
                  </a:lnTo>
                  <a:lnTo>
                    <a:pt x="588" y="428"/>
                  </a:lnTo>
                  <a:lnTo>
                    <a:pt x="588" y="430"/>
                  </a:lnTo>
                  <a:lnTo>
                    <a:pt x="588" y="431"/>
                  </a:lnTo>
                  <a:lnTo>
                    <a:pt x="586" y="431"/>
                  </a:lnTo>
                  <a:lnTo>
                    <a:pt x="586" y="430"/>
                  </a:lnTo>
                  <a:lnTo>
                    <a:pt x="585" y="430"/>
                  </a:lnTo>
                  <a:lnTo>
                    <a:pt x="585" y="431"/>
                  </a:lnTo>
                  <a:lnTo>
                    <a:pt x="585" y="432"/>
                  </a:lnTo>
                  <a:lnTo>
                    <a:pt x="583" y="434"/>
                  </a:lnTo>
                  <a:lnTo>
                    <a:pt x="582" y="434"/>
                  </a:lnTo>
                  <a:lnTo>
                    <a:pt x="581" y="433"/>
                  </a:lnTo>
                  <a:lnTo>
                    <a:pt x="580" y="434"/>
                  </a:lnTo>
                  <a:lnTo>
                    <a:pt x="580" y="435"/>
                  </a:lnTo>
                  <a:lnTo>
                    <a:pt x="578" y="434"/>
                  </a:lnTo>
                  <a:lnTo>
                    <a:pt x="577" y="435"/>
                  </a:lnTo>
                  <a:lnTo>
                    <a:pt x="577" y="433"/>
                  </a:lnTo>
                  <a:lnTo>
                    <a:pt x="577" y="432"/>
                  </a:lnTo>
                  <a:lnTo>
                    <a:pt x="576" y="432"/>
                  </a:lnTo>
                  <a:lnTo>
                    <a:pt x="576" y="433"/>
                  </a:lnTo>
                  <a:lnTo>
                    <a:pt x="575" y="433"/>
                  </a:lnTo>
                  <a:lnTo>
                    <a:pt x="574" y="434"/>
                  </a:lnTo>
                  <a:lnTo>
                    <a:pt x="573" y="433"/>
                  </a:lnTo>
                  <a:lnTo>
                    <a:pt x="572" y="434"/>
                  </a:lnTo>
                  <a:lnTo>
                    <a:pt x="571" y="433"/>
                  </a:lnTo>
                  <a:lnTo>
                    <a:pt x="572" y="432"/>
                  </a:lnTo>
                  <a:lnTo>
                    <a:pt x="571" y="431"/>
                  </a:lnTo>
                  <a:lnTo>
                    <a:pt x="571" y="432"/>
                  </a:lnTo>
                  <a:lnTo>
                    <a:pt x="570" y="432"/>
                  </a:lnTo>
                  <a:lnTo>
                    <a:pt x="568" y="432"/>
                  </a:lnTo>
                  <a:lnTo>
                    <a:pt x="567" y="432"/>
                  </a:lnTo>
                  <a:lnTo>
                    <a:pt x="568" y="431"/>
                  </a:lnTo>
                  <a:lnTo>
                    <a:pt x="567" y="430"/>
                  </a:lnTo>
                  <a:lnTo>
                    <a:pt x="565" y="430"/>
                  </a:lnTo>
                  <a:lnTo>
                    <a:pt x="562" y="430"/>
                  </a:lnTo>
                  <a:lnTo>
                    <a:pt x="562" y="431"/>
                  </a:lnTo>
                  <a:lnTo>
                    <a:pt x="562" y="432"/>
                  </a:lnTo>
                  <a:lnTo>
                    <a:pt x="561" y="432"/>
                  </a:lnTo>
                  <a:lnTo>
                    <a:pt x="560" y="432"/>
                  </a:lnTo>
                  <a:lnTo>
                    <a:pt x="557" y="432"/>
                  </a:lnTo>
                  <a:lnTo>
                    <a:pt x="557" y="431"/>
                  </a:lnTo>
                  <a:lnTo>
                    <a:pt x="556" y="431"/>
                  </a:lnTo>
                  <a:lnTo>
                    <a:pt x="555" y="432"/>
                  </a:lnTo>
                  <a:lnTo>
                    <a:pt x="555" y="433"/>
                  </a:lnTo>
                  <a:lnTo>
                    <a:pt x="554" y="433"/>
                  </a:lnTo>
                  <a:lnTo>
                    <a:pt x="553" y="433"/>
                  </a:lnTo>
                  <a:lnTo>
                    <a:pt x="552" y="431"/>
                  </a:lnTo>
                  <a:lnTo>
                    <a:pt x="552" y="430"/>
                  </a:lnTo>
                  <a:lnTo>
                    <a:pt x="552" y="428"/>
                  </a:lnTo>
                  <a:lnTo>
                    <a:pt x="551" y="428"/>
                  </a:lnTo>
                  <a:lnTo>
                    <a:pt x="550" y="430"/>
                  </a:lnTo>
                  <a:lnTo>
                    <a:pt x="548" y="430"/>
                  </a:lnTo>
                  <a:lnTo>
                    <a:pt x="548" y="431"/>
                  </a:lnTo>
                  <a:lnTo>
                    <a:pt x="547" y="432"/>
                  </a:lnTo>
                  <a:lnTo>
                    <a:pt x="546" y="431"/>
                  </a:lnTo>
                  <a:lnTo>
                    <a:pt x="545" y="432"/>
                  </a:lnTo>
                  <a:lnTo>
                    <a:pt x="544" y="433"/>
                  </a:lnTo>
                  <a:lnTo>
                    <a:pt x="543" y="433"/>
                  </a:lnTo>
                  <a:lnTo>
                    <a:pt x="542" y="432"/>
                  </a:lnTo>
                  <a:lnTo>
                    <a:pt x="541" y="432"/>
                  </a:lnTo>
                  <a:lnTo>
                    <a:pt x="541" y="431"/>
                  </a:lnTo>
                  <a:lnTo>
                    <a:pt x="541" y="430"/>
                  </a:lnTo>
                  <a:lnTo>
                    <a:pt x="540" y="428"/>
                  </a:lnTo>
                  <a:lnTo>
                    <a:pt x="538" y="431"/>
                  </a:lnTo>
                  <a:lnTo>
                    <a:pt x="537" y="431"/>
                  </a:lnTo>
                  <a:lnTo>
                    <a:pt x="537" y="432"/>
                  </a:lnTo>
                  <a:lnTo>
                    <a:pt x="537" y="433"/>
                  </a:lnTo>
                  <a:lnTo>
                    <a:pt x="536" y="432"/>
                  </a:lnTo>
                  <a:lnTo>
                    <a:pt x="536" y="431"/>
                  </a:lnTo>
                  <a:lnTo>
                    <a:pt x="535" y="430"/>
                  </a:lnTo>
                  <a:lnTo>
                    <a:pt x="534" y="430"/>
                  </a:lnTo>
                  <a:lnTo>
                    <a:pt x="532" y="430"/>
                  </a:lnTo>
                  <a:lnTo>
                    <a:pt x="531" y="430"/>
                  </a:lnTo>
                  <a:lnTo>
                    <a:pt x="528" y="430"/>
                  </a:lnTo>
                  <a:lnTo>
                    <a:pt x="527" y="430"/>
                  </a:lnTo>
                  <a:lnTo>
                    <a:pt x="526" y="430"/>
                  </a:lnTo>
                  <a:lnTo>
                    <a:pt x="526" y="431"/>
                  </a:lnTo>
                  <a:lnTo>
                    <a:pt x="528" y="431"/>
                  </a:lnTo>
                  <a:lnTo>
                    <a:pt x="530" y="432"/>
                  </a:lnTo>
                  <a:lnTo>
                    <a:pt x="530" y="433"/>
                  </a:lnTo>
                  <a:lnTo>
                    <a:pt x="528" y="434"/>
                  </a:lnTo>
                  <a:lnTo>
                    <a:pt x="527" y="434"/>
                  </a:lnTo>
                  <a:lnTo>
                    <a:pt x="527" y="433"/>
                  </a:lnTo>
                  <a:lnTo>
                    <a:pt x="526" y="434"/>
                  </a:lnTo>
                  <a:lnTo>
                    <a:pt x="526" y="435"/>
                  </a:lnTo>
                  <a:lnTo>
                    <a:pt x="526" y="436"/>
                  </a:lnTo>
                  <a:lnTo>
                    <a:pt x="525" y="436"/>
                  </a:lnTo>
                  <a:lnTo>
                    <a:pt x="524" y="436"/>
                  </a:lnTo>
                  <a:lnTo>
                    <a:pt x="523" y="436"/>
                  </a:lnTo>
                  <a:lnTo>
                    <a:pt x="523" y="437"/>
                  </a:lnTo>
                  <a:lnTo>
                    <a:pt x="521" y="437"/>
                  </a:lnTo>
                  <a:lnTo>
                    <a:pt x="520" y="437"/>
                  </a:lnTo>
                  <a:lnTo>
                    <a:pt x="520" y="438"/>
                  </a:lnTo>
                  <a:lnTo>
                    <a:pt x="518" y="438"/>
                  </a:lnTo>
                  <a:lnTo>
                    <a:pt x="517" y="437"/>
                  </a:lnTo>
                  <a:lnTo>
                    <a:pt x="516" y="436"/>
                  </a:lnTo>
                  <a:lnTo>
                    <a:pt x="515" y="436"/>
                  </a:lnTo>
                  <a:lnTo>
                    <a:pt x="514" y="437"/>
                  </a:lnTo>
                  <a:lnTo>
                    <a:pt x="513" y="437"/>
                  </a:lnTo>
                  <a:lnTo>
                    <a:pt x="513" y="435"/>
                  </a:lnTo>
                  <a:lnTo>
                    <a:pt x="512" y="435"/>
                  </a:lnTo>
                  <a:lnTo>
                    <a:pt x="511" y="435"/>
                  </a:lnTo>
                  <a:lnTo>
                    <a:pt x="510" y="435"/>
                  </a:lnTo>
                  <a:lnTo>
                    <a:pt x="507" y="436"/>
                  </a:lnTo>
                  <a:lnTo>
                    <a:pt x="506" y="435"/>
                  </a:lnTo>
                  <a:lnTo>
                    <a:pt x="506" y="436"/>
                  </a:lnTo>
                  <a:lnTo>
                    <a:pt x="505" y="436"/>
                  </a:lnTo>
                  <a:lnTo>
                    <a:pt x="504" y="436"/>
                  </a:lnTo>
                  <a:lnTo>
                    <a:pt x="504" y="434"/>
                  </a:lnTo>
                  <a:lnTo>
                    <a:pt x="504" y="433"/>
                  </a:lnTo>
                  <a:lnTo>
                    <a:pt x="504" y="432"/>
                  </a:lnTo>
                  <a:lnTo>
                    <a:pt x="503" y="432"/>
                  </a:lnTo>
                  <a:lnTo>
                    <a:pt x="503" y="431"/>
                  </a:lnTo>
                  <a:lnTo>
                    <a:pt x="502" y="431"/>
                  </a:lnTo>
                  <a:lnTo>
                    <a:pt x="502" y="432"/>
                  </a:lnTo>
                  <a:lnTo>
                    <a:pt x="501" y="432"/>
                  </a:lnTo>
                  <a:lnTo>
                    <a:pt x="502" y="433"/>
                  </a:lnTo>
                  <a:lnTo>
                    <a:pt x="501" y="433"/>
                  </a:lnTo>
                  <a:lnTo>
                    <a:pt x="501" y="434"/>
                  </a:lnTo>
                  <a:lnTo>
                    <a:pt x="500" y="433"/>
                  </a:lnTo>
                  <a:lnTo>
                    <a:pt x="498" y="433"/>
                  </a:lnTo>
                  <a:lnTo>
                    <a:pt x="497" y="433"/>
                  </a:lnTo>
                  <a:lnTo>
                    <a:pt x="497" y="434"/>
                  </a:lnTo>
                  <a:lnTo>
                    <a:pt x="496" y="434"/>
                  </a:lnTo>
                  <a:lnTo>
                    <a:pt x="497" y="435"/>
                  </a:lnTo>
                  <a:lnTo>
                    <a:pt x="497" y="436"/>
                  </a:lnTo>
                  <a:lnTo>
                    <a:pt x="497" y="437"/>
                  </a:lnTo>
                  <a:lnTo>
                    <a:pt x="496" y="437"/>
                  </a:lnTo>
                  <a:lnTo>
                    <a:pt x="496" y="436"/>
                  </a:lnTo>
                  <a:lnTo>
                    <a:pt x="495" y="436"/>
                  </a:lnTo>
                  <a:lnTo>
                    <a:pt x="495" y="435"/>
                  </a:lnTo>
                  <a:lnTo>
                    <a:pt x="494" y="435"/>
                  </a:lnTo>
                  <a:lnTo>
                    <a:pt x="493" y="435"/>
                  </a:lnTo>
                  <a:lnTo>
                    <a:pt x="493" y="434"/>
                  </a:lnTo>
                  <a:lnTo>
                    <a:pt x="493" y="433"/>
                  </a:lnTo>
                  <a:lnTo>
                    <a:pt x="494" y="433"/>
                  </a:lnTo>
                  <a:lnTo>
                    <a:pt x="494" y="432"/>
                  </a:lnTo>
                  <a:lnTo>
                    <a:pt x="491" y="431"/>
                  </a:lnTo>
                  <a:lnTo>
                    <a:pt x="491" y="430"/>
                  </a:lnTo>
                  <a:lnTo>
                    <a:pt x="487" y="431"/>
                  </a:lnTo>
                  <a:lnTo>
                    <a:pt x="487" y="432"/>
                  </a:lnTo>
                  <a:lnTo>
                    <a:pt x="488" y="432"/>
                  </a:lnTo>
                  <a:lnTo>
                    <a:pt x="490" y="432"/>
                  </a:lnTo>
                  <a:lnTo>
                    <a:pt x="490" y="434"/>
                  </a:lnTo>
                  <a:lnTo>
                    <a:pt x="488" y="435"/>
                  </a:lnTo>
                  <a:lnTo>
                    <a:pt x="487" y="436"/>
                  </a:lnTo>
                  <a:lnTo>
                    <a:pt x="487" y="435"/>
                  </a:lnTo>
                  <a:lnTo>
                    <a:pt x="487" y="434"/>
                  </a:lnTo>
                  <a:lnTo>
                    <a:pt x="485" y="433"/>
                  </a:lnTo>
                  <a:lnTo>
                    <a:pt x="485" y="432"/>
                  </a:lnTo>
                  <a:lnTo>
                    <a:pt x="484" y="432"/>
                  </a:lnTo>
                  <a:lnTo>
                    <a:pt x="483" y="433"/>
                  </a:lnTo>
                  <a:lnTo>
                    <a:pt x="482" y="431"/>
                  </a:lnTo>
                  <a:lnTo>
                    <a:pt x="481" y="431"/>
                  </a:lnTo>
                  <a:lnTo>
                    <a:pt x="481" y="430"/>
                  </a:lnTo>
                  <a:lnTo>
                    <a:pt x="478" y="430"/>
                  </a:lnTo>
                  <a:lnTo>
                    <a:pt x="475" y="431"/>
                  </a:lnTo>
                  <a:lnTo>
                    <a:pt x="475" y="432"/>
                  </a:lnTo>
                  <a:lnTo>
                    <a:pt x="476" y="433"/>
                  </a:lnTo>
                  <a:lnTo>
                    <a:pt x="476" y="434"/>
                  </a:lnTo>
                  <a:lnTo>
                    <a:pt x="477" y="434"/>
                  </a:lnTo>
                  <a:lnTo>
                    <a:pt x="478" y="436"/>
                  </a:lnTo>
                  <a:lnTo>
                    <a:pt x="477" y="436"/>
                  </a:lnTo>
                  <a:lnTo>
                    <a:pt x="477" y="437"/>
                  </a:lnTo>
                  <a:lnTo>
                    <a:pt x="476" y="437"/>
                  </a:lnTo>
                  <a:lnTo>
                    <a:pt x="476" y="436"/>
                  </a:lnTo>
                  <a:lnTo>
                    <a:pt x="474" y="436"/>
                  </a:lnTo>
                  <a:lnTo>
                    <a:pt x="474" y="437"/>
                  </a:lnTo>
                  <a:lnTo>
                    <a:pt x="475" y="437"/>
                  </a:lnTo>
                  <a:lnTo>
                    <a:pt x="476" y="438"/>
                  </a:lnTo>
                  <a:lnTo>
                    <a:pt x="477" y="438"/>
                  </a:lnTo>
                  <a:lnTo>
                    <a:pt x="478" y="438"/>
                  </a:lnTo>
                  <a:lnTo>
                    <a:pt x="477" y="440"/>
                  </a:lnTo>
                  <a:lnTo>
                    <a:pt x="475" y="438"/>
                  </a:lnTo>
                  <a:lnTo>
                    <a:pt x="473" y="438"/>
                  </a:lnTo>
                  <a:lnTo>
                    <a:pt x="472" y="438"/>
                  </a:lnTo>
                  <a:lnTo>
                    <a:pt x="471" y="438"/>
                  </a:lnTo>
                  <a:lnTo>
                    <a:pt x="471" y="440"/>
                  </a:lnTo>
                  <a:lnTo>
                    <a:pt x="470" y="440"/>
                  </a:lnTo>
                  <a:lnTo>
                    <a:pt x="470" y="438"/>
                  </a:lnTo>
                  <a:lnTo>
                    <a:pt x="468" y="440"/>
                  </a:lnTo>
                  <a:lnTo>
                    <a:pt x="468" y="441"/>
                  </a:lnTo>
                  <a:lnTo>
                    <a:pt x="468" y="442"/>
                  </a:lnTo>
                  <a:lnTo>
                    <a:pt x="467" y="442"/>
                  </a:lnTo>
                  <a:lnTo>
                    <a:pt x="467" y="441"/>
                  </a:lnTo>
                  <a:lnTo>
                    <a:pt x="467" y="440"/>
                  </a:lnTo>
                  <a:lnTo>
                    <a:pt x="467" y="441"/>
                  </a:lnTo>
                  <a:lnTo>
                    <a:pt x="466" y="441"/>
                  </a:lnTo>
                  <a:lnTo>
                    <a:pt x="466" y="438"/>
                  </a:lnTo>
                  <a:lnTo>
                    <a:pt x="466" y="437"/>
                  </a:lnTo>
                  <a:lnTo>
                    <a:pt x="467" y="436"/>
                  </a:lnTo>
                  <a:lnTo>
                    <a:pt x="468" y="436"/>
                  </a:lnTo>
                  <a:lnTo>
                    <a:pt x="468" y="435"/>
                  </a:lnTo>
                  <a:lnTo>
                    <a:pt x="467" y="435"/>
                  </a:lnTo>
                  <a:lnTo>
                    <a:pt x="466" y="435"/>
                  </a:lnTo>
                  <a:lnTo>
                    <a:pt x="466" y="436"/>
                  </a:lnTo>
                  <a:lnTo>
                    <a:pt x="465" y="437"/>
                  </a:lnTo>
                  <a:lnTo>
                    <a:pt x="465" y="438"/>
                  </a:lnTo>
                  <a:lnTo>
                    <a:pt x="464" y="438"/>
                  </a:lnTo>
                  <a:lnTo>
                    <a:pt x="463" y="440"/>
                  </a:lnTo>
                  <a:lnTo>
                    <a:pt x="462" y="438"/>
                  </a:lnTo>
                  <a:lnTo>
                    <a:pt x="463" y="437"/>
                  </a:lnTo>
                  <a:lnTo>
                    <a:pt x="462" y="435"/>
                  </a:lnTo>
                  <a:lnTo>
                    <a:pt x="460" y="436"/>
                  </a:lnTo>
                  <a:lnTo>
                    <a:pt x="458" y="436"/>
                  </a:lnTo>
                  <a:lnTo>
                    <a:pt x="457" y="436"/>
                  </a:lnTo>
                  <a:lnTo>
                    <a:pt x="455" y="434"/>
                  </a:lnTo>
                  <a:lnTo>
                    <a:pt x="453" y="433"/>
                  </a:lnTo>
                  <a:lnTo>
                    <a:pt x="451" y="433"/>
                  </a:lnTo>
                  <a:lnTo>
                    <a:pt x="451" y="432"/>
                  </a:lnTo>
                  <a:lnTo>
                    <a:pt x="450" y="433"/>
                  </a:lnTo>
                  <a:lnTo>
                    <a:pt x="448" y="433"/>
                  </a:lnTo>
                  <a:lnTo>
                    <a:pt x="448" y="434"/>
                  </a:lnTo>
                  <a:lnTo>
                    <a:pt x="447" y="434"/>
                  </a:lnTo>
                  <a:lnTo>
                    <a:pt x="448" y="432"/>
                  </a:lnTo>
                  <a:lnTo>
                    <a:pt x="450" y="431"/>
                  </a:lnTo>
                  <a:lnTo>
                    <a:pt x="450" y="430"/>
                  </a:lnTo>
                  <a:lnTo>
                    <a:pt x="448" y="430"/>
                  </a:lnTo>
                  <a:lnTo>
                    <a:pt x="448" y="431"/>
                  </a:lnTo>
                  <a:lnTo>
                    <a:pt x="446" y="434"/>
                  </a:lnTo>
                  <a:lnTo>
                    <a:pt x="445" y="434"/>
                  </a:lnTo>
                  <a:lnTo>
                    <a:pt x="444" y="434"/>
                  </a:lnTo>
                  <a:lnTo>
                    <a:pt x="444" y="435"/>
                  </a:lnTo>
                  <a:lnTo>
                    <a:pt x="443" y="436"/>
                  </a:lnTo>
                  <a:lnTo>
                    <a:pt x="442" y="436"/>
                  </a:lnTo>
                  <a:lnTo>
                    <a:pt x="441" y="436"/>
                  </a:lnTo>
                  <a:lnTo>
                    <a:pt x="438" y="436"/>
                  </a:lnTo>
                  <a:lnTo>
                    <a:pt x="438" y="435"/>
                  </a:lnTo>
                  <a:lnTo>
                    <a:pt x="438" y="434"/>
                  </a:lnTo>
                  <a:lnTo>
                    <a:pt x="440" y="434"/>
                  </a:lnTo>
                  <a:lnTo>
                    <a:pt x="440" y="435"/>
                  </a:lnTo>
                  <a:lnTo>
                    <a:pt x="441" y="435"/>
                  </a:lnTo>
                  <a:lnTo>
                    <a:pt x="442" y="434"/>
                  </a:lnTo>
                  <a:lnTo>
                    <a:pt x="441" y="434"/>
                  </a:lnTo>
                  <a:lnTo>
                    <a:pt x="442" y="433"/>
                  </a:lnTo>
                  <a:lnTo>
                    <a:pt x="443" y="432"/>
                  </a:lnTo>
                  <a:lnTo>
                    <a:pt x="445" y="431"/>
                  </a:lnTo>
                  <a:lnTo>
                    <a:pt x="445" y="430"/>
                  </a:lnTo>
                  <a:lnTo>
                    <a:pt x="445" y="428"/>
                  </a:lnTo>
                  <a:lnTo>
                    <a:pt x="444" y="427"/>
                  </a:lnTo>
                  <a:lnTo>
                    <a:pt x="443" y="426"/>
                  </a:lnTo>
                  <a:lnTo>
                    <a:pt x="442" y="427"/>
                  </a:lnTo>
                  <a:lnTo>
                    <a:pt x="441" y="428"/>
                  </a:lnTo>
                  <a:lnTo>
                    <a:pt x="441" y="427"/>
                  </a:lnTo>
                  <a:lnTo>
                    <a:pt x="441" y="426"/>
                  </a:lnTo>
                  <a:lnTo>
                    <a:pt x="440" y="426"/>
                  </a:lnTo>
                  <a:lnTo>
                    <a:pt x="438" y="426"/>
                  </a:lnTo>
                  <a:lnTo>
                    <a:pt x="437" y="426"/>
                  </a:lnTo>
                  <a:lnTo>
                    <a:pt x="436" y="427"/>
                  </a:lnTo>
                  <a:lnTo>
                    <a:pt x="435" y="427"/>
                  </a:lnTo>
                  <a:lnTo>
                    <a:pt x="433" y="427"/>
                  </a:lnTo>
                  <a:lnTo>
                    <a:pt x="432" y="426"/>
                  </a:lnTo>
                  <a:lnTo>
                    <a:pt x="431" y="425"/>
                  </a:lnTo>
                  <a:lnTo>
                    <a:pt x="430" y="424"/>
                  </a:lnTo>
                  <a:lnTo>
                    <a:pt x="428" y="426"/>
                  </a:lnTo>
                  <a:lnTo>
                    <a:pt x="427" y="426"/>
                  </a:lnTo>
                  <a:lnTo>
                    <a:pt x="426" y="426"/>
                  </a:lnTo>
                  <a:lnTo>
                    <a:pt x="426" y="427"/>
                  </a:lnTo>
                  <a:lnTo>
                    <a:pt x="425" y="427"/>
                  </a:lnTo>
                  <a:lnTo>
                    <a:pt x="424" y="427"/>
                  </a:lnTo>
                  <a:lnTo>
                    <a:pt x="424" y="426"/>
                  </a:lnTo>
                  <a:lnTo>
                    <a:pt x="425" y="425"/>
                  </a:lnTo>
                  <a:lnTo>
                    <a:pt x="425" y="424"/>
                  </a:lnTo>
                  <a:lnTo>
                    <a:pt x="425" y="423"/>
                  </a:lnTo>
                  <a:lnTo>
                    <a:pt x="424" y="424"/>
                  </a:lnTo>
                  <a:lnTo>
                    <a:pt x="423" y="424"/>
                  </a:lnTo>
                  <a:lnTo>
                    <a:pt x="423" y="423"/>
                  </a:lnTo>
                  <a:lnTo>
                    <a:pt x="423" y="422"/>
                  </a:lnTo>
                  <a:lnTo>
                    <a:pt x="422" y="422"/>
                  </a:lnTo>
                  <a:lnTo>
                    <a:pt x="422" y="423"/>
                  </a:lnTo>
                  <a:lnTo>
                    <a:pt x="423" y="424"/>
                  </a:lnTo>
                  <a:lnTo>
                    <a:pt x="423" y="425"/>
                  </a:lnTo>
                  <a:lnTo>
                    <a:pt x="422" y="425"/>
                  </a:lnTo>
                  <a:lnTo>
                    <a:pt x="422" y="426"/>
                  </a:lnTo>
                  <a:lnTo>
                    <a:pt x="420" y="424"/>
                  </a:lnTo>
                  <a:lnTo>
                    <a:pt x="420" y="423"/>
                  </a:lnTo>
                  <a:lnTo>
                    <a:pt x="421" y="423"/>
                  </a:lnTo>
                  <a:lnTo>
                    <a:pt x="421" y="422"/>
                  </a:lnTo>
                  <a:lnTo>
                    <a:pt x="420" y="422"/>
                  </a:lnTo>
                  <a:lnTo>
                    <a:pt x="420" y="421"/>
                  </a:lnTo>
                  <a:lnTo>
                    <a:pt x="418" y="421"/>
                  </a:lnTo>
                  <a:lnTo>
                    <a:pt x="417" y="421"/>
                  </a:lnTo>
                  <a:lnTo>
                    <a:pt x="417" y="422"/>
                  </a:lnTo>
                  <a:lnTo>
                    <a:pt x="416" y="422"/>
                  </a:lnTo>
                  <a:lnTo>
                    <a:pt x="415" y="422"/>
                  </a:lnTo>
                  <a:lnTo>
                    <a:pt x="411" y="421"/>
                  </a:lnTo>
                  <a:lnTo>
                    <a:pt x="410" y="420"/>
                  </a:lnTo>
                  <a:lnTo>
                    <a:pt x="410" y="418"/>
                  </a:lnTo>
                  <a:lnTo>
                    <a:pt x="407" y="417"/>
                  </a:lnTo>
                  <a:lnTo>
                    <a:pt x="406" y="416"/>
                  </a:lnTo>
                  <a:lnTo>
                    <a:pt x="407" y="416"/>
                  </a:lnTo>
                  <a:lnTo>
                    <a:pt x="408" y="415"/>
                  </a:lnTo>
                  <a:lnTo>
                    <a:pt x="410" y="414"/>
                  </a:lnTo>
                  <a:lnTo>
                    <a:pt x="411" y="414"/>
                  </a:lnTo>
                  <a:lnTo>
                    <a:pt x="414" y="413"/>
                  </a:lnTo>
                  <a:lnTo>
                    <a:pt x="415" y="413"/>
                  </a:lnTo>
                  <a:lnTo>
                    <a:pt x="415" y="412"/>
                  </a:lnTo>
                  <a:lnTo>
                    <a:pt x="414" y="411"/>
                  </a:lnTo>
                  <a:lnTo>
                    <a:pt x="414" y="410"/>
                  </a:lnTo>
                  <a:lnTo>
                    <a:pt x="413" y="410"/>
                  </a:lnTo>
                  <a:lnTo>
                    <a:pt x="412" y="408"/>
                  </a:lnTo>
                  <a:lnTo>
                    <a:pt x="411" y="408"/>
                  </a:lnTo>
                  <a:lnTo>
                    <a:pt x="407" y="410"/>
                  </a:lnTo>
                  <a:lnTo>
                    <a:pt x="407" y="411"/>
                  </a:lnTo>
                  <a:lnTo>
                    <a:pt x="405" y="413"/>
                  </a:lnTo>
                  <a:lnTo>
                    <a:pt x="404" y="414"/>
                  </a:lnTo>
                  <a:lnTo>
                    <a:pt x="400" y="414"/>
                  </a:lnTo>
                  <a:lnTo>
                    <a:pt x="398" y="414"/>
                  </a:lnTo>
                  <a:lnTo>
                    <a:pt x="398" y="415"/>
                  </a:lnTo>
                  <a:lnTo>
                    <a:pt x="397" y="415"/>
                  </a:lnTo>
                  <a:lnTo>
                    <a:pt x="396" y="415"/>
                  </a:lnTo>
                  <a:lnTo>
                    <a:pt x="396" y="414"/>
                  </a:lnTo>
                  <a:lnTo>
                    <a:pt x="396" y="413"/>
                  </a:lnTo>
                  <a:lnTo>
                    <a:pt x="395" y="413"/>
                  </a:lnTo>
                  <a:lnTo>
                    <a:pt x="395" y="415"/>
                  </a:lnTo>
                  <a:lnTo>
                    <a:pt x="395" y="416"/>
                  </a:lnTo>
                  <a:lnTo>
                    <a:pt x="394" y="416"/>
                  </a:lnTo>
                  <a:lnTo>
                    <a:pt x="394" y="417"/>
                  </a:lnTo>
                  <a:lnTo>
                    <a:pt x="392" y="416"/>
                  </a:lnTo>
                  <a:lnTo>
                    <a:pt x="391" y="415"/>
                  </a:lnTo>
                  <a:lnTo>
                    <a:pt x="392" y="414"/>
                  </a:lnTo>
                  <a:lnTo>
                    <a:pt x="393" y="414"/>
                  </a:lnTo>
                  <a:lnTo>
                    <a:pt x="392" y="413"/>
                  </a:lnTo>
                  <a:lnTo>
                    <a:pt x="391" y="413"/>
                  </a:lnTo>
                  <a:lnTo>
                    <a:pt x="390" y="413"/>
                  </a:lnTo>
                  <a:lnTo>
                    <a:pt x="390" y="414"/>
                  </a:lnTo>
                  <a:lnTo>
                    <a:pt x="390" y="415"/>
                  </a:lnTo>
                  <a:lnTo>
                    <a:pt x="388" y="415"/>
                  </a:lnTo>
                  <a:lnTo>
                    <a:pt x="387" y="415"/>
                  </a:lnTo>
                  <a:lnTo>
                    <a:pt x="387" y="414"/>
                  </a:lnTo>
                  <a:lnTo>
                    <a:pt x="386" y="413"/>
                  </a:lnTo>
                  <a:lnTo>
                    <a:pt x="385" y="413"/>
                  </a:lnTo>
                  <a:lnTo>
                    <a:pt x="385" y="412"/>
                  </a:lnTo>
                  <a:lnTo>
                    <a:pt x="385" y="411"/>
                  </a:lnTo>
                  <a:lnTo>
                    <a:pt x="385" y="410"/>
                  </a:lnTo>
                  <a:lnTo>
                    <a:pt x="386" y="410"/>
                  </a:lnTo>
                  <a:lnTo>
                    <a:pt x="387" y="410"/>
                  </a:lnTo>
                  <a:lnTo>
                    <a:pt x="386" y="411"/>
                  </a:lnTo>
                  <a:lnTo>
                    <a:pt x="387" y="411"/>
                  </a:lnTo>
                  <a:lnTo>
                    <a:pt x="387" y="410"/>
                  </a:lnTo>
                  <a:lnTo>
                    <a:pt x="387" y="408"/>
                  </a:lnTo>
                  <a:lnTo>
                    <a:pt x="387" y="407"/>
                  </a:lnTo>
                  <a:lnTo>
                    <a:pt x="388" y="407"/>
                  </a:lnTo>
                  <a:lnTo>
                    <a:pt x="390" y="406"/>
                  </a:lnTo>
                  <a:lnTo>
                    <a:pt x="390" y="405"/>
                  </a:lnTo>
                  <a:lnTo>
                    <a:pt x="390" y="403"/>
                  </a:lnTo>
                  <a:lnTo>
                    <a:pt x="388" y="403"/>
                  </a:lnTo>
                  <a:lnTo>
                    <a:pt x="387" y="403"/>
                  </a:lnTo>
                  <a:lnTo>
                    <a:pt x="386" y="403"/>
                  </a:lnTo>
                  <a:lnTo>
                    <a:pt x="385" y="403"/>
                  </a:lnTo>
                  <a:lnTo>
                    <a:pt x="385" y="404"/>
                  </a:lnTo>
                  <a:lnTo>
                    <a:pt x="385" y="405"/>
                  </a:lnTo>
                  <a:lnTo>
                    <a:pt x="386" y="405"/>
                  </a:lnTo>
                  <a:lnTo>
                    <a:pt x="386" y="406"/>
                  </a:lnTo>
                  <a:lnTo>
                    <a:pt x="385" y="407"/>
                  </a:lnTo>
                  <a:lnTo>
                    <a:pt x="384" y="408"/>
                  </a:lnTo>
                  <a:lnTo>
                    <a:pt x="383" y="410"/>
                  </a:lnTo>
                  <a:lnTo>
                    <a:pt x="383" y="411"/>
                  </a:lnTo>
                  <a:lnTo>
                    <a:pt x="382" y="412"/>
                  </a:lnTo>
                  <a:lnTo>
                    <a:pt x="381" y="412"/>
                  </a:lnTo>
                  <a:lnTo>
                    <a:pt x="381" y="411"/>
                  </a:lnTo>
                  <a:lnTo>
                    <a:pt x="381" y="410"/>
                  </a:lnTo>
                  <a:lnTo>
                    <a:pt x="380" y="410"/>
                  </a:lnTo>
                  <a:lnTo>
                    <a:pt x="380" y="411"/>
                  </a:lnTo>
                  <a:lnTo>
                    <a:pt x="377" y="411"/>
                  </a:lnTo>
                  <a:lnTo>
                    <a:pt x="376" y="410"/>
                  </a:lnTo>
                  <a:lnTo>
                    <a:pt x="376" y="408"/>
                  </a:lnTo>
                  <a:lnTo>
                    <a:pt x="376" y="407"/>
                  </a:lnTo>
                  <a:lnTo>
                    <a:pt x="376" y="405"/>
                  </a:lnTo>
                  <a:lnTo>
                    <a:pt x="377" y="405"/>
                  </a:lnTo>
                  <a:lnTo>
                    <a:pt x="377" y="403"/>
                  </a:lnTo>
                  <a:lnTo>
                    <a:pt x="377" y="402"/>
                  </a:lnTo>
                  <a:lnTo>
                    <a:pt x="377" y="401"/>
                  </a:lnTo>
                  <a:lnTo>
                    <a:pt x="376" y="401"/>
                  </a:lnTo>
                  <a:lnTo>
                    <a:pt x="375" y="401"/>
                  </a:lnTo>
                  <a:lnTo>
                    <a:pt x="374" y="401"/>
                  </a:lnTo>
                  <a:lnTo>
                    <a:pt x="373" y="402"/>
                  </a:lnTo>
                  <a:lnTo>
                    <a:pt x="374" y="403"/>
                  </a:lnTo>
                  <a:lnTo>
                    <a:pt x="374" y="405"/>
                  </a:lnTo>
                  <a:lnTo>
                    <a:pt x="374" y="406"/>
                  </a:lnTo>
                  <a:lnTo>
                    <a:pt x="373" y="406"/>
                  </a:lnTo>
                  <a:lnTo>
                    <a:pt x="371" y="406"/>
                  </a:lnTo>
                  <a:lnTo>
                    <a:pt x="368" y="406"/>
                  </a:lnTo>
                  <a:lnTo>
                    <a:pt x="367" y="405"/>
                  </a:lnTo>
                  <a:lnTo>
                    <a:pt x="366" y="405"/>
                  </a:lnTo>
                  <a:lnTo>
                    <a:pt x="365" y="405"/>
                  </a:lnTo>
                  <a:lnTo>
                    <a:pt x="365" y="406"/>
                  </a:lnTo>
                  <a:lnTo>
                    <a:pt x="365" y="407"/>
                  </a:lnTo>
                  <a:lnTo>
                    <a:pt x="366" y="408"/>
                  </a:lnTo>
                  <a:lnTo>
                    <a:pt x="367" y="408"/>
                  </a:lnTo>
                  <a:lnTo>
                    <a:pt x="367" y="410"/>
                  </a:lnTo>
                  <a:lnTo>
                    <a:pt x="367" y="411"/>
                  </a:lnTo>
                  <a:lnTo>
                    <a:pt x="367" y="413"/>
                  </a:lnTo>
                  <a:lnTo>
                    <a:pt x="366" y="413"/>
                  </a:lnTo>
                  <a:lnTo>
                    <a:pt x="366" y="412"/>
                  </a:lnTo>
                  <a:lnTo>
                    <a:pt x="366" y="411"/>
                  </a:lnTo>
                  <a:lnTo>
                    <a:pt x="365" y="411"/>
                  </a:lnTo>
                  <a:lnTo>
                    <a:pt x="365" y="410"/>
                  </a:lnTo>
                  <a:lnTo>
                    <a:pt x="364" y="408"/>
                  </a:lnTo>
                  <a:lnTo>
                    <a:pt x="364" y="407"/>
                  </a:lnTo>
                  <a:lnTo>
                    <a:pt x="365" y="407"/>
                  </a:lnTo>
                  <a:lnTo>
                    <a:pt x="364" y="406"/>
                  </a:lnTo>
                  <a:lnTo>
                    <a:pt x="363" y="406"/>
                  </a:lnTo>
                  <a:lnTo>
                    <a:pt x="361" y="407"/>
                  </a:lnTo>
                  <a:lnTo>
                    <a:pt x="360" y="407"/>
                  </a:lnTo>
                  <a:lnTo>
                    <a:pt x="358" y="406"/>
                  </a:lnTo>
                  <a:lnTo>
                    <a:pt x="357" y="406"/>
                  </a:lnTo>
                  <a:lnTo>
                    <a:pt x="356" y="405"/>
                  </a:lnTo>
                  <a:lnTo>
                    <a:pt x="356" y="404"/>
                  </a:lnTo>
                  <a:lnTo>
                    <a:pt x="355" y="403"/>
                  </a:lnTo>
                  <a:lnTo>
                    <a:pt x="354" y="402"/>
                  </a:lnTo>
                  <a:lnTo>
                    <a:pt x="353" y="401"/>
                  </a:lnTo>
                  <a:lnTo>
                    <a:pt x="351" y="400"/>
                  </a:lnTo>
                  <a:lnTo>
                    <a:pt x="348" y="398"/>
                  </a:lnTo>
                  <a:lnTo>
                    <a:pt x="347" y="398"/>
                  </a:lnTo>
                  <a:lnTo>
                    <a:pt x="345" y="398"/>
                  </a:lnTo>
                  <a:lnTo>
                    <a:pt x="344" y="398"/>
                  </a:lnTo>
                  <a:lnTo>
                    <a:pt x="343" y="400"/>
                  </a:lnTo>
                  <a:lnTo>
                    <a:pt x="341" y="400"/>
                  </a:lnTo>
                  <a:lnTo>
                    <a:pt x="340" y="398"/>
                  </a:lnTo>
                  <a:lnTo>
                    <a:pt x="337" y="397"/>
                  </a:lnTo>
                  <a:lnTo>
                    <a:pt x="336" y="397"/>
                  </a:lnTo>
                  <a:lnTo>
                    <a:pt x="335" y="395"/>
                  </a:lnTo>
                  <a:lnTo>
                    <a:pt x="335" y="394"/>
                  </a:lnTo>
                  <a:lnTo>
                    <a:pt x="334" y="393"/>
                  </a:lnTo>
                  <a:lnTo>
                    <a:pt x="335" y="392"/>
                  </a:lnTo>
                  <a:lnTo>
                    <a:pt x="335" y="391"/>
                  </a:lnTo>
                  <a:lnTo>
                    <a:pt x="336" y="391"/>
                  </a:lnTo>
                  <a:lnTo>
                    <a:pt x="335" y="390"/>
                  </a:lnTo>
                  <a:lnTo>
                    <a:pt x="336" y="388"/>
                  </a:lnTo>
                  <a:lnTo>
                    <a:pt x="337" y="387"/>
                  </a:lnTo>
                  <a:lnTo>
                    <a:pt x="338" y="387"/>
                  </a:lnTo>
                  <a:lnTo>
                    <a:pt x="340" y="388"/>
                  </a:lnTo>
                  <a:lnTo>
                    <a:pt x="341" y="388"/>
                  </a:lnTo>
                  <a:lnTo>
                    <a:pt x="342" y="390"/>
                  </a:lnTo>
                  <a:lnTo>
                    <a:pt x="343" y="390"/>
                  </a:lnTo>
                  <a:lnTo>
                    <a:pt x="346" y="388"/>
                  </a:lnTo>
                  <a:lnTo>
                    <a:pt x="348" y="387"/>
                  </a:lnTo>
                  <a:lnTo>
                    <a:pt x="350" y="386"/>
                  </a:lnTo>
                  <a:lnTo>
                    <a:pt x="351" y="386"/>
                  </a:lnTo>
                  <a:lnTo>
                    <a:pt x="352" y="386"/>
                  </a:lnTo>
                  <a:lnTo>
                    <a:pt x="353" y="386"/>
                  </a:lnTo>
                  <a:lnTo>
                    <a:pt x="354" y="387"/>
                  </a:lnTo>
                  <a:lnTo>
                    <a:pt x="354" y="388"/>
                  </a:lnTo>
                  <a:lnTo>
                    <a:pt x="354" y="390"/>
                  </a:lnTo>
                  <a:lnTo>
                    <a:pt x="356" y="390"/>
                  </a:lnTo>
                  <a:lnTo>
                    <a:pt x="357" y="390"/>
                  </a:lnTo>
                  <a:lnTo>
                    <a:pt x="358" y="390"/>
                  </a:lnTo>
                  <a:lnTo>
                    <a:pt x="358" y="391"/>
                  </a:lnTo>
                  <a:lnTo>
                    <a:pt x="360" y="391"/>
                  </a:lnTo>
                  <a:lnTo>
                    <a:pt x="360" y="392"/>
                  </a:lnTo>
                  <a:lnTo>
                    <a:pt x="361" y="392"/>
                  </a:lnTo>
                  <a:lnTo>
                    <a:pt x="362" y="392"/>
                  </a:lnTo>
                  <a:lnTo>
                    <a:pt x="363" y="392"/>
                  </a:lnTo>
                  <a:lnTo>
                    <a:pt x="364" y="392"/>
                  </a:lnTo>
                  <a:lnTo>
                    <a:pt x="365" y="393"/>
                  </a:lnTo>
                  <a:lnTo>
                    <a:pt x="366" y="393"/>
                  </a:lnTo>
                  <a:lnTo>
                    <a:pt x="366" y="394"/>
                  </a:lnTo>
                  <a:lnTo>
                    <a:pt x="367" y="395"/>
                  </a:lnTo>
                  <a:lnTo>
                    <a:pt x="368" y="396"/>
                  </a:lnTo>
                  <a:lnTo>
                    <a:pt x="370" y="396"/>
                  </a:lnTo>
                  <a:lnTo>
                    <a:pt x="368" y="397"/>
                  </a:lnTo>
                  <a:lnTo>
                    <a:pt x="368" y="400"/>
                  </a:lnTo>
                  <a:lnTo>
                    <a:pt x="368" y="401"/>
                  </a:lnTo>
                  <a:lnTo>
                    <a:pt x="367" y="402"/>
                  </a:lnTo>
                  <a:lnTo>
                    <a:pt x="367" y="403"/>
                  </a:lnTo>
                  <a:lnTo>
                    <a:pt x="366" y="403"/>
                  </a:lnTo>
                  <a:lnTo>
                    <a:pt x="367" y="404"/>
                  </a:lnTo>
                  <a:lnTo>
                    <a:pt x="368" y="404"/>
                  </a:lnTo>
                  <a:lnTo>
                    <a:pt x="368" y="403"/>
                  </a:lnTo>
                  <a:lnTo>
                    <a:pt x="368" y="402"/>
                  </a:lnTo>
                  <a:lnTo>
                    <a:pt x="370" y="402"/>
                  </a:lnTo>
                  <a:lnTo>
                    <a:pt x="371" y="402"/>
                  </a:lnTo>
                  <a:lnTo>
                    <a:pt x="371" y="403"/>
                  </a:lnTo>
                  <a:lnTo>
                    <a:pt x="372" y="403"/>
                  </a:lnTo>
                  <a:lnTo>
                    <a:pt x="372" y="401"/>
                  </a:lnTo>
                  <a:lnTo>
                    <a:pt x="373" y="400"/>
                  </a:lnTo>
                  <a:lnTo>
                    <a:pt x="374" y="398"/>
                  </a:lnTo>
                  <a:lnTo>
                    <a:pt x="374" y="397"/>
                  </a:lnTo>
                  <a:lnTo>
                    <a:pt x="375" y="397"/>
                  </a:lnTo>
                  <a:lnTo>
                    <a:pt x="377" y="398"/>
                  </a:lnTo>
                  <a:lnTo>
                    <a:pt x="378" y="400"/>
                  </a:lnTo>
                  <a:lnTo>
                    <a:pt x="380" y="400"/>
                  </a:lnTo>
                  <a:lnTo>
                    <a:pt x="380" y="401"/>
                  </a:lnTo>
                  <a:lnTo>
                    <a:pt x="381" y="402"/>
                  </a:lnTo>
                  <a:lnTo>
                    <a:pt x="382" y="402"/>
                  </a:lnTo>
                  <a:lnTo>
                    <a:pt x="383" y="402"/>
                  </a:lnTo>
                  <a:lnTo>
                    <a:pt x="384" y="402"/>
                  </a:lnTo>
                  <a:lnTo>
                    <a:pt x="384" y="401"/>
                  </a:lnTo>
                  <a:lnTo>
                    <a:pt x="383" y="401"/>
                  </a:lnTo>
                  <a:lnTo>
                    <a:pt x="384" y="400"/>
                  </a:lnTo>
                  <a:lnTo>
                    <a:pt x="387" y="401"/>
                  </a:lnTo>
                  <a:lnTo>
                    <a:pt x="388" y="401"/>
                  </a:lnTo>
                  <a:lnTo>
                    <a:pt x="390" y="401"/>
                  </a:lnTo>
                  <a:lnTo>
                    <a:pt x="392" y="401"/>
                  </a:lnTo>
                  <a:lnTo>
                    <a:pt x="393" y="400"/>
                  </a:lnTo>
                  <a:lnTo>
                    <a:pt x="394" y="400"/>
                  </a:lnTo>
                  <a:lnTo>
                    <a:pt x="395" y="400"/>
                  </a:lnTo>
                  <a:lnTo>
                    <a:pt x="398" y="400"/>
                  </a:lnTo>
                  <a:lnTo>
                    <a:pt x="401" y="398"/>
                  </a:lnTo>
                  <a:lnTo>
                    <a:pt x="402" y="398"/>
                  </a:lnTo>
                  <a:lnTo>
                    <a:pt x="403" y="398"/>
                  </a:lnTo>
                  <a:lnTo>
                    <a:pt x="405" y="398"/>
                  </a:lnTo>
                  <a:lnTo>
                    <a:pt x="406" y="398"/>
                  </a:lnTo>
                  <a:lnTo>
                    <a:pt x="407" y="398"/>
                  </a:lnTo>
                  <a:lnTo>
                    <a:pt x="408" y="398"/>
                  </a:lnTo>
                  <a:lnTo>
                    <a:pt x="411" y="398"/>
                  </a:lnTo>
                  <a:lnTo>
                    <a:pt x="412" y="400"/>
                  </a:lnTo>
                  <a:lnTo>
                    <a:pt x="414" y="398"/>
                  </a:lnTo>
                  <a:lnTo>
                    <a:pt x="415" y="398"/>
                  </a:lnTo>
                  <a:lnTo>
                    <a:pt x="415" y="400"/>
                  </a:lnTo>
                  <a:lnTo>
                    <a:pt x="416" y="400"/>
                  </a:lnTo>
                  <a:lnTo>
                    <a:pt x="418" y="401"/>
                  </a:lnTo>
                  <a:lnTo>
                    <a:pt x="420" y="401"/>
                  </a:lnTo>
                  <a:lnTo>
                    <a:pt x="422" y="402"/>
                  </a:lnTo>
                  <a:lnTo>
                    <a:pt x="423" y="403"/>
                  </a:lnTo>
                  <a:lnTo>
                    <a:pt x="425" y="404"/>
                  </a:lnTo>
                  <a:lnTo>
                    <a:pt x="425" y="405"/>
                  </a:lnTo>
                  <a:lnTo>
                    <a:pt x="427" y="407"/>
                  </a:lnTo>
                  <a:lnTo>
                    <a:pt x="428" y="408"/>
                  </a:lnTo>
                  <a:lnTo>
                    <a:pt x="428" y="407"/>
                  </a:lnTo>
                  <a:lnTo>
                    <a:pt x="431" y="408"/>
                  </a:lnTo>
                  <a:lnTo>
                    <a:pt x="432" y="408"/>
                  </a:lnTo>
                  <a:lnTo>
                    <a:pt x="432" y="410"/>
                  </a:lnTo>
                  <a:lnTo>
                    <a:pt x="431" y="411"/>
                  </a:lnTo>
                  <a:lnTo>
                    <a:pt x="431" y="412"/>
                  </a:lnTo>
                  <a:lnTo>
                    <a:pt x="430" y="412"/>
                  </a:lnTo>
                  <a:lnTo>
                    <a:pt x="428" y="411"/>
                  </a:lnTo>
                  <a:lnTo>
                    <a:pt x="426" y="412"/>
                  </a:lnTo>
                  <a:lnTo>
                    <a:pt x="426" y="413"/>
                  </a:lnTo>
                  <a:lnTo>
                    <a:pt x="426" y="416"/>
                  </a:lnTo>
                  <a:lnTo>
                    <a:pt x="427" y="416"/>
                  </a:lnTo>
                  <a:lnTo>
                    <a:pt x="427" y="417"/>
                  </a:lnTo>
                  <a:lnTo>
                    <a:pt x="427" y="418"/>
                  </a:lnTo>
                  <a:lnTo>
                    <a:pt x="428" y="418"/>
                  </a:lnTo>
                  <a:lnTo>
                    <a:pt x="428" y="417"/>
                  </a:lnTo>
                  <a:lnTo>
                    <a:pt x="427" y="416"/>
                  </a:lnTo>
                  <a:lnTo>
                    <a:pt x="430" y="414"/>
                  </a:lnTo>
                  <a:lnTo>
                    <a:pt x="431" y="414"/>
                  </a:lnTo>
                  <a:lnTo>
                    <a:pt x="431" y="415"/>
                  </a:lnTo>
                  <a:lnTo>
                    <a:pt x="432" y="416"/>
                  </a:lnTo>
                  <a:lnTo>
                    <a:pt x="433" y="416"/>
                  </a:lnTo>
                  <a:lnTo>
                    <a:pt x="433" y="417"/>
                  </a:lnTo>
                  <a:lnTo>
                    <a:pt x="434" y="417"/>
                  </a:lnTo>
                  <a:lnTo>
                    <a:pt x="433" y="418"/>
                  </a:lnTo>
                  <a:lnTo>
                    <a:pt x="433" y="421"/>
                  </a:lnTo>
                  <a:lnTo>
                    <a:pt x="434" y="421"/>
                  </a:lnTo>
                  <a:lnTo>
                    <a:pt x="434" y="422"/>
                  </a:lnTo>
                  <a:lnTo>
                    <a:pt x="434" y="423"/>
                  </a:lnTo>
                  <a:lnTo>
                    <a:pt x="435" y="423"/>
                  </a:lnTo>
                  <a:lnTo>
                    <a:pt x="435" y="422"/>
                  </a:lnTo>
                  <a:lnTo>
                    <a:pt x="435" y="421"/>
                  </a:lnTo>
                  <a:lnTo>
                    <a:pt x="436" y="422"/>
                  </a:lnTo>
                  <a:lnTo>
                    <a:pt x="436" y="421"/>
                  </a:lnTo>
                  <a:lnTo>
                    <a:pt x="436" y="420"/>
                  </a:lnTo>
                  <a:lnTo>
                    <a:pt x="436" y="418"/>
                  </a:lnTo>
                  <a:lnTo>
                    <a:pt x="436" y="417"/>
                  </a:lnTo>
                  <a:lnTo>
                    <a:pt x="435" y="416"/>
                  </a:lnTo>
                  <a:lnTo>
                    <a:pt x="435" y="415"/>
                  </a:lnTo>
                  <a:lnTo>
                    <a:pt x="435" y="414"/>
                  </a:lnTo>
                  <a:lnTo>
                    <a:pt x="436" y="414"/>
                  </a:lnTo>
                  <a:lnTo>
                    <a:pt x="436" y="413"/>
                  </a:lnTo>
                  <a:lnTo>
                    <a:pt x="435" y="413"/>
                  </a:lnTo>
                  <a:lnTo>
                    <a:pt x="436" y="413"/>
                  </a:lnTo>
                  <a:lnTo>
                    <a:pt x="438" y="412"/>
                  </a:lnTo>
                  <a:lnTo>
                    <a:pt x="440" y="412"/>
                  </a:lnTo>
                  <a:lnTo>
                    <a:pt x="441" y="411"/>
                  </a:lnTo>
                  <a:lnTo>
                    <a:pt x="443" y="410"/>
                  </a:lnTo>
                  <a:lnTo>
                    <a:pt x="444" y="410"/>
                  </a:lnTo>
                  <a:lnTo>
                    <a:pt x="445" y="408"/>
                  </a:lnTo>
                  <a:lnTo>
                    <a:pt x="446" y="408"/>
                  </a:lnTo>
                  <a:lnTo>
                    <a:pt x="447" y="408"/>
                  </a:lnTo>
                  <a:lnTo>
                    <a:pt x="450" y="408"/>
                  </a:lnTo>
                  <a:lnTo>
                    <a:pt x="451" y="408"/>
                  </a:lnTo>
                  <a:lnTo>
                    <a:pt x="452" y="408"/>
                  </a:lnTo>
                  <a:lnTo>
                    <a:pt x="453" y="408"/>
                  </a:lnTo>
                  <a:lnTo>
                    <a:pt x="455" y="408"/>
                  </a:lnTo>
                  <a:lnTo>
                    <a:pt x="456" y="408"/>
                  </a:lnTo>
                  <a:lnTo>
                    <a:pt x="460" y="408"/>
                  </a:lnTo>
                  <a:lnTo>
                    <a:pt x="464" y="410"/>
                  </a:lnTo>
                  <a:lnTo>
                    <a:pt x="466" y="410"/>
                  </a:lnTo>
                  <a:lnTo>
                    <a:pt x="467" y="411"/>
                  </a:lnTo>
                  <a:lnTo>
                    <a:pt x="470" y="412"/>
                  </a:lnTo>
                  <a:lnTo>
                    <a:pt x="471" y="412"/>
                  </a:lnTo>
                  <a:lnTo>
                    <a:pt x="472" y="412"/>
                  </a:lnTo>
                  <a:lnTo>
                    <a:pt x="472" y="411"/>
                  </a:lnTo>
                  <a:lnTo>
                    <a:pt x="475" y="412"/>
                  </a:lnTo>
                  <a:lnTo>
                    <a:pt x="476" y="412"/>
                  </a:lnTo>
                  <a:lnTo>
                    <a:pt x="477" y="412"/>
                  </a:lnTo>
                  <a:lnTo>
                    <a:pt x="478" y="412"/>
                  </a:lnTo>
                  <a:lnTo>
                    <a:pt x="480" y="412"/>
                  </a:lnTo>
                  <a:lnTo>
                    <a:pt x="480" y="413"/>
                  </a:lnTo>
                  <a:lnTo>
                    <a:pt x="480" y="414"/>
                  </a:lnTo>
                  <a:lnTo>
                    <a:pt x="481" y="416"/>
                  </a:lnTo>
                  <a:lnTo>
                    <a:pt x="483" y="417"/>
                  </a:lnTo>
                  <a:lnTo>
                    <a:pt x="484" y="416"/>
                  </a:lnTo>
                  <a:lnTo>
                    <a:pt x="484" y="415"/>
                  </a:lnTo>
                  <a:lnTo>
                    <a:pt x="485" y="413"/>
                  </a:lnTo>
                  <a:lnTo>
                    <a:pt x="487" y="412"/>
                  </a:lnTo>
                  <a:lnTo>
                    <a:pt x="488" y="411"/>
                  </a:lnTo>
                  <a:lnTo>
                    <a:pt x="490" y="410"/>
                  </a:lnTo>
                  <a:lnTo>
                    <a:pt x="494" y="408"/>
                  </a:lnTo>
                  <a:lnTo>
                    <a:pt x="496" y="408"/>
                  </a:lnTo>
                  <a:lnTo>
                    <a:pt x="498" y="407"/>
                  </a:lnTo>
                  <a:lnTo>
                    <a:pt x="502" y="408"/>
                  </a:lnTo>
                  <a:lnTo>
                    <a:pt x="503" y="408"/>
                  </a:lnTo>
                  <a:lnTo>
                    <a:pt x="505" y="408"/>
                  </a:lnTo>
                  <a:lnTo>
                    <a:pt x="506" y="408"/>
                  </a:lnTo>
                  <a:lnTo>
                    <a:pt x="507" y="408"/>
                  </a:lnTo>
                  <a:lnTo>
                    <a:pt x="508" y="408"/>
                  </a:lnTo>
                  <a:lnTo>
                    <a:pt x="510" y="407"/>
                  </a:lnTo>
                  <a:lnTo>
                    <a:pt x="513" y="407"/>
                  </a:lnTo>
                  <a:lnTo>
                    <a:pt x="514" y="407"/>
                  </a:lnTo>
                  <a:lnTo>
                    <a:pt x="515" y="408"/>
                  </a:lnTo>
                  <a:lnTo>
                    <a:pt x="515" y="410"/>
                  </a:lnTo>
                  <a:lnTo>
                    <a:pt x="514" y="411"/>
                  </a:lnTo>
                  <a:lnTo>
                    <a:pt x="515" y="412"/>
                  </a:lnTo>
                  <a:lnTo>
                    <a:pt x="516" y="412"/>
                  </a:lnTo>
                  <a:lnTo>
                    <a:pt x="516" y="411"/>
                  </a:lnTo>
                  <a:lnTo>
                    <a:pt x="517" y="410"/>
                  </a:lnTo>
                  <a:lnTo>
                    <a:pt x="517" y="408"/>
                  </a:lnTo>
                  <a:lnTo>
                    <a:pt x="517" y="407"/>
                  </a:lnTo>
                  <a:lnTo>
                    <a:pt x="516" y="407"/>
                  </a:lnTo>
                  <a:lnTo>
                    <a:pt x="516" y="406"/>
                  </a:lnTo>
                  <a:lnTo>
                    <a:pt x="518" y="404"/>
                  </a:lnTo>
                  <a:lnTo>
                    <a:pt x="521" y="403"/>
                  </a:lnTo>
                  <a:lnTo>
                    <a:pt x="523" y="401"/>
                  </a:lnTo>
                  <a:lnTo>
                    <a:pt x="525" y="398"/>
                  </a:lnTo>
                  <a:lnTo>
                    <a:pt x="527" y="396"/>
                  </a:lnTo>
                  <a:lnTo>
                    <a:pt x="528" y="395"/>
                  </a:lnTo>
                  <a:lnTo>
                    <a:pt x="530" y="394"/>
                  </a:lnTo>
                  <a:lnTo>
                    <a:pt x="531" y="394"/>
                  </a:lnTo>
                  <a:lnTo>
                    <a:pt x="532" y="394"/>
                  </a:lnTo>
                  <a:lnTo>
                    <a:pt x="534" y="395"/>
                  </a:lnTo>
                  <a:lnTo>
                    <a:pt x="535" y="395"/>
                  </a:lnTo>
                  <a:lnTo>
                    <a:pt x="535" y="394"/>
                  </a:lnTo>
                  <a:lnTo>
                    <a:pt x="534" y="394"/>
                  </a:lnTo>
                  <a:lnTo>
                    <a:pt x="534" y="392"/>
                  </a:lnTo>
                  <a:lnTo>
                    <a:pt x="534" y="391"/>
                  </a:lnTo>
                  <a:lnTo>
                    <a:pt x="534" y="390"/>
                  </a:lnTo>
                  <a:lnTo>
                    <a:pt x="535" y="390"/>
                  </a:lnTo>
                  <a:lnTo>
                    <a:pt x="537" y="387"/>
                  </a:lnTo>
                  <a:lnTo>
                    <a:pt x="540" y="386"/>
                  </a:lnTo>
                  <a:lnTo>
                    <a:pt x="541" y="385"/>
                  </a:lnTo>
                  <a:lnTo>
                    <a:pt x="542" y="385"/>
                  </a:lnTo>
                  <a:lnTo>
                    <a:pt x="542" y="386"/>
                  </a:lnTo>
                  <a:lnTo>
                    <a:pt x="543" y="386"/>
                  </a:lnTo>
                  <a:lnTo>
                    <a:pt x="544" y="386"/>
                  </a:lnTo>
                  <a:lnTo>
                    <a:pt x="544" y="385"/>
                  </a:lnTo>
                  <a:lnTo>
                    <a:pt x="545" y="385"/>
                  </a:lnTo>
                  <a:lnTo>
                    <a:pt x="546" y="385"/>
                  </a:lnTo>
                  <a:lnTo>
                    <a:pt x="548" y="385"/>
                  </a:lnTo>
                  <a:lnTo>
                    <a:pt x="551" y="384"/>
                  </a:lnTo>
                  <a:lnTo>
                    <a:pt x="552" y="384"/>
                  </a:lnTo>
                  <a:lnTo>
                    <a:pt x="554" y="383"/>
                  </a:lnTo>
                  <a:lnTo>
                    <a:pt x="555" y="382"/>
                  </a:lnTo>
                  <a:lnTo>
                    <a:pt x="555" y="381"/>
                  </a:lnTo>
                  <a:lnTo>
                    <a:pt x="556" y="381"/>
                  </a:lnTo>
                  <a:lnTo>
                    <a:pt x="557" y="381"/>
                  </a:lnTo>
                  <a:lnTo>
                    <a:pt x="557" y="380"/>
                  </a:lnTo>
                  <a:lnTo>
                    <a:pt x="557" y="378"/>
                  </a:lnTo>
                  <a:lnTo>
                    <a:pt x="556" y="380"/>
                  </a:lnTo>
                  <a:lnTo>
                    <a:pt x="555" y="380"/>
                  </a:lnTo>
                  <a:lnTo>
                    <a:pt x="554" y="380"/>
                  </a:lnTo>
                  <a:lnTo>
                    <a:pt x="553" y="380"/>
                  </a:lnTo>
                  <a:lnTo>
                    <a:pt x="552" y="380"/>
                  </a:lnTo>
                  <a:lnTo>
                    <a:pt x="552" y="378"/>
                  </a:lnTo>
                  <a:lnTo>
                    <a:pt x="551" y="378"/>
                  </a:lnTo>
                  <a:lnTo>
                    <a:pt x="550" y="378"/>
                  </a:lnTo>
                  <a:lnTo>
                    <a:pt x="547" y="378"/>
                  </a:lnTo>
                  <a:lnTo>
                    <a:pt x="547" y="377"/>
                  </a:lnTo>
                  <a:lnTo>
                    <a:pt x="546" y="377"/>
                  </a:lnTo>
                  <a:lnTo>
                    <a:pt x="545" y="377"/>
                  </a:lnTo>
                  <a:lnTo>
                    <a:pt x="543" y="376"/>
                  </a:lnTo>
                  <a:lnTo>
                    <a:pt x="542" y="376"/>
                  </a:lnTo>
                  <a:lnTo>
                    <a:pt x="541" y="376"/>
                  </a:lnTo>
                  <a:lnTo>
                    <a:pt x="538" y="376"/>
                  </a:lnTo>
                  <a:lnTo>
                    <a:pt x="536" y="375"/>
                  </a:lnTo>
                  <a:lnTo>
                    <a:pt x="535" y="375"/>
                  </a:lnTo>
                  <a:lnTo>
                    <a:pt x="534" y="374"/>
                  </a:lnTo>
                  <a:lnTo>
                    <a:pt x="533" y="374"/>
                  </a:lnTo>
                  <a:lnTo>
                    <a:pt x="533" y="373"/>
                  </a:lnTo>
                  <a:lnTo>
                    <a:pt x="532" y="373"/>
                  </a:lnTo>
                  <a:lnTo>
                    <a:pt x="532" y="372"/>
                  </a:lnTo>
                  <a:lnTo>
                    <a:pt x="532" y="371"/>
                  </a:lnTo>
                  <a:lnTo>
                    <a:pt x="532" y="370"/>
                  </a:lnTo>
                  <a:lnTo>
                    <a:pt x="533" y="370"/>
                  </a:lnTo>
                  <a:lnTo>
                    <a:pt x="533" y="368"/>
                  </a:lnTo>
                  <a:lnTo>
                    <a:pt x="533" y="367"/>
                  </a:lnTo>
                  <a:lnTo>
                    <a:pt x="533" y="366"/>
                  </a:lnTo>
                  <a:lnTo>
                    <a:pt x="532" y="365"/>
                  </a:lnTo>
                  <a:lnTo>
                    <a:pt x="532" y="364"/>
                  </a:lnTo>
                  <a:lnTo>
                    <a:pt x="532" y="363"/>
                  </a:lnTo>
                  <a:lnTo>
                    <a:pt x="533" y="363"/>
                  </a:lnTo>
                  <a:lnTo>
                    <a:pt x="533" y="362"/>
                  </a:lnTo>
                  <a:lnTo>
                    <a:pt x="534" y="362"/>
                  </a:lnTo>
                  <a:lnTo>
                    <a:pt x="534" y="361"/>
                  </a:lnTo>
                  <a:lnTo>
                    <a:pt x="534" y="360"/>
                  </a:lnTo>
                  <a:lnTo>
                    <a:pt x="532" y="360"/>
                  </a:lnTo>
                  <a:lnTo>
                    <a:pt x="531" y="360"/>
                  </a:lnTo>
                  <a:lnTo>
                    <a:pt x="528" y="361"/>
                  </a:lnTo>
                  <a:lnTo>
                    <a:pt x="528" y="362"/>
                  </a:lnTo>
                  <a:lnTo>
                    <a:pt x="527" y="363"/>
                  </a:lnTo>
                  <a:lnTo>
                    <a:pt x="526" y="363"/>
                  </a:lnTo>
                  <a:lnTo>
                    <a:pt x="525" y="363"/>
                  </a:lnTo>
                  <a:lnTo>
                    <a:pt x="524" y="365"/>
                  </a:lnTo>
                  <a:lnTo>
                    <a:pt x="523" y="368"/>
                  </a:lnTo>
                  <a:lnTo>
                    <a:pt x="523" y="370"/>
                  </a:lnTo>
                  <a:lnTo>
                    <a:pt x="522" y="371"/>
                  </a:lnTo>
                  <a:lnTo>
                    <a:pt x="520" y="372"/>
                  </a:lnTo>
                  <a:lnTo>
                    <a:pt x="518" y="372"/>
                  </a:lnTo>
                  <a:lnTo>
                    <a:pt x="517" y="371"/>
                  </a:lnTo>
                  <a:lnTo>
                    <a:pt x="516" y="370"/>
                  </a:lnTo>
                  <a:lnTo>
                    <a:pt x="516" y="368"/>
                  </a:lnTo>
                  <a:lnTo>
                    <a:pt x="516" y="367"/>
                  </a:lnTo>
                  <a:lnTo>
                    <a:pt x="517" y="363"/>
                  </a:lnTo>
                  <a:lnTo>
                    <a:pt x="517" y="361"/>
                  </a:lnTo>
                  <a:lnTo>
                    <a:pt x="520" y="356"/>
                  </a:lnTo>
                  <a:lnTo>
                    <a:pt x="520" y="354"/>
                  </a:lnTo>
                  <a:lnTo>
                    <a:pt x="520" y="353"/>
                  </a:lnTo>
                  <a:lnTo>
                    <a:pt x="520" y="352"/>
                  </a:lnTo>
                  <a:lnTo>
                    <a:pt x="518" y="351"/>
                  </a:lnTo>
                  <a:lnTo>
                    <a:pt x="518" y="350"/>
                  </a:lnTo>
                  <a:lnTo>
                    <a:pt x="517" y="350"/>
                  </a:lnTo>
                  <a:lnTo>
                    <a:pt x="520" y="348"/>
                  </a:lnTo>
                  <a:lnTo>
                    <a:pt x="520" y="347"/>
                  </a:lnTo>
                  <a:lnTo>
                    <a:pt x="521" y="347"/>
                  </a:lnTo>
                  <a:lnTo>
                    <a:pt x="520" y="346"/>
                  </a:lnTo>
                  <a:lnTo>
                    <a:pt x="518" y="346"/>
                  </a:lnTo>
                  <a:lnTo>
                    <a:pt x="516" y="347"/>
                  </a:lnTo>
                  <a:lnTo>
                    <a:pt x="516" y="346"/>
                  </a:lnTo>
                  <a:lnTo>
                    <a:pt x="515" y="347"/>
                  </a:lnTo>
                  <a:lnTo>
                    <a:pt x="514" y="348"/>
                  </a:lnTo>
                  <a:lnTo>
                    <a:pt x="513" y="347"/>
                  </a:lnTo>
                  <a:lnTo>
                    <a:pt x="513" y="345"/>
                  </a:lnTo>
                  <a:lnTo>
                    <a:pt x="514" y="344"/>
                  </a:lnTo>
                  <a:lnTo>
                    <a:pt x="513" y="343"/>
                  </a:lnTo>
                  <a:lnTo>
                    <a:pt x="512" y="343"/>
                  </a:lnTo>
                  <a:lnTo>
                    <a:pt x="511" y="342"/>
                  </a:lnTo>
                  <a:lnTo>
                    <a:pt x="512" y="341"/>
                  </a:lnTo>
                  <a:lnTo>
                    <a:pt x="511" y="341"/>
                  </a:lnTo>
                  <a:lnTo>
                    <a:pt x="511" y="338"/>
                  </a:lnTo>
                  <a:lnTo>
                    <a:pt x="511" y="337"/>
                  </a:lnTo>
                  <a:lnTo>
                    <a:pt x="513" y="337"/>
                  </a:lnTo>
                  <a:lnTo>
                    <a:pt x="514" y="335"/>
                  </a:lnTo>
                  <a:lnTo>
                    <a:pt x="511" y="334"/>
                  </a:lnTo>
                  <a:lnTo>
                    <a:pt x="506" y="333"/>
                  </a:lnTo>
                  <a:lnTo>
                    <a:pt x="504" y="333"/>
                  </a:lnTo>
                  <a:lnTo>
                    <a:pt x="501" y="335"/>
                  </a:lnTo>
                  <a:lnTo>
                    <a:pt x="502" y="333"/>
                  </a:lnTo>
                  <a:lnTo>
                    <a:pt x="500" y="332"/>
                  </a:lnTo>
                  <a:lnTo>
                    <a:pt x="498" y="332"/>
                  </a:lnTo>
                  <a:lnTo>
                    <a:pt x="497" y="332"/>
                  </a:lnTo>
                  <a:lnTo>
                    <a:pt x="495" y="331"/>
                  </a:lnTo>
                  <a:lnTo>
                    <a:pt x="492" y="331"/>
                  </a:lnTo>
                  <a:lnTo>
                    <a:pt x="491" y="331"/>
                  </a:lnTo>
                  <a:lnTo>
                    <a:pt x="490" y="332"/>
                  </a:lnTo>
                  <a:lnTo>
                    <a:pt x="486" y="331"/>
                  </a:lnTo>
                  <a:lnTo>
                    <a:pt x="485" y="331"/>
                  </a:lnTo>
                  <a:lnTo>
                    <a:pt x="484" y="331"/>
                  </a:lnTo>
                  <a:lnTo>
                    <a:pt x="483" y="331"/>
                  </a:lnTo>
                  <a:lnTo>
                    <a:pt x="481" y="330"/>
                  </a:lnTo>
                  <a:lnTo>
                    <a:pt x="482" y="328"/>
                  </a:lnTo>
                  <a:lnTo>
                    <a:pt x="482" y="326"/>
                  </a:lnTo>
                  <a:lnTo>
                    <a:pt x="478" y="324"/>
                  </a:lnTo>
                  <a:lnTo>
                    <a:pt x="477" y="322"/>
                  </a:lnTo>
                  <a:lnTo>
                    <a:pt x="482" y="323"/>
                  </a:lnTo>
                  <a:lnTo>
                    <a:pt x="481" y="325"/>
                  </a:lnTo>
                  <a:lnTo>
                    <a:pt x="482" y="325"/>
                  </a:lnTo>
                  <a:lnTo>
                    <a:pt x="484" y="325"/>
                  </a:lnTo>
                  <a:lnTo>
                    <a:pt x="486" y="324"/>
                  </a:lnTo>
                  <a:lnTo>
                    <a:pt x="488" y="323"/>
                  </a:lnTo>
                  <a:lnTo>
                    <a:pt x="491" y="318"/>
                  </a:lnTo>
                  <a:lnTo>
                    <a:pt x="493" y="315"/>
                  </a:lnTo>
                  <a:lnTo>
                    <a:pt x="493" y="312"/>
                  </a:lnTo>
                  <a:lnTo>
                    <a:pt x="495" y="307"/>
                  </a:lnTo>
                  <a:lnTo>
                    <a:pt x="496" y="307"/>
                  </a:lnTo>
                  <a:lnTo>
                    <a:pt x="496" y="308"/>
                  </a:lnTo>
                  <a:lnTo>
                    <a:pt x="498" y="306"/>
                  </a:lnTo>
                  <a:lnTo>
                    <a:pt x="500" y="306"/>
                  </a:lnTo>
                  <a:lnTo>
                    <a:pt x="502" y="306"/>
                  </a:lnTo>
                  <a:lnTo>
                    <a:pt x="503" y="305"/>
                  </a:lnTo>
                  <a:lnTo>
                    <a:pt x="504" y="306"/>
                  </a:lnTo>
                  <a:lnTo>
                    <a:pt x="505" y="306"/>
                  </a:lnTo>
                  <a:lnTo>
                    <a:pt x="506" y="303"/>
                  </a:lnTo>
                  <a:lnTo>
                    <a:pt x="507" y="300"/>
                  </a:lnTo>
                  <a:lnTo>
                    <a:pt x="508" y="296"/>
                  </a:lnTo>
                  <a:lnTo>
                    <a:pt x="510" y="293"/>
                  </a:lnTo>
                  <a:lnTo>
                    <a:pt x="510" y="291"/>
                  </a:lnTo>
                  <a:lnTo>
                    <a:pt x="511" y="288"/>
                  </a:lnTo>
                  <a:lnTo>
                    <a:pt x="512" y="288"/>
                  </a:lnTo>
                  <a:lnTo>
                    <a:pt x="511" y="287"/>
                  </a:lnTo>
                  <a:lnTo>
                    <a:pt x="512" y="287"/>
                  </a:lnTo>
                  <a:lnTo>
                    <a:pt x="512" y="286"/>
                  </a:lnTo>
                  <a:lnTo>
                    <a:pt x="512" y="285"/>
                  </a:lnTo>
                  <a:lnTo>
                    <a:pt x="512" y="284"/>
                  </a:lnTo>
                  <a:lnTo>
                    <a:pt x="513" y="284"/>
                  </a:lnTo>
                  <a:lnTo>
                    <a:pt x="513" y="283"/>
                  </a:lnTo>
                  <a:lnTo>
                    <a:pt x="514" y="283"/>
                  </a:lnTo>
                  <a:lnTo>
                    <a:pt x="515" y="282"/>
                  </a:lnTo>
                  <a:lnTo>
                    <a:pt x="515" y="281"/>
                  </a:lnTo>
                  <a:lnTo>
                    <a:pt x="514" y="281"/>
                  </a:lnTo>
                  <a:lnTo>
                    <a:pt x="513" y="282"/>
                  </a:lnTo>
                  <a:lnTo>
                    <a:pt x="513" y="281"/>
                  </a:lnTo>
                  <a:lnTo>
                    <a:pt x="513" y="280"/>
                  </a:lnTo>
                  <a:lnTo>
                    <a:pt x="514" y="280"/>
                  </a:lnTo>
                  <a:lnTo>
                    <a:pt x="513" y="278"/>
                  </a:lnTo>
                  <a:lnTo>
                    <a:pt x="512" y="278"/>
                  </a:lnTo>
                  <a:lnTo>
                    <a:pt x="511" y="278"/>
                  </a:lnTo>
                  <a:lnTo>
                    <a:pt x="511" y="280"/>
                  </a:lnTo>
                  <a:lnTo>
                    <a:pt x="510" y="281"/>
                  </a:lnTo>
                  <a:lnTo>
                    <a:pt x="508" y="282"/>
                  </a:lnTo>
                  <a:lnTo>
                    <a:pt x="507" y="282"/>
                  </a:lnTo>
                  <a:lnTo>
                    <a:pt x="506" y="282"/>
                  </a:lnTo>
                  <a:lnTo>
                    <a:pt x="505" y="282"/>
                  </a:lnTo>
                  <a:lnTo>
                    <a:pt x="505" y="281"/>
                  </a:lnTo>
                  <a:lnTo>
                    <a:pt x="504" y="281"/>
                  </a:lnTo>
                  <a:lnTo>
                    <a:pt x="504" y="280"/>
                  </a:lnTo>
                  <a:lnTo>
                    <a:pt x="503" y="280"/>
                  </a:lnTo>
                  <a:lnTo>
                    <a:pt x="502" y="280"/>
                  </a:lnTo>
                  <a:lnTo>
                    <a:pt x="500" y="280"/>
                  </a:lnTo>
                  <a:lnTo>
                    <a:pt x="498" y="278"/>
                  </a:lnTo>
                  <a:lnTo>
                    <a:pt x="497" y="278"/>
                  </a:lnTo>
                  <a:lnTo>
                    <a:pt x="496" y="278"/>
                  </a:lnTo>
                  <a:lnTo>
                    <a:pt x="494" y="277"/>
                  </a:lnTo>
                  <a:lnTo>
                    <a:pt x="492" y="276"/>
                  </a:lnTo>
                  <a:lnTo>
                    <a:pt x="491" y="276"/>
                  </a:lnTo>
                  <a:lnTo>
                    <a:pt x="488" y="274"/>
                  </a:lnTo>
                  <a:lnTo>
                    <a:pt x="486" y="273"/>
                  </a:lnTo>
                  <a:lnTo>
                    <a:pt x="486" y="272"/>
                  </a:lnTo>
                  <a:lnTo>
                    <a:pt x="485" y="272"/>
                  </a:lnTo>
                  <a:lnTo>
                    <a:pt x="484" y="270"/>
                  </a:lnTo>
                  <a:lnTo>
                    <a:pt x="482" y="266"/>
                  </a:lnTo>
                  <a:lnTo>
                    <a:pt x="482" y="265"/>
                  </a:lnTo>
                  <a:lnTo>
                    <a:pt x="483" y="263"/>
                  </a:lnTo>
                  <a:lnTo>
                    <a:pt x="483" y="262"/>
                  </a:lnTo>
                  <a:lnTo>
                    <a:pt x="484" y="262"/>
                  </a:lnTo>
                  <a:lnTo>
                    <a:pt x="485" y="262"/>
                  </a:lnTo>
                  <a:lnTo>
                    <a:pt x="485" y="263"/>
                  </a:lnTo>
                  <a:lnTo>
                    <a:pt x="485" y="262"/>
                  </a:lnTo>
                  <a:lnTo>
                    <a:pt x="486" y="260"/>
                  </a:lnTo>
                  <a:lnTo>
                    <a:pt x="485" y="257"/>
                  </a:lnTo>
                  <a:lnTo>
                    <a:pt x="485" y="256"/>
                  </a:lnTo>
                  <a:lnTo>
                    <a:pt x="485" y="254"/>
                  </a:lnTo>
                  <a:lnTo>
                    <a:pt x="485" y="252"/>
                  </a:lnTo>
                  <a:lnTo>
                    <a:pt x="486" y="252"/>
                  </a:lnTo>
                  <a:lnTo>
                    <a:pt x="486" y="251"/>
                  </a:lnTo>
                  <a:lnTo>
                    <a:pt x="485" y="250"/>
                  </a:lnTo>
                  <a:lnTo>
                    <a:pt x="485" y="248"/>
                  </a:lnTo>
                  <a:lnTo>
                    <a:pt x="486" y="248"/>
                  </a:lnTo>
                  <a:lnTo>
                    <a:pt x="486" y="247"/>
                  </a:lnTo>
                  <a:lnTo>
                    <a:pt x="486" y="246"/>
                  </a:lnTo>
                  <a:lnTo>
                    <a:pt x="485" y="245"/>
                  </a:lnTo>
                  <a:lnTo>
                    <a:pt x="484" y="244"/>
                  </a:lnTo>
                  <a:lnTo>
                    <a:pt x="484" y="243"/>
                  </a:lnTo>
                  <a:lnTo>
                    <a:pt x="484" y="242"/>
                  </a:lnTo>
                  <a:lnTo>
                    <a:pt x="484" y="241"/>
                  </a:lnTo>
                  <a:lnTo>
                    <a:pt x="484" y="240"/>
                  </a:lnTo>
                  <a:lnTo>
                    <a:pt x="484" y="237"/>
                  </a:lnTo>
                  <a:lnTo>
                    <a:pt x="485" y="237"/>
                  </a:lnTo>
                  <a:lnTo>
                    <a:pt x="486" y="237"/>
                  </a:lnTo>
                  <a:lnTo>
                    <a:pt x="487" y="237"/>
                  </a:lnTo>
                  <a:lnTo>
                    <a:pt x="488" y="237"/>
                  </a:lnTo>
                  <a:lnTo>
                    <a:pt x="490" y="237"/>
                  </a:lnTo>
                  <a:lnTo>
                    <a:pt x="490" y="236"/>
                  </a:lnTo>
                  <a:lnTo>
                    <a:pt x="488" y="236"/>
                  </a:lnTo>
                  <a:lnTo>
                    <a:pt x="488" y="235"/>
                  </a:lnTo>
                  <a:lnTo>
                    <a:pt x="485" y="235"/>
                  </a:lnTo>
                  <a:lnTo>
                    <a:pt x="484" y="234"/>
                  </a:lnTo>
                  <a:lnTo>
                    <a:pt x="483" y="233"/>
                  </a:lnTo>
                  <a:lnTo>
                    <a:pt x="483" y="232"/>
                  </a:lnTo>
                  <a:lnTo>
                    <a:pt x="483" y="231"/>
                  </a:lnTo>
                  <a:lnTo>
                    <a:pt x="484" y="231"/>
                  </a:lnTo>
                  <a:lnTo>
                    <a:pt x="485" y="231"/>
                  </a:lnTo>
                  <a:lnTo>
                    <a:pt x="486" y="232"/>
                  </a:lnTo>
                  <a:lnTo>
                    <a:pt x="488" y="232"/>
                  </a:lnTo>
                  <a:lnTo>
                    <a:pt x="490" y="232"/>
                  </a:lnTo>
                  <a:lnTo>
                    <a:pt x="492" y="232"/>
                  </a:lnTo>
                  <a:lnTo>
                    <a:pt x="493" y="232"/>
                  </a:lnTo>
                  <a:lnTo>
                    <a:pt x="494" y="232"/>
                  </a:lnTo>
                  <a:lnTo>
                    <a:pt x="494" y="231"/>
                  </a:lnTo>
                  <a:lnTo>
                    <a:pt x="494" y="230"/>
                  </a:lnTo>
                  <a:lnTo>
                    <a:pt x="495" y="230"/>
                  </a:lnTo>
                  <a:lnTo>
                    <a:pt x="496" y="231"/>
                  </a:lnTo>
                  <a:lnTo>
                    <a:pt x="497" y="230"/>
                  </a:lnTo>
                  <a:lnTo>
                    <a:pt x="496" y="230"/>
                  </a:lnTo>
                  <a:lnTo>
                    <a:pt x="495" y="228"/>
                  </a:lnTo>
                  <a:lnTo>
                    <a:pt x="496" y="228"/>
                  </a:lnTo>
                  <a:lnTo>
                    <a:pt x="497" y="227"/>
                  </a:lnTo>
                  <a:lnTo>
                    <a:pt x="500" y="227"/>
                  </a:lnTo>
                  <a:lnTo>
                    <a:pt x="501" y="227"/>
                  </a:lnTo>
                  <a:lnTo>
                    <a:pt x="501" y="226"/>
                  </a:lnTo>
                  <a:lnTo>
                    <a:pt x="500" y="226"/>
                  </a:lnTo>
                  <a:lnTo>
                    <a:pt x="498" y="226"/>
                  </a:lnTo>
                  <a:lnTo>
                    <a:pt x="497" y="226"/>
                  </a:lnTo>
                  <a:lnTo>
                    <a:pt x="497" y="227"/>
                  </a:lnTo>
                  <a:lnTo>
                    <a:pt x="496" y="227"/>
                  </a:lnTo>
                  <a:lnTo>
                    <a:pt x="495" y="226"/>
                  </a:lnTo>
                  <a:lnTo>
                    <a:pt x="494" y="226"/>
                  </a:lnTo>
                  <a:lnTo>
                    <a:pt x="495" y="226"/>
                  </a:lnTo>
                  <a:lnTo>
                    <a:pt x="495" y="224"/>
                  </a:lnTo>
                  <a:lnTo>
                    <a:pt x="496" y="224"/>
                  </a:lnTo>
                  <a:lnTo>
                    <a:pt x="497" y="224"/>
                  </a:lnTo>
                  <a:lnTo>
                    <a:pt x="497" y="223"/>
                  </a:lnTo>
                  <a:lnTo>
                    <a:pt x="498" y="223"/>
                  </a:lnTo>
                  <a:lnTo>
                    <a:pt x="500" y="223"/>
                  </a:lnTo>
                  <a:lnTo>
                    <a:pt x="501" y="224"/>
                  </a:lnTo>
                  <a:lnTo>
                    <a:pt x="502" y="224"/>
                  </a:lnTo>
                  <a:lnTo>
                    <a:pt x="503" y="224"/>
                  </a:lnTo>
                  <a:lnTo>
                    <a:pt x="504" y="223"/>
                  </a:lnTo>
                  <a:lnTo>
                    <a:pt x="504" y="224"/>
                  </a:lnTo>
                  <a:lnTo>
                    <a:pt x="505" y="224"/>
                  </a:lnTo>
                  <a:lnTo>
                    <a:pt x="505" y="223"/>
                  </a:lnTo>
                  <a:lnTo>
                    <a:pt x="504" y="222"/>
                  </a:lnTo>
                  <a:lnTo>
                    <a:pt x="503" y="223"/>
                  </a:lnTo>
                  <a:lnTo>
                    <a:pt x="502" y="223"/>
                  </a:lnTo>
                  <a:lnTo>
                    <a:pt x="502" y="222"/>
                  </a:lnTo>
                  <a:lnTo>
                    <a:pt x="502" y="221"/>
                  </a:lnTo>
                  <a:lnTo>
                    <a:pt x="502" y="220"/>
                  </a:lnTo>
                  <a:lnTo>
                    <a:pt x="502" y="218"/>
                  </a:lnTo>
                  <a:lnTo>
                    <a:pt x="503" y="218"/>
                  </a:lnTo>
                  <a:lnTo>
                    <a:pt x="502" y="218"/>
                  </a:lnTo>
                  <a:lnTo>
                    <a:pt x="502" y="216"/>
                  </a:lnTo>
                  <a:lnTo>
                    <a:pt x="501" y="216"/>
                  </a:lnTo>
                  <a:lnTo>
                    <a:pt x="500" y="217"/>
                  </a:lnTo>
                  <a:lnTo>
                    <a:pt x="498" y="217"/>
                  </a:lnTo>
                  <a:lnTo>
                    <a:pt x="498" y="218"/>
                  </a:lnTo>
                  <a:lnTo>
                    <a:pt x="497" y="218"/>
                  </a:lnTo>
                  <a:lnTo>
                    <a:pt x="497" y="217"/>
                  </a:lnTo>
                  <a:lnTo>
                    <a:pt x="496" y="216"/>
                  </a:lnTo>
                  <a:lnTo>
                    <a:pt x="496" y="215"/>
                  </a:lnTo>
                  <a:lnTo>
                    <a:pt x="496" y="214"/>
                  </a:lnTo>
                  <a:lnTo>
                    <a:pt x="498" y="211"/>
                  </a:lnTo>
                  <a:lnTo>
                    <a:pt x="500" y="211"/>
                  </a:lnTo>
                  <a:lnTo>
                    <a:pt x="500" y="210"/>
                  </a:lnTo>
                  <a:lnTo>
                    <a:pt x="501" y="210"/>
                  </a:lnTo>
                  <a:lnTo>
                    <a:pt x="501" y="208"/>
                  </a:lnTo>
                  <a:lnTo>
                    <a:pt x="500" y="206"/>
                  </a:lnTo>
                  <a:lnTo>
                    <a:pt x="498" y="206"/>
                  </a:lnTo>
                  <a:lnTo>
                    <a:pt x="498" y="205"/>
                  </a:lnTo>
                  <a:lnTo>
                    <a:pt x="498" y="204"/>
                  </a:lnTo>
                  <a:lnTo>
                    <a:pt x="500" y="203"/>
                  </a:lnTo>
                  <a:lnTo>
                    <a:pt x="500" y="202"/>
                  </a:lnTo>
                  <a:lnTo>
                    <a:pt x="501" y="202"/>
                  </a:lnTo>
                  <a:lnTo>
                    <a:pt x="502" y="202"/>
                  </a:lnTo>
                  <a:lnTo>
                    <a:pt x="503" y="203"/>
                  </a:lnTo>
                  <a:lnTo>
                    <a:pt x="504" y="203"/>
                  </a:lnTo>
                  <a:lnTo>
                    <a:pt x="504" y="202"/>
                  </a:lnTo>
                  <a:lnTo>
                    <a:pt x="505" y="201"/>
                  </a:lnTo>
                  <a:lnTo>
                    <a:pt x="504" y="198"/>
                  </a:lnTo>
                  <a:lnTo>
                    <a:pt x="504" y="197"/>
                  </a:lnTo>
                  <a:lnTo>
                    <a:pt x="503" y="197"/>
                  </a:lnTo>
                  <a:lnTo>
                    <a:pt x="502" y="197"/>
                  </a:lnTo>
                  <a:lnTo>
                    <a:pt x="501" y="197"/>
                  </a:lnTo>
                  <a:lnTo>
                    <a:pt x="501" y="198"/>
                  </a:lnTo>
                  <a:lnTo>
                    <a:pt x="500" y="197"/>
                  </a:lnTo>
                  <a:lnTo>
                    <a:pt x="501" y="197"/>
                  </a:lnTo>
                  <a:lnTo>
                    <a:pt x="501" y="196"/>
                  </a:lnTo>
                  <a:lnTo>
                    <a:pt x="501" y="195"/>
                  </a:lnTo>
                  <a:lnTo>
                    <a:pt x="502" y="195"/>
                  </a:lnTo>
                  <a:lnTo>
                    <a:pt x="502" y="194"/>
                  </a:lnTo>
                  <a:lnTo>
                    <a:pt x="505" y="192"/>
                  </a:lnTo>
                  <a:lnTo>
                    <a:pt x="506" y="191"/>
                  </a:lnTo>
                  <a:lnTo>
                    <a:pt x="506" y="192"/>
                  </a:lnTo>
                  <a:lnTo>
                    <a:pt x="505" y="192"/>
                  </a:lnTo>
                  <a:lnTo>
                    <a:pt x="504" y="193"/>
                  </a:lnTo>
                  <a:lnTo>
                    <a:pt x="503" y="194"/>
                  </a:lnTo>
                  <a:lnTo>
                    <a:pt x="504" y="194"/>
                  </a:lnTo>
                  <a:lnTo>
                    <a:pt x="505" y="195"/>
                  </a:lnTo>
                  <a:lnTo>
                    <a:pt x="506" y="195"/>
                  </a:lnTo>
                  <a:lnTo>
                    <a:pt x="507" y="196"/>
                  </a:lnTo>
                  <a:lnTo>
                    <a:pt x="508" y="196"/>
                  </a:lnTo>
                  <a:lnTo>
                    <a:pt x="507" y="194"/>
                  </a:lnTo>
                  <a:lnTo>
                    <a:pt x="507" y="193"/>
                  </a:lnTo>
                  <a:lnTo>
                    <a:pt x="508" y="190"/>
                  </a:lnTo>
                  <a:lnTo>
                    <a:pt x="511" y="191"/>
                  </a:lnTo>
                  <a:lnTo>
                    <a:pt x="512" y="192"/>
                  </a:lnTo>
                  <a:lnTo>
                    <a:pt x="513" y="193"/>
                  </a:lnTo>
                  <a:lnTo>
                    <a:pt x="513" y="194"/>
                  </a:lnTo>
                  <a:lnTo>
                    <a:pt x="514" y="194"/>
                  </a:lnTo>
                  <a:lnTo>
                    <a:pt x="514" y="193"/>
                  </a:lnTo>
                  <a:lnTo>
                    <a:pt x="514" y="194"/>
                  </a:lnTo>
                  <a:lnTo>
                    <a:pt x="515" y="194"/>
                  </a:lnTo>
                  <a:lnTo>
                    <a:pt x="516" y="194"/>
                  </a:lnTo>
                  <a:lnTo>
                    <a:pt x="516" y="193"/>
                  </a:lnTo>
                  <a:lnTo>
                    <a:pt x="516" y="192"/>
                  </a:lnTo>
                  <a:lnTo>
                    <a:pt x="516" y="191"/>
                  </a:lnTo>
                  <a:lnTo>
                    <a:pt x="517" y="190"/>
                  </a:lnTo>
                  <a:lnTo>
                    <a:pt x="518" y="188"/>
                  </a:lnTo>
                  <a:lnTo>
                    <a:pt x="520" y="187"/>
                  </a:lnTo>
                  <a:lnTo>
                    <a:pt x="521" y="187"/>
                  </a:lnTo>
                  <a:lnTo>
                    <a:pt x="522" y="186"/>
                  </a:lnTo>
                  <a:lnTo>
                    <a:pt x="523" y="186"/>
                  </a:lnTo>
                  <a:lnTo>
                    <a:pt x="524" y="186"/>
                  </a:lnTo>
                  <a:lnTo>
                    <a:pt x="527" y="185"/>
                  </a:lnTo>
                  <a:lnTo>
                    <a:pt x="532" y="185"/>
                  </a:lnTo>
                  <a:lnTo>
                    <a:pt x="533" y="185"/>
                  </a:lnTo>
                  <a:lnTo>
                    <a:pt x="534" y="184"/>
                  </a:lnTo>
                  <a:lnTo>
                    <a:pt x="535" y="184"/>
                  </a:lnTo>
                  <a:lnTo>
                    <a:pt x="537" y="184"/>
                  </a:lnTo>
                  <a:lnTo>
                    <a:pt x="540" y="184"/>
                  </a:lnTo>
                  <a:lnTo>
                    <a:pt x="541" y="184"/>
                  </a:lnTo>
                  <a:lnTo>
                    <a:pt x="544" y="185"/>
                  </a:lnTo>
                  <a:lnTo>
                    <a:pt x="545" y="186"/>
                  </a:lnTo>
                  <a:lnTo>
                    <a:pt x="546" y="185"/>
                  </a:lnTo>
                  <a:lnTo>
                    <a:pt x="545" y="184"/>
                  </a:lnTo>
                  <a:lnTo>
                    <a:pt x="544" y="184"/>
                  </a:lnTo>
                  <a:lnTo>
                    <a:pt x="544" y="183"/>
                  </a:lnTo>
                  <a:lnTo>
                    <a:pt x="545" y="182"/>
                  </a:lnTo>
                  <a:lnTo>
                    <a:pt x="546" y="183"/>
                  </a:lnTo>
                  <a:lnTo>
                    <a:pt x="545" y="184"/>
                  </a:lnTo>
                  <a:lnTo>
                    <a:pt x="546" y="184"/>
                  </a:lnTo>
                  <a:lnTo>
                    <a:pt x="550" y="180"/>
                  </a:lnTo>
                  <a:lnTo>
                    <a:pt x="550" y="178"/>
                  </a:lnTo>
                  <a:lnTo>
                    <a:pt x="551" y="178"/>
                  </a:lnTo>
                  <a:lnTo>
                    <a:pt x="552" y="178"/>
                  </a:lnTo>
                  <a:lnTo>
                    <a:pt x="553" y="178"/>
                  </a:lnTo>
                  <a:lnTo>
                    <a:pt x="554" y="178"/>
                  </a:lnTo>
                  <a:lnTo>
                    <a:pt x="555" y="177"/>
                  </a:lnTo>
                  <a:lnTo>
                    <a:pt x="555" y="176"/>
                  </a:lnTo>
                  <a:lnTo>
                    <a:pt x="557" y="175"/>
                  </a:lnTo>
                  <a:lnTo>
                    <a:pt x="558" y="175"/>
                  </a:lnTo>
                  <a:lnTo>
                    <a:pt x="561" y="175"/>
                  </a:lnTo>
                  <a:lnTo>
                    <a:pt x="560" y="175"/>
                  </a:lnTo>
                  <a:lnTo>
                    <a:pt x="560" y="174"/>
                  </a:lnTo>
                  <a:lnTo>
                    <a:pt x="561" y="174"/>
                  </a:lnTo>
                  <a:lnTo>
                    <a:pt x="564" y="174"/>
                  </a:lnTo>
                  <a:lnTo>
                    <a:pt x="566" y="174"/>
                  </a:lnTo>
                  <a:lnTo>
                    <a:pt x="567" y="174"/>
                  </a:lnTo>
                  <a:lnTo>
                    <a:pt x="570" y="175"/>
                  </a:lnTo>
                  <a:lnTo>
                    <a:pt x="571" y="175"/>
                  </a:lnTo>
                  <a:lnTo>
                    <a:pt x="572" y="176"/>
                  </a:lnTo>
                  <a:lnTo>
                    <a:pt x="572" y="177"/>
                  </a:lnTo>
                  <a:lnTo>
                    <a:pt x="573" y="178"/>
                  </a:lnTo>
                  <a:lnTo>
                    <a:pt x="573" y="180"/>
                  </a:lnTo>
                  <a:lnTo>
                    <a:pt x="574" y="181"/>
                  </a:lnTo>
                  <a:lnTo>
                    <a:pt x="574" y="182"/>
                  </a:lnTo>
                  <a:lnTo>
                    <a:pt x="574" y="183"/>
                  </a:lnTo>
                  <a:lnTo>
                    <a:pt x="574" y="184"/>
                  </a:lnTo>
                  <a:lnTo>
                    <a:pt x="574" y="185"/>
                  </a:lnTo>
                  <a:lnTo>
                    <a:pt x="575" y="186"/>
                  </a:lnTo>
                  <a:lnTo>
                    <a:pt x="575" y="187"/>
                  </a:lnTo>
                  <a:lnTo>
                    <a:pt x="575" y="188"/>
                  </a:lnTo>
                  <a:lnTo>
                    <a:pt x="575" y="191"/>
                  </a:lnTo>
                  <a:lnTo>
                    <a:pt x="575" y="192"/>
                  </a:lnTo>
                  <a:lnTo>
                    <a:pt x="577" y="193"/>
                  </a:lnTo>
                  <a:lnTo>
                    <a:pt x="578" y="194"/>
                  </a:lnTo>
                  <a:lnTo>
                    <a:pt x="581" y="194"/>
                  </a:lnTo>
                  <a:lnTo>
                    <a:pt x="582" y="194"/>
                  </a:lnTo>
                  <a:lnTo>
                    <a:pt x="584" y="194"/>
                  </a:lnTo>
                  <a:lnTo>
                    <a:pt x="585" y="193"/>
                  </a:lnTo>
                  <a:lnTo>
                    <a:pt x="586" y="193"/>
                  </a:lnTo>
                  <a:lnTo>
                    <a:pt x="587" y="194"/>
                  </a:lnTo>
                  <a:lnTo>
                    <a:pt x="588" y="194"/>
                  </a:lnTo>
                  <a:lnTo>
                    <a:pt x="590" y="194"/>
                  </a:lnTo>
                  <a:lnTo>
                    <a:pt x="591" y="193"/>
                  </a:lnTo>
                  <a:lnTo>
                    <a:pt x="594" y="193"/>
                  </a:lnTo>
                  <a:lnTo>
                    <a:pt x="595" y="193"/>
                  </a:lnTo>
                  <a:lnTo>
                    <a:pt x="595" y="192"/>
                  </a:lnTo>
                  <a:lnTo>
                    <a:pt x="596" y="192"/>
                  </a:lnTo>
                  <a:lnTo>
                    <a:pt x="597" y="192"/>
                  </a:lnTo>
                  <a:lnTo>
                    <a:pt x="598" y="192"/>
                  </a:lnTo>
                  <a:lnTo>
                    <a:pt x="600" y="192"/>
                  </a:lnTo>
                  <a:lnTo>
                    <a:pt x="601" y="191"/>
                  </a:lnTo>
                  <a:lnTo>
                    <a:pt x="601" y="190"/>
                  </a:lnTo>
                  <a:lnTo>
                    <a:pt x="601" y="191"/>
                  </a:lnTo>
                  <a:lnTo>
                    <a:pt x="602" y="191"/>
                  </a:lnTo>
                  <a:lnTo>
                    <a:pt x="602" y="192"/>
                  </a:lnTo>
                  <a:lnTo>
                    <a:pt x="602" y="193"/>
                  </a:lnTo>
                  <a:lnTo>
                    <a:pt x="603" y="193"/>
                  </a:lnTo>
                  <a:lnTo>
                    <a:pt x="602" y="194"/>
                  </a:lnTo>
                  <a:lnTo>
                    <a:pt x="602" y="195"/>
                  </a:lnTo>
                  <a:lnTo>
                    <a:pt x="603" y="196"/>
                  </a:lnTo>
                  <a:lnTo>
                    <a:pt x="604" y="197"/>
                  </a:lnTo>
                  <a:lnTo>
                    <a:pt x="605" y="198"/>
                  </a:lnTo>
                  <a:lnTo>
                    <a:pt x="606" y="198"/>
                  </a:lnTo>
                  <a:lnTo>
                    <a:pt x="607" y="201"/>
                  </a:lnTo>
                  <a:lnTo>
                    <a:pt x="608" y="202"/>
                  </a:lnTo>
                  <a:lnTo>
                    <a:pt x="611" y="203"/>
                  </a:lnTo>
                  <a:lnTo>
                    <a:pt x="613" y="204"/>
                  </a:lnTo>
                  <a:lnTo>
                    <a:pt x="614" y="204"/>
                  </a:lnTo>
                  <a:lnTo>
                    <a:pt x="615" y="203"/>
                  </a:lnTo>
                  <a:lnTo>
                    <a:pt x="617" y="203"/>
                  </a:lnTo>
                  <a:lnTo>
                    <a:pt x="620" y="203"/>
                  </a:lnTo>
                  <a:lnTo>
                    <a:pt x="621" y="203"/>
                  </a:lnTo>
                  <a:lnTo>
                    <a:pt x="624" y="202"/>
                  </a:lnTo>
                  <a:lnTo>
                    <a:pt x="624" y="201"/>
                  </a:lnTo>
                  <a:lnTo>
                    <a:pt x="625" y="201"/>
                  </a:lnTo>
                  <a:lnTo>
                    <a:pt x="626" y="201"/>
                  </a:lnTo>
                  <a:lnTo>
                    <a:pt x="626" y="200"/>
                  </a:lnTo>
                  <a:lnTo>
                    <a:pt x="627" y="197"/>
                  </a:lnTo>
                  <a:lnTo>
                    <a:pt x="628" y="196"/>
                  </a:lnTo>
                  <a:lnTo>
                    <a:pt x="628" y="195"/>
                  </a:lnTo>
                  <a:lnTo>
                    <a:pt x="630" y="194"/>
                  </a:lnTo>
                  <a:lnTo>
                    <a:pt x="630" y="193"/>
                  </a:lnTo>
                  <a:lnTo>
                    <a:pt x="631" y="191"/>
                  </a:lnTo>
                  <a:lnTo>
                    <a:pt x="631" y="190"/>
                  </a:lnTo>
                  <a:lnTo>
                    <a:pt x="632" y="188"/>
                  </a:lnTo>
                  <a:lnTo>
                    <a:pt x="634" y="187"/>
                  </a:lnTo>
                  <a:lnTo>
                    <a:pt x="634" y="186"/>
                  </a:lnTo>
                  <a:lnTo>
                    <a:pt x="634" y="185"/>
                  </a:lnTo>
                  <a:lnTo>
                    <a:pt x="635" y="178"/>
                  </a:lnTo>
                  <a:lnTo>
                    <a:pt x="635" y="177"/>
                  </a:lnTo>
                  <a:lnTo>
                    <a:pt x="634" y="175"/>
                  </a:lnTo>
                  <a:lnTo>
                    <a:pt x="633" y="175"/>
                  </a:lnTo>
                  <a:lnTo>
                    <a:pt x="633" y="174"/>
                  </a:lnTo>
                  <a:lnTo>
                    <a:pt x="635" y="173"/>
                  </a:lnTo>
                  <a:lnTo>
                    <a:pt x="637" y="173"/>
                  </a:lnTo>
                  <a:lnTo>
                    <a:pt x="637" y="174"/>
                  </a:lnTo>
                  <a:lnTo>
                    <a:pt x="638" y="175"/>
                  </a:lnTo>
                  <a:lnTo>
                    <a:pt x="638" y="176"/>
                  </a:lnTo>
                  <a:lnTo>
                    <a:pt x="640" y="177"/>
                  </a:lnTo>
                  <a:lnTo>
                    <a:pt x="641" y="177"/>
                  </a:lnTo>
                  <a:lnTo>
                    <a:pt x="641" y="176"/>
                  </a:lnTo>
                  <a:lnTo>
                    <a:pt x="642" y="176"/>
                  </a:lnTo>
                  <a:lnTo>
                    <a:pt x="642" y="177"/>
                  </a:lnTo>
                  <a:lnTo>
                    <a:pt x="643" y="177"/>
                  </a:lnTo>
                  <a:lnTo>
                    <a:pt x="646" y="177"/>
                  </a:lnTo>
                  <a:lnTo>
                    <a:pt x="646" y="176"/>
                  </a:lnTo>
                  <a:lnTo>
                    <a:pt x="648" y="175"/>
                  </a:lnTo>
                  <a:lnTo>
                    <a:pt x="650" y="174"/>
                  </a:lnTo>
                  <a:lnTo>
                    <a:pt x="650" y="172"/>
                  </a:lnTo>
                  <a:lnTo>
                    <a:pt x="650" y="170"/>
                  </a:lnTo>
                  <a:lnTo>
                    <a:pt x="650" y="168"/>
                  </a:lnTo>
                  <a:lnTo>
                    <a:pt x="650" y="166"/>
                  </a:lnTo>
                  <a:lnTo>
                    <a:pt x="650" y="165"/>
                  </a:lnTo>
                  <a:lnTo>
                    <a:pt x="651" y="164"/>
                  </a:lnTo>
                  <a:lnTo>
                    <a:pt x="650" y="164"/>
                  </a:lnTo>
                  <a:lnTo>
                    <a:pt x="648" y="164"/>
                  </a:lnTo>
                  <a:lnTo>
                    <a:pt x="648" y="165"/>
                  </a:lnTo>
                  <a:lnTo>
                    <a:pt x="647" y="165"/>
                  </a:lnTo>
                  <a:lnTo>
                    <a:pt x="646" y="165"/>
                  </a:lnTo>
                  <a:lnTo>
                    <a:pt x="645" y="165"/>
                  </a:lnTo>
                  <a:lnTo>
                    <a:pt x="644" y="165"/>
                  </a:lnTo>
                  <a:lnTo>
                    <a:pt x="644" y="166"/>
                  </a:lnTo>
                  <a:lnTo>
                    <a:pt x="643" y="166"/>
                  </a:lnTo>
                  <a:lnTo>
                    <a:pt x="642" y="165"/>
                  </a:lnTo>
                  <a:lnTo>
                    <a:pt x="641" y="164"/>
                  </a:lnTo>
                  <a:lnTo>
                    <a:pt x="641" y="163"/>
                  </a:lnTo>
                  <a:lnTo>
                    <a:pt x="636" y="162"/>
                  </a:lnTo>
                  <a:lnTo>
                    <a:pt x="635" y="162"/>
                  </a:lnTo>
                  <a:lnTo>
                    <a:pt x="633" y="161"/>
                  </a:lnTo>
                  <a:lnTo>
                    <a:pt x="632" y="160"/>
                  </a:lnTo>
                  <a:lnTo>
                    <a:pt x="631" y="160"/>
                  </a:lnTo>
                  <a:lnTo>
                    <a:pt x="631" y="161"/>
                  </a:lnTo>
                  <a:lnTo>
                    <a:pt x="630" y="161"/>
                  </a:lnTo>
                  <a:lnTo>
                    <a:pt x="628" y="161"/>
                  </a:lnTo>
                  <a:lnTo>
                    <a:pt x="627" y="161"/>
                  </a:lnTo>
                  <a:lnTo>
                    <a:pt x="623" y="160"/>
                  </a:lnTo>
                  <a:lnTo>
                    <a:pt x="621" y="161"/>
                  </a:lnTo>
                  <a:lnTo>
                    <a:pt x="621" y="162"/>
                  </a:lnTo>
                  <a:lnTo>
                    <a:pt x="618" y="163"/>
                  </a:lnTo>
                  <a:lnTo>
                    <a:pt x="617" y="163"/>
                  </a:lnTo>
                  <a:lnTo>
                    <a:pt x="615" y="163"/>
                  </a:lnTo>
                  <a:lnTo>
                    <a:pt x="615" y="162"/>
                  </a:lnTo>
                  <a:lnTo>
                    <a:pt x="616" y="162"/>
                  </a:lnTo>
                  <a:lnTo>
                    <a:pt x="616" y="161"/>
                  </a:lnTo>
                  <a:lnTo>
                    <a:pt x="617" y="161"/>
                  </a:lnTo>
                  <a:lnTo>
                    <a:pt x="617" y="158"/>
                  </a:lnTo>
                  <a:lnTo>
                    <a:pt x="618" y="157"/>
                  </a:lnTo>
                  <a:lnTo>
                    <a:pt x="618" y="155"/>
                  </a:lnTo>
                  <a:lnTo>
                    <a:pt x="618" y="154"/>
                  </a:lnTo>
                  <a:lnTo>
                    <a:pt x="617" y="154"/>
                  </a:lnTo>
                  <a:lnTo>
                    <a:pt x="617" y="155"/>
                  </a:lnTo>
                  <a:lnTo>
                    <a:pt x="616" y="156"/>
                  </a:lnTo>
                  <a:lnTo>
                    <a:pt x="614" y="156"/>
                  </a:lnTo>
                  <a:lnTo>
                    <a:pt x="613" y="156"/>
                  </a:lnTo>
                  <a:lnTo>
                    <a:pt x="613" y="155"/>
                  </a:lnTo>
                  <a:lnTo>
                    <a:pt x="613" y="154"/>
                  </a:lnTo>
                  <a:lnTo>
                    <a:pt x="613" y="153"/>
                  </a:lnTo>
                  <a:lnTo>
                    <a:pt x="613" y="152"/>
                  </a:lnTo>
                  <a:lnTo>
                    <a:pt x="613" y="150"/>
                  </a:lnTo>
                  <a:lnTo>
                    <a:pt x="612" y="147"/>
                  </a:lnTo>
                  <a:lnTo>
                    <a:pt x="612" y="146"/>
                  </a:lnTo>
                  <a:lnTo>
                    <a:pt x="610" y="144"/>
                  </a:lnTo>
                  <a:lnTo>
                    <a:pt x="608" y="143"/>
                  </a:lnTo>
                  <a:lnTo>
                    <a:pt x="607" y="143"/>
                  </a:lnTo>
                  <a:lnTo>
                    <a:pt x="606" y="142"/>
                  </a:lnTo>
                  <a:lnTo>
                    <a:pt x="605" y="141"/>
                  </a:lnTo>
                  <a:lnTo>
                    <a:pt x="604" y="140"/>
                  </a:lnTo>
                  <a:lnTo>
                    <a:pt x="604" y="138"/>
                  </a:lnTo>
                  <a:lnTo>
                    <a:pt x="602" y="137"/>
                  </a:lnTo>
                  <a:lnTo>
                    <a:pt x="601" y="137"/>
                  </a:lnTo>
                  <a:lnTo>
                    <a:pt x="600" y="137"/>
                  </a:lnTo>
                  <a:lnTo>
                    <a:pt x="595" y="136"/>
                  </a:lnTo>
                  <a:lnTo>
                    <a:pt x="594" y="136"/>
                  </a:lnTo>
                  <a:lnTo>
                    <a:pt x="594" y="135"/>
                  </a:lnTo>
                  <a:lnTo>
                    <a:pt x="592" y="134"/>
                  </a:lnTo>
                  <a:lnTo>
                    <a:pt x="591" y="131"/>
                  </a:lnTo>
                  <a:lnTo>
                    <a:pt x="590" y="127"/>
                  </a:lnTo>
                  <a:lnTo>
                    <a:pt x="587" y="125"/>
                  </a:lnTo>
                  <a:lnTo>
                    <a:pt x="586" y="123"/>
                  </a:lnTo>
                  <a:lnTo>
                    <a:pt x="585" y="122"/>
                  </a:lnTo>
                  <a:lnTo>
                    <a:pt x="585" y="121"/>
                  </a:lnTo>
                  <a:lnTo>
                    <a:pt x="582" y="116"/>
                  </a:lnTo>
                  <a:lnTo>
                    <a:pt x="582" y="115"/>
                  </a:lnTo>
                  <a:lnTo>
                    <a:pt x="582" y="113"/>
                  </a:lnTo>
                  <a:lnTo>
                    <a:pt x="582" y="112"/>
                  </a:lnTo>
                  <a:lnTo>
                    <a:pt x="583" y="111"/>
                  </a:lnTo>
                  <a:lnTo>
                    <a:pt x="583" y="110"/>
                  </a:lnTo>
                  <a:lnTo>
                    <a:pt x="583" y="108"/>
                  </a:lnTo>
                  <a:lnTo>
                    <a:pt x="585" y="107"/>
                  </a:lnTo>
                  <a:lnTo>
                    <a:pt x="586" y="107"/>
                  </a:lnTo>
                  <a:lnTo>
                    <a:pt x="587" y="107"/>
                  </a:lnTo>
                  <a:lnTo>
                    <a:pt x="587" y="106"/>
                  </a:lnTo>
                  <a:lnTo>
                    <a:pt x="588" y="106"/>
                  </a:lnTo>
                  <a:lnTo>
                    <a:pt x="588" y="105"/>
                  </a:lnTo>
                  <a:lnTo>
                    <a:pt x="588" y="103"/>
                  </a:lnTo>
                  <a:lnTo>
                    <a:pt x="588" y="102"/>
                  </a:lnTo>
                  <a:lnTo>
                    <a:pt x="588" y="101"/>
                  </a:lnTo>
                  <a:lnTo>
                    <a:pt x="588" y="100"/>
                  </a:lnTo>
                  <a:lnTo>
                    <a:pt x="588" y="98"/>
                  </a:lnTo>
                  <a:lnTo>
                    <a:pt x="590" y="98"/>
                  </a:lnTo>
                  <a:lnTo>
                    <a:pt x="590" y="97"/>
                  </a:lnTo>
                  <a:lnTo>
                    <a:pt x="590" y="96"/>
                  </a:lnTo>
                  <a:lnTo>
                    <a:pt x="590" y="95"/>
                  </a:lnTo>
                  <a:lnTo>
                    <a:pt x="590" y="94"/>
                  </a:lnTo>
                  <a:lnTo>
                    <a:pt x="590" y="93"/>
                  </a:lnTo>
                  <a:lnTo>
                    <a:pt x="591" y="94"/>
                  </a:lnTo>
                  <a:lnTo>
                    <a:pt x="591" y="95"/>
                  </a:lnTo>
                  <a:lnTo>
                    <a:pt x="592" y="96"/>
                  </a:lnTo>
                  <a:lnTo>
                    <a:pt x="592" y="97"/>
                  </a:lnTo>
                  <a:lnTo>
                    <a:pt x="593" y="96"/>
                  </a:lnTo>
                  <a:lnTo>
                    <a:pt x="594" y="97"/>
                  </a:lnTo>
                  <a:lnTo>
                    <a:pt x="595" y="97"/>
                  </a:lnTo>
                  <a:lnTo>
                    <a:pt x="596" y="97"/>
                  </a:lnTo>
                  <a:lnTo>
                    <a:pt x="597" y="96"/>
                  </a:lnTo>
                  <a:lnTo>
                    <a:pt x="598" y="96"/>
                  </a:lnTo>
                  <a:lnTo>
                    <a:pt x="600" y="96"/>
                  </a:lnTo>
                  <a:lnTo>
                    <a:pt x="600" y="95"/>
                  </a:lnTo>
                  <a:lnTo>
                    <a:pt x="600" y="94"/>
                  </a:lnTo>
                  <a:lnTo>
                    <a:pt x="600" y="93"/>
                  </a:lnTo>
                  <a:lnTo>
                    <a:pt x="600" y="92"/>
                  </a:lnTo>
                  <a:lnTo>
                    <a:pt x="598" y="92"/>
                  </a:lnTo>
                  <a:lnTo>
                    <a:pt x="597" y="91"/>
                  </a:lnTo>
                  <a:lnTo>
                    <a:pt x="596" y="90"/>
                  </a:lnTo>
                  <a:lnTo>
                    <a:pt x="596" y="88"/>
                  </a:lnTo>
                  <a:lnTo>
                    <a:pt x="596" y="87"/>
                  </a:lnTo>
                  <a:lnTo>
                    <a:pt x="595" y="85"/>
                  </a:lnTo>
                  <a:lnTo>
                    <a:pt x="595" y="84"/>
                  </a:lnTo>
                  <a:lnTo>
                    <a:pt x="594" y="84"/>
                  </a:lnTo>
                  <a:lnTo>
                    <a:pt x="592" y="81"/>
                  </a:lnTo>
                  <a:lnTo>
                    <a:pt x="592" y="80"/>
                  </a:lnTo>
                  <a:lnTo>
                    <a:pt x="591" y="77"/>
                  </a:lnTo>
                  <a:lnTo>
                    <a:pt x="591" y="76"/>
                  </a:lnTo>
                  <a:lnTo>
                    <a:pt x="591" y="74"/>
                  </a:lnTo>
                  <a:lnTo>
                    <a:pt x="591" y="72"/>
                  </a:lnTo>
                  <a:lnTo>
                    <a:pt x="591" y="71"/>
                  </a:lnTo>
                  <a:lnTo>
                    <a:pt x="590" y="70"/>
                  </a:lnTo>
                  <a:lnTo>
                    <a:pt x="590" y="68"/>
                  </a:lnTo>
                  <a:lnTo>
                    <a:pt x="590" y="67"/>
                  </a:lnTo>
                  <a:lnTo>
                    <a:pt x="591" y="66"/>
                  </a:lnTo>
                  <a:lnTo>
                    <a:pt x="591" y="65"/>
                  </a:lnTo>
                  <a:lnTo>
                    <a:pt x="592" y="65"/>
                  </a:lnTo>
                  <a:lnTo>
                    <a:pt x="595" y="65"/>
                  </a:lnTo>
                  <a:lnTo>
                    <a:pt x="596" y="66"/>
                  </a:lnTo>
                  <a:lnTo>
                    <a:pt x="598" y="66"/>
                  </a:lnTo>
                  <a:lnTo>
                    <a:pt x="602" y="67"/>
                  </a:lnTo>
                  <a:lnTo>
                    <a:pt x="606" y="68"/>
                  </a:lnTo>
                  <a:lnTo>
                    <a:pt x="607" y="68"/>
                  </a:lnTo>
                  <a:lnTo>
                    <a:pt x="610" y="70"/>
                  </a:lnTo>
                  <a:lnTo>
                    <a:pt x="613" y="70"/>
                  </a:lnTo>
                  <a:lnTo>
                    <a:pt x="614" y="70"/>
                  </a:lnTo>
                  <a:lnTo>
                    <a:pt x="616" y="70"/>
                  </a:lnTo>
                  <a:lnTo>
                    <a:pt x="621" y="71"/>
                  </a:lnTo>
                  <a:lnTo>
                    <a:pt x="622" y="71"/>
                  </a:lnTo>
                  <a:lnTo>
                    <a:pt x="625" y="72"/>
                  </a:lnTo>
                  <a:lnTo>
                    <a:pt x="625" y="73"/>
                  </a:lnTo>
                  <a:lnTo>
                    <a:pt x="626" y="73"/>
                  </a:lnTo>
                  <a:lnTo>
                    <a:pt x="626" y="74"/>
                  </a:lnTo>
                  <a:lnTo>
                    <a:pt x="626" y="75"/>
                  </a:lnTo>
                  <a:lnTo>
                    <a:pt x="626" y="76"/>
                  </a:lnTo>
                  <a:lnTo>
                    <a:pt x="626" y="77"/>
                  </a:lnTo>
                  <a:lnTo>
                    <a:pt x="627" y="78"/>
                  </a:lnTo>
                  <a:lnTo>
                    <a:pt x="628" y="78"/>
                  </a:lnTo>
                  <a:lnTo>
                    <a:pt x="628" y="80"/>
                  </a:lnTo>
                  <a:lnTo>
                    <a:pt x="628" y="81"/>
                  </a:lnTo>
                  <a:lnTo>
                    <a:pt x="630" y="81"/>
                  </a:lnTo>
                  <a:lnTo>
                    <a:pt x="628" y="81"/>
                  </a:lnTo>
                  <a:lnTo>
                    <a:pt x="630" y="81"/>
                  </a:lnTo>
                  <a:lnTo>
                    <a:pt x="630" y="82"/>
                  </a:lnTo>
                  <a:lnTo>
                    <a:pt x="631" y="82"/>
                  </a:lnTo>
                  <a:lnTo>
                    <a:pt x="632" y="82"/>
                  </a:lnTo>
                  <a:lnTo>
                    <a:pt x="633" y="82"/>
                  </a:lnTo>
                  <a:lnTo>
                    <a:pt x="633" y="81"/>
                  </a:lnTo>
                  <a:lnTo>
                    <a:pt x="633" y="80"/>
                  </a:lnTo>
                  <a:lnTo>
                    <a:pt x="633" y="78"/>
                  </a:lnTo>
                  <a:lnTo>
                    <a:pt x="632" y="77"/>
                  </a:lnTo>
                  <a:lnTo>
                    <a:pt x="632" y="76"/>
                  </a:lnTo>
                  <a:lnTo>
                    <a:pt x="632" y="75"/>
                  </a:lnTo>
                  <a:lnTo>
                    <a:pt x="633" y="75"/>
                  </a:lnTo>
                  <a:lnTo>
                    <a:pt x="633" y="74"/>
                  </a:lnTo>
                  <a:lnTo>
                    <a:pt x="634" y="74"/>
                  </a:lnTo>
                  <a:lnTo>
                    <a:pt x="635" y="74"/>
                  </a:lnTo>
                  <a:lnTo>
                    <a:pt x="637" y="75"/>
                  </a:lnTo>
                  <a:lnTo>
                    <a:pt x="642" y="76"/>
                  </a:lnTo>
                  <a:lnTo>
                    <a:pt x="645" y="77"/>
                  </a:lnTo>
                  <a:lnTo>
                    <a:pt x="646" y="77"/>
                  </a:lnTo>
                  <a:lnTo>
                    <a:pt x="653" y="81"/>
                  </a:lnTo>
                  <a:lnTo>
                    <a:pt x="657" y="83"/>
                  </a:lnTo>
                  <a:lnTo>
                    <a:pt x="658" y="83"/>
                  </a:lnTo>
                  <a:lnTo>
                    <a:pt x="661" y="86"/>
                  </a:lnTo>
                  <a:lnTo>
                    <a:pt x="662" y="87"/>
                  </a:lnTo>
                  <a:lnTo>
                    <a:pt x="662" y="88"/>
                  </a:lnTo>
                  <a:lnTo>
                    <a:pt x="663" y="90"/>
                  </a:lnTo>
                  <a:lnTo>
                    <a:pt x="664" y="91"/>
                  </a:lnTo>
                  <a:lnTo>
                    <a:pt x="663" y="92"/>
                  </a:lnTo>
                  <a:lnTo>
                    <a:pt x="662" y="93"/>
                  </a:lnTo>
                  <a:lnTo>
                    <a:pt x="661" y="93"/>
                  </a:lnTo>
                  <a:lnTo>
                    <a:pt x="660" y="93"/>
                  </a:lnTo>
                  <a:lnTo>
                    <a:pt x="658" y="93"/>
                  </a:lnTo>
                  <a:lnTo>
                    <a:pt x="657" y="94"/>
                  </a:lnTo>
                  <a:lnTo>
                    <a:pt x="656" y="95"/>
                  </a:lnTo>
                  <a:lnTo>
                    <a:pt x="656" y="96"/>
                  </a:lnTo>
                  <a:lnTo>
                    <a:pt x="655" y="97"/>
                  </a:lnTo>
                  <a:lnTo>
                    <a:pt x="653" y="97"/>
                  </a:lnTo>
                  <a:lnTo>
                    <a:pt x="652" y="97"/>
                  </a:lnTo>
                  <a:lnTo>
                    <a:pt x="651" y="97"/>
                  </a:lnTo>
                  <a:lnTo>
                    <a:pt x="651" y="96"/>
                  </a:lnTo>
                  <a:lnTo>
                    <a:pt x="650" y="97"/>
                  </a:lnTo>
                  <a:lnTo>
                    <a:pt x="651" y="98"/>
                  </a:lnTo>
                  <a:lnTo>
                    <a:pt x="652" y="98"/>
                  </a:lnTo>
                  <a:lnTo>
                    <a:pt x="652" y="100"/>
                  </a:lnTo>
                  <a:lnTo>
                    <a:pt x="651" y="101"/>
                  </a:lnTo>
                  <a:lnTo>
                    <a:pt x="651" y="102"/>
                  </a:lnTo>
                  <a:lnTo>
                    <a:pt x="651" y="103"/>
                  </a:lnTo>
                  <a:lnTo>
                    <a:pt x="651" y="104"/>
                  </a:lnTo>
                  <a:lnTo>
                    <a:pt x="650" y="104"/>
                  </a:lnTo>
                  <a:lnTo>
                    <a:pt x="652" y="105"/>
                  </a:lnTo>
                  <a:lnTo>
                    <a:pt x="653" y="106"/>
                  </a:lnTo>
                  <a:lnTo>
                    <a:pt x="654" y="106"/>
                  </a:lnTo>
                  <a:lnTo>
                    <a:pt x="655" y="108"/>
                  </a:lnTo>
                  <a:lnTo>
                    <a:pt x="656" y="110"/>
                  </a:lnTo>
                  <a:lnTo>
                    <a:pt x="657" y="111"/>
                  </a:lnTo>
                  <a:lnTo>
                    <a:pt x="657" y="112"/>
                  </a:lnTo>
                  <a:lnTo>
                    <a:pt x="658" y="112"/>
                  </a:lnTo>
                  <a:lnTo>
                    <a:pt x="660" y="112"/>
                  </a:lnTo>
                  <a:lnTo>
                    <a:pt x="661" y="113"/>
                  </a:lnTo>
                  <a:lnTo>
                    <a:pt x="662" y="114"/>
                  </a:lnTo>
                  <a:lnTo>
                    <a:pt x="663" y="114"/>
                  </a:lnTo>
                  <a:lnTo>
                    <a:pt x="663" y="116"/>
                  </a:lnTo>
                  <a:lnTo>
                    <a:pt x="662" y="116"/>
                  </a:lnTo>
                  <a:lnTo>
                    <a:pt x="662" y="117"/>
                  </a:lnTo>
                  <a:lnTo>
                    <a:pt x="663" y="117"/>
                  </a:lnTo>
                  <a:lnTo>
                    <a:pt x="664" y="118"/>
                  </a:lnTo>
                  <a:lnTo>
                    <a:pt x="665" y="118"/>
                  </a:lnTo>
                  <a:lnTo>
                    <a:pt x="665" y="120"/>
                  </a:lnTo>
                  <a:lnTo>
                    <a:pt x="665" y="121"/>
                  </a:lnTo>
                  <a:lnTo>
                    <a:pt x="666" y="121"/>
                  </a:lnTo>
                  <a:lnTo>
                    <a:pt x="667" y="121"/>
                  </a:lnTo>
                  <a:lnTo>
                    <a:pt x="668" y="121"/>
                  </a:lnTo>
                  <a:lnTo>
                    <a:pt x="668" y="122"/>
                  </a:lnTo>
                  <a:lnTo>
                    <a:pt x="670" y="123"/>
                  </a:lnTo>
                  <a:lnTo>
                    <a:pt x="670" y="124"/>
                  </a:lnTo>
                  <a:lnTo>
                    <a:pt x="671" y="126"/>
                  </a:lnTo>
                  <a:lnTo>
                    <a:pt x="672" y="126"/>
                  </a:lnTo>
                  <a:lnTo>
                    <a:pt x="672" y="125"/>
                  </a:lnTo>
                  <a:lnTo>
                    <a:pt x="673" y="125"/>
                  </a:lnTo>
                  <a:lnTo>
                    <a:pt x="675" y="125"/>
                  </a:lnTo>
                  <a:lnTo>
                    <a:pt x="677" y="125"/>
                  </a:lnTo>
                  <a:lnTo>
                    <a:pt x="677" y="124"/>
                  </a:lnTo>
                  <a:lnTo>
                    <a:pt x="680" y="123"/>
                  </a:lnTo>
                  <a:lnTo>
                    <a:pt x="682" y="123"/>
                  </a:lnTo>
                  <a:lnTo>
                    <a:pt x="683" y="124"/>
                  </a:lnTo>
                  <a:lnTo>
                    <a:pt x="683" y="125"/>
                  </a:lnTo>
                  <a:lnTo>
                    <a:pt x="682" y="126"/>
                  </a:lnTo>
                  <a:lnTo>
                    <a:pt x="683" y="127"/>
                  </a:lnTo>
                  <a:lnTo>
                    <a:pt x="684" y="127"/>
                  </a:lnTo>
                  <a:lnTo>
                    <a:pt x="685" y="128"/>
                  </a:lnTo>
                  <a:lnTo>
                    <a:pt x="686" y="130"/>
                  </a:lnTo>
                  <a:lnTo>
                    <a:pt x="686" y="128"/>
                  </a:lnTo>
                  <a:lnTo>
                    <a:pt x="686" y="127"/>
                  </a:lnTo>
                  <a:lnTo>
                    <a:pt x="687" y="126"/>
                  </a:lnTo>
                  <a:lnTo>
                    <a:pt x="687" y="125"/>
                  </a:lnTo>
                  <a:lnTo>
                    <a:pt x="687" y="124"/>
                  </a:lnTo>
                  <a:lnTo>
                    <a:pt x="686" y="123"/>
                  </a:lnTo>
                  <a:lnTo>
                    <a:pt x="686" y="121"/>
                  </a:lnTo>
                  <a:lnTo>
                    <a:pt x="684" y="118"/>
                  </a:lnTo>
                  <a:lnTo>
                    <a:pt x="683" y="117"/>
                  </a:lnTo>
                  <a:lnTo>
                    <a:pt x="681" y="116"/>
                  </a:lnTo>
                  <a:lnTo>
                    <a:pt x="678" y="116"/>
                  </a:lnTo>
                  <a:lnTo>
                    <a:pt x="681" y="115"/>
                  </a:lnTo>
                  <a:lnTo>
                    <a:pt x="682" y="114"/>
                  </a:lnTo>
                  <a:lnTo>
                    <a:pt x="683" y="113"/>
                  </a:lnTo>
                  <a:lnTo>
                    <a:pt x="684" y="112"/>
                  </a:lnTo>
                  <a:lnTo>
                    <a:pt x="684" y="108"/>
                  </a:lnTo>
                  <a:lnTo>
                    <a:pt x="684" y="107"/>
                  </a:lnTo>
                  <a:lnTo>
                    <a:pt x="684" y="106"/>
                  </a:lnTo>
                  <a:lnTo>
                    <a:pt x="684" y="105"/>
                  </a:lnTo>
                  <a:lnTo>
                    <a:pt x="685" y="105"/>
                  </a:lnTo>
                  <a:lnTo>
                    <a:pt x="685" y="104"/>
                  </a:lnTo>
                  <a:lnTo>
                    <a:pt x="685" y="103"/>
                  </a:lnTo>
                  <a:lnTo>
                    <a:pt x="685" y="102"/>
                  </a:lnTo>
                  <a:lnTo>
                    <a:pt x="684" y="101"/>
                  </a:lnTo>
                  <a:lnTo>
                    <a:pt x="683" y="100"/>
                  </a:lnTo>
                  <a:lnTo>
                    <a:pt x="683" y="98"/>
                  </a:lnTo>
                  <a:lnTo>
                    <a:pt x="684" y="97"/>
                  </a:lnTo>
                  <a:lnTo>
                    <a:pt x="684" y="96"/>
                  </a:lnTo>
                  <a:lnTo>
                    <a:pt x="684" y="95"/>
                  </a:lnTo>
                  <a:lnTo>
                    <a:pt x="684" y="94"/>
                  </a:lnTo>
                  <a:lnTo>
                    <a:pt x="685" y="94"/>
                  </a:lnTo>
                  <a:lnTo>
                    <a:pt x="685" y="93"/>
                  </a:lnTo>
                  <a:lnTo>
                    <a:pt x="686" y="93"/>
                  </a:lnTo>
                  <a:lnTo>
                    <a:pt x="687" y="94"/>
                  </a:lnTo>
                  <a:lnTo>
                    <a:pt x="690" y="95"/>
                  </a:lnTo>
                  <a:lnTo>
                    <a:pt x="690" y="96"/>
                  </a:lnTo>
                  <a:lnTo>
                    <a:pt x="690" y="98"/>
                  </a:lnTo>
                  <a:lnTo>
                    <a:pt x="688" y="101"/>
                  </a:lnTo>
                  <a:lnTo>
                    <a:pt x="688" y="102"/>
                  </a:lnTo>
                  <a:lnTo>
                    <a:pt x="688" y="103"/>
                  </a:lnTo>
                  <a:lnTo>
                    <a:pt x="690" y="103"/>
                  </a:lnTo>
                  <a:lnTo>
                    <a:pt x="688" y="103"/>
                  </a:lnTo>
                  <a:lnTo>
                    <a:pt x="687" y="104"/>
                  </a:lnTo>
                  <a:lnTo>
                    <a:pt x="686" y="104"/>
                  </a:lnTo>
                  <a:lnTo>
                    <a:pt x="685" y="105"/>
                  </a:lnTo>
                  <a:lnTo>
                    <a:pt x="685" y="106"/>
                  </a:lnTo>
                  <a:lnTo>
                    <a:pt x="685" y="107"/>
                  </a:lnTo>
                  <a:lnTo>
                    <a:pt x="685" y="108"/>
                  </a:lnTo>
                  <a:lnTo>
                    <a:pt x="684" y="110"/>
                  </a:lnTo>
                  <a:lnTo>
                    <a:pt x="684" y="111"/>
                  </a:lnTo>
                  <a:lnTo>
                    <a:pt x="684" y="113"/>
                  </a:lnTo>
                  <a:lnTo>
                    <a:pt x="685" y="116"/>
                  </a:lnTo>
                  <a:lnTo>
                    <a:pt x="685" y="117"/>
                  </a:lnTo>
                  <a:lnTo>
                    <a:pt x="686" y="117"/>
                  </a:lnTo>
                  <a:lnTo>
                    <a:pt x="687" y="118"/>
                  </a:lnTo>
                  <a:lnTo>
                    <a:pt x="688" y="118"/>
                  </a:lnTo>
                  <a:lnTo>
                    <a:pt x="690" y="118"/>
                  </a:lnTo>
                  <a:lnTo>
                    <a:pt x="691" y="117"/>
                  </a:lnTo>
                  <a:lnTo>
                    <a:pt x="690" y="116"/>
                  </a:lnTo>
                  <a:lnTo>
                    <a:pt x="688" y="116"/>
                  </a:lnTo>
                  <a:lnTo>
                    <a:pt x="688" y="115"/>
                  </a:lnTo>
                  <a:lnTo>
                    <a:pt x="690" y="114"/>
                  </a:lnTo>
                  <a:lnTo>
                    <a:pt x="690" y="113"/>
                  </a:lnTo>
                  <a:lnTo>
                    <a:pt x="688" y="113"/>
                  </a:lnTo>
                  <a:lnTo>
                    <a:pt x="688" y="112"/>
                  </a:lnTo>
                  <a:lnTo>
                    <a:pt x="688" y="111"/>
                  </a:lnTo>
                  <a:lnTo>
                    <a:pt x="688" y="106"/>
                  </a:lnTo>
                  <a:lnTo>
                    <a:pt x="692" y="104"/>
                  </a:lnTo>
                  <a:lnTo>
                    <a:pt x="693" y="104"/>
                  </a:lnTo>
                  <a:lnTo>
                    <a:pt x="693" y="103"/>
                  </a:lnTo>
                  <a:lnTo>
                    <a:pt x="694" y="103"/>
                  </a:lnTo>
                  <a:lnTo>
                    <a:pt x="696" y="102"/>
                  </a:lnTo>
                  <a:lnTo>
                    <a:pt x="697" y="102"/>
                  </a:lnTo>
                  <a:lnTo>
                    <a:pt x="697" y="101"/>
                  </a:lnTo>
                  <a:lnTo>
                    <a:pt x="698" y="103"/>
                  </a:lnTo>
                  <a:lnTo>
                    <a:pt x="700" y="104"/>
                  </a:lnTo>
                  <a:lnTo>
                    <a:pt x="700" y="103"/>
                  </a:lnTo>
                  <a:lnTo>
                    <a:pt x="700" y="102"/>
                  </a:lnTo>
                  <a:lnTo>
                    <a:pt x="700" y="101"/>
                  </a:lnTo>
                  <a:lnTo>
                    <a:pt x="698" y="100"/>
                  </a:lnTo>
                  <a:lnTo>
                    <a:pt x="698" y="98"/>
                  </a:lnTo>
                  <a:lnTo>
                    <a:pt x="698" y="97"/>
                  </a:lnTo>
                  <a:lnTo>
                    <a:pt x="697" y="96"/>
                  </a:lnTo>
                  <a:lnTo>
                    <a:pt x="694" y="95"/>
                  </a:lnTo>
                  <a:lnTo>
                    <a:pt x="693" y="94"/>
                  </a:lnTo>
                  <a:lnTo>
                    <a:pt x="692" y="94"/>
                  </a:lnTo>
                  <a:lnTo>
                    <a:pt x="691" y="93"/>
                  </a:lnTo>
                  <a:lnTo>
                    <a:pt x="690" y="93"/>
                  </a:lnTo>
                  <a:lnTo>
                    <a:pt x="690" y="92"/>
                  </a:lnTo>
                  <a:lnTo>
                    <a:pt x="691" y="92"/>
                  </a:lnTo>
                  <a:lnTo>
                    <a:pt x="691" y="91"/>
                  </a:lnTo>
                  <a:lnTo>
                    <a:pt x="690" y="91"/>
                  </a:lnTo>
                  <a:lnTo>
                    <a:pt x="688" y="90"/>
                  </a:lnTo>
                  <a:lnTo>
                    <a:pt x="688" y="88"/>
                  </a:lnTo>
                  <a:lnTo>
                    <a:pt x="688" y="87"/>
                  </a:lnTo>
                  <a:lnTo>
                    <a:pt x="687" y="87"/>
                  </a:lnTo>
                  <a:lnTo>
                    <a:pt x="686" y="87"/>
                  </a:lnTo>
                  <a:lnTo>
                    <a:pt x="685" y="87"/>
                  </a:lnTo>
                  <a:lnTo>
                    <a:pt x="684" y="84"/>
                  </a:lnTo>
                  <a:lnTo>
                    <a:pt x="683" y="82"/>
                  </a:lnTo>
                  <a:lnTo>
                    <a:pt x="682" y="80"/>
                  </a:lnTo>
                  <a:lnTo>
                    <a:pt x="681" y="78"/>
                  </a:lnTo>
                  <a:lnTo>
                    <a:pt x="681" y="77"/>
                  </a:lnTo>
                  <a:lnTo>
                    <a:pt x="680" y="76"/>
                  </a:lnTo>
                  <a:lnTo>
                    <a:pt x="680" y="75"/>
                  </a:lnTo>
                  <a:lnTo>
                    <a:pt x="680" y="74"/>
                  </a:lnTo>
                  <a:lnTo>
                    <a:pt x="681" y="74"/>
                  </a:lnTo>
                  <a:lnTo>
                    <a:pt x="681" y="73"/>
                  </a:lnTo>
                  <a:lnTo>
                    <a:pt x="682" y="73"/>
                  </a:lnTo>
                  <a:lnTo>
                    <a:pt x="683" y="71"/>
                  </a:lnTo>
                  <a:lnTo>
                    <a:pt x="685" y="67"/>
                  </a:lnTo>
                  <a:lnTo>
                    <a:pt x="685" y="66"/>
                  </a:lnTo>
                  <a:lnTo>
                    <a:pt x="686" y="65"/>
                  </a:lnTo>
                  <a:lnTo>
                    <a:pt x="687" y="61"/>
                  </a:lnTo>
                  <a:lnTo>
                    <a:pt x="688" y="58"/>
                  </a:lnTo>
                  <a:lnTo>
                    <a:pt x="688" y="57"/>
                  </a:lnTo>
                  <a:lnTo>
                    <a:pt x="688" y="56"/>
                  </a:lnTo>
                  <a:lnTo>
                    <a:pt x="688" y="55"/>
                  </a:lnTo>
                  <a:lnTo>
                    <a:pt x="687" y="50"/>
                  </a:lnTo>
                  <a:lnTo>
                    <a:pt x="687" y="44"/>
                  </a:lnTo>
                  <a:lnTo>
                    <a:pt x="687" y="42"/>
                  </a:lnTo>
                  <a:lnTo>
                    <a:pt x="687" y="38"/>
                  </a:lnTo>
                  <a:lnTo>
                    <a:pt x="687" y="37"/>
                  </a:lnTo>
                  <a:lnTo>
                    <a:pt x="687" y="36"/>
                  </a:lnTo>
                  <a:lnTo>
                    <a:pt x="687" y="35"/>
                  </a:lnTo>
                  <a:lnTo>
                    <a:pt x="687" y="34"/>
                  </a:lnTo>
                  <a:lnTo>
                    <a:pt x="687" y="33"/>
                  </a:lnTo>
                  <a:lnTo>
                    <a:pt x="687" y="31"/>
                  </a:lnTo>
                  <a:lnTo>
                    <a:pt x="685" y="28"/>
                  </a:lnTo>
                  <a:lnTo>
                    <a:pt x="685" y="27"/>
                  </a:lnTo>
                  <a:lnTo>
                    <a:pt x="684" y="26"/>
                  </a:lnTo>
                  <a:lnTo>
                    <a:pt x="684" y="25"/>
                  </a:lnTo>
                  <a:lnTo>
                    <a:pt x="684" y="23"/>
                  </a:lnTo>
                  <a:lnTo>
                    <a:pt x="684" y="17"/>
                  </a:lnTo>
                  <a:lnTo>
                    <a:pt x="684" y="16"/>
                  </a:lnTo>
                  <a:lnTo>
                    <a:pt x="684" y="15"/>
                  </a:lnTo>
                  <a:lnTo>
                    <a:pt x="684" y="13"/>
                  </a:lnTo>
                  <a:lnTo>
                    <a:pt x="683" y="12"/>
                  </a:lnTo>
                  <a:lnTo>
                    <a:pt x="683" y="10"/>
                  </a:lnTo>
                  <a:lnTo>
                    <a:pt x="682" y="8"/>
                  </a:lnTo>
                  <a:lnTo>
                    <a:pt x="681" y="8"/>
                  </a:lnTo>
                  <a:lnTo>
                    <a:pt x="682" y="8"/>
                  </a:lnTo>
                  <a:lnTo>
                    <a:pt x="683" y="8"/>
                  </a:lnTo>
                  <a:lnTo>
                    <a:pt x="688" y="11"/>
                  </a:lnTo>
                  <a:lnTo>
                    <a:pt x="690" y="11"/>
                  </a:lnTo>
                  <a:lnTo>
                    <a:pt x="691" y="11"/>
                  </a:lnTo>
                  <a:lnTo>
                    <a:pt x="692" y="10"/>
                  </a:lnTo>
                  <a:lnTo>
                    <a:pt x="693" y="8"/>
                  </a:lnTo>
                  <a:lnTo>
                    <a:pt x="694" y="8"/>
                  </a:lnTo>
                  <a:lnTo>
                    <a:pt x="694" y="7"/>
                  </a:lnTo>
                  <a:lnTo>
                    <a:pt x="695" y="7"/>
                  </a:lnTo>
                  <a:lnTo>
                    <a:pt x="697" y="6"/>
                  </a:lnTo>
                  <a:lnTo>
                    <a:pt x="697" y="5"/>
                  </a:lnTo>
                  <a:lnTo>
                    <a:pt x="701" y="3"/>
                  </a:lnTo>
                  <a:lnTo>
                    <a:pt x="701" y="2"/>
                  </a:lnTo>
                  <a:lnTo>
                    <a:pt x="702" y="2"/>
                  </a:lnTo>
                  <a:lnTo>
                    <a:pt x="703" y="1"/>
                  </a:lnTo>
                  <a:lnTo>
                    <a:pt x="703" y="0"/>
                  </a:lnTo>
                  <a:lnTo>
                    <a:pt x="706" y="4"/>
                  </a:lnTo>
                  <a:lnTo>
                    <a:pt x="707" y="6"/>
                  </a:lnTo>
                  <a:lnTo>
                    <a:pt x="708" y="7"/>
                  </a:lnTo>
                  <a:lnTo>
                    <a:pt x="710" y="7"/>
                  </a:lnTo>
                  <a:lnTo>
                    <a:pt x="712" y="10"/>
                  </a:lnTo>
                  <a:lnTo>
                    <a:pt x="715" y="13"/>
                  </a:lnTo>
                  <a:lnTo>
                    <a:pt x="716" y="13"/>
                  </a:lnTo>
                  <a:lnTo>
                    <a:pt x="717" y="14"/>
                  </a:lnTo>
                  <a:lnTo>
                    <a:pt x="720" y="15"/>
                  </a:lnTo>
                  <a:lnTo>
                    <a:pt x="721" y="16"/>
                  </a:lnTo>
                  <a:lnTo>
                    <a:pt x="724" y="18"/>
                  </a:lnTo>
                  <a:lnTo>
                    <a:pt x="725" y="20"/>
                  </a:lnTo>
                  <a:lnTo>
                    <a:pt x="726" y="20"/>
                  </a:lnTo>
                  <a:lnTo>
                    <a:pt x="727" y="20"/>
                  </a:lnTo>
                  <a:lnTo>
                    <a:pt x="728" y="20"/>
                  </a:lnTo>
                  <a:lnTo>
                    <a:pt x="731" y="20"/>
                  </a:lnTo>
                  <a:lnTo>
                    <a:pt x="732" y="20"/>
                  </a:lnTo>
                  <a:lnTo>
                    <a:pt x="734" y="20"/>
                  </a:lnTo>
                  <a:lnTo>
                    <a:pt x="735" y="20"/>
                  </a:lnTo>
                  <a:lnTo>
                    <a:pt x="736" y="20"/>
                  </a:lnTo>
                  <a:lnTo>
                    <a:pt x="737" y="20"/>
                  </a:lnTo>
                  <a:lnTo>
                    <a:pt x="740" y="20"/>
                  </a:lnTo>
                  <a:lnTo>
                    <a:pt x="744" y="18"/>
                  </a:lnTo>
                  <a:lnTo>
                    <a:pt x="745" y="18"/>
                  </a:lnTo>
                  <a:lnTo>
                    <a:pt x="747" y="17"/>
                  </a:lnTo>
                  <a:lnTo>
                    <a:pt x="748" y="17"/>
                  </a:lnTo>
                  <a:lnTo>
                    <a:pt x="750" y="16"/>
                  </a:lnTo>
                  <a:lnTo>
                    <a:pt x="751" y="15"/>
                  </a:lnTo>
                  <a:lnTo>
                    <a:pt x="752" y="15"/>
                  </a:lnTo>
                  <a:lnTo>
                    <a:pt x="753" y="15"/>
                  </a:lnTo>
                  <a:lnTo>
                    <a:pt x="753" y="14"/>
                  </a:lnTo>
                  <a:lnTo>
                    <a:pt x="754" y="14"/>
                  </a:lnTo>
                  <a:lnTo>
                    <a:pt x="754" y="13"/>
                  </a:lnTo>
                  <a:lnTo>
                    <a:pt x="754" y="12"/>
                  </a:lnTo>
                  <a:lnTo>
                    <a:pt x="754" y="11"/>
                  </a:lnTo>
                  <a:lnTo>
                    <a:pt x="755" y="11"/>
                  </a:lnTo>
                  <a:lnTo>
                    <a:pt x="756" y="12"/>
                  </a:lnTo>
                  <a:lnTo>
                    <a:pt x="760" y="10"/>
                  </a:lnTo>
                  <a:lnTo>
                    <a:pt x="760" y="8"/>
                  </a:lnTo>
                  <a:lnTo>
                    <a:pt x="760" y="7"/>
                  </a:lnTo>
                  <a:lnTo>
                    <a:pt x="761" y="7"/>
                  </a:lnTo>
                  <a:lnTo>
                    <a:pt x="762" y="7"/>
                  </a:lnTo>
                  <a:lnTo>
                    <a:pt x="763" y="7"/>
                  </a:lnTo>
                  <a:lnTo>
                    <a:pt x="765" y="7"/>
                  </a:lnTo>
                  <a:lnTo>
                    <a:pt x="766" y="6"/>
                  </a:lnTo>
                  <a:lnTo>
                    <a:pt x="768" y="6"/>
                  </a:lnTo>
                  <a:lnTo>
                    <a:pt x="772" y="6"/>
                  </a:lnTo>
                  <a:lnTo>
                    <a:pt x="773" y="5"/>
                  </a:lnTo>
                  <a:lnTo>
                    <a:pt x="774" y="4"/>
                  </a:lnTo>
                  <a:lnTo>
                    <a:pt x="774" y="5"/>
                  </a:lnTo>
                  <a:lnTo>
                    <a:pt x="775" y="5"/>
                  </a:lnTo>
                  <a:lnTo>
                    <a:pt x="775" y="4"/>
                  </a:lnTo>
                  <a:lnTo>
                    <a:pt x="776" y="4"/>
                  </a:lnTo>
                  <a:lnTo>
                    <a:pt x="777" y="4"/>
                  </a:lnTo>
                  <a:lnTo>
                    <a:pt x="780" y="4"/>
                  </a:lnTo>
                  <a:lnTo>
                    <a:pt x="782" y="3"/>
                  </a:lnTo>
                  <a:lnTo>
                    <a:pt x="783" y="3"/>
                  </a:lnTo>
                  <a:lnTo>
                    <a:pt x="784" y="3"/>
                  </a:lnTo>
                  <a:lnTo>
                    <a:pt x="785" y="2"/>
                  </a:lnTo>
                  <a:lnTo>
                    <a:pt x="786" y="2"/>
                  </a:lnTo>
                  <a:lnTo>
                    <a:pt x="787" y="2"/>
                  </a:lnTo>
                  <a:lnTo>
                    <a:pt x="787" y="3"/>
                  </a:lnTo>
                  <a:lnTo>
                    <a:pt x="786" y="3"/>
                  </a:lnTo>
                  <a:lnTo>
                    <a:pt x="786" y="4"/>
                  </a:lnTo>
                  <a:lnTo>
                    <a:pt x="787" y="4"/>
                  </a:lnTo>
                  <a:lnTo>
                    <a:pt x="787" y="5"/>
                  </a:lnTo>
                  <a:lnTo>
                    <a:pt x="787" y="6"/>
                  </a:lnTo>
                  <a:lnTo>
                    <a:pt x="788" y="7"/>
                  </a:lnTo>
                  <a:lnTo>
                    <a:pt x="790" y="8"/>
                  </a:lnTo>
                  <a:lnTo>
                    <a:pt x="791" y="10"/>
                  </a:lnTo>
                  <a:lnTo>
                    <a:pt x="792" y="10"/>
                  </a:lnTo>
                  <a:lnTo>
                    <a:pt x="795" y="10"/>
                  </a:lnTo>
                  <a:lnTo>
                    <a:pt x="796" y="10"/>
                  </a:lnTo>
                  <a:lnTo>
                    <a:pt x="798" y="11"/>
                  </a:lnTo>
                  <a:lnTo>
                    <a:pt x="801" y="11"/>
                  </a:lnTo>
                  <a:lnTo>
                    <a:pt x="804" y="11"/>
                  </a:lnTo>
                  <a:lnTo>
                    <a:pt x="805" y="11"/>
                  </a:lnTo>
                  <a:lnTo>
                    <a:pt x="811" y="10"/>
                  </a:lnTo>
                  <a:lnTo>
                    <a:pt x="814" y="8"/>
                  </a:lnTo>
                  <a:lnTo>
                    <a:pt x="817" y="8"/>
                  </a:lnTo>
                  <a:lnTo>
                    <a:pt x="820" y="8"/>
                  </a:lnTo>
                  <a:lnTo>
                    <a:pt x="823" y="7"/>
                  </a:lnTo>
                  <a:lnTo>
                    <a:pt x="824" y="7"/>
                  </a:lnTo>
                  <a:lnTo>
                    <a:pt x="825" y="8"/>
                  </a:lnTo>
                  <a:lnTo>
                    <a:pt x="830" y="10"/>
                  </a:lnTo>
                  <a:lnTo>
                    <a:pt x="831" y="10"/>
                  </a:lnTo>
                  <a:lnTo>
                    <a:pt x="830" y="11"/>
                  </a:lnTo>
                  <a:lnTo>
                    <a:pt x="830" y="12"/>
                  </a:lnTo>
                  <a:lnTo>
                    <a:pt x="828" y="12"/>
                  </a:lnTo>
                  <a:lnTo>
                    <a:pt x="827" y="11"/>
                  </a:lnTo>
                  <a:lnTo>
                    <a:pt x="826" y="11"/>
                  </a:lnTo>
                  <a:lnTo>
                    <a:pt x="825" y="12"/>
                  </a:lnTo>
                  <a:lnTo>
                    <a:pt x="826" y="12"/>
                  </a:lnTo>
                  <a:lnTo>
                    <a:pt x="827" y="14"/>
                  </a:lnTo>
                  <a:lnTo>
                    <a:pt x="828" y="14"/>
                  </a:lnTo>
                  <a:lnTo>
                    <a:pt x="828" y="15"/>
                  </a:lnTo>
                  <a:lnTo>
                    <a:pt x="830" y="15"/>
                  </a:lnTo>
                  <a:lnTo>
                    <a:pt x="830" y="14"/>
                  </a:lnTo>
                  <a:lnTo>
                    <a:pt x="833" y="17"/>
                  </a:lnTo>
                  <a:lnTo>
                    <a:pt x="836" y="18"/>
                  </a:lnTo>
                  <a:lnTo>
                    <a:pt x="837" y="20"/>
                  </a:lnTo>
                  <a:lnTo>
                    <a:pt x="838" y="21"/>
                  </a:lnTo>
                  <a:lnTo>
                    <a:pt x="841" y="21"/>
                  </a:lnTo>
                  <a:lnTo>
                    <a:pt x="843" y="22"/>
                  </a:lnTo>
                  <a:lnTo>
                    <a:pt x="844" y="22"/>
                  </a:lnTo>
                  <a:lnTo>
                    <a:pt x="845" y="22"/>
                  </a:lnTo>
                  <a:lnTo>
                    <a:pt x="848" y="22"/>
                  </a:lnTo>
                  <a:lnTo>
                    <a:pt x="851" y="22"/>
                  </a:lnTo>
                  <a:lnTo>
                    <a:pt x="854" y="21"/>
                  </a:lnTo>
                  <a:lnTo>
                    <a:pt x="857" y="20"/>
                  </a:lnTo>
                  <a:lnTo>
                    <a:pt x="858" y="20"/>
                  </a:lnTo>
                  <a:lnTo>
                    <a:pt x="862" y="18"/>
                  </a:lnTo>
                  <a:lnTo>
                    <a:pt x="865" y="17"/>
                  </a:lnTo>
                  <a:lnTo>
                    <a:pt x="866" y="17"/>
                  </a:lnTo>
                  <a:lnTo>
                    <a:pt x="868" y="17"/>
                  </a:lnTo>
                  <a:lnTo>
                    <a:pt x="870" y="17"/>
                  </a:lnTo>
                  <a:lnTo>
                    <a:pt x="868" y="18"/>
                  </a:lnTo>
                  <a:lnTo>
                    <a:pt x="868" y="20"/>
                  </a:lnTo>
                  <a:lnTo>
                    <a:pt x="868" y="22"/>
                  </a:lnTo>
                  <a:close/>
                  <a:moveTo>
                    <a:pt x="38" y="186"/>
                  </a:moveTo>
                  <a:lnTo>
                    <a:pt x="38" y="187"/>
                  </a:lnTo>
                  <a:lnTo>
                    <a:pt x="40" y="187"/>
                  </a:lnTo>
                  <a:lnTo>
                    <a:pt x="40" y="188"/>
                  </a:lnTo>
                  <a:lnTo>
                    <a:pt x="41" y="190"/>
                  </a:lnTo>
                  <a:lnTo>
                    <a:pt x="41" y="191"/>
                  </a:lnTo>
                  <a:lnTo>
                    <a:pt x="40" y="191"/>
                  </a:lnTo>
                  <a:lnTo>
                    <a:pt x="40" y="193"/>
                  </a:lnTo>
                  <a:lnTo>
                    <a:pt x="40" y="195"/>
                  </a:lnTo>
                  <a:lnTo>
                    <a:pt x="40" y="196"/>
                  </a:lnTo>
                  <a:lnTo>
                    <a:pt x="40" y="197"/>
                  </a:lnTo>
                  <a:lnTo>
                    <a:pt x="40" y="198"/>
                  </a:lnTo>
                  <a:lnTo>
                    <a:pt x="40" y="200"/>
                  </a:lnTo>
                  <a:lnTo>
                    <a:pt x="38" y="200"/>
                  </a:lnTo>
                  <a:lnTo>
                    <a:pt x="38" y="201"/>
                  </a:lnTo>
                  <a:lnTo>
                    <a:pt x="40" y="202"/>
                  </a:lnTo>
                  <a:lnTo>
                    <a:pt x="41" y="203"/>
                  </a:lnTo>
                  <a:lnTo>
                    <a:pt x="41" y="205"/>
                  </a:lnTo>
                  <a:lnTo>
                    <a:pt x="40" y="205"/>
                  </a:lnTo>
                  <a:lnTo>
                    <a:pt x="40" y="204"/>
                  </a:lnTo>
                  <a:lnTo>
                    <a:pt x="40" y="203"/>
                  </a:lnTo>
                  <a:lnTo>
                    <a:pt x="37" y="202"/>
                  </a:lnTo>
                  <a:lnTo>
                    <a:pt x="37" y="201"/>
                  </a:lnTo>
                  <a:lnTo>
                    <a:pt x="37" y="200"/>
                  </a:lnTo>
                  <a:lnTo>
                    <a:pt x="37" y="197"/>
                  </a:lnTo>
                  <a:lnTo>
                    <a:pt x="37" y="196"/>
                  </a:lnTo>
                  <a:lnTo>
                    <a:pt x="38" y="195"/>
                  </a:lnTo>
                  <a:lnTo>
                    <a:pt x="38" y="194"/>
                  </a:lnTo>
                  <a:lnTo>
                    <a:pt x="38" y="193"/>
                  </a:lnTo>
                  <a:lnTo>
                    <a:pt x="38" y="190"/>
                  </a:lnTo>
                  <a:lnTo>
                    <a:pt x="38" y="188"/>
                  </a:lnTo>
                  <a:lnTo>
                    <a:pt x="37" y="188"/>
                  </a:lnTo>
                  <a:lnTo>
                    <a:pt x="37" y="187"/>
                  </a:lnTo>
                  <a:lnTo>
                    <a:pt x="37" y="185"/>
                  </a:lnTo>
                  <a:lnTo>
                    <a:pt x="38" y="185"/>
                  </a:lnTo>
                  <a:lnTo>
                    <a:pt x="38" y="186"/>
                  </a:lnTo>
                  <a:close/>
                  <a:moveTo>
                    <a:pt x="38" y="177"/>
                  </a:moveTo>
                  <a:lnTo>
                    <a:pt x="38" y="176"/>
                  </a:lnTo>
                  <a:lnTo>
                    <a:pt x="38" y="174"/>
                  </a:lnTo>
                  <a:lnTo>
                    <a:pt x="40" y="175"/>
                  </a:lnTo>
                  <a:lnTo>
                    <a:pt x="40" y="176"/>
                  </a:lnTo>
                  <a:lnTo>
                    <a:pt x="38" y="177"/>
                  </a:lnTo>
                  <a:close/>
                  <a:moveTo>
                    <a:pt x="44" y="177"/>
                  </a:moveTo>
                  <a:lnTo>
                    <a:pt x="44" y="176"/>
                  </a:lnTo>
                  <a:lnTo>
                    <a:pt x="45" y="175"/>
                  </a:lnTo>
                  <a:lnTo>
                    <a:pt x="46" y="175"/>
                  </a:lnTo>
                  <a:lnTo>
                    <a:pt x="46" y="177"/>
                  </a:lnTo>
                  <a:lnTo>
                    <a:pt x="46" y="178"/>
                  </a:lnTo>
                  <a:lnTo>
                    <a:pt x="45" y="178"/>
                  </a:lnTo>
                  <a:lnTo>
                    <a:pt x="44" y="178"/>
                  </a:lnTo>
                  <a:lnTo>
                    <a:pt x="44" y="177"/>
                  </a:lnTo>
                  <a:close/>
                  <a:moveTo>
                    <a:pt x="62" y="197"/>
                  </a:moveTo>
                  <a:lnTo>
                    <a:pt x="62" y="198"/>
                  </a:lnTo>
                  <a:lnTo>
                    <a:pt x="61" y="198"/>
                  </a:lnTo>
                  <a:lnTo>
                    <a:pt x="61" y="200"/>
                  </a:lnTo>
                  <a:lnTo>
                    <a:pt x="61" y="198"/>
                  </a:lnTo>
                  <a:lnTo>
                    <a:pt x="60" y="200"/>
                  </a:lnTo>
                  <a:lnTo>
                    <a:pt x="57" y="198"/>
                  </a:lnTo>
                  <a:lnTo>
                    <a:pt x="56" y="197"/>
                  </a:lnTo>
                  <a:lnTo>
                    <a:pt x="56" y="196"/>
                  </a:lnTo>
                  <a:lnTo>
                    <a:pt x="56" y="194"/>
                  </a:lnTo>
                  <a:lnTo>
                    <a:pt x="58" y="193"/>
                  </a:lnTo>
                  <a:lnTo>
                    <a:pt x="58" y="194"/>
                  </a:lnTo>
                  <a:lnTo>
                    <a:pt x="60" y="194"/>
                  </a:lnTo>
                  <a:lnTo>
                    <a:pt x="61" y="194"/>
                  </a:lnTo>
                  <a:lnTo>
                    <a:pt x="61" y="195"/>
                  </a:lnTo>
                  <a:lnTo>
                    <a:pt x="62" y="195"/>
                  </a:lnTo>
                  <a:lnTo>
                    <a:pt x="62" y="196"/>
                  </a:lnTo>
                  <a:lnTo>
                    <a:pt x="62" y="197"/>
                  </a:lnTo>
                  <a:close/>
                  <a:moveTo>
                    <a:pt x="43" y="170"/>
                  </a:moveTo>
                  <a:lnTo>
                    <a:pt x="42" y="170"/>
                  </a:lnTo>
                  <a:lnTo>
                    <a:pt x="42" y="168"/>
                  </a:lnTo>
                  <a:lnTo>
                    <a:pt x="43" y="167"/>
                  </a:lnTo>
                  <a:lnTo>
                    <a:pt x="44" y="167"/>
                  </a:lnTo>
                  <a:lnTo>
                    <a:pt x="44" y="168"/>
                  </a:lnTo>
                  <a:lnTo>
                    <a:pt x="44" y="170"/>
                  </a:lnTo>
                  <a:lnTo>
                    <a:pt x="43" y="170"/>
                  </a:lnTo>
                  <a:close/>
                  <a:moveTo>
                    <a:pt x="40" y="158"/>
                  </a:moveTo>
                  <a:lnTo>
                    <a:pt x="38" y="158"/>
                  </a:lnTo>
                  <a:lnTo>
                    <a:pt x="37" y="158"/>
                  </a:lnTo>
                  <a:lnTo>
                    <a:pt x="36" y="158"/>
                  </a:lnTo>
                  <a:lnTo>
                    <a:pt x="35" y="158"/>
                  </a:lnTo>
                  <a:lnTo>
                    <a:pt x="34" y="158"/>
                  </a:lnTo>
                  <a:lnTo>
                    <a:pt x="34" y="160"/>
                  </a:lnTo>
                  <a:lnTo>
                    <a:pt x="35" y="161"/>
                  </a:lnTo>
                  <a:lnTo>
                    <a:pt x="34" y="161"/>
                  </a:lnTo>
                  <a:lnTo>
                    <a:pt x="33" y="160"/>
                  </a:lnTo>
                  <a:lnTo>
                    <a:pt x="33" y="158"/>
                  </a:lnTo>
                  <a:lnTo>
                    <a:pt x="32" y="157"/>
                  </a:lnTo>
                  <a:lnTo>
                    <a:pt x="31" y="156"/>
                  </a:lnTo>
                  <a:lnTo>
                    <a:pt x="30" y="156"/>
                  </a:lnTo>
                  <a:lnTo>
                    <a:pt x="28" y="157"/>
                  </a:lnTo>
                  <a:lnTo>
                    <a:pt x="27" y="157"/>
                  </a:lnTo>
                  <a:lnTo>
                    <a:pt x="27" y="156"/>
                  </a:lnTo>
                  <a:lnTo>
                    <a:pt x="28" y="156"/>
                  </a:lnTo>
                  <a:lnTo>
                    <a:pt x="28" y="155"/>
                  </a:lnTo>
                  <a:lnTo>
                    <a:pt x="27" y="155"/>
                  </a:lnTo>
                  <a:lnTo>
                    <a:pt x="27" y="154"/>
                  </a:lnTo>
                  <a:lnTo>
                    <a:pt x="28" y="154"/>
                  </a:lnTo>
                  <a:lnTo>
                    <a:pt x="30" y="154"/>
                  </a:lnTo>
                  <a:lnTo>
                    <a:pt x="30" y="155"/>
                  </a:lnTo>
                  <a:lnTo>
                    <a:pt x="32" y="155"/>
                  </a:lnTo>
                  <a:lnTo>
                    <a:pt x="33" y="156"/>
                  </a:lnTo>
                  <a:lnTo>
                    <a:pt x="34" y="157"/>
                  </a:lnTo>
                  <a:lnTo>
                    <a:pt x="35" y="157"/>
                  </a:lnTo>
                  <a:lnTo>
                    <a:pt x="36" y="156"/>
                  </a:lnTo>
                  <a:lnTo>
                    <a:pt x="38" y="156"/>
                  </a:lnTo>
                  <a:lnTo>
                    <a:pt x="40" y="156"/>
                  </a:lnTo>
                  <a:lnTo>
                    <a:pt x="40" y="158"/>
                  </a:lnTo>
                  <a:close/>
                  <a:moveTo>
                    <a:pt x="36" y="154"/>
                  </a:moveTo>
                  <a:lnTo>
                    <a:pt x="35" y="153"/>
                  </a:lnTo>
                  <a:lnTo>
                    <a:pt x="35" y="152"/>
                  </a:lnTo>
                  <a:lnTo>
                    <a:pt x="36" y="151"/>
                  </a:lnTo>
                  <a:lnTo>
                    <a:pt x="37" y="151"/>
                  </a:lnTo>
                  <a:lnTo>
                    <a:pt x="38" y="152"/>
                  </a:lnTo>
                  <a:lnTo>
                    <a:pt x="38" y="153"/>
                  </a:lnTo>
                  <a:lnTo>
                    <a:pt x="38" y="154"/>
                  </a:lnTo>
                  <a:lnTo>
                    <a:pt x="37" y="154"/>
                  </a:lnTo>
                  <a:lnTo>
                    <a:pt x="36" y="154"/>
                  </a:lnTo>
                  <a:close/>
                  <a:moveTo>
                    <a:pt x="26" y="123"/>
                  </a:moveTo>
                  <a:lnTo>
                    <a:pt x="26" y="122"/>
                  </a:lnTo>
                  <a:lnTo>
                    <a:pt x="26" y="121"/>
                  </a:lnTo>
                  <a:lnTo>
                    <a:pt x="27" y="121"/>
                  </a:lnTo>
                  <a:lnTo>
                    <a:pt x="27" y="122"/>
                  </a:lnTo>
                  <a:lnTo>
                    <a:pt x="27" y="123"/>
                  </a:lnTo>
                  <a:lnTo>
                    <a:pt x="26" y="123"/>
                  </a:lnTo>
                  <a:close/>
                  <a:moveTo>
                    <a:pt x="6" y="80"/>
                  </a:moveTo>
                  <a:lnTo>
                    <a:pt x="5" y="80"/>
                  </a:lnTo>
                  <a:lnTo>
                    <a:pt x="4" y="81"/>
                  </a:lnTo>
                  <a:lnTo>
                    <a:pt x="3" y="82"/>
                  </a:lnTo>
                  <a:lnTo>
                    <a:pt x="2" y="81"/>
                  </a:lnTo>
                  <a:lnTo>
                    <a:pt x="2" y="80"/>
                  </a:lnTo>
                  <a:lnTo>
                    <a:pt x="2" y="78"/>
                  </a:lnTo>
                  <a:lnTo>
                    <a:pt x="3" y="78"/>
                  </a:lnTo>
                  <a:lnTo>
                    <a:pt x="2" y="78"/>
                  </a:lnTo>
                  <a:lnTo>
                    <a:pt x="1" y="77"/>
                  </a:lnTo>
                  <a:lnTo>
                    <a:pt x="1" y="76"/>
                  </a:lnTo>
                  <a:lnTo>
                    <a:pt x="1" y="75"/>
                  </a:lnTo>
                  <a:lnTo>
                    <a:pt x="0" y="74"/>
                  </a:lnTo>
                  <a:lnTo>
                    <a:pt x="1" y="74"/>
                  </a:lnTo>
                  <a:lnTo>
                    <a:pt x="2" y="75"/>
                  </a:lnTo>
                  <a:lnTo>
                    <a:pt x="3" y="75"/>
                  </a:lnTo>
                  <a:lnTo>
                    <a:pt x="2" y="75"/>
                  </a:lnTo>
                  <a:lnTo>
                    <a:pt x="3" y="76"/>
                  </a:lnTo>
                  <a:lnTo>
                    <a:pt x="4" y="76"/>
                  </a:lnTo>
                  <a:lnTo>
                    <a:pt x="5" y="77"/>
                  </a:lnTo>
                  <a:lnTo>
                    <a:pt x="6" y="77"/>
                  </a:lnTo>
                  <a:lnTo>
                    <a:pt x="6" y="78"/>
                  </a:lnTo>
                  <a:lnTo>
                    <a:pt x="7" y="80"/>
                  </a:lnTo>
                  <a:lnTo>
                    <a:pt x="6" y="80"/>
                  </a:lnTo>
                  <a:close/>
                  <a:moveTo>
                    <a:pt x="17" y="84"/>
                  </a:moveTo>
                  <a:lnTo>
                    <a:pt x="17" y="83"/>
                  </a:lnTo>
                  <a:lnTo>
                    <a:pt x="17" y="82"/>
                  </a:lnTo>
                  <a:lnTo>
                    <a:pt x="18" y="82"/>
                  </a:lnTo>
                  <a:lnTo>
                    <a:pt x="18" y="83"/>
                  </a:lnTo>
                  <a:lnTo>
                    <a:pt x="17" y="84"/>
                  </a:lnTo>
                  <a:close/>
                  <a:moveTo>
                    <a:pt x="17" y="81"/>
                  </a:moveTo>
                  <a:lnTo>
                    <a:pt x="16" y="81"/>
                  </a:lnTo>
                  <a:lnTo>
                    <a:pt x="16" y="80"/>
                  </a:lnTo>
                  <a:lnTo>
                    <a:pt x="17" y="80"/>
                  </a:lnTo>
                  <a:lnTo>
                    <a:pt x="17" y="81"/>
                  </a:lnTo>
                  <a:close/>
                  <a:moveTo>
                    <a:pt x="17" y="78"/>
                  </a:moveTo>
                  <a:lnTo>
                    <a:pt x="16" y="78"/>
                  </a:lnTo>
                  <a:lnTo>
                    <a:pt x="16" y="77"/>
                  </a:lnTo>
                  <a:lnTo>
                    <a:pt x="17" y="77"/>
                  </a:lnTo>
                  <a:lnTo>
                    <a:pt x="17" y="78"/>
                  </a:lnTo>
                  <a:close/>
                  <a:moveTo>
                    <a:pt x="15" y="61"/>
                  </a:moveTo>
                  <a:lnTo>
                    <a:pt x="14" y="62"/>
                  </a:lnTo>
                  <a:lnTo>
                    <a:pt x="15" y="63"/>
                  </a:lnTo>
                  <a:lnTo>
                    <a:pt x="15" y="64"/>
                  </a:lnTo>
                  <a:lnTo>
                    <a:pt x="14" y="67"/>
                  </a:lnTo>
                  <a:lnTo>
                    <a:pt x="14" y="68"/>
                  </a:lnTo>
                  <a:lnTo>
                    <a:pt x="13" y="67"/>
                  </a:lnTo>
                  <a:lnTo>
                    <a:pt x="12" y="66"/>
                  </a:lnTo>
                  <a:lnTo>
                    <a:pt x="12" y="65"/>
                  </a:lnTo>
                  <a:lnTo>
                    <a:pt x="12" y="64"/>
                  </a:lnTo>
                  <a:lnTo>
                    <a:pt x="11" y="64"/>
                  </a:lnTo>
                  <a:lnTo>
                    <a:pt x="10" y="64"/>
                  </a:lnTo>
                  <a:lnTo>
                    <a:pt x="10" y="63"/>
                  </a:lnTo>
                  <a:lnTo>
                    <a:pt x="8" y="63"/>
                  </a:lnTo>
                  <a:lnTo>
                    <a:pt x="8" y="61"/>
                  </a:lnTo>
                  <a:lnTo>
                    <a:pt x="6" y="60"/>
                  </a:lnTo>
                  <a:lnTo>
                    <a:pt x="6" y="57"/>
                  </a:lnTo>
                  <a:lnTo>
                    <a:pt x="6" y="56"/>
                  </a:lnTo>
                  <a:lnTo>
                    <a:pt x="7" y="55"/>
                  </a:lnTo>
                  <a:lnTo>
                    <a:pt x="8" y="52"/>
                  </a:lnTo>
                  <a:lnTo>
                    <a:pt x="7" y="51"/>
                  </a:lnTo>
                  <a:lnTo>
                    <a:pt x="6" y="51"/>
                  </a:lnTo>
                  <a:lnTo>
                    <a:pt x="6" y="50"/>
                  </a:lnTo>
                  <a:lnTo>
                    <a:pt x="6" y="48"/>
                  </a:lnTo>
                  <a:lnTo>
                    <a:pt x="11" y="51"/>
                  </a:lnTo>
                  <a:lnTo>
                    <a:pt x="12" y="52"/>
                  </a:lnTo>
                  <a:lnTo>
                    <a:pt x="15" y="60"/>
                  </a:lnTo>
                  <a:lnTo>
                    <a:pt x="15" y="61"/>
                  </a:lnTo>
                  <a:close/>
                </a:path>
              </a:pathLst>
            </a:custGeom>
            <a:solidFill>
              <a:srgbClr val="F7CE85"/>
            </a:solid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7" name="Freeform 25"/>
            <p:cNvSpPr>
              <a:spLocks/>
            </p:cNvSpPr>
            <p:nvPr/>
          </p:nvSpPr>
          <p:spPr bwMode="auto">
            <a:xfrm>
              <a:off x="1270209" y="4924086"/>
              <a:ext cx="62342" cy="16849"/>
            </a:xfrm>
            <a:custGeom>
              <a:avLst/>
              <a:gdLst>
                <a:gd name="T0" fmla="*/ 34 w 37"/>
                <a:gd name="T1" fmla="*/ 6 h 10"/>
                <a:gd name="T2" fmla="*/ 35 w 37"/>
                <a:gd name="T3" fmla="*/ 7 h 10"/>
                <a:gd name="T4" fmla="*/ 37 w 37"/>
                <a:gd name="T5" fmla="*/ 7 h 10"/>
                <a:gd name="T6" fmla="*/ 37 w 37"/>
                <a:gd name="T7" fmla="*/ 8 h 10"/>
                <a:gd name="T8" fmla="*/ 35 w 37"/>
                <a:gd name="T9" fmla="*/ 8 h 10"/>
                <a:gd name="T10" fmla="*/ 34 w 37"/>
                <a:gd name="T11" fmla="*/ 8 h 10"/>
                <a:gd name="T12" fmla="*/ 33 w 37"/>
                <a:gd name="T13" fmla="*/ 8 h 10"/>
                <a:gd name="T14" fmla="*/ 33 w 37"/>
                <a:gd name="T15" fmla="*/ 9 h 10"/>
                <a:gd name="T16" fmla="*/ 32 w 37"/>
                <a:gd name="T17" fmla="*/ 9 h 10"/>
                <a:gd name="T18" fmla="*/ 32 w 37"/>
                <a:gd name="T19" fmla="*/ 10 h 10"/>
                <a:gd name="T20" fmla="*/ 31 w 37"/>
                <a:gd name="T21" fmla="*/ 9 h 10"/>
                <a:gd name="T22" fmla="*/ 29 w 37"/>
                <a:gd name="T23" fmla="*/ 9 h 10"/>
                <a:gd name="T24" fmla="*/ 28 w 37"/>
                <a:gd name="T25" fmla="*/ 9 h 10"/>
                <a:gd name="T26" fmla="*/ 27 w 37"/>
                <a:gd name="T27" fmla="*/ 9 h 10"/>
                <a:gd name="T28" fmla="*/ 24 w 37"/>
                <a:gd name="T29" fmla="*/ 8 h 10"/>
                <a:gd name="T30" fmla="*/ 23 w 37"/>
                <a:gd name="T31" fmla="*/ 7 h 10"/>
                <a:gd name="T32" fmla="*/ 22 w 37"/>
                <a:gd name="T33" fmla="*/ 7 h 10"/>
                <a:gd name="T34" fmla="*/ 21 w 37"/>
                <a:gd name="T35" fmla="*/ 7 h 10"/>
                <a:gd name="T36" fmla="*/ 20 w 37"/>
                <a:gd name="T37" fmla="*/ 7 h 10"/>
                <a:gd name="T38" fmla="*/ 19 w 37"/>
                <a:gd name="T39" fmla="*/ 7 h 10"/>
                <a:gd name="T40" fmla="*/ 18 w 37"/>
                <a:gd name="T41" fmla="*/ 8 h 10"/>
                <a:gd name="T42" fmla="*/ 18 w 37"/>
                <a:gd name="T43" fmla="*/ 7 h 10"/>
                <a:gd name="T44" fmla="*/ 17 w 37"/>
                <a:gd name="T45" fmla="*/ 7 h 10"/>
                <a:gd name="T46" fmla="*/ 15 w 37"/>
                <a:gd name="T47" fmla="*/ 7 h 10"/>
                <a:gd name="T48" fmla="*/ 15 w 37"/>
                <a:gd name="T49" fmla="*/ 8 h 10"/>
                <a:gd name="T50" fmla="*/ 14 w 37"/>
                <a:gd name="T51" fmla="*/ 8 h 10"/>
                <a:gd name="T52" fmla="*/ 13 w 37"/>
                <a:gd name="T53" fmla="*/ 8 h 10"/>
                <a:gd name="T54" fmla="*/ 13 w 37"/>
                <a:gd name="T55" fmla="*/ 7 h 10"/>
                <a:gd name="T56" fmla="*/ 12 w 37"/>
                <a:gd name="T57" fmla="*/ 7 h 10"/>
                <a:gd name="T58" fmla="*/ 11 w 37"/>
                <a:gd name="T59" fmla="*/ 7 h 10"/>
                <a:gd name="T60" fmla="*/ 9 w 37"/>
                <a:gd name="T61" fmla="*/ 7 h 10"/>
                <a:gd name="T62" fmla="*/ 8 w 37"/>
                <a:gd name="T63" fmla="*/ 6 h 10"/>
                <a:gd name="T64" fmla="*/ 7 w 37"/>
                <a:gd name="T65" fmla="*/ 6 h 10"/>
                <a:gd name="T66" fmla="*/ 3 w 37"/>
                <a:gd name="T67" fmla="*/ 4 h 10"/>
                <a:gd name="T68" fmla="*/ 1 w 37"/>
                <a:gd name="T69" fmla="*/ 3 h 10"/>
                <a:gd name="T70" fmla="*/ 0 w 37"/>
                <a:gd name="T71" fmla="*/ 3 h 10"/>
                <a:gd name="T72" fmla="*/ 1 w 37"/>
                <a:gd name="T73" fmla="*/ 3 h 10"/>
                <a:gd name="T74" fmla="*/ 2 w 37"/>
                <a:gd name="T75" fmla="*/ 3 h 10"/>
                <a:gd name="T76" fmla="*/ 3 w 37"/>
                <a:gd name="T77" fmla="*/ 3 h 10"/>
                <a:gd name="T78" fmla="*/ 7 w 37"/>
                <a:gd name="T79" fmla="*/ 3 h 10"/>
                <a:gd name="T80" fmla="*/ 10 w 37"/>
                <a:gd name="T81" fmla="*/ 3 h 10"/>
                <a:gd name="T82" fmla="*/ 11 w 37"/>
                <a:gd name="T83" fmla="*/ 2 h 10"/>
                <a:gd name="T84" fmla="*/ 11 w 37"/>
                <a:gd name="T85" fmla="*/ 1 h 10"/>
                <a:gd name="T86" fmla="*/ 12 w 37"/>
                <a:gd name="T87" fmla="*/ 0 h 10"/>
                <a:gd name="T88" fmla="*/ 13 w 37"/>
                <a:gd name="T89" fmla="*/ 0 h 10"/>
                <a:gd name="T90" fmla="*/ 18 w 37"/>
                <a:gd name="T91" fmla="*/ 0 h 10"/>
                <a:gd name="T92" fmla="*/ 19 w 37"/>
                <a:gd name="T93" fmla="*/ 2 h 10"/>
                <a:gd name="T94" fmla="*/ 20 w 37"/>
                <a:gd name="T95" fmla="*/ 2 h 10"/>
                <a:gd name="T96" fmla="*/ 20 w 37"/>
                <a:gd name="T97" fmla="*/ 3 h 10"/>
                <a:gd name="T98" fmla="*/ 21 w 37"/>
                <a:gd name="T99" fmla="*/ 3 h 10"/>
                <a:gd name="T100" fmla="*/ 21 w 37"/>
                <a:gd name="T101" fmla="*/ 4 h 10"/>
                <a:gd name="T102" fmla="*/ 22 w 37"/>
                <a:gd name="T103" fmla="*/ 4 h 10"/>
                <a:gd name="T104" fmla="*/ 22 w 37"/>
                <a:gd name="T105" fmla="*/ 3 h 10"/>
                <a:gd name="T106" fmla="*/ 23 w 37"/>
                <a:gd name="T107" fmla="*/ 1 h 10"/>
                <a:gd name="T108" fmla="*/ 25 w 37"/>
                <a:gd name="T109" fmla="*/ 0 h 10"/>
                <a:gd name="T110" fmla="*/ 28 w 37"/>
                <a:gd name="T111" fmla="*/ 0 h 10"/>
                <a:gd name="T112" fmla="*/ 30 w 37"/>
                <a:gd name="T113" fmla="*/ 0 h 10"/>
                <a:gd name="T114" fmla="*/ 31 w 37"/>
                <a:gd name="T115" fmla="*/ 0 h 10"/>
                <a:gd name="T116" fmla="*/ 32 w 37"/>
                <a:gd name="T117" fmla="*/ 1 h 10"/>
                <a:gd name="T118" fmla="*/ 34 w 37"/>
                <a:gd name="T119" fmla="*/ 2 h 10"/>
                <a:gd name="T120" fmla="*/ 34 w 37"/>
                <a:gd name="T121" fmla="*/ 3 h 10"/>
                <a:gd name="T122" fmla="*/ 34 w 37"/>
                <a:gd name="T123" fmla="*/ 4 h 10"/>
                <a:gd name="T124" fmla="*/ 34 w 37"/>
                <a:gd name="T1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 h="10">
                  <a:moveTo>
                    <a:pt x="34" y="6"/>
                  </a:moveTo>
                  <a:lnTo>
                    <a:pt x="35" y="7"/>
                  </a:lnTo>
                  <a:lnTo>
                    <a:pt x="37" y="7"/>
                  </a:lnTo>
                  <a:lnTo>
                    <a:pt x="37" y="8"/>
                  </a:lnTo>
                  <a:lnTo>
                    <a:pt x="35" y="8"/>
                  </a:lnTo>
                  <a:lnTo>
                    <a:pt x="34" y="8"/>
                  </a:lnTo>
                  <a:lnTo>
                    <a:pt x="33" y="8"/>
                  </a:lnTo>
                  <a:lnTo>
                    <a:pt x="33" y="9"/>
                  </a:lnTo>
                  <a:lnTo>
                    <a:pt x="32" y="9"/>
                  </a:lnTo>
                  <a:lnTo>
                    <a:pt x="32" y="10"/>
                  </a:lnTo>
                  <a:lnTo>
                    <a:pt x="31" y="9"/>
                  </a:lnTo>
                  <a:lnTo>
                    <a:pt x="29" y="9"/>
                  </a:lnTo>
                  <a:lnTo>
                    <a:pt x="28" y="9"/>
                  </a:lnTo>
                  <a:lnTo>
                    <a:pt x="27" y="9"/>
                  </a:lnTo>
                  <a:lnTo>
                    <a:pt x="24" y="8"/>
                  </a:lnTo>
                  <a:lnTo>
                    <a:pt x="23" y="7"/>
                  </a:lnTo>
                  <a:lnTo>
                    <a:pt x="22" y="7"/>
                  </a:lnTo>
                  <a:lnTo>
                    <a:pt x="21" y="7"/>
                  </a:lnTo>
                  <a:lnTo>
                    <a:pt x="20" y="7"/>
                  </a:lnTo>
                  <a:lnTo>
                    <a:pt x="19" y="7"/>
                  </a:lnTo>
                  <a:lnTo>
                    <a:pt x="18" y="8"/>
                  </a:lnTo>
                  <a:lnTo>
                    <a:pt x="18" y="7"/>
                  </a:lnTo>
                  <a:lnTo>
                    <a:pt x="17" y="7"/>
                  </a:lnTo>
                  <a:lnTo>
                    <a:pt x="15" y="7"/>
                  </a:lnTo>
                  <a:lnTo>
                    <a:pt x="15" y="8"/>
                  </a:lnTo>
                  <a:lnTo>
                    <a:pt x="14" y="8"/>
                  </a:lnTo>
                  <a:lnTo>
                    <a:pt x="13" y="8"/>
                  </a:lnTo>
                  <a:lnTo>
                    <a:pt x="13" y="7"/>
                  </a:lnTo>
                  <a:lnTo>
                    <a:pt x="12" y="7"/>
                  </a:lnTo>
                  <a:lnTo>
                    <a:pt x="11" y="7"/>
                  </a:lnTo>
                  <a:lnTo>
                    <a:pt x="9" y="7"/>
                  </a:lnTo>
                  <a:lnTo>
                    <a:pt x="8" y="6"/>
                  </a:lnTo>
                  <a:lnTo>
                    <a:pt x="7" y="6"/>
                  </a:lnTo>
                  <a:lnTo>
                    <a:pt x="3" y="4"/>
                  </a:lnTo>
                  <a:lnTo>
                    <a:pt x="1" y="3"/>
                  </a:lnTo>
                  <a:lnTo>
                    <a:pt x="0" y="3"/>
                  </a:lnTo>
                  <a:lnTo>
                    <a:pt x="1" y="3"/>
                  </a:lnTo>
                  <a:lnTo>
                    <a:pt x="2" y="3"/>
                  </a:lnTo>
                  <a:lnTo>
                    <a:pt x="3" y="3"/>
                  </a:lnTo>
                  <a:lnTo>
                    <a:pt x="7" y="3"/>
                  </a:lnTo>
                  <a:lnTo>
                    <a:pt x="10" y="3"/>
                  </a:lnTo>
                  <a:lnTo>
                    <a:pt x="11" y="2"/>
                  </a:lnTo>
                  <a:lnTo>
                    <a:pt x="11" y="1"/>
                  </a:lnTo>
                  <a:lnTo>
                    <a:pt x="12" y="0"/>
                  </a:lnTo>
                  <a:lnTo>
                    <a:pt x="13" y="0"/>
                  </a:lnTo>
                  <a:lnTo>
                    <a:pt x="18" y="0"/>
                  </a:lnTo>
                  <a:lnTo>
                    <a:pt x="19" y="2"/>
                  </a:lnTo>
                  <a:lnTo>
                    <a:pt x="20" y="2"/>
                  </a:lnTo>
                  <a:lnTo>
                    <a:pt x="20" y="3"/>
                  </a:lnTo>
                  <a:lnTo>
                    <a:pt x="21" y="3"/>
                  </a:lnTo>
                  <a:lnTo>
                    <a:pt x="21" y="4"/>
                  </a:lnTo>
                  <a:lnTo>
                    <a:pt x="22" y="4"/>
                  </a:lnTo>
                  <a:lnTo>
                    <a:pt x="22" y="3"/>
                  </a:lnTo>
                  <a:lnTo>
                    <a:pt x="23" y="1"/>
                  </a:lnTo>
                  <a:lnTo>
                    <a:pt x="25" y="0"/>
                  </a:lnTo>
                  <a:lnTo>
                    <a:pt x="28" y="0"/>
                  </a:lnTo>
                  <a:lnTo>
                    <a:pt x="30" y="0"/>
                  </a:lnTo>
                  <a:lnTo>
                    <a:pt x="31" y="0"/>
                  </a:lnTo>
                  <a:lnTo>
                    <a:pt x="32" y="1"/>
                  </a:lnTo>
                  <a:lnTo>
                    <a:pt x="34" y="2"/>
                  </a:lnTo>
                  <a:lnTo>
                    <a:pt x="34" y="3"/>
                  </a:lnTo>
                  <a:lnTo>
                    <a:pt x="34" y="4"/>
                  </a:lnTo>
                  <a:lnTo>
                    <a:pt x="34" y="6"/>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6" name="Freeform 34"/>
            <p:cNvSpPr>
              <a:spLocks/>
            </p:cNvSpPr>
            <p:nvPr/>
          </p:nvSpPr>
          <p:spPr bwMode="auto">
            <a:xfrm>
              <a:off x="2404148" y="5592991"/>
              <a:ext cx="10109" cy="6740"/>
            </a:xfrm>
            <a:custGeom>
              <a:avLst/>
              <a:gdLst>
                <a:gd name="T0" fmla="*/ 5 w 6"/>
                <a:gd name="T1" fmla="*/ 2 h 4"/>
                <a:gd name="T2" fmla="*/ 5 w 6"/>
                <a:gd name="T3" fmla="*/ 3 h 4"/>
                <a:gd name="T4" fmla="*/ 6 w 6"/>
                <a:gd name="T5" fmla="*/ 3 h 4"/>
                <a:gd name="T6" fmla="*/ 4 w 6"/>
                <a:gd name="T7" fmla="*/ 4 h 4"/>
                <a:gd name="T8" fmla="*/ 1 w 6"/>
                <a:gd name="T9" fmla="*/ 4 h 4"/>
                <a:gd name="T10" fmla="*/ 0 w 6"/>
                <a:gd name="T11" fmla="*/ 1 h 4"/>
                <a:gd name="T12" fmla="*/ 0 w 6"/>
                <a:gd name="T13" fmla="*/ 0 h 4"/>
                <a:gd name="T14" fmla="*/ 2 w 6"/>
                <a:gd name="T15" fmla="*/ 0 h 4"/>
                <a:gd name="T16" fmla="*/ 6 w 6"/>
                <a:gd name="T17" fmla="*/ 0 h 4"/>
                <a:gd name="T18" fmla="*/ 6 w 6"/>
                <a:gd name="T19" fmla="*/ 1 h 4"/>
                <a:gd name="T20" fmla="*/ 5 w 6"/>
                <a:gd name="T21" fmla="*/ 1 h 4"/>
                <a:gd name="T22" fmla="*/ 5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5" y="2"/>
                  </a:moveTo>
                  <a:lnTo>
                    <a:pt x="5" y="3"/>
                  </a:lnTo>
                  <a:lnTo>
                    <a:pt x="6" y="3"/>
                  </a:lnTo>
                  <a:lnTo>
                    <a:pt x="4" y="4"/>
                  </a:lnTo>
                  <a:lnTo>
                    <a:pt x="1" y="4"/>
                  </a:lnTo>
                  <a:lnTo>
                    <a:pt x="0" y="1"/>
                  </a:lnTo>
                  <a:lnTo>
                    <a:pt x="0" y="0"/>
                  </a:lnTo>
                  <a:lnTo>
                    <a:pt x="2" y="0"/>
                  </a:lnTo>
                  <a:lnTo>
                    <a:pt x="6" y="0"/>
                  </a:lnTo>
                  <a:lnTo>
                    <a:pt x="6" y="1"/>
                  </a:lnTo>
                  <a:lnTo>
                    <a:pt x="5" y="1"/>
                  </a:lnTo>
                  <a:lnTo>
                    <a:pt x="5"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0" name="Freeform 38"/>
            <p:cNvSpPr>
              <a:spLocks/>
            </p:cNvSpPr>
            <p:nvPr/>
          </p:nvSpPr>
          <p:spPr bwMode="auto">
            <a:xfrm>
              <a:off x="2402462" y="5574457"/>
              <a:ext cx="11795" cy="16849"/>
            </a:xfrm>
            <a:custGeom>
              <a:avLst/>
              <a:gdLst>
                <a:gd name="T0" fmla="*/ 6 w 7"/>
                <a:gd name="T1" fmla="*/ 2 h 10"/>
                <a:gd name="T2" fmla="*/ 6 w 7"/>
                <a:gd name="T3" fmla="*/ 3 h 10"/>
                <a:gd name="T4" fmla="*/ 7 w 7"/>
                <a:gd name="T5" fmla="*/ 3 h 10"/>
                <a:gd name="T6" fmla="*/ 7 w 7"/>
                <a:gd name="T7" fmla="*/ 4 h 10"/>
                <a:gd name="T8" fmla="*/ 7 w 7"/>
                <a:gd name="T9" fmla="*/ 5 h 10"/>
                <a:gd name="T10" fmla="*/ 6 w 7"/>
                <a:gd name="T11" fmla="*/ 8 h 10"/>
                <a:gd name="T12" fmla="*/ 5 w 7"/>
                <a:gd name="T13" fmla="*/ 10 h 10"/>
                <a:gd name="T14" fmla="*/ 2 w 7"/>
                <a:gd name="T15" fmla="*/ 8 h 10"/>
                <a:gd name="T16" fmla="*/ 2 w 7"/>
                <a:gd name="T17" fmla="*/ 7 h 10"/>
                <a:gd name="T18" fmla="*/ 0 w 7"/>
                <a:gd name="T19" fmla="*/ 7 h 10"/>
                <a:gd name="T20" fmla="*/ 0 w 7"/>
                <a:gd name="T21" fmla="*/ 8 h 10"/>
                <a:gd name="T22" fmla="*/ 0 w 7"/>
                <a:gd name="T23" fmla="*/ 7 h 10"/>
                <a:gd name="T24" fmla="*/ 0 w 7"/>
                <a:gd name="T25" fmla="*/ 6 h 10"/>
                <a:gd name="T26" fmla="*/ 1 w 7"/>
                <a:gd name="T27" fmla="*/ 5 h 10"/>
                <a:gd name="T28" fmla="*/ 2 w 7"/>
                <a:gd name="T29" fmla="*/ 4 h 10"/>
                <a:gd name="T30" fmla="*/ 3 w 7"/>
                <a:gd name="T31" fmla="*/ 4 h 10"/>
                <a:gd name="T32" fmla="*/ 2 w 7"/>
                <a:gd name="T33" fmla="*/ 4 h 10"/>
                <a:gd name="T34" fmla="*/ 2 w 7"/>
                <a:gd name="T35" fmla="*/ 3 h 10"/>
                <a:gd name="T36" fmla="*/ 3 w 7"/>
                <a:gd name="T37" fmla="*/ 1 h 10"/>
                <a:gd name="T38" fmla="*/ 5 w 7"/>
                <a:gd name="T39" fmla="*/ 0 h 10"/>
                <a:gd name="T40" fmla="*/ 6 w 7"/>
                <a:gd name="T41" fmla="*/ 1 h 10"/>
                <a:gd name="T42" fmla="*/ 6 w 7"/>
                <a:gd name="T4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 h="10">
                  <a:moveTo>
                    <a:pt x="6" y="2"/>
                  </a:moveTo>
                  <a:lnTo>
                    <a:pt x="6" y="3"/>
                  </a:lnTo>
                  <a:lnTo>
                    <a:pt x="7" y="3"/>
                  </a:lnTo>
                  <a:lnTo>
                    <a:pt x="7" y="4"/>
                  </a:lnTo>
                  <a:lnTo>
                    <a:pt x="7" y="5"/>
                  </a:lnTo>
                  <a:lnTo>
                    <a:pt x="6" y="8"/>
                  </a:lnTo>
                  <a:lnTo>
                    <a:pt x="5" y="10"/>
                  </a:lnTo>
                  <a:lnTo>
                    <a:pt x="2" y="8"/>
                  </a:lnTo>
                  <a:lnTo>
                    <a:pt x="2" y="7"/>
                  </a:lnTo>
                  <a:lnTo>
                    <a:pt x="0" y="7"/>
                  </a:lnTo>
                  <a:lnTo>
                    <a:pt x="0" y="8"/>
                  </a:lnTo>
                  <a:lnTo>
                    <a:pt x="0" y="7"/>
                  </a:lnTo>
                  <a:lnTo>
                    <a:pt x="0" y="6"/>
                  </a:lnTo>
                  <a:lnTo>
                    <a:pt x="1" y="5"/>
                  </a:lnTo>
                  <a:lnTo>
                    <a:pt x="2" y="4"/>
                  </a:lnTo>
                  <a:lnTo>
                    <a:pt x="3" y="4"/>
                  </a:lnTo>
                  <a:lnTo>
                    <a:pt x="2" y="4"/>
                  </a:lnTo>
                  <a:lnTo>
                    <a:pt x="2" y="3"/>
                  </a:lnTo>
                  <a:lnTo>
                    <a:pt x="3" y="1"/>
                  </a:lnTo>
                  <a:lnTo>
                    <a:pt x="5" y="0"/>
                  </a:lnTo>
                  <a:lnTo>
                    <a:pt x="6" y="1"/>
                  </a:lnTo>
                  <a:lnTo>
                    <a:pt x="6"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3" name="Freeform 41"/>
            <p:cNvSpPr>
              <a:spLocks/>
            </p:cNvSpPr>
            <p:nvPr/>
          </p:nvSpPr>
          <p:spPr bwMode="auto">
            <a:xfrm>
              <a:off x="2399093" y="5562663"/>
              <a:ext cx="8425" cy="16849"/>
            </a:xfrm>
            <a:custGeom>
              <a:avLst/>
              <a:gdLst>
                <a:gd name="T0" fmla="*/ 2 w 5"/>
                <a:gd name="T1" fmla="*/ 8 h 10"/>
                <a:gd name="T2" fmla="*/ 1 w 5"/>
                <a:gd name="T3" fmla="*/ 10 h 10"/>
                <a:gd name="T4" fmla="*/ 1 w 5"/>
                <a:gd name="T5" fmla="*/ 9 h 10"/>
                <a:gd name="T6" fmla="*/ 0 w 5"/>
                <a:gd name="T7" fmla="*/ 8 h 10"/>
                <a:gd name="T8" fmla="*/ 1 w 5"/>
                <a:gd name="T9" fmla="*/ 7 h 10"/>
                <a:gd name="T10" fmla="*/ 1 w 5"/>
                <a:gd name="T11" fmla="*/ 4 h 10"/>
                <a:gd name="T12" fmla="*/ 1 w 5"/>
                <a:gd name="T13" fmla="*/ 3 h 10"/>
                <a:gd name="T14" fmla="*/ 2 w 5"/>
                <a:gd name="T15" fmla="*/ 1 h 10"/>
                <a:gd name="T16" fmla="*/ 3 w 5"/>
                <a:gd name="T17" fmla="*/ 0 h 10"/>
                <a:gd name="T18" fmla="*/ 4 w 5"/>
                <a:gd name="T19" fmla="*/ 0 h 10"/>
                <a:gd name="T20" fmla="*/ 4 w 5"/>
                <a:gd name="T21" fmla="*/ 1 h 10"/>
                <a:gd name="T22" fmla="*/ 4 w 5"/>
                <a:gd name="T23" fmla="*/ 3 h 10"/>
                <a:gd name="T24" fmla="*/ 5 w 5"/>
                <a:gd name="T25" fmla="*/ 3 h 10"/>
                <a:gd name="T26" fmla="*/ 5 w 5"/>
                <a:gd name="T27" fmla="*/ 4 h 10"/>
                <a:gd name="T28" fmla="*/ 5 w 5"/>
                <a:gd name="T29" fmla="*/ 5 h 10"/>
                <a:gd name="T30" fmla="*/ 4 w 5"/>
                <a:gd name="T31" fmla="*/ 5 h 10"/>
                <a:gd name="T32" fmla="*/ 3 w 5"/>
                <a:gd name="T33" fmla="*/ 8 h 10"/>
                <a:gd name="T34" fmla="*/ 2 w 5"/>
                <a:gd name="T3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10">
                  <a:moveTo>
                    <a:pt x="2" y="8"/>
                  </a:moveTo>
                  <a:lnTo>
                    <a:pt x="1" y="10"/>
                  </a:lnTo>
                  <a:lnTo>
                    <a:pt x="1" y="9"/>
                  </a:lnTo>
                  <a:lnTo>
                    <a:pt x="0" y="8"/>
                  </a:lnTo>
                  <a:lnTo>
                    <a:pt x="1" y="7"/>
                  </a:lnTo>
                  <a:lnTo>
                    <a:pt x="1" y="4"/>
                  </a:lnTo>
                  <a:lnTo>
                    <a:pt x="1" y="3"/>
                  </a:lnTo>
                  <a:lnTo>
                    <a:pt x="2" y="1"/>
                  </a:lnTo>
                  <a:lnTo>
                    <a:pt x="3" y="0"/>
                  </a:lnTo>
                  <a:lnTo>
                    <a:pt x="4" y="0"/>
                  </a:lnTo>
                  <a:lnTo>
                    <a:pt x="4" y="1"/>
                  </a:lnTo>
                  <a:lnTo>
                    <a:pt x="4" y="3"/>
                  </a:lnTo>
                  <a:lnTo>
                    <a:pt x="5" y="3"/>
                  </a:lnTo>
                  <a:lnTo>
                    <a:pt x="5" y="4"/>
                  </a:lnTo>
                  <a:lnTo>
                    <a:pt x="5" y="5"/>
                  </a:lnTo>
                  <a:lnTo>
                    <a:pt x="4" y="5"/>
                  </a:lnTo>
                  <a:lnTo>
                    <a:pt x="3" y="8"/>
                  </a:lnTo>
                  <a:lnTo>
                    <a:pt x="2" y="8"/>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5" name="Freeform 43"/>
            <p:cNvSpPr>
              <a:spLocks/>
            </p:cNvSpPr>
            <p:nvPr/>
          </p:nvSpPr>
          <p:spPr bwMode="auto">
            <a:xfrm>
              <a:off x="2345176" y="5528965"/>
              <a:ext cx="18534" cy="18534"/>
            </a:xfrm>
            <a:custGeom>
              <a:avLst/>
              <a:gdLst>
                <a:gd name="T0" fmla="*/ 11 w 11"/>
                <a:gd name="T1" fmla="*/ 4 h 11"/>
                <a:gd name="T2" fmla="*/ 10 w 11"/>
                <a:gd name="T3" fmla="*/ 5 h 11"/>
                <a:gd name="T4" fmla="*/ 7 w 11"/>
                <a:gd name="T5" fmla="*/ 7 h 11"/>
                <a:gd name="T6" fmla="*/ 7 w 11"/>
                <a:gd name="T7" fmla="*/ 5 h 11"/>
                <a:gd name="T8" fmla="*/ 5 w 11"/>
                <a:gd name="T9" fmla="*/ 5 h 11"/>
                <a:gd name="T10" fmla="*/ 5 w 11"/>
                <a:gd name="T11" fmla="*/ 7 h 11"/>
                <a:gd name="T12" fmla="*/ 6 w 11"/>
                <a:gd name="T13" fmla="*/ 7 h 11"/>
                <a:gd name="T14" fmla="*/ 6 w 11"/>
                <a:gd name="T15" fmla="*/ 8 h 11"/>
                <a:gd name="T16" fmla="*/ 5 w 11"/>
                <a:gd name="T17" fmla="*/ 8 h 11"/>
                <a:gd name="T18" fmla="*/ 4 w 11"/>
                <a:gd name="T19" fmla="*/ 8 h 11"/>
                <a:gd name="T20" fmla="*/ 2 w 11"/>
                <a:gd name="T21" fmla="*/ 9 h 11"/>
                <a:gd name="T22" fmla="*/ 1 w 11"/>
                <a:gd name="T23" fmla="*/ 9 h 11"/>
                <a:gd name="T24" fmla="*/ 1 w 11"/>
                <a:gd name="T25" fmla="*/ 10 h 11"/>
                <a:gd name="T26" fmla="*/ 0 w 11"/>
                <a:gd name="T27" fmla="*/ 11 h 11"/>
                <a:gd name="T28" fmla="*/ 0 w 11"/>
                <a:gd name="T29" fmla="*/ 10 h 11"/>
                <a:gd name="T30" fmla="*/ 0 w 11"/>
                <a:gd name="T31" fmla="*/ 8 h 11"/>
                <a:gd name="T32" fmla="*/ 1 w 11"/>
                <a:gd name="T33" fmla="*/ 8 h 11"/>
                <a:gd name="T34" fmla="*/ 2 w 11"/>
                <a:gd name="T35" fmla="*/ 7 h 11"/>
                <a:gd name="T36" fmla="*/ 2 w 11"/>
                <a:gd name="T37" fmla="*/ 5 h 11"/>
                <a:gd name="T38" fmla="*/ 3 w 11"/>
                <a:gd name="T39" fmla="*/ 4 h 11"/>
                <a:gd name="T40" fmla="*/ 1 w 11"/>
                <a:gd name="T41" fmla="*/ 2 h 11"/>
                <a:gd name="T42" fmla="*/ 0 w 11"/>
                <a:gd name="T43" fmla="*/ 2 h 11"/>
                <a:gd name="T44" fmla="*/ 2 w 11"/>
                <a:gd name="T45" fmla="*/ 0 h 11"/>
                <a:gd name="T46" fmla="*/ 3 w 11"/>
                <a:gd name="T47" fmla="*/ 0 h 11"/>
                <a:gd name="T48" fmla="*/ 5 w 11"/>
                <a:gd name="T49" fmla="*/ 1 h 11"/>
                <a:gd name="T50" fmla="*/ 4 w 11"/>
                <a:gd name="T51" fmla="*/ 2 h 11"/>
                <a:gd name="T52" fmla="*/ 3 w 11"/>
                <a:gd name="T53" fmla="*/ 2 h 11"/>
                <a:gd name="T54" fmla="*/ 3 w 11"/>
                <a:gd name="T55" fmla="*/ 3 h 11"/>
                <a:gd name="T56" fmla="*/ 4 w 11"/>
                <a:gd name="T57" fmla="*/ 3 h 11"/>
                <a:gd name="T58" fmla="*/ 5 w 11"/>
                <a:gd name="T59" fmla="*/ 3 h 11"/>
                <a:gd name="T60" fmla="*/ 6 w 11"/>
                <a:gd name="T61" fmla="*/ 2 h 11"/>
                <a:gd name="T62" fmla="*/ 6 w 11"/>
                <a:gd name="T63" fmla="*/ 3 h 11"/>
                <a:gd name="T64" fmla="*/ 7 w 11"/>
                <a:gd name="T65" fmla="*/ 3 h 11"/>
                <a:gd name="T66" fmla="*/ 7 w 11"/>
                <a:gd name="T67" fmla="*/ 2 h 11"/>
                <a:gd name="T68" fmla="*/ 9 w 11"/>
                <a:gd name="T69" fmla="*/ 2 h 11"/>
                <a:gd name="T70" fmla="*/ 10 w 11"/>
                <a:gd name="T71" fmla="*/ 2 h 11"/>
                <a:gd name="T72" fmla="*/ 10 w 11"/>
                <a:gd name="T73" fmla="*/ 3 h 11"/>
                <a:gd name="T74" fmla="*/ 11 w 11"/>
                <a:gd name="T7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 h="11">
                  <a:moveTo>
                    <a:pt x="11" y="4"/>
                  </a:moveTo>
                  <a:lnTo>
                    <a:pt x="10" y="5"/>
                  </a:lnTo>
                  <a:lnTo>
                    <a:pt x="7" y="7"/>
                  </a:lnTo>
                  <a:lnTo>
                    <a:pt x="7" y="5"/>
                  </a:lnTo>
                  <a:lnTo>
                    <a:pt x="5" y="5"/>
                  </a:lnTo>
                  <a:lnTo>
                    <a:pt x="5" y="7"/>
                  </a:lnTo>
                  <a:lnTo>
                    <a:pt x="6" y="7"/>
                  </a:lnTo>
                  <a:lnTo>
                    <a:pt x="6" y="8"/>
                  </a:lnTo>
                  <a:lnTo>
                    <a:pt x="5" y="8"/>
                  </a:lnTo>
                  <a:lnTo>
                    <a:pt x="4" y="8"/>
                  </a:lnTo>
                  <a:lnTo>
                    <a:pt x="2" y="9"/>
                  </a:lnTo>
                  <a:lnTo>
                    <a:pt x="1" y="9"/>
                  </a:lnTo>
                  <a:lnTo>
                    <a:pt x="1" y="10"/>
                  </a:lnTo>
                  <a:lnTo>
                    <a:pt x="0" y="11"/>
                  </a:lnTo>
                  <a:lnTo>
                    <a:pt x="0" y="10"/>
                  </a:lnTo>
                  <a:lnTo>
                    <a:pt x="0" y="8"/>
                  </a:lnTo>
                  <a:lnTo>
                    <a:pt x="1" y="8"/>
                  </a:lnTo>
                  <a:lnTo>
                    <a:pt x="2" y="7"/>
                  </a:lnTo>
                  <a:lnTo>
                    <a:pt x="2" y="5"/>
                  </a:lnTo>
                  <a:lnTo>
                    <a:pt x="3" y="4"/>
                  </a:lnTo>
                  <a:lnTo>
                    <a:pt x="1" y="2"/>
                  </a:lnTo>
                  <a:lnTo>
                    <a:pt x="0" y="2"/>
                  </a:lnTo>
                  <a:lnTo>
                    <a:pt x="2" y="0"/>
                  </a:lnTo>
                  <a:lnTo>
                    <a:pt x="3" y="0"/>
                  </a:lnTo>
                  <a:lnTo>
                    <a:pt x="5" y="1"/>
                  </a:lnTo>
                  <a:lnTo>
                    <a:pt x="4" y="2"/>
                  </a:lnTo>
                  <a:lnTo>
                    <a:pt x="3" y="2"/>
                  </a:lnTo>
                  <a:lnTo>
                    <a:pt x="3" y="3"/>
                  </a:lnTo>
                  <a:lnTo>
                    <a:pt x="4" y="3"/>
                  </a:lnTo>
                  <a:lnTo>
                    <a:pt x="5" y="3"/>
                  </a:lnTo>
                  <a:lnTo>
                    <a:pt x="6" y="2"/>
                  </a:lnTo>
                  <a:lnTo>
                    <a:pt x="6" y="3"/>
                  </a:lnTo>
                  <a:lnTo>
                    <a:pt x="7" y="3"/>
                  </a:lnTo>
                  <a:lnTo>
                    <a:pt x="7" y="2"/>
                  </a:lnTo>
                  <a:lnTo>
                    <a:pt x="9" y="2"/>
                  </a:lnTo>
                  <a:lnTo>
                    <a:pt x="10" y="2"/>
                  </a:lnTo>
                  <a:lnTo>
                    <a:pt x="10" y="3"/>
                  </a:lnTo>
                  <a:lnTo>
                    <a:pt x="11" y="4"/>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7" name="Freeform 45"/>
            <p:cNvSpPr>
              <a:spLocks/>
            </p:cNvSpPr>
            <p:nvPr/>
          </p:nvSpPr>
          <p:spPr bwMode="auto">
            <a:xfrm>
              <a:off x="2338436" y="5498637"/>
              <a:ext cx="8425" cy="8425"/>
            </a:xfrm>
            <a:custGeom>
              <a:avLst/>
              <a:gdLst>
                <a:gd name="T0" fmla="*/ 1 w 5"/>
                <a:gd name="T1" fmla="*/ 0 h 5"/>
                <a:gd name="T2" fmla="*/ 1 w 5"/>
                <a:gd name="T3" fmla="*/ 1 h 5"/>
                <a:gd name="T4" fmla="*/ 3 w 5"/>
                <a:gd name="T5" fmla="*/ 1 h 5"/>
                <a:gd name="T6" fmla="*/ 3 w 5"/>
                <a:gd name="T7" fmla="*/ 2 h 5"/>
                <a:gd name="T8" fmla="*/ 4 w 5"/>
                <a:gd name="T9" fmla="*/ 2 h 5"/>
                <a:gd name="T10" fmla="*/ 5 w 5"/>
                <a:gd name="T11" fmla="*/ 2 h 5"/>
                <a:gd name="T12" fmla="*/ 5 w 5"/>
                <a:gd name="T13" fmla="*/ 3 h 5"/>
                <a:gd name="T14" fmla="*/ 4 w 5"/>
                <a:gd name="T15" fmla="*/ 3 h 5"/>
                <a:gd name="T16" fmla="*/ 3 w 5"/>
                <a:gd name="T17" fmla="*/ 3 h 5"/>
                <a:gd name="T18" fmla="*/ 1 w 5"/>
                <a:gd name="T19" fmla="*/ 3 h 5"/>
                <a:gd name="T20" fmla="*/ 1 w 5"/>
                <a:gd name="T21" fmla="*/ 5 h 5"/>
                <a:gd name="T22" fmla="*/ 0 w 5"/>
                <a:gd name="T23" fmla="*/ 5 h 5"/>
                <a:gd name="T24" fmla="*/ 0 w 5"/>
                <a:gd name="T25" fmla="*/ 3 h 5"/>
                <a:gd name="T26" fmla="*/ 0 w 5"/>
                <a:gd name="T27" fmla="*/ 1 h 5"/>
                <a:gd name="T28" fmla="*/ 1 w 5"/>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1" y="0"/>
                  </a:moveTo>
                  <a:lnTo>
                    <a:pt x="1" y="1"/>
                  </a:lnTo>
                  <a:lnTo>
                    <a:pt x="3" y="1"/>
                  </a:lnTo>
                  <a:lnTo>
                    <a:pt x="3" y="2"/>
                  </a:lnTo>
                  <a:lnTo>
                    <a:pt x="4" y="2"/>
                  </a:lnTo>
                  <a:lnTo>
                    <a:pt x="5" y="2"/>
                  </a:lnTo>
                  <a:lnTo>
                    <a:pt x="5" y="3"/>
                  </a:lnTo>
                  <a:lnTo>
                    <a:pt x="4" y="3"/>
                  </a:lnTo>
                  <a:lnTo>
                    <a:pt x="3" y="3"/>
                  </a:lnTo>
                  <a:lnTo>
                    <a:pt x="1" y="3"/>
                  </a:lnTo>
                  <a:lnTo>
                    <a:pt x="1" y="5"/>
                  </a:lnTo>
                  <a:lnTo>
                    <a:pt x="0" y="5"/>
                  </a:lnTo>
                  <a:lnTo>
                    <a:pt x="0" y="3"/>
                  </a:lnTo>
                  <a:lnTo>
                    <a:pt x="0" y="1"/>
                  </a:lnTo>
                  <a:lnTo>
                    <a:pt x="1" y="0"/>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8" name="Freeform 46"/>
            <p:cNvSpPr>
              <a:spLocks/>
            </p:cNvSpPr>
            <p:nvPr/>
          </p:nvSpPr>
          <p:spPr bwMode="auto">
            <a:xfrm>
              <a:off x="2351915" y="5503691"/>
              <a:ext cx="3370" cy="6740"/>
            </a:xfrm>
            <a:custGeom>
              <a:avLst/>
              <a:gdLst>
                <a:gd name="T0" fmla="*/ 0 w 2"/>
                <a:gd name="T1" fmla="*/ 4 h 4"/>
                <a:gd name="T2" fmla="*/ 0 w 2"/>
                <a:gd name="T3" fmla="*/ 3 h 4"/>
                <a:gd name="T4" fmla="*/ 0 w 2"/>
                <a:gd name="T5" fmla="*/ 2 h 4"/>
                <a:gd name="T6" fmla="*/ 1 w 2"/>
                <a:gd name="T7" fmla="*/ 0 h 4"/>
                <a:gd name="T8" fmla="*/ 1 w 2"/>
                <a:gd name="T9" fmla="*/ 2 h 4"/>
                <a:gd name="T10" fmla="*/ 2 w 2"/>
                <a:gd name="T11" fmla="*/ 2 h 4"/>
                <a:gd name="T12" fmla="*/ 2 w 2"/>
                <a:gd name="T13" fmla="*/ 3 h 4"/>
                <a:gd name="T14" fmla="*/ 1 w 2"/>
                <a:gd name="T15" fmla="*/ 3 h 4"/>
                <a:gd name="T16" fmla="*/ 1 w 2"/>
                <a:gd name="T17" fmla="*/ 4 h 4"/>
                <a:gd name="T18" fmla="*/ 0 w 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4"/>
                  </a:moveTo>
                  <a:lnTo>
                    <a:pt x="0" y="3"/>
                  </a:lnTo>
                  <a:lnTo>
                    <a:pt x="0" y="2"/>
                  </a:lnTo>
                  <a:lnTo>
                    <a:pt x="1" y="0"/>
                  </a:lnTo>
                  <a:lnTo>
                    <a:pt x="1" y="2"/>
                  </a:lnTo>
                  <a:lnTo>
                    <a:pt x="2" y="2"/>
                  </a:lnTo>
                  <a:lnTo>
                    <a:pt x="2" y="3"/>
                  </a:lnTo>
                  <a:lnTo>
                    <a:pt x="1" y="3"/>
                  </a:lnTo>
                  <a:lnTo>
                    <a:pt x="1" y="4"/>
                  </a:lnTo>
                  <a:lnTo>
                    <a:pt x="0" y="4"/>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9" name="Freeform 47"/>
            <p:cNvSpPr>
              <a:spLocks/>
            </p:cNvSpPr>
            <p:nvPr/>
          </p:nvSpPr>
          <p:spPr bwMode="auto">
            <a:xfrm>
              <a:off x="2350231" y="5486842"/>
              <a:ext cx="47177" cy="111203"/>
            </a:xfrm>
            <a:custGeom>
              <a:avLst/>
              <a:gdLst>
                <a:gd name="T0" fmla="*/ 19 w 28"/>
                <a:gd name="T1" fmla="*/ 4 h 66"/>
                <a:gd name="T2" fmla="*/ 21 w 28"/>
                <a:gd name="T3" fmla="*/ 7 h 66"/>
                <a:gd name="T4" fmla="*/ 21 w 28"/>
                <a:gd name="T5" fmla="*/ 16 h 66"/>
                <a:gd name="T6" fmla="*/ 26 w 28"/>
                <a:gd name="T7" fmla="*/ 23 h 66"/>
                <a:gd name="T8" fmla="*/ 26 w 28"/>
                <a:gd name="T9" fmla="*/ 28 h 66"/>
                <a:gd name="T10" fmla="*/ 27 w 28"/>
                <a:gd name="T11" fmla="*/ 33 h 66"/>
                <a:gd name="T12" fmla="*/ 27 w 28"/>
                <a:gd name="T13" fmla="*/ 38 h 66"/>
                <a:gd name="T14" fmla="*/ 27 w 28"/>
                <a:gd name="T15" fmla="*/ 40 h 66"/>
                <a:gd name="T16" fmla="*/ 26 w 28"/>
                <a:gd name="T17" fmla="*/ 39 h 66"/>
                <a:gd name="T18" fmla="*/ 24 w 28"/>
                <a:gd name="T19" fmla="*/ 39 h 66"/>
                <a:gd name="T20" fmla="*/ 22 w 28"/>
                <a:gd name="T21" fmla="*/ 40 h 66"/>
                <a:gd name="T22" fmla="*/ 26 w 28"/>
                <a:gd name="T23" fmla="*/ 45 h 66"/>
                <a:gd name="T24" fmla="*/ 23 w 28"/>
                <a:gd name="T25" fmla="*/ 47 h 66"/>
                <a:gd name="T26" fmla="*/ 24 w 28"/>
                <a:gd name="T27" fmla="*/ 49 h 66"/>
                <a:gd name="T28" fmla="*/ 28 w 28"/>
                <a:gd name="T29" fmla="*/ 48 h 66"/>
                <a:gd name="T30" fmla="*/ 24 w 28"/>
                <a:gd name="T31" fmla="*/ 52 h 66"/>
                <a:gd name="T32" fmla="*/ 21 w 28"/>
                <a:gd name="T33" fmla="*/ 55 h 66"/>
                <a:gd name="T34" fmla="*/ 22 w 28"/>
                <a:gd name="T35" fmla="*/ 56 h 66"/>
                <a:gd name="T36" fmla="*/ 22 w 28"/>
                <a:gd name="T37" fmla="*/ 63 h 66"/>
                <a:gd name="T38" fmla="*/ 17 w 28"/>
                <a:gd name="T39" fmla="*/ 66 h 66"/>
                <a:gd name="T40" fmla="*/ 13 w 28"/>
                <a:gd name="T41" fmla="*/ 64 h 66"/>
                <a:gd name="T42" fmla="*/ 16 w 28"/>
                <a:gd name="T43" fmla="*/ 59 h 66"/>
                <a:gd name="T44" fmla="*/ 12 w 28"/>
                <a:gd name="T45" fmla="*/ 54 h 66"/>
                <a:gd name="T46" fmla="*/ 14 w 28"/>
                <a:gd name="T47" fmla="*/ 48 h 66"/>
                <a:gd name="T48" fmla="*/ 12 w 28"/>
                <a:gd name="T49" fmla="*/ 49 h 66"/>
                <a:gd name="T50" fmla="*/ 16 w 28"/>
                <a:gd name="T51" fmla="*/ 46 h 66"/>
                <a:gd name="T52" fmla="*/ 12 w 28"/>
                <a:gd name="T53" fmla="*/ 47 h 66"/>
                <a:gd name="T54" fmla="*/ 9 w 28"/>
                <a:gd name="T55" fmla="*/ 50 h 66"/>
                <a:gd name="T56" fmla="*/ 8 w 28"/>
                <a:gd name="T57" fmla="*/ 47 h 66"/>
                <a:gd name="T58" fmla="*/ 9 w 28"/>
                <a:gd name="T59" fmla="*/ 42 h 66"/>
                <a:gd name="T60" fmla="*/ 7 w 28"/>
                <a:gd name="T61" fmla="*/ 43 h 66"/>
                <a:gd name="T62" fmla="*/ 6 w 28"/>
                <a:gd name="T63" fmla="*/ 48 h 66"/>
                <a:gd name="T64" fmla="*/ 7 w 28"/>
                <a:gd name="T65" fmla="*/ 54 h 66"/>
                <a:gd name="T66" fmla="*/ 10 w 28"/>
                <a:gd name="T67" fmla="*/ 55 h 66"/>
                <a:gd name="T68" fmla="*/ 8 w 28"/>
                <a:gd name="T69" fmla="*/ 59 h 66"/>
                <a:gd name="T70" fmla="*/ 7 w 28"/>
                <a:gd name="T71" fmla="*/ 57 h 66"/>
                <a:gd name="T72" fmla="*/ 4 w 28"/>
                <a:gd name="T73" fmla="*/ 62 h 66"/>
                <a:gd name="T74" fmla="*/ 3 w 28"/>
                <a:gd name="T75" fmla="*/ 56 h 66"/>
                <a:gd name="T76" fmla="*/ 2 w 28"/>
                <a:gd name="T77" fmla="*/ 49 h 66"/>
                <a:gd name="T78" fmla="*/ 1 w 28"/>
                <a:gd name="T79" fmla="*/ 46 h 66"/>
                <a:gd name="T80" fmla="*/ 4 w 28"/>
                <a:gd name="T81" fmla="*/ 45 h 66"/>
                <a:gd name="T82" fmla="*/ 4 w 28"/>
                <a:gd name="T83" fmla="*/ 40 h 66"/>
                <a:gd name="T84" fmla="*/ 1 w 28"/>
                <a:gd name="T85" fmla="*/ 39 h 66"/>
                <a:gd name="T86" fmla="*/ 0 w 28"/>
                <a:gd name="T87" fmla="*/ 36 h 66"/>
                <a:gd name="T88" fmla="*/ 4 w 28"/>
                <a:gd name="T89" fmla="*/ 35 h 66"/>
                <a:gd name="T90" fmla="*/ 6 w 28"/>
                <a:gd name="T91" fmla="*/ 37 h 66"/>
                <a:gd name="T92" fmla="*/ 7 w 28"/>
                <a:gd name="T93" fmla="*/ 35 h 66"/>
                <a:gd name="T94" fmla="*/ 10 w 28"/>
                <a:gd name="T95" fmla="*/ 32 h 66"/>
                <a:gd name="T96" fmla="*/ 8 w 28"/>
                <a:gd name="T97" fmla="*/ 27 h 66"/>
                <a:gd name="T98" fmla="*/ 8 w 28"/>
                <a:gd name="T99" fmla="*/ 23 h 66"/>
                <a:gd name="T100" fmla="*/ 7 w 28"/>
                <a:gd name="T101" fmla="*/ 22 h 66"/>
                <a:gd name="T102" fmla="*/ 3 w 28"/>
                <a:gd name="T103" fmla="*/ 19 h 66"/>
                <a:gd name="T104" fmla="*/ 7 w 28"/>
                <a:gd name="T105" fmla="*/ 17 h 66"/>
                <a:gd name="T106" fmla="*/ 11 w 28"/>
                <a:gd name="T107" fmla="*/ 19 h 66"/>
                <a:gd name="T108" fmla="*/ 10 w 28"/>
                <a:gd name="T109" fmla="*/ 14 h 66"/>
                <a:gd name="T110" fmla="*/ 6 w 28"/>
                <a:gd name="T111" fmla="*/ 14 h 66"/>
                <a:gd name="T112" fmla="*/ 4 w 28"/>
                <a:gd name="T113" fmla="*/ 10 h 66"/>
                <a:gd name="T114" fmla="*/ 9 w 28"/>
                <a:gd name="T115" fmla="*/ 8 h 66"/>
                <a:gd name="T116" fmla="*/ 12 w 28"/>
                <a:gd name="T1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66">
                  <a:moveTo>
                    <a:pt x="14" y="0"/>
                  </a:moveTo>
                  <a:lnTo>
                    <a:pt x="17" y="3"/>
                  </a:lnTo>
                  <a:lnTo>
                    <a:pt x="19" y="3"/>
                  </a:lnTo>
                  <a:lnTo>
                    <a:pt x="19" y="4"/>
                  </a:lnTo>
                  <a:lnTo>
                    <a:pt x="20" y="4"/>
                  </a:lnTo>
                  <a:lnTo>
                    <a:pt x="21" y="4"/>
                  </a:lnTo>
                  <a:lnTo>
                    <a:pt x="21" y="5"/>
                  </a:lnTo>
                  <a:lnTo>
                    <a:pt x="21" y="7"/>
                  </a:lnTo>
                  <a:lnTo>
                    <a:pt x="22" y="8"/>
                  </a:lnTo>
                  <a:lnTo>
                    <a:pt x="21" y="10"/>
                  </a:lnTo>
                  <a:lnTo>
                    <a:pt x="20" y="12"/>
                  </a:lnTo>
                  <a:lnTo>
                    <a:pt x="21" y="16"/>
                  </a:lnTo>
                  <a:lnTo>
                    <a:pt x="22" y="16"/>
                  </a:lnTo>
                  <a:lnTo>
                    <a:pt x="23" y="17"/>
                  </a:lnTo>
                  <a:lnTo>
                    <a:pt x="26" y="22"/>
                  </a:lnTo>
                  <a:lnTo>
                    <a:pt x="26" y="23"/>
                  </a:lnTo>
                  <a:lnTo>
                    <a:pt x="26" y="24"/>
                  </a:lnTo>
                  <a:lnTo>
                    <a:pt x="26" y="25"/>
                  </a:lnTo>
                  <a:lnTo>
                    <a:pt x="26" y="26"/>
                  </a:lnTo>
                  <a:lnTo>
                    <a:pt x="26" y="28"/>
                  </a:lnTo>
                  <a:lnTo>
                    <a:pt x="24" y="32"/>
                  </a:lnTo>
                  <a:lnTo>
                    <a:pt x="26" y="32"/>
                  </a:lnTo>
                  <a:lnTo>
                    <a:pt x="26" y="33"/>
                  </a:lnTo>
                  <a:lnTo>
                    <a:pt x="27" y="33"/>
                  </a:lnTo>
                  <a:lnTo>
                    <a:pt x="26" y="35"/>
                  </a:lnTo>
                  <a:lnTo>
                    <a:pt x="26" y="36"/>
                  </a:lnTo>
                  <a:lnTo>
                    <a:pt x="26" y="37"/>
                  </a:lnTo>
                  <a:lnTo>
                    <a:pt x="27" y="38"/>
                  </a:lnTo>
                  <a:lnTo>
                    <a:pt x="28" y="39"/>
                  </a:lnTo>
                  <a:lnTo>
                    <a:pt x="28" y="40"/>
                  </a:lnTo>
                  <a:lnTo>
                    <a:pt x="27" y="42"/>
                  </a:lnTo>
                  <a:lnTo>
                    <a:pt x="27" y="40"/>
                  </a:lnTo>
                  <a:lnTo>
                    <a:pt x="27" y="39"/>
                  </a:lnTo>
                  <a:lnTo>
                    <a:pt x="26" y="39"/>
                  </a:lnTo>
                  <a:lnTo>
                    <a:pt x="27" y="39"/>
                  </a:lnTo>
                  <a:lnTo>
                    <a:pt x="26" y="39"/>
                  </a:lnTo>
                  <a:lnTo>
                    <a:pt x="26" y="38"/>
                  </a:lnTo>
                  <a:lnTo>
                    <a:pt x="24" y="37"/>
                  </a:lnTo>
                  <a:lnTo>
                    <a:pt x="24" y="38"/>
                  </a:lnTo>
                  <a:lnTo>
                    <a:pt x="24" y="39"/>
                  </a:lnTo>
                  <a:lnTo>
                    <a:pt x="24" y="40"/>
                  </a:lnTo>
                  <a:lnTo>
                    <a:pt x="22" y="39"/>
                  </a:lnTo>
                  <a:lnTo>
                    <a:pt x="21" y="39"/>
                  </a:lnTo>
                  <a:lnTo>
                    <a:pt x="22" y="40"/>
                  </a:lnTo>
                  <a:lnTo>
                    <a:pt x="24" y="42"/>
                  </a:lnTo>
                  <a:lnTo>
                    <a:pt x="24" y="43"/>
                  </a:lnTo>
                  <a:lnTo>
                    <a:pt x="26" y="44"/>
                  </a:lnTo>
                  <a:lnTo>
                    <a:pt x="26" y="45"/>
                  </a:lnTo>
                  <a:lnTo>
                    <a:pt x="26" y="47"/>
                  </a:lnTo>
                  <a:lnTo>
                    <a:pt x="24" y="48"/>
                  </a:lnTo>
                  <a:lnTo>
                    <a:pt x="23" y="48"/>
                  </a:lnTo>
                  <a:lnTo>
                    <a:pt x="23" y="47"/>
                  </a:lnTo>
                  <a:lnTo>
                    <a:pt x="22" y="47"/>
                  </a:lnTo>
                  <a:lnTo>
                    <a:pt x="22" y="48"/>
                  </a:lnTo>
                  <a:lnTo>
                    <a:pt x="23" y="48"/>
                  </a:lnTo>
                  <a:lnTo>
                    <a:pt x="24" y="49"/>
                  </a:lnTo>
                  <a:lnTo>
                    <a:pt x="26" y="49"/>
                  </a:lnTo>
                  <a:lnTo>
                    <a:pt x="26" y="48"/>
                  </a:lnTo>
                  <a:lnTo>
                    <a:pt x="27" y="48"/>
                  </a:lnTo>
                  <a:lnTo>
                    <a:pt x="28" y="48"/>
                  </a:lnTo>
                  <a:lnTo>
                    <a:pt x="27" y="50"/>
                  </a:lnTo>
                  <a:lnTo>
                    <a:pt x="27" y="52"/>
                  </a:lnTo>
                  <a:lnTo>
                    <a:pt x="26" y="52"/>
                  </a:lnTo>
                  <a:lnTo>
                    <a:pt x="24" y="52"/>
                  </a:lnTo>
                  <a:lnTo>
                    <a:pt x="24" y="53"/>
                  </a:lnTo>
                  <a:lnTo>
                    <a:pt x="24" y="54"/>
                  </a:lnTo>
                  <a:lnTo>
                    <a:pt x="22" y="55"/>
                  </a:lnTo>
                  <a:lnTo>
                    <a:pt x="21" y="55"/>
                  </a:lnTo>
                  <a:lnTo>
                    <a:pt x="20" y="55"/>
                  </a:lnTo>
                  <a:lnTo>
                    <a:pt x="20" y="56"/>
                  </a:lnTo>
                  <a:lnTo>
                    <a:pt x="21" y="56"/>
                  </a:lnTo>
                  <a:lnTo>
                    <a:pt x="22" y="56"/>
                  </a:lnTo>
                  <a:lnTo>
                    <a:pt x="23" y="56"/>
                  </a:lnTo>
                  <a:lnTo>
                    <a:pt x="24" y="56"/>
                  </a:lnTo>
                  <a:lnTo>
                    <a:pt x="22" y="62"/>
                  </a:lnTo>
                  <a:lnTo>
                    <a:pt x="22" y="63"/>
                  </a:lnTo>
                  <a:lnTo>
                    <a:pt x="21" y="64"/>
                  </a:lnTo>
                  <a:lnTo>
                    <a:pt x="20" y="66"/>
                  </a:lnTo>
                  <a:lnTo>
                    <a:pt x="19" y="66"/>
                  </a:lnTo>
                  <a:lnTo>
                    <a:pt x="17" y="66"/>
                  </a:lnTo>
                  <a:lnTo>
                    <a:pt x="16" y="66"/>
                  </a:lnTo>
                  <a:lnTo>
                    <a:pt x="16" y="65"/>
                  </a:lnTo>
                  <a:lnTo>
                    <a:pt x="14" y="64"/>
                  </a:lnTo>
                  <a:lnTo>
                    <a:pt x="13" y="64"/>
                  </a:lnTo>
                  <a:lnTo>
                    <a:pt x="14" y="60"/>
                  </a:lnTo>
                  <a:lnTo>
                    <a:pt x="14" y="59"/>
                  </a:lnTo>
                  <a:lnTo>
                    <a:pt x="14" y="60"/>
                  </a:lnTo>
                  <a:lnTo>
                    <a:pt x="16" y="59"/>
                  </a:lnTo>
                  <a:lnTo>
                    <a:pt x="16" y="57"/>
                  </a:lnTo>
                  <a:lnTo>
                    <a:pt x="13" y="56"/>
                  </a:lnTo>
                  <a:lnTo>
                    <a:pt x="12" y="55"/>
                  </a:lnTo>
                  <a:lnTo>
                    <a:pt x="12" y="54"/>
                  </a:lnTo>
                  <a:lnTo>
                    <a:pt x="12" y="53"/>
                  </a:lnTo>
                  <a:lnTo>
                    <a:pt x="13" y="53"/>
                  </a:lnTo>
                  <a:lnTo>
                    <a:pt x="14" y="49"/>
                  </a:lnTo>
                  <a:lnTo>
                    <a:pt x="14" y="48"/>
                  </a:lnTo>
                  <a:lnTo>
                    <a:pt x="13" y="49"/>
                  </a:lnTo>
                  <a:lnTo>
                    <a:pt x="12" y="49"/>
                  </a:lnTo>
                  <a:lnTo>
                    <a:pt x="12" y="50"/>
                  </a:lnTo>
                  <a:lnTo>
                    <a:pt x="12" y="49"/>
                  </a:lnTo>
                  <a:lnTo>
                    <a:pt x="13" y="48"/>
                  </a:lnTo>
                  <a:lnTo>
                    <a:pt x="14" y="47"/>
                  </a:lnTo>
                  <a:lnTo>
                    <a:pt x="16" y="47"/>
                  </a:lnTo>
                  <a:lnTo>
                    <a:pt x="16" y="46"/>
                  </a:lnTo>
                  <a:lnTo>
                    <a:pt x="14" y="45"/>
                  </a:lnTo>
                  <a:lnTo>
                    <a:pt x="14" y="46"/>
                  </a:lnTo>
                  <a:lnTo>
                    <a:pt x="13" y="47"/>
                  </a:lnTo>
                  <a:lnTo>
                    <a:pt x="12" y="47"/>
                  </a:lnTo>
                  <a:lnTo>
                    <a:pt x="12" y="48"/>
                  </a:lnTo>
                  <a:lnTo>
                    <a:pt x="11" y="50"/>
                  </a:lnTo>
                  <a:lnTo>
                    <a:pt x="10" y="50"/>
                  </a:lnTo>
                  <a:lnTo>
                    <a:pt x="9" y="50"/>
                  </a:lnTo>
                  <a:lnTo>
                    <a:pt x="8" y="49"/>
                  </a:lnTo>
                  <a:lnTo>
                    <a:pt x="7" y="48"/>
                  </a:lnTo>
                  <a:lnTo>
                    <a:pt x="7" y="47"/>
                  </a:lnTo>
                  <a:lnTo>
                    <a:pt x="8" y="47"/>
                  </a:lnTo>
                  <a:lnTo>
                    <a:pt x="9" y="46"/>
                  </a:lnTo>
                  <a:lnTo>
                    <a:pt x="9" y="44"/>
                  </a:lnTo>
                  <a:lnTo>
                    <a:pt x="9" y="43"/>
                  </a:lnTo>
                  <a:lnTo>
                    <a:pt x="9" y="42"/>
                  </a:lnTo>
                  <a:lnTo>
                    <a:pt x="8" y="42"/>
                  </a:lnTo>
                  <a:lnTo>
                    <a:pt x="8" y="40"/>
                  </a:lnTo>
                  <a:lnTo>
                    <a:pt x="7" y="39"/>
                  </a:lnTo>
                  <a:lnTo>
                    <a:pt x="7" y="43"/>
                  </a:lnTo>
                  <a:lnTo>
                    <a:pt x="7" y="45"/>
                  </a:lnTo>
                  <a:lnTo>
                    <a:pt x="7" y="46"/>
                  </a:lnTo>
                  <a:lnTo>
                    <a:pt x="6" y="47"/>
                  </a:lnTo>
                  <a:lnTo>
                    <a:pt x="6" y="48"/>
                  </a:lnTo>
                  <a:lnTo>
                    <a:pt x="6" y="52"/>
                  </a:lnTo>
                  <a:lnTo>
                    <a:pt x="6" y="53"/>
                  </a:lnTo>
                  <a:lnTo>
                    <a:pt x="7" y="55"/>
                  </a:lnTo>
                  <a:lnTo>
                    <a:pt x="7" y="54"/>
                  </a:lnTo>
                  <a:lnTo>
                    <a:pt x="7" y="53"/>
                  </a:lnTo>
                  <a:lnTo>
                    <a:pt x="8" y="53"/>
                  </a:lnTo>
                  <a:lnTo>
                    <a:pt x="9" y="53"/>
                  </a:lnTo>
                  <a:lnTo>
                    <a:pt x="10" y="55"/>
                  </a:lnTo>
                  <a:lnTo>
                    <a:pt x="10" y="56"/>
                  </a:lnTo>
                  <a:lnTo>
                    <a:pt x="9" y="58"/>
                  </a:lnTo>
                  <a:lnTo>
                    <a:pt x="9" y="59"/>
                  </a:lnTo>
                  <a:lnTo>
                    <a:pt x="8" y="59"/>
                  </a:lnTo>
                  <a:lnTo>
                    <a:pt x="8" y="58"/>
                  </a:lnTo>
                  <a:lnTo>
                    <a:pt x="8" y="57"/>
                  </a:lnTo>
                  <a:lnTo>
                    <a:pt x="7" y="56"/>
                  </a:lnTo>
                  <a:lnTo>
                    <a:pt x="7" y="57"/>
                  </a:lnTo>
                  <a:lnTo>
                    <a:pt x="7" y="58"/>
                  </a:lnTo>
                  <a:lnTo>
                    <a:pt x="7" y="62"/>
                  </a:lnTo>
                  <a:lnTo>
                    <a:pt x="6" y="62"/>
                  </a:lnTo>
                  <a:lnTo>
                    <a:pt x="4" y="62"/>
                  </a:lnTo>
                  <a:lnTo>
                    <a:pt x="3" y="59"/>
                  </a:lnTo>
                  <a:lnTo>
                    <a:pt x="3" y="58"/>
                  </a:lnTo>
                  <a:lnTo>
                    <a:pt x="3" y="57"/>
                  </a:lnTo>
                  <a:lnTo>
                    <a:pt x="3" y="56"/>
                  </a:lnTo>
                  <a:lnTo>
                    <a:pt x="2" y="56"/>
                  </a:lnTo>
                  <a:lnTo>
                    <a:pt x="2" y="53"/>
                  </a:lnTo>
                  <a:lnTo>
                    <a:pt x="2" y="50"/>
                  </a:lnTo>
                  <a:lnTo>
                    <a:pt x="2" y="49"/>
                  </a:lnTo>
                  <a:lnTo>
                    <a:pt x="1" y="48"/>
                  </a:lnTo>
                  <a:lnTo>
                    <a:pt x="2" y="47"/>
                  </a:lnTo>
                  <a:lnTo>
                    <a:pt x="2" y="46"/>
                  </a:lnTo>
                  <a:lnTo>
                    <a:pt x="1" y="46"/>
                  </a:lnTo>
                  <a:lnTo>
                    <a:pt x="2" y="44"/>
                  </a:lnTo>
                  <a:lnTo>
                    <a:pt x="3" y="44"/>
                  </a:lnTo>
                  <a:lnTo>
                    <a:pt x="3" y="45"/>
                  </a:lnTo>
                  <a:lnTo>
                    <a:pt x="4" y="45"/>
                  </a:lnTo>
                  <a:lnTo>
                    <a:pt x="4" y="44"/>
                  </a:lnTo>
                  <a:lnTo>
                    <a:pt x="3" y="43"/>
                  </a:lnTo>
                  <a:lnTo>
                    <a:pt x="3" y="40"/>
                  </a:lnTo>
                  <a:lnTo>
                    <a:pt x="4" y="40"/>
                  </a:lnTo>
                  <a:lnTo>
                    <a:pt x="4" y="39"/>
                  </a:lnTo>
                  <a:lnTo>
                    <a:pt x="3" y="39"/>
                  </a:lnTo>
                  <a:lnTo>
                    <a:pt x="2" y="39"/>
                  </a:lnTo>
                  <a:lnTo>
                    <a:pt x="1" y="39"/>
                  </a:lnTo>
                  <a:lnTo>
                    <a:pt x="1" y="38"/>
                  </a:lnTo>
                  <a:lnTo>
                    <a:pt x="0" y="38"/>
                  </a:lnTo>
                  <a:lnTo>
                    <a:pt x="0" y="37"/>
                  </a:lnTo>
                  <a:lnTo>
                    <a:pt x="0" y="36"/>
                  </a:lnTo>
                  <a:lnTo>
                    <a:pt x="1" y="35"/>
                  </a:lnTo>
                  <a:lnTo>
                    <a:pt x="2" y="35"/>
                  </a:lnTo>
                  <a:lnTo>
                    <a:pt x="3" y="35"/>
                  </a:lnTo>
                  <a:lnTo>
                    <a:pt x="4" y="35"/>
                  </a:lnTo>
                  <a:lnTo>
                    <a:pt x="3" y="36"/>
                  </a:lnTo>
                  <a:lnTo>
                    <a:pt x="3" y="37"/>
                  </a:lnTo>
                  <a:lnTo>
                    <a:pt x="4" y="37"/>
                  </a:lnTo>
                  <a:lnTo>
                    <a:pt x="6" y="37"/>
                  </a:lnTo>
                  <a:lnTo>
                    <a:pt x="4" y="36"/>
                  </a:lnTo>
                  <a:lnTo>
                    <a:pt x="4" y="35"/>
                  </a:lnTo>
                  <a:lnTo>
                    <a:pt x="6" y="35"/>
                  </a:lnTo>
                  <a:lnTo>
                    <a:pt x="7" y="35"/>
                  </a:lnTo>
                  <a:lnTo>
                    <a:pt x="9" y="34"/>
                  </a:lnTo>
                  <a:lnTo>
                    <a:pt x="9" y="33"/>
                  </a:lnTo>
                  <a:lnTo>
                    <a:pt x="9" y="32"/>
                  </a:lnTo>
                  <a:lnTo>
                    <a:pt x="10" y="32"/>
                  </a:lnTo>
                  <a:lnTo>
                    <a:pt x="10" y="29"/>
                  </a:lnTo>
                  <a:lnTo>
                    <a:pt x="10" y="28"/>
                  </a:lnTo>
                  <a:lnTo>
                    <a:pt x="9" y="28"/>
                  </a:lnTo>
                  <a:lnTo>
                    <a:pt x="8" y="27"/>
                  </a:lnTo>
                  <a:lnTo>
                    <a:pt x="7" y="26"/>
                  </a:lnTo>
                  <a:lnTo>
                    <a:pt x="7" y="24"/>
                  </a:lnTo>
                  <a:lnTo>
                    <a:pt x="8" y="24"/>
                  </a:lnTo>
                  <a:lnTo>
                    <a:pt x="8" y="23"/>
                  </a:lnTo>
                  <a:lnTo>
                    <a:pt x="8" y="22"/>
                  </a:lnTo>
                  <a:lnTo>
                    <a:pt x="8" y="20"/>
                  </a:lnTo>
                  <a:lnTo>
                    <a:pt x="7" y="20"/>
                  </a:lnTo>
                  <a:lnTo>
                    <a:pt x="7" y="22"/>
                  </a:lnTo>
                  <a:lnTo>
                    <a:pt x="6" y="22"/>
                  </a:lnTo>
                  <a:lnTo>
                    <a:pt x="4" y="22"/>
                  </a:lnTo>
                  <a:lnTo>
                    <a:pt x="4" y="20"/>
                  </a:lnTo>
                  <a:lnTo>
                    <a:pt x="3" y="19"/>
                  </a:lnTo>
                  <a:lnTo>
                    <a:pt x="3" y="18"/>
                  </a:lnTo>
                  <a:lnTo>
                    <a:pt x="3" y="17"/>
                  </a:lnTo>
                  <a:lnTo>
                    <a:pt x="6" y="17"/>
                  </a:lnTo>
                  <a:lnTo>
                    <a:pt x="7" y="17"/>
                  </a:lnTo>
                  <a:lnTo>
                    <a:pt x="8" y="19"/>
                  </a:lnTo>
                  <a:lnTo>
                    <a:pt x="9" y="19"/>
                  </a:lnTo>
                  <a:lnTo>
                    <a:pt x="10" y="19"/>
                  </a:lnTo>
                  <a:lnTo>
                    <a:pt x="11" y="19"/>
                  </a:lnTo>
                  <a:lnTo>
                    <a:pt x="11" y="18"/>
                  </a:lnTo>
                  <a:lnTo>
                    <a:pt x="11" y="17"/>
                  </a:lnTo>
                  <a:lnTo>
                    <a:pt x="10" y="17"/>
                  </a:lnTo>
                  <a:lnTo>
                    <a:pt x="10" y="14"/>
                  </a:lnTo>
                  <a:lnTo>
                    <a:pt x="11" y="12"/>
                  </a:lnTo>
                  <a:lnTo>
                    <a:pt x="9" y="13"/>
                  </a:lnTo>
                  <a:lnTo>
                    <a:pt x="7" y="14"/>
                  </a:lnTo>
                  <a:lnTo>
                    <a:pt x="6" y="14"/>
                  </a:lnTo>
                  <a:lnTo>
                    <a:pt x="4" y="13"/>
                  </a:lnTo>
                  <a:lnTo>
                    <a:pt x="3" y="12"/>
                  </a:lnTo>
                  <a:lnTo>
                    <a:pt x="3" y="10"/>
                  </a:lnTo>
                  <a:lnTo>
                    <a:pt x="4" y="10"/>
                  </a:lnTo>
                  <a:lnTo>
                    <a:pt x="6" y="10"/>
                  </a:lnTo>
                  <a:lnTo>
                    <a:pt x="6" y="9"/>
                  </a:lnTo>
                  <a:lnTo>
                    <a:pt x="8" y="8"/>
                  </a:lnTo>
                  <a:lnTo>
                    <a:pt x="9" y="8"/>
                  </a:lnTo>
                  <a:lnTo>
                    <a:pt x="12" y="7"/>
                  </a:lnTo>
                  <a:lnTo>
                    <a:pt x="12" y="6"/>
                  </a:lnTo>
                  <a:lnTo>
                    <a:pt x="11" y="5"/>
                  </a:lnTo>
                  <a:lnTo>
                    <a:pt x="12" y="0"/>
                  </a:lnTo>
                  <a:lnTo>
                    <a:pt x="13" y="0"/>
                  </a:lnTo>
                  <a:lnTo>
                    <a:pt x="14" y="0"/>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0" name="Freeform 48"/>
            <p:cNvSpPr>
              <a:spLocks/>
            </p:cNvSpPr>
            <p:nvPr/>
          </p:nvSpPr>
          <p:spPr bwMode="auto">
            <a:xfrm>
              <a:off x="2388983" y="5490212"/>
              <a:ext cx="15165" cy="13479"/>
            </a:xfrm>
            <a:custGeom>
              <a:avLst/>
              <a:gdLst>
                <a:gd name="T0" fmla="*/ 9 w 9"/>
                <a:gd name="T1" fmla="*/ 3 h 8"/>
                <a:gd name="T2" fmla="*/ 9 w 9"/>
                <a:gd name="T3" fmla="*/ 4 h 8"/>
                <a:gd name="T4" fmla="*/ 9 w 9"/>
                <a:gd name="T5" fmla="*/ 5 h 8"/>
                <a:gd name="T6" fmla="*/ 8 w 9"/>
                <a:gd name="T7" fmla="*/ 5 h 8"/>
                <a:gd name="T8" fmla="*/ 7 w 9"/>
                <a:gd name="T9" fmla="*/ 5 h 8"/>
                <a:gd name="T10" fmla="*/ 7 w 9"/>
                <a:gd name="T11" fmla="*/ 6 h 8"/>
                <a:gd name="T12" fmla="*/ 7 w 9"/>
                <a:gd name="T13" fmla="*/ 7 h 8"/>
                <a:gd name="T14" fmla="*/ 7 w 9"/>
                <a:gd name="T15" fmla="*/ 8 h 8"/>
                <a:gd name="T16" fmla="*/ 6 w 9"/>
                <a:gd name="T17" fmla="*/ 8 h 8"/>
                <a:gd name="T18" fmla="*/ 5 w 9"/>
                <a:gd name="T19" fmla="*/ 8 h 8"/>
                <a:gd name="T20" fmla="*/ 3 w 9"/>
                <a:gd name="T21" fmla="*/ 7 h 8"/>
                <a:gd name="T22" fmla="*/ 1 w 9"/>
                <a:gd name="T23" fmla="*/ 4 h 8"/>
                <a:gd name="T24" fmla="*/ 0 w 9"/>
                <a:gd name="T25" fmla="*/ 4 h 8"/>
                <a:gd name="T26" fmla="*/ 0 w 9"/>
                <a:gd name="T27" fmla="*/ 3 h 8"/>
                <a:gd name="T28" fmla="*/ 0 w 9"/>
                <a:gd name="T29" fmla="*/ 2 h 8"/>
                <a:gd name="T30" fmla="*/ 1 w 9"/>
                <a:gd name="T31" fmla="*/ 2 h 8"/>
                <a:gd name="T32" fmla="*/ 3 w 9"/>
                <a:gd name="T33" fmla="*/ 1 h 8"/>
                <a:gd name="T34" fmla="*/ 4 w 9"/>
                <a:gd name="T35" fmla="*/ 1 h 8"/>
                <a:gd name="T36" fmla="*/ 4 w 9"/>
                <a:gd name="T37" fmla="*/ 0 h 8"/>
                <a:gd name="T38" fmla="*/ 5 w 9"/>
                <a:gd name="T39" fmla="*/ 0 h 8"/>
                <a:gd name="T40" fmla="*/ 5 w 9"/>
                <a:gd name="T41" fmla="*/ 1 h 8"/>
                <a:gd name="T42" fmla="*/ 6 w 9"/>
                <a:gd name="T43" fmla="*/ 1 h 8"/>
                <a:gd name="T44" fmla="*/ 6 w 9"/>
                <a:gd name="T45" fmla="*/ 2 h 8"/>
                <a:gd name="T46" fmla="*/ 7 w 9"/>
                <a:gd name="T47" fmla="*/ 2 h 8"/>
                <a:gd name="T48" fmla="*/ 8 w 9"/>
                <a:gd name="T49" fmla="*/ 2 h 8"/>
                <a:gd name="T50" fmla="*/ 9 w 9"/>
                <a:gd name="T5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8">
                  <a:moveTo>
                    <a:pt x="9" y="3"/>
                  </a:moveTo>
                  <a:lnTo>
                    <a:pt x="9" y="4"/>
                  </a:lnTo>
                  <a:lnTo>
                    <a:pt x="9" y="5"/>
                  </a:lnTo>
                  <a:lnTo>
                    <a:pt x="8" y="5"/>
                  </a:lnTo>
                  <a:lnTo>
                    <a:pt x="7" y="5"/>
                  </a:lnTo>
                  <a:lnTo>
                    <a:pt x="7" y="6"/>
                  </a:lnTo>
                  <a:lnTo>
                    <a:pt x="7" y="7"/>
                  </a:lnTo>
                  <a:lnTo>
                    <a:pt x="7" y="8"/>
                  </a:lnTo>
                  <a:lnTo>
                    <a:pt x="6" y="8"/>
                  </a:lnTo>
                  <a:lnTo>
                    <a:pt x="5" y="8"/>
                  </a:lnTo>
                  <a:lnTo>
                    <a:pt x="3" y="7"/>
                  </a:lnTo>
                  <a:lnTo>
                    <a:pt x="1" y="4"/>
                  </a:lnTo>
                  <a:lnTo>
                    <a:pt x="0" y="4"/>
                  </a:lnTo>
                  <a:lnTo>
                    <a:pt x="0" y="3"/>
                  </a:lnTo>
                  <a:lnTo>
                    <a:pt x="0" y="2"/>
                  </a:lnTo>
                  <a:lnTo>
                    <a:pt x="1" y="2"/>
                  </a:lnTo>
                  <a:lnTo>
                    <a:pt x="3" y="1"/>
                  </a:lnTo>
                  <a:lnTo>
                    <a:pt x="4" y="1"/>
                  </a:lnTo>
                  <a:lnTo>
                    <a:pt x="4" y="0"/>
                  </a:lnTo>
                  <a:lnTo>
                    <a:pt x="5" y="0"/>
                  </a:lnTo>
                  <a:lnTo>
                    <a:pt x="5" y="1"/>
                  </a:lnTo>
                  <a:lnTo>
                    <a:pt x="6" y="1"/>
                  </a:lnTo>
                  <a:lnTo>
                    <a:pt x="6" y="2"/>
                  </a:lnTo>
                  <a:lnTo>
                    <a:pt x="7" y="2"/>
                  </a:lnTo>
                  <a:lnTo>
                    <a:pt x="8" y="2"/>
                  </a:lnTo>
                  <a:lnTo>
                    <a:pt x="9"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5" name="Freeform 53"/>
            <p:cNvSpPr>
              <a:spLocks/>
            </p:cNvSpPr>
            <p:nvPr/>
          </p:nvSpPr>
          <p:spPr bwMode="auto">
            <a:xfrm>
              <a:off x="2346861" y="5446405"/>
              <a:ext cx="33698" cy="52232"/>
            </a:xfrm>
            <a:custGeom>
              <a:avLst/>
              <a:gdLst>
                <a:gd name="T0" fmla="*/ 16 w 20"/>
                <a:gd name="T1" fmla="*/ 2 h 31"/>
                <a:gd name="T2" fmla="*/ 16 w 20"/>
                <a:gd name="T3" fmla="*/ 7 h 31"/>
                <a:gd name="T4" fmla="*/ 15 w 20"/>
                <a:gd name="T5" fmla="*/ 9 h 31"/>
                <a:gd name="T6" fmla="*/ 16 w 20"/>
                <a:gd name="T7" fmla="*/ 10 h 31"/>
                <a:gd name="T8" fmla="*/ 18 w 20"/>
                <a:gd name="T9" fmla="*/ 9 h 31"/>
                <a:gd name="T10" fmla="*/ 18 w 20"/>
                <a:gd name="T11" fmla="*/ 7 h 31"/>
                <a:gd name="T12" fmla="*/ 20 w 20"/>
                <a:gd name="T13" fmla="*/ 9 h 31"/>
                <a:gd name="T14" fmla="*/ 19 w 20"/>
                <a:gd name="T15" fmla="*/ 10 h 31"/>
                <a:gd name="T16" fmla="*/ 18 w 20"/>
                <a:gd name="T17" fmla="*/ 12 h 31"/>
                <a:gd name="T18" fmla="*/ 18 w 20"/>
                <a:gd name="T19" fmla="*/ 16 h 31"/>
                <a:gd name="T20" fmla="*/ 14 w 20"/>
                <a:gd name="T21" fmla="*/ 14 h 31"/>
                <a:gd name="T22" fmla="*/ 13 w 20"/>
                <a:gd name="T23" fmla="*/ 18 h 31"/>
                <a:gd name="T24" fmla="*/ 12 w 20"/>
                <a:gd name="T25" fmla="*/ 19 h 31"/>
                <a:gd name="T26" fmla="*/ 11 w 20"/>
                <a:gd name="T27" fmla="*/ 21 h 31"/>
                <a:gd name="T28" fmla="*/ 11 w 20"/>
                <a:gd name="T29" fmla="*/ 23 h 31"/>
                <a:gd name="T30" fmla="*/ 8 w 20"/>
                <a:gd name="T31" fmla="*/ 26 h 31"/>
                <a:gd name="T32" fmla="*/ 5 w 20"/>
                <a:gd name="T33" fmla="*/ 29 h 31"/>
                <a:gd name="T34" fmla="*/ 4 w 20"/>
                <a:gd name="T35" fmla="*/ 29 h 31"/>
                <a:gd name="T36" fmla="*/ 5 w 20"/>
                <a:gd name="T37" fmla="*/ 28 h 31"/>
                <a:gd name="T38" fmla="*/ 5 w 20"/>
                <a:gd name="T39" fmla="*/ 26 h 31"/>
                <a:gd name="T40" fmla="*/ 4 w 20"/>
                <a:gd name="T41" fmla="*/ 26 h 31"/>
                <a:gd name="T42" fmla="*/ 2 w 20"/>
                <a:gd name="T43" fmla="*/ 26 h 31"/>
                <a:gd name="T44" fmla="*/ 3 w 20"/>
                <a:gd name="T45" fmla="*/ 27 h 31"/>
                <a:gd name="T46" fmla="*/ 2 w 20"/>
                <a:gd name="T47" fmla="*/ 29 h 31"/>
                <a:gd name="T48" fmla="*/ 1 w 20"/>
                <a:gd name="T49" fmla="*/ 31 h 31"/>
                <a:gd name="T50" fmla="*/ 1 w 20"/>
                <a:gd name="T51" fmla="*/ 29 h 31"/>
                <a:gd name="T52" fmla="*/ 1 w 20"/>
                <a:gd name="T53" fmla="*/ 26 h 31"/>
                <a:gd name="T54" fmla="*/ 2 w 20"/>
                <a:gd name="T55" fmla="*/ 22 h 31"/>
                <a:gd name="T56" fmla="*/ 3 w 20"/>
                <a:gd name="T57" fmla="*/ 20 h 31"/>
                <a:gd name="T58" fmla="*/ 3 w 20"/>
                <a:gd name="T59" fmla="*/ 18 h 31"/>
                <a:gd name="T60" fmla="*/ 6 w 20"/>
                <a:gd name="T61" fmla="*/ 17 h 31"/>
                <a:gd name="T62" fmla="*/ 5 w 20"/>
                <a:gd name="T63" fmla="*/ 16 h 31"/>
                <a:gd name="T64" fmla="*/ 6 w 20"/>
                <a:gd name="T65" fmla="*/ 16 h 31"/>
                <a:gd name="T66" fmla="*/ 6 w 20"/>
                <a:gd name="T67" fmla="*/ 18 h 31"/>
                <a:gd name="T68" fmla="*/ 9 w 20"/>
                <a:gd name="T69" fmla="*/ 19 h 31"/>
                <a:gd name="T70" fmla="*/ 9 w 20"/>
                <a:gd name="T71" fmla="*/ 16 h 31"/>
                <a:gd name="T72" fmla="*/ 8 w 20"/>
                <a:gd name="T73" fmla="*/ 11 h 31"/>
                <a:gd name="T74" fmla="*/ 8 w 20"/>
                <a:gd name="T75" fmla="*/ 9 h 31"/>
                <a:gd name="T76" fmla="*/ 8 w 20"/>
                <a:gd name="T77" fmla="*/ 6 h 31"/>
                <a:gd name="T78" fmla="*/ 10 w 20"/>
                <a:gd name="T79" fmla="*/ 0 h 31"/>
                <a:gd name="T80" fmla="*/ 12 w 20"/>
                <a:gd name="T81" fmla="*/ 0 h 31"/>
                <a:gd name="T82" fmla="*/ 13 w 20"/>
                <a:gd name="T83" fmla="*/ 3 h 31"/>
                <a:gd name="T84" fmla="*/ 14 w 20"/>
                <a:gd name="T85" fmla="*/ 2 h 31"/>
                <a:gd name="T86" fmla="*/ 13 w 20"/>
                <a:gd name="T87" fmla="*/ 0 h 31"/>
                <a:gd name="T88" fmla="*/ 15 w 20"/>
                <a:gd name="T89" fmla="*/ 1 h 31"/>
                <a:gd name="T90" fmla="*/ 16 w 20"/>
                <a:gd name="T9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 h="31">
                  <a:moveTo>
                    <a:pt x="16" y="1"/>
                  </a:moveTo>
                  <a:lnTo>
                    <a:pt x="16" y="2"/>
                  </a:lnTo>
                  <a:lnTo>
                    <a:pt x="16" y="6"/>
                  </a:lnTo>
                  <a:lnTo>
                    <a:pt x="16" y="7"/>
                  </a:lnTo>
                  <a:lnTo>
                    <a:pt x="16" y="8"/>
                  </a:lnTo>
                  <a:lnTo>
                    <a:pt x="15" y="9"/>
                  </a:lnTo>
                  <a:lnTo>
                    <a:pt x="16" y="9"/>
                  </a:lnTo>
                  <a:lnTo>
                    <a:pt x="16" y="10"/>
                  </a:lnTo>
                  <a:lnTo>
                    <a:pt x="16" y="9"/>
                  </a:lnTo>
                  <a:lnTo>
                    <a:pt x="18" y="9"/>
                  </a:lnTo>
                  <a:lnTo>
                    <a:pt x="18" y="8"/>
                  </a:lnTo>
                  <a:lnTo>
                    <a:pt x="18" y="7"/>
                  </a:lnTo>
                  <a:lnTo>
                    <a:pt x="19" y="8"/>
                  </a:lnTo>
                  <a:lnTo>
                    <a:pt x="20" y="9"/>
                  </a:lnTo>
                  <a:lnTo>
                    <a:pt x="20" y="10"/>
                  </a:lnTo>
                  <a:lnTo>
                    <a:pt x="19" y="10"/>
                  </a:lnTo>
                  <a:lnTo>
                    <a:pt x="19" y="11"/>
                  </a:lnTo>
                  <a:lnTo>
                    <a:pt x="18" y="12"/>
                  </a:lnTo>
                  <a:lnTo>
                    <a:pt x="18" y="13"/>
                  </a:lnTo>
                  <a:lnTo>
                    <a:pt x="18" y="16"/>
                  </a:lnTo>
                  <a:lnTo>
                    <a:pt x="16" y="16"/>
                  </a:lnTo>
                  <a:lnTo>
                    <a:pt x="14" y="14"/>
                  </a:lnTo>
                  <a:lnTo>
                    <a:pt x="13" y="17"/>
                  </a:lnTo>
                  <a:lnTo>
                    <a:pt x="13" y="18"/>
                  </a:lnTo>
                  <a:lnTo>
                    <a:pt x="13" y="19"/>
                  </a:lnTo>
                  <a:lnTo>
                    <a:pt x="12" y="19"/>
                  </a:lnTo>
                  <a:lnTo>
                    <a:pt x="10" y="20"/>
                  </a:lnTo>
                  <a:lnTo>
                    <a:pt x="11" y="21"/>
                  </a:lnTo>
                  <a:lnTo>
                    <a:pt x="11" y="22"/>
                  </a:lnTo>
                  <a:lnTo>
                    <a:pt x="11" y="23"/>
                  </a:lnTo>
                  <a:lnTo>
                    <a:pt x="9" y="26"/>
                  </a:lnTo>
                  <a:lnTo>
                    <a:pt x="8" y="26"/>
                  </a:lnTo>
                  <a:lnTo>
                    <a:pt x="8" y="27"/>
                  </a:lnTo>
                  <a:lnTo>
                    <a:pt x="5" y="29"/>
                  </a:lnTo>
                  <a:lnTo>
                    <a:pt x="5" y="30"/>
                  </a:lnTo>
                  <a:lnTo>
                    <a:pt x="4" y="29"/>
                  </a:lnTo>
                  <a:lnTo>
                    <a:pt x="4" y="28"/>
                  </a:lnTo>
                  <a:lnTo>
                    <a:pt x="5" y="28"/>
                  </a:lnTo>
                  <a:lnTo>
                    <a:pt x="5" y="27"/>
                  </a:lnTo>
                  <a:lnTo>
                    <a:pt x="5" y="26"/>
                  </a:lnTo>
                  <a:lnTo>
                    <a:pt x="5" y="24"/>
                  </a:lnTo>
                  <a:lnTo>
                    <a:pt x="4" y="26"/>
                  </a:lnTo>
                  <a:lnTo>
                    <a:pt x="3" y="26"/>
                  </a:lnTo>
                  <a:lnTo>
                    <a:pt x="2" y="26"/>
                  </a:lnTo>
                  <a:lnTo>
                    <a:pt x="3" y="26"/>
                  </a:lnTo>
                  <a:lnTo>
                    <a:pt x="3" y="27"/>
                  </a:lnTo>
                  <a:lnTo>
                    <a:pt x="3" y="29"/>
                  </a:lnTo>
                  <a:lnTo>
                    <a:pt x="2" y="29"/>
                  </a:lnTo>
                  <a:lnTo>
                    <a:pt x="2" y="30"/>
                  </a:lnTo>
                  <a:lnTo>
                    <a:pt x="1" y="31"/>
                  </a:lnTo>
                  <a:lnTo>
                    <a:pt x="1" y="30"/>
                  </a:lnTo>
                  <a:lnTo>
                    <a:pt x="1" y="29"/>
                  </a:lnTo>
                  <a:lnTo>
                    <a:pt x="0" y="28"/>
                  </a:lnTo>
                  <a:lnTo>
                    <a:pt x="1" y="26"/>
                  </a:lnTo>
                  <a:lnTo>
                    <a:pt x="2" y="24"/>
                  </a:lnTo>
                  <a:lnTo>
                    <a:pt x="2" y="22"/>
                  </a:lnTo>
                  <a:lnTo>
                    <a:pt x="3" y="21"/>
                  </a:lnTo>
                  <a:lnTo>
                    <a:pt x="3" y="20"/>
                  </a:lnTo>
                  <a:lnTo>
                    <a:pt x="2" y="20"/>
                  </a:lnTo>
                  <a:lnTo>
                    <a:pt x="3" y="18"/>
                  </a:lnTo>
                  <a:lnTo>
                    <a:pt x="5" y="18"/>
                  </a:lnTo>
                  <a:lnTo>
                    <a:pt x="6" y="17"/>
                  </a:lnTo>
                  <a:lnTo>
                    <a:pt x="6" y="16"/>
                  </a:lnTo>
                  <a:lnTo>
                    <a:pt x="5" y="16"/>
                  </a:lnTo>
                  <a:lnTo>
                    <a:pt x="6" y="14"/>
                  </a:lnTo>
                  <a:lnTo>
                    <a:pt x="6" y="16"/>
                  </a:lnTo>
                  <a:lnTo>
                    <a:pt x="6" y="17"/>
                  </a:lnTo>
                  <a:lnTo>
                    <a:pt x="6" y="18"/>
                  </a:lnTo>
                  <a:lnTo>
                    <a:pt x="8" y="19"/>
                  </a:lnTo>
                  <a:lnTo>
                    <a:pt x="9" y="19"/>
                  </a:lnTo>
                  <a:lnTo>
                    <a:pt x="9" y="18"/>
                  </a:lnTo>
                  <a:lnTo>
                    <a:pt x="9" y="16"/>
                  </a:lnTo>
                  <a:lnTo>
                    <a:pt x="8" y="12"/>
                  </a:lnTo>
                  <a:lnTo>
                    <a:pt x="8" y="11"/>
                  </a:lnTo>
                  <a:lnTo>
                    <a:pt x="8" y="10"/>
                  </a:lnTo>
                  <a:lnTo>
                    <a:pt x="8" y="9"/>
                  </a:lnTo>
                  <a:lnTo>
                    <a:pt x="8" y="7"/>
                  </a:lnTo>
                  <a:lnTo>
                    <a:pt x="8" y="6"/>
                  </a:lnTo>
                  <a:lnTo>
                    <a:pt x="9" y="1"/>
                  </a:lnTo>
                  <a:lnTo>
                    <a:pt x="10" y="0"/>
                  </a:lnTo>
                  <a:lnTo>
                    <a:pt x="11" y="0"/>
                  </a:lnTo>
                  <a:lnTo>
                    <a:pt x="12" y="0"/>
                  </a:lnTo>
                  <a:lnTo>
                    <a:pt x="13" y="2"/>
                  </a:lnTo>
                  <a:lnTo>
                    <a:pt x="13" y="3"/>
                  </a:lnTo>
                  <a:lnTo>
                    <a:pt x="14" y="3"/>
                  </a:lnTo>
                  <a:lnTo>
                    <a:pt x="14" y="2"/>
                  </a:lnTo>
                  <a:lnTo>
                    <a:pt x="13" y="1"/>
                  </a:lnTo>
                  <a:lnTo>
                    <a:pt x="13" y="0"/>
                  </a:lnTo>
                  <a:lnTo>
                    <a:pt x="14" y="1"/>
                  </a:lnTo>
                  <a:lnTo>
                    <a:pt x="15" y="1"/>
                  </a:lnTo>
                  <a:lnTo>
                    <a:pt x="15" y="0"/>
                  </a:lnTo>
                  <a:lnTo>
                    <a:pt x="16" y="1"/>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6" name="Freeform 54"/>
            <p:cNvSpPr>
              <a:spLocks/>
            </p:cNvSpPr>
            <p:nvPr/>
          </p:nvSpPr>
          <p:spPr bwMode="auto">
            <a:xfrm>
              <a:off x="2373820" y="5441350"/>
              <a:ext cx="38753" cy="48863"/>
            </a:xfrm>
            <a:custGeom>
              <a:avLst/>
              <a:gdLst>
                <a:gd name="T0" fmla="*/ 14 w 23"/>
                <a:gd name="T1" fmla="*/ 9 h 29"/>
                <a:gd name="T2" fmla="*/ 18 w 23"/>
                <a:gd name="T3" fmla="*/ 10 h 29"/>
                <a:gd name="T4" fmla="*/ 19 w 23"/>
                <a:gd name="T5" fmla="*/ 15 h 29"/>
                <a:gd name="T6" fmla="*/ 19 w 23"/>
                <a:gd name="T7" fmla="*/ 17 h 29"/>
                <a:gd name="T8" fmla="*/ 20 w 23"/>
                <a:gd name="T9" fmla="*/ 19 h 29"/>
                <a:gd name="T10" fmla="*/ 20 w 23"/>
                <a:gd name="T11" fmla="*/ 22 h 29"/>
                <a:gd name="T12" fmla="*/ 23 w 23"/>
                <a:gd name="T13" fmla="*/ 24 h 29"/>
                <a:gd name="T14" fmla="*/ 22 w 23"/>
                <a:gd name="T15" fmla="*/ 26 h 29"/>
                <a:gd name="T16" fmla="*/ 23 w 23"/>
                <a:gd name="T17" fmla="*/ 27 h 29"/>
                <a:gd name="T18" fmla="*/ 20 w 23"/>
                <a:gd name="T19" fmla="*/ 29 h 29"/>
                <a:gd name="T20" fmla="*/ 16 w 23"/>
                <a:gd name="T21" fmla="*/ 29 h 29"/>
                <a:gd name="T22" fmla="*/ 14 w 23"/>
                <a:gd name="T23" fmla="*/ 26 h 29"/>
                <a:gd name="T24" fmla="*/ 13 w 23"/>
                <a:gd name="T25" fmla="*/ 25 h 29"/>
                <a:gd name="T26" fmla="*/ 14 w 23"/>
                <a:gd name="T27" fmla="*/ 23 h 29"/>
                <a:gd name="T28" fmla="*/ 13 w 23"/>
                <a:gd name="T29" fmla="*/ 20 h 29"/>
                <a:gd name="T30" fmla="*/ 13 w 23"/>
                <a:gd name="T31" fmla="*/ 17 h 29"/>
                <a:gd name="T32" fmla="*/ 13 w 23"/>
                <a:gd name="T33" fmla="*/ 15 h 29"/>
                <a:gd name="T34" fmla="*/ 12 w 23"/>
                <a:gd name="T35" fmla="*/ 15 h 29"/>
                <a:gd name="T36" fmla="*/ 10 w 23"/>
                <a:gd name="T37" fmla="*/ 16 h 29"/>
                <a:gd name="T38" fmla="*/ 12 w 23"/>
                <a:gd name="T39" fmla="*/ 17 h 29"/>
                <a:gd name="T40" fmla="*/ 12 w 23"/>
                <a:gd name="T41" fmla="*/ 19 h 29"/>
                <a:gd name="T42" fmla="*/ 10 w 23"/>
                <a:gd name="T43" fmla="*/ 21 h 29"/>
                <a:gd name="T44" fmla="*/ 13 w 23"/>
                <a:gd name="T45" fmla="*/ 22 h 29"/>
                <a:gd name="T46" fmla="*/ 12 w 23"/>
                <a:gd name="T47" fmla="*/ 25 h 29"/>
                <a:gd name="T48" fmla="*/ 10 w 23"/>
                <a:gd name="T49" fmla="*/ 26 h 29"/>
                <a:gd name="T50" fmla="*/ 8 w 23"/>
                <a:gd name="T51" fmla="*/ 27 h 29"/>
                <a:gd name="T52" fmla="*/ 6 w 23"/>
                <a:gd name="T53" fmla="*/ 24 h 29"/>
                <a:gd name="T54" fmla="*/ 4 w 23"/>
                <a:gd name="T55" fmla="*/ 25 h 29"/>
                <a:gd name="T56" fmla="*/ 2 w 23"/>
                <a:gd name="T57" fmla="*/ 24 h 29"/>
                <a:gd name="T58" fmla="*/ 0 w 23"/>
                <a:gd name="T59" fmla="*/ 23 h 29"/>
                <a:gd name="T60" fmla="*/ 2 w 23"/>
                <a:gd name="T61" fmla="*/ 21 h 29"/>
                <a:gd name="T62" fmla="*/ 3 w 23"/>
                <a:gd name="T63" fmla="*/ 19 h 29"/>
                <a:gd name="T64" fmla="*/ 3 w 23"/>
                <a:gd name="T65" fmla="*/ 16 h 29"/>
                <a:gd name="T66" fmla="*/ 4 w 23"/>
                <a:gd name="T67" fmla="*/ 14 h 29"/>
                <a:gd name="T68" fmla="*/ 5 w 23"/>
                <a:gd name="T69" fmla="*/ 13 h 29"/>
                <a:gd name="T70" fmla="*/ 6 w 23"/>
                <a:gd name="T71" fmla="*/ 11 h 29"/>
                <a:gd name="T72" fmla="*/ 4 w 23"/>
                <a:gd name="T73" fmla="*/ 11 h 29"/>
                <a:gd name="T74" fmla="*/ 3 w 23"/>
                <a:gd name="T75" fmla="*/ 9 h 29"/>
                <a:gd name="T76" fmla="*/ 3 w 23"/>
                <a:gd name="T77" fmla="*/ 6 h 29"/>
                <a:gd name="T78" fmla="*/ 3 w 23"/>
                <a:gd name="T79" fmla="*/ 3 h 29"/>
                <a:gd name="T80" fmla="*/ 3 w 23"/>
                <a:gd name="T81" fmla="*/ 1 h 29"/>
                <a:gd name="T82" fmla="*/ 6 w 23"/>
                <a:gd name="T83" fmla="*/ 1 h 29"/>
                <a:gd name="T84" fmla="*/ 8 w 23"/>
                <a:gd name="T85" fmla="*/ 3 h 29"/>
                <a:gd name="T86" fmla="*/ 12 w 23"/>
                <a:gd name="T87" fmla="*/ 5 h 29"/>
                <a:gd name="T88" fmla="*/ 14 w 23"/>
                <a:gd name="T89"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29">
                  <a:moveTo>
                    <a:pt x="14" y="7"/>
                  </a:moveTo>
                  <a:lnTo>
                    <a:pt x="14" y="9"/>
                  </a:lnTo>
                  <a:lnTo>
                    <a:pt x="15" y="7"/>
                  </a:lnTo>
                  <a:lnTo>
                    <a:pt x="18" y="10"/>
                  </a:lnTo>
                  <a:lnTo>
                    <a:pt x="19" y="13"/>
                  </a:lnTo>
                  <a:lnTo>
                    <a:pt x="19" y="15"/>
                  </a:lnTo>
                  <a:lnTo>
                    <a:pt x="19" y="16"/>
                  </a:lnTo>
                  <a:lnTo>
                    <a:pt x="19" y="17"/>
                  </a:lnTo>
                  <a:lnTo>
                    <a:pt x="19" y="19"/>
                  </a:lnTo>
                  <a:lnTo>
                    <a:pt x="20" y="19"/>
                  </a:lnTo>
                  <a:lnTo>
                    <a:pt x="20" y="21"/>
                  </a:lnTo>
                  <a:lnTo>
                    <a:pt x="20" y="22"/>
                  </a:lnTo>
                  <a:lnTo>
                    <a:pt x="22" y="24"/>
                  </a:lnTo>
                  <a:lnTo>
                    <a:pt x="23" y="24"/>
                  </a:lnTo>
                  <a:lnTo>
                    <a:pt x="22" y="25"/>
                  </a:lnTo>
                  <a:lnTo>
                    <a:pt x="22" y="26"/>
                  </a:lnTo>
                  <a:lnTo>
                    <a:pt x="23" y="26"/>
                  </a:lnTo>
                  <a:lnTo>
                    <a:pt x="23" y="27"/>
                  </a:lnTo>
                  <a:lnTo>
                    <a:pt x="23" y="29"/>
                  </a:lnTo>
                  <a:lnTo>
                    <a:pt x="20" y="29"/>
                  </a:lnTo>
                  <a:lnTo>
                    <a:pt x="18" y="29"/>
                  </a:lnTo>
                  <a:lnTo>
                    <a:pt x="16" y="29"/>
                  </a:lnTo>
                  <a:lnTo>
                    <a:pt x="15" y="27"/>
                  </a:lnTo>
                  <a:lnTo>
                    <a:pt x="14" y="26"/>
                  </a:lnTo>
                  <a:lnTo>
                    <a:pt x="13" y="26"/>
                  </a:lnTo>
                  <a:lnTo>
                    <a:pt x="13" y="25"/>
                  </a:lnTo>
                  <a:lnTo>
                    <a:pt x="13" y="24"/>
                  </a:lnTo>
                  <a:lnTo>
                    <a:pt x="14" y="23"/>
                  </a:lnTo>
                  <a:lnTo>
                    <a:pt x="14" y="21"/>
                  </a:lnTo>
                  <a:lnTo>
                    <a:pt x="13" y="20"/>
                  </a:lnTo>
                  <a:lnTo>
                    <a:pt x="13" y="19"/>
                  </a:lnTo>
                  <a:lnTo>
                    <a:pt x="13" y="17"/>
                  </a:lnTo>
                  <a:lnTo>
                    <a:pt x="13" y="16"/>
                  </a:lnTo>
                  <a:lnTo>
                    <a:pt x="13" y="15"/>
                  </a:lnTo>
                  <a:lnTo>
                    <a:pt x="13" y="14"/>
                  </a:lnTo>
                  <a:lnTo>
                    <a:pt x="12" y="15"/>
                  </a:lnTo>
                  <a:lnTo>
                    <a:pt x="10" y="15"/>
                  </a:lnTo>
                  <a:lnTo>
                    <a:pt x="10" y="16"/>
                  </a:lnTo>
                  <a:lnTo>
                    <a:pt x="10" y="17"/>
                  </a:lnTo>
                  <a:lnTo>
                    <a:pt x="12" y="17"/>
                  </a:lnTo>
                  <a:lnTo>
                    <a:pt x="12" y="16"/>
                  </a:lnTo>
                  <a:lnTo>
                    <a:pt x="12" y="19"/>
                  </a:lnTo>
                  <a:lnTo>
                    <a:pt x="12" y="20"/>
                  </a:lnTo>
                  <a:lnTo>
                    <a:pt x="10" y="21"/>
                  </a:lnTo>
                  <a:lnTo>
                    <a:pt x="12" y="21"/>
                  </a:lnTo>
                  <a:lnTo>
                    <a:pt x="13" y="22"/>
                  </a:lnTo>
                  <a:lnTo>
                    <a:pt x="13" y="23"/>
                  </a:lnTo>
                  <a:lnTo>
                    <a:pt x="12" y="25"/>
                  </a:lnTo>
                  <a:lnTo>
                    <a:pt x="10" y="25"/>
                  </a:lnTo>
                  <a:lnTo>
                    <a:pt x="10" y="26"/>
                  </a:lnTo>
                  <a:lnTo>
                    <a:pt x="9" y="27"/>
                  </a:lnTo>
                  <a:lnTo>
                    <a:pt x="8" y="27"/>
                  </a:lnTo>
                  <a:lnTo>
                    <a:pt x="6" y="25"/>
                  </a:lnTo>
                  <a:lnTo>
                    <a:pt x="6" y="24"/>
                  </a:lnTo>
                  <a:lnTo>
                    <a:pt x="5" y="24"/>
                  </a:lnTo>
                  <a:lnTo>
                    <a:pt x="4" y="25"/>
                  </a:lnTo>
                  <a:lnTo>
                    <a:pt x="3" y="25"/>
                  </a:lnTo>
                  <a:lnTo>
                    <a:pt x="2" y="24"/>
                  </a:lnTo>
                  <a:lnTo>
                    <a:pt x="0" y="24"/>
                  </a:lnTo>
                  <a:lnTo>
                    <a:pt x="0" y="23"/>
                  </a:lnTo>
                  <a:lnTo>
                    <a:pt x="0" y="22"/>
                  </a:lnTo>
                  <a:lnTo>
                    <a:pt x="2" y="21"/>
                  </a:lnTo>
                  <a:lnTo>
                    <a:pt x="2" y="20"/>
                  </a:lnTo>
                  <a:lnTo>
                    <a:pt x="3" y="19"/>
                  </a:lnTo>
                  <a:lnTo>
                    <a:pt x="3" y="17"/>
                  </a:lnTo>
                  <a:lnTo>
                    <a:pt x="3" y="16"/>
                  </a:lnTo>
                  <a:lnTo>
                    <a:pt x="3" y="15"/>
                  </a:lnTo>
                  <a:lnTo>
                    <a:pt x="4" y="14"/>
                  </a:lnTo>
                  <a:lnTo>
                    <a:pt x="4" y="13"/>
                  </a:lnTo>
                  <a:lnTo>
                    <a:pt x="5" y="13"/>
                  </a:lnTo>
                  <a:lnTo>
                    <a:pt x="5" y="12"/>
                  </a:lnTo>
                  <a:lnTo>
                    <a:pt x="6" y="11"/>
                  </a:lnTo>
                  <a:lnTo>
                    <a:pt x="5" y="11"/>
                  </a:lnTo>
                  <a:lnTo>
                    <a:pt x="4" y="11"/>
                  </a:lnTo>
                  <a:lnTo>
                    <a:pt x="4" y="10"/>
                  </a:lnTo>
                  <a:lnTo>
                    <a:pt x="3" y="9"/>
                  </a:lnTo>
                  <a:lnTo>
                    <a:pt x="3" y="7"/>
                  </a:lnTo>
                  <a:lnTo>
                    <a:pt x="3" y="6"/>
                  </a:lnTo>
                  <a:lnTo>
                    <a:pt x="4" y="4"/>
                  </a:lnTo>
                  <a:lnTo>
                    <a:pt x="3" y="3"/>
                  </a:lnTo>
                  <a:lnTo>
                    <a:pt x="2" y="1"/>
                  </a:lnTo>
                  <a:lnTo>
                    <a:pt x="3" y="1"/>
                  </a:lnTo>
                  <a:lnTo>
                    <a:pt x="4" y="0"/>
                  </a:lnTo>
                  <a:lnTo>
                    <a:pt x="6" y="1"/>
                  </a:lnTo>
                  <a:lnTo>
                    <a:pt x="8" y="2"/>
                  </a:lnTo>
                  <a:lnTo>
                    <a:pt x="8" y="3"/>
                  </a:lnTo>
                  <a:lnTo>
                    <a:pt x="10" y="4"/>
                  </a:lnTo>
                  <a:lnTo>
                    <a:pt x="12" y="5"/>
                  </a:lnTo>
                  <a:lnTo>
                    <a:pt x="13" y="6"/>
                  </a:lnTo>
                  <a:lnTo>
                    <a:pt x="14" y="7"/>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8" name="Freeform 56"/>
            <p:cNvSpPr>
              <a:spLocks/>
            </p:cNvSpPr>
            <p:nvPr/>
          </p:nvSpPr>
          <p:spPr bwMode="auto">
            <a:xfrm>
              <a:off x="2321587" y="5400913"/>
              <a:ext cx="13479" cy="21904"/>
            </a:xfrm>
            <a:custGeom>
              <a:avLst/>
              <a:gdLst>
                <a:gd name="T0" fmla="*/ 8 w 8"/>
                <a:gd name="T1" fmla="*/ 7 h 13"/>
                <a:gd name="T2" fmla="*/ 8 w 8"/>
                <a:gd name="T3" fmla="*/ 8 h 13"/>
                <a:gd name="T4" fmla="*/ 7 w 8"/>
                <a:gd name="T5" fmla="*/ 8 h 13"/>
                <a:gd name="T6" fmla="*/ 8 w 8"/>
                <a:gd name="T7" fmla="*/ 8 h 13"/>
                <a:gd name="T8" fmla="*/ 8 w 8"/>
                <a:gd name="T9" fmla="*/ 9 h 13"/>
                <a:gd name="T10" fmla="*/ 7 w 8"/>
                <a:gd name="T11" fmla="*/ 10 h 13"/>
                <a:gd name="T12" fmla="*/ 5 w 8"/>
                <a:gd name="T13" fmla="*/ 13 h 13"/>
                <a:gd name="T14" fmla="*/ 4 w 8"/>
                <a:gd name="T15" fmla="*/ 11 h 13"/>
                <a:gd name="T16" fmla="*/ 3 w 8"/>
                <a:gd name="T17" fmla="*/ 11 h 13"/>
                <a:gd name="T18" fmla="*/ 1 w 8"/>
                <a:gd name="T19" fmla="*/ 11 h 13"/>
                <a:gd name="T20" fmla="*/ 0 w 8"/>
                <a:gd name="T21" fmla="*/ 11 h 13"/>
                <a:gd name="T22" fmla="*/ 1 w 8"/>
                <a:gd name="T23" fmla="*/ 10 h 13"/>
                <a:gd name="T24" fmla="*/ 3 w 8"/>
                <a:gd name="T25" fmla="*/ 9 h 13"/>
                <a:gd name="T26" fmla="*/ 3 w 8"/>
                <a:gd name="T27" fmla="*/ 8 h 13"/>
                <a:gd name="T28" fmla="*/ 4 w 8"/>
                <a:gd name="T29" fmla="*/ 8 h 13"/>
                <a:gd name="T30" fmla="*/ 5 w 8"/>
                <a:gd name="T31" fmla="*/ 8 h 13"/>
                <a:gd name="T32" fmla="*/ 5 w 8"/>
                <a:gd name="T33" fmla="*/ 7 h 13"/>
                <a:gd name="T34" fmla="*/ 5 w 8"/>
                <a:gd name="T35" fmla="*/ 6 h 13"/>
                <a:gd name="T36" fmla="*/ 5 w 8"/>
                <a:gd name="T37" fmla="*/ 5 h 13"/>
                <a:gd name="T38" fmla="*/ 5 w 8"/>
                <a:gd name="T39" fmla="*/ 3 h 13"/>
                <a:gd name="T40" fmla="*/ 6 w 8"/>
                <a:gd name="T41" fmla="*/ 1 h 13"/>
                <a:gd name="T42" fmla="*/ 6 w 8"/>
                <a:gd name="T43" fmla="*/ 0 h 13"/>
                <a:gd name="T44" fmla="*/ 8 w 8"/>
                <a:gd name="T45" fmla="*/ 0 h 13"/>
                <a:gd name="T46" fmla="*/ 8 w 8"/>
                <a:gd name="T47" fmla="*/ 1 h 13"/>
                <a:gd name="T48" fmla="*/ 8 w 8"/>
                <a:gd name="T49" fmla="*/ 3 h 13"/>
                <a:gd name="T50" fmla="*/ 8 w 8"/>
                <a:gd name="T51" fmla="*/ 4 h 13"/>
                <a:gd name="T52" fmla="*/ 8 w 8"/>
                <a:gd name="T53" fmla="*/ 5 h 13"/>
                <a:gd name="T54" fmla="*/ 8 w 8"/>
                <a:gd name="T55" fmla="*/ 6 h 13"/>
                <a:gd name="T56" fmla="*/ 8 w 8"/>
                <a:gd name="T5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13">
                  <a:moveTo>
                    <a:pt x="8" y="7"/>
                  </a:moveTo>
                  <a:lnTo>
                    <a:pt x="8" y="8"/>
                  </a:lnTo>
                  <a:lnTo>
                    <a:pt x="7" y="8"/>
                  </a:lnTo>
                  <a:lnTo>
                    <a:pt x="8" y="8"/>
                  </a:lnTo>
                  <a:lnTo>
                    <a:pt x="8" y="9"/>
                  </a:lnTo>
                  <a:lnTo>
                    <a:pt x="7" y="10"/>
                  </a:lnTo>
                  <a:lnTo>
                    <a:pt x="5" y="13"/>
                  </a:lnTo>
                  <a:lnTo>
                    <a:pt x="4" y="11"/>
                  </a:lnTo>
                  <a:lnTo>
                    <a:pt x="3" y="11"/>
                  </a:lnTo>
                  <a:lnTo>
                    <a:pt x="1" y="11"/>
                  </a:lnTo>
                  <a:lnTo>
                    <a:pt x="0" y="11"/>
                  </a:lnTo>
                  <a:lnTo>
                    <a:pt x="1" y="10"/>
                  </a:lnTo>
                  <a:lnTo>
                    <a:pt x="3" y="9"/>
                  </a:lnTo>
                  <a:lnTo>
                    <a:pt x="3" y="8"/>
                  </a:lnTo>
                  <a:lnTo>
                    <a:pt x="4" y="8"/>
                  </a:lnTo>
                  <a:lnTo>
                    <a:pt x="5" y="8"/>
                  </a:lnTo>
                  <a:lnTo>
                    <a:pt x="5" y="7"/>
                  </a:lnTo>
                  <a:lnTo>
                    <a:pt x="5" y="6"/>
                  </a:lnTo>
                  <a:lnTo>
                    <a:pt x="5" y="5"/>
                  </a:lnTo>
                  <a:lnTo>
                    <a:pt x="5" y="3"/>
                  </a:lnTo>
                  <a:lnTo>
                    <a:pt x="6" y="1"/>
                  </a:lnTo>
                  <a:lnTo>
                    <a:pt x="6" y="0"/>
                  </a:lnTo>
                  <a:lnTo>
                    <a:pt x="8" y="0"/>
                  </a:lnTo>
                  <a:lnTo>
                    <a:pt x="8" y="1"/>
                  </a:lnTo>
                  <a:lnTo>
                    <a:pt x="8" y="3"/>
                  </a:lnTo>
                  <a:lnTo>
                    <a:pt x="8" y="4"/>
                  </a:lnTo>
                  <a:lnTo>
                    <a:pt x="8" y="5"/>
                  </a:lnTo>
                  <a:lnTo>
                    <a:pt x="8" y="6"/>
                  </a:lnTo>
                  <a:lnTo>
                    <a:pt x="8" y="7"/>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9" name="Freeform 57"/>
            <p:cNvSpPr>
              <a:spLocks/>
            </p:cNvSpPr>
            <p:nvPr/>
          </p:nvSpPr>
          <p:spPr bwMode="auto">
            <a:xfrm>
              <a:off x="2330012" y="5395858"/>
              <a:ext cx="33698" cy="85930"/>
            </a:xfrm>
            <a:custGeom>
              <a:avLst/>
              <a:gdLst>
                <a:gd name="T0" fmla="*/ 14 w 20"/>
                <a:gd name="T1" fmla="*/ 3 h 51"/>
                <a:gd name="T2" fmla="*/ 16 w 20"/>
                <a:gd name="T3" fmla="*/ 7 h 51"/>
                <a:gd name="T4" fmla="*/ 19 w 20"/>
                <a:gd name="T5" fmla="*/ 8 h 51"/>
                <a:gd name="T6" fmla="*/ 20 w 20"/>
                <a:gd name="T7" fmla="*/ 9 h 51"/>
                <a:gd name="T8" fmla="*/ 19 w 20"/>
                <a:gd name="T9" fmla="*/ 13 h 51"/>
                <a:gd name="T10" fmla="*/ 16 w 20"/>
                <a:gd name="T11" fmla="*/ 11 h 51"/>
                <a:gd name="T12" fmla="*/ 18 w 20"/>
                <a:gd name="T13" fmla="*/ 13 h 51"/>
                <a:gd name="T14" fmla="*/ 16 w 20"/>
                <a:gd name="T15" fmla="*/ 21 h 51"/>
                <a:gd name="T16" fmla="*/ 15 w 20"/>
                <a:gd name="T17" fmla="*/ 24 h 51"/>
                <a:gd name="T18" fmla="*/ 14 w 20"/>
                <a:gd name="T19" fmla="*/ 27 h 51"/>
                <a:gd name="T20" fmla="*/ 14 w 20"/>
                <a:gd name="T21" fmla="*/ 30 h 51"/>
                <a:gd name="T22" fmla="*/ 12 w 20"/>
                <a:gd name="T23" fmla="*/ 36 h 51"/>
                <a:gd name="T24" fmla="*/ 11 w 20"/>
                <a:gd name="T25" fmla="*/ 39 h 51"/>
                <a:gd name="T26" fmla="*/ 9 w 20"/>
                <a:gd name="T27" fmla="*/ 40 h 51"/>
                <a:gd name="T28" fmla="*/ 8 w 20"/>
                <a:gd name="T29" fmla="*/ 43 h 51"/>
                <a:gd name="T30" fmla="*/ 6 w 20"/>
                <a:gd name="T31" fmla="*/ 48 h 51"/>
                <a:gd name="T32" fmla="*/ 4 w 20"/>
                <a:gd name="T33" fmla="*/ 51 h 51"/>
                <a:gd name="T34" fmla="*/ 2 w 20"/>
                <a:gd name="T35" fmla="*/ 48 h 51"/>
                <a:gd name="T36" fmla="*/ 3 w 20"/>
                <a:gd name="T37" fmla="*/ 44 h 51"/>
                <a:gd name="T38" fmla="*/ 2 w 20"/>
                <a:gd name="T39" fmla="*/ 41 h 51"/>
                <a:gd name="T40" fmla="*/ 3 w 20"/>
                <a:gd name="T41" fmla="*/ 37 h 51"/>
                <a:gd name="T42" fmla="*/ 3 w 20"/>
                <a:gd name="T43" fmla="*/ 36 h 51"/>
                <a:gd name="T44" fmla="*/ 4 w 20"/>
                <a:gd name="T45" fmla="*/ 34 h 51"/>
                <a:gd name="T46" fmla="*/ 5 w 20"/>
                <a:gd name="T47" fmla="*/ 33 h 51"/>
                <a:gd name="T48" fmla="*/ 3 w 20"/>
                <a:gd name="T49" fmla="*/ 33 h 51"/>
                <a:gd name="T50" fmla="*/ 3 w 20"/>
                <a:gd name="T51" fmla="*/ 31 h 51"/>
                <a:gd name="T52" fmla="*/ 2 w 20"/>
                <a:gd name="T53" fmla="*/ 29 h 51"/>
                <a:gd name="T54" fmla="*/ 1 w 20"/>
                <a:gd name="T55" fmla="*/ 28 h 51"/>
                <a:gd name="T56" fmla="*/ 2 w 20"/>
                <a:gd name="T57" fmla="*/ 27 h 51"/>
                <a:gd name="T58" fmla="*/ 1 w 20"/>
                <a:gd name="T59" fmla="*/ 26 h 51"/>
                <a:gd name="T60" fmla="*/ 1 w 20"/>
                <a:gd name="T61" fmla="*/ 23 h 51"/>
                <a:gd name="T62" fmla="*/ 3 w 20"/>
                <a:gd name="T63" fmla="*/ 20 h 51"/>
                <a:gd name="T64" fmla="*/ 4 w 20"/>
                <a:gd name="T65" fmla="*/ 18 h 51"/>
                <a:gd name="T66" fmla="*/ 5 w 20"/>
                <a:gd name="T67" fmla="*/ 19 h 51"/>
                <a:gd name="T68" fmla="*/ 6 w 20"/>
                <a:gd name="T69" fmla="*/ 17 h 51"/>
                <a:gd name="T70" fmla="*/ 5 w 20"/>
                <a:gd name="T71" fmla="*/ 16 h 51"/>
                <a:gd name="T72" fmla="*/ 5 w 20"/>
                <a:gd name="T73" fmla="*/ 13 h 51"/>
                <a:gd name="T74" fmla="*/ 6 w 20"/>
                <a:gd name="T75" fmla="*/ 12 h 51"/>
                <a:gd name="T76" fmla="*/ 8 w 20"/>
                <a:gd name="T77" fmla="*/ 11 h 51"/>
                <a:gd name="T78" fmla="*/ 8 w 20"/>
                <a:gd name="T79" fmla="*/ 10 h 51"/>
                <a:gd name="T80" fmla="*/ 6 w 20"/>
                <a:gd name="T81" fmla="*/ 9 h 51"/>
                <a:gd name="T82" fmla="*/ 4 w 20"/>
                <a:gd name="T83" fmla="*/ 9 h 51"/>
                <a:gd name="T84" fmla="*/ 4 w 20"/>
                <a:gd name="T85" fmla="*/ 7 h 51"/>
                <a:gd name="T86" fmla="*/ 4 w 20"/>
                <a:gd name="T87" fmla="*/ 6 h 51"/>
                <a:gd name="T88" fmla="*/ 4 w 20"/>
                <a:gd name="T89" fmla="*/ 3 h 51"/>
                <a:gd name="T90" fmla="*/ 6 w 20"/>
                <a:gd name="T91" fmla="*/ 3 h 51"/>
                <a:gd name="T92" fmla="*/ 8 w 20"/>
                <a:gd name="T93" fmla="*/ 2 h 51"/>
                <a:gd name="T94" fmla="*/ 9 w 20"/>
                <a:gd name="T95" fmla="*/ 1 h 51"/>
                <a:gd name="T96" fmla="*/ 10 w 20"/>
                <a:gd name="T97" fmla="*/ 0 h 51"/>
                <a:gd name="T98" fmla="*/ 12 w 20"/>
                <a:gd name="T99" fmla="*/ 0 h 51"/>
                <a:gd name="T100" fmla="*/ 13 w 20"/>
                <a:gd name="T101" fmla="*/ 1 h 51"/>
                <a:gd name="T102" fmla="*/ 13 w 20"/>
                <a:gd name="T103"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51">
                  <a:moveTo>
                    <a:pt x="13" y="3"/>
                  </a:moveTo>
                  <a:lnTo>
                    <a:pt x="14" y="3"/>
                  </a:lnTo>
                  <a:lnTo>
                    <a:pt x="15" y="6"/>
                  </a:lnTo>
                  <a:lnTo>
                    <a:pt x="16" y="7"/>
                  </a:lnTo>
                  <a:lnTo>
                    <a:pt x="16" y="8"/>
                  </a:lnTo>
                  <a:lnTo>
                    <a:pt x="19" y="8"/>
                  </a:lnTo>
                  <a:lnTo>
                    <a:pt x="19" y="9"/>
                  </a:lnTo>
                  <a:lnTo>
                    <a:pt x="20" y="9"/>
                  </a:lnTo>
                  <a:lnTo>
                    <a:pt x="20" y="12"/>
                  </a:lnTo>
                  <a:lnTo>
                    <a:pt x="19" y="13"/>
                  </a:lnTo>
                  <a:lnTo>
                    <a:pt x="18" y="11"/>
                  </a:lnTo>
                  <a:lnTo>
                    <a:pt x="16" y="11"/>
                  </a:lnTo>
                  <a:lnTo>
                    <a:pt x="16" y="12"/>
                  </a:lnTo>
                  <a:lnTo>
                    <a:pt x="18" y="13"/>
                  </a:lnTo>
                  <a:lnTo>
                    <a:pt x="18" y="14"/>
                  </a:lnTo>
                  <a:lnTo>
                    <a:pt x="16" y="21"/>
                  </a:lnTo>
                  <a:lnTo>
                    <a:pt x="15" y="23"/>
                  </a:lnTo>
                  <a:lnTo>
                    <a:pt x="15" y="24"/>
                  </a:lnTo>
                  <a:lnTo>
                    <a:pt x="14" y="26"/>
                  </a:lnTo>
                  <a:lnTo>
                    <a:pt x="14" y="27"/>
                  </a:lnTo>
                  <a:lnTo>
                    <a:pt x="14" y="29"/>
                  </a:lnTo>
                  <a:lnTo>
                    <a:pt x="14" y="30"/>
                  </a:lnTo>
                  <a:lnTo>
                    <a:pt x="13" y="33"/>
                  </a:lnTo>
                  <a:lnTo>
                    <a:pt x="12" y="36"/>
                  </a:lnTo>
                  <a:lnTo>
                    <a:pt x="12" y="37"/>
                  </a:lnTo>
                  <a:lnTo>
                    <a:pt x="11" y="39"/>
                  </a:lnTo>
                  <a:lnTo>
                    <a:pt x="10" y="39"/>
                  </a:lnTo>
                  <a:lnTo>
                    <a:pt x="9" y="40"/>
                  </a:lnTo>
                  <a:lnTo>
                    <a:pt x="9" y="41"/>
                  </a:lnTo>
                  <a:lnTo>
                    <a:pt x="8" y="43"/>
                  </a:lnTo>
                  <a:lnTo>
                    <a:pt x="6" y="47"/>
                  </a:lnTo>
                  <a:lnTo>
                    <a:pt x="6" y="48"/>
                  </a:lnTo>
                  <a:lnTo>
                    <a:pt x="4" y="50"/>
                  </a:lnTo>
                  <a:lnTo>
                    <a:pt x="4" y="51"/>
                  </a:lnTo>
                  <a:lnTo>
                    <a:pt x="3" y="50"/>
                  </a:lnTo>
                  <a:lnTo>
                    <a:pt x="2" y="48"/>
                  </a:lnTo>
                  <a:lnTo>
                    <a:pt x="3" y="46"/>
                  </a:lnTo>
                  <a:lnTo>
                    <a:pt x="3" y="44"/>
                  </a:lnTo>
                  <a:lnTo>
                    <a:pt x="2" y="42"/>
                  </a:lnTo>
                  <a:lnTo>
                    <a:pt x="2" y="41"/>
                  </a:lnTo>
                  <a:lnTo>
                    <a:pt x="3" y="39"/>
                  </a:lnTo>
                  <a:lnTo>
                    <a:pt x="3" y="37"/>
                  </a:lnTo>
                  <a:lnTo>
                    <a:pt x="2" y="36"/>
                  </a:lnTo>
                  <a:lnTo>
                    <a:pt x="3" y="36"/>
                  </a:lnTo>
                  <a:lnTo>
                    <a:pt x="3" y="34"/>
                  </a:lnTo>
                  <a:lnTo>
                    <a:pt x="4" y="34"/>
                  </a:lnTo>
                  <a:lnTo>
                    <a:pt x="5" y="34"/>
                  </a:lnTo>
                  <a:lnTo>
                    <a:pt x="5" y="33"/>
                  </a:lnTo>
                  <a:lnTo>
                    <a:pt x="4" y="33"/>
                  </a:lnTo>
                  <a:lnTo>
                    <a:pt x="3" y="33"/>
                  </a:lnTo>
                  <a:lnTo>
                    <a:pt x="2" y="33"/>
                  </a:lnTo>
                  <a:lnTo>
                    <a:pt x="3" y="31"/>
                  </a:lnTo>
                  <a:lnTo>
                    <a:pt x="3" y="30"/>
                  </a:lnTo>
                  <a:lnTo>
                    <a:pt x="2" y="29"/>
                  </a:lnTo>
                  <a:lnTo>
                    <a:pt x="1" y="29"/>
                  </a:lnTo>
                  <a:lnTo>
                    <a:pt x="1" y="28"/>
                  </a:lnTo>
                  <a:lnTo>
                    <a:pt x="1" y="27"/>
                  </a:lnTo>
                  <a:lnTo>
                    <a:pt x="2" y="27"/>
                  </a:lnTo>
                  <a:lnTo>
                    <a:pt x="2" y="26"/>
                  </a:lnTo>
                  <a:lnTo>
                    <a:pt x="1" y="26"/>
                  </a:lnTo>
                  <a:lnTo>
                    <a:pt x="0" y="26"/>
                  </a:lnTo>
                  <a:lnTo>
                    <a:pt x="1" y="23"/>
                  </a:lnTo>
                  <a:lnTo>
                    <a:pt x="3" y="21"/>
                  </a:lnTo>
                  <a:lnTo>
                    <a:pt x="3" y="20"/>
                  </a:lnTo>
                  <a:lnTo>
                    <a:pt x="4" y="19"/>
                  </a:lnTo>
                  <a:lnTo>
                    <a:pt x="4" y="18"/>
                  </a:lnTo>
                  <a:lnTo>
                    <a:pt x="5" y="18"/>
                  </a:lnTo>
                  <a:lnTo>
                    <a:pt x="5" y="19"/>
                  </a:lnTo>
                  <a:lnTo>
                    <a:pt x="5" y="18"/>
                  </a:lnTo>
                  <a:lnTo>
                    <a:pt x="6" y="17"/>
                  </a:lnTo>
                  <a:lnTo>
                    <a:pt x="5" y="17"/>
                  </a:lnTo>
                  <a:lnTo>
                    <a:pt x="5" y="16"/>
                  </a:lnTo>
                  <a:lnTo>
                    <a:pt x="5" y="14"/>
                  </a:lnTo>
                  <a:lnTo>
                    <a:pt x="5" y="13"/>
                  </a:lnTo>
                  <a:lnTo>
                    <a:pt x="6" y="13"/>
                  </a:lnTo>
                  <a:lnTo>
                    <a:pt x="6" y="12"/>
                  </a:lnTo>
                  <a:lnTo>
                    <a:pt x="8" y="12"/>
                  </a:lnTo>
                  <a:lnTo>
                    <a:pt x="8" y="11"/>
                  </a:lnTo>
                  <a:lnTo>
                    <a:pt x="9" y="10"/>
                  </a:lnTo>
                  <a:lnTo>
                    <a:pt x="8" y="10"/>
                  </a:lnTo>
                  <a:lnTo>
                    <a:pt x="6" y="10"/>
                  </a:lnTo>
                  <a:lnTo>
                    <a:pt x="6" y="9"/>
                  </a:lnTo>
                  <a:lnTo>
                    <a:pt x="5" y="9"/>
                  </a:lnTo>
                  <a:lnTo>
                    <a:pt x="4" y="9"/>
                  </a:lnTo>
                  <a:lnTo>
                    <a:pt x="5" y="8"/>
                  </a:lnTo>
                  <a:lnTo>
                    <a:pt x="4" y="7"/>
                  </a:lnTo>
                  <a:lnTo>
                    <a:pt x="5" y="7"/>
                  </a:lnTo>
                  <a:lnTo>
                    <a:pt x="4" y="6"/>
                  </a:lnTo>
                  <a:lnTo>
                    <a:pt x="4" y="4"/>
                  </a:lnTo>
                  <a:lnTo>
                    <a:pt x="4" y="3"/>
                  </a:lnTo>
                  <a:lnTo>
                    <a:pt x="5" y="3"/>
                  </a:lnTo>
                  <a:lnTo>
                    <a:pt x="6" y="3"/>
                  </a:lnTo>
                  <a:lnTo>
                    <a:pt x="8" y="3"/>
                  </a:lnTo>
                  <a:lnTo>
                    <a:pt x="8" y="2"/>
                  </a:lnTo>
                  <a:lnTo>
                    <a:pt x="9" y="2"/>
                  </a:lnTo>
                  <a:lnTo>
                    <a:pt x="9" y="1"/>
                  </a:lnTo>
                  <a:lnTo>
                    <a:pt x="9" y="0"/>
                  </a:lnTo>
                  <a:lnTo>
                    <a:pt x="10" y="0"/>
                  </a:lnTo>
                  <a:lnTo>
                    <a:pt x="11" y="0"/>
                  </a:lnTo>
                  <a:lnTo>
                    <a:pt x="12" y="0"/>
                  </a:lnTo>
                  <a:lnTo>
                    <a:pt x="13" y="0"/>
                  </a:lnTo>
                  <a:lnTo>
                    <a:pt x="13" y="1"/>
                  </a:lnTo>
                  <a:lnTo>
                    <a:pt x="13" y="2"/>
                  </a:lnTo>
                  <a:lnTo>
                    <a:pt x="13"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1" name="Freeform 59"/>
            <p:cNvSpPr>
              <a:spLocks/>
            </p:cNvSpPr>
            <p:nvPr/>
          </p:nvSpPr>
          <p:spPr bwMode="auto">
            <a:xfrm>
              <a:off x="2326642" y="5343626"/>
              <a:ext cx="50547" cy="65712"/>
            </a:xfrm>
            <a:custGeom>
              <a:avLst/>
              <a:gdLst>
                <a:gd name="T0" fmla="*/ 23 w 30"/>
                <a:gd name="T1" fmla="*/ 10 h 39"/>
                <a:gd name="T2" fmla="*/ 17 w 30"/>
                <a:gd name="T3" fmla="*/ 13 h 39"/>
                <a:gd name="T4" fmla="*/ 18 w 30"/>
                <a:gd name="T5" fmla="*/ 15 h 39"/>
                <a:gd name="T6" fmla="*/ 20 w 30"/>
                <a:gd name="T7" fmla="*/ 13 h 39"/>
                <a:gd name="T8" fmla="*/ 24 w 30"/>
                <a:gd name="T9" fmla="*/ 12 h 39"/>
                <a:gd name="T10" fmla="*/ 28 w 30"/>
                <a:gd name="T11" fmla="*/ 17 h 39"/>
                <a:gd name="T12" fmla="*/ 30 w 30"/>
                <a:gd name="T13" fmla="*/ 20 h 39"/>
                <a:gd name="T14" fmla="*/ 28 w 30"/>
                <a:gd name="T15" fmla="*/ 23 h 39"/>
                <a:gd name="T16" fmla="*/ 24 w 30"/>
                <a:gd name="T17" fmla="*/ 21 h 39"/>
                <a:gd name="T18" fmla="*/ 26 w 30"/>
                <a:gd name="T19" fmla="*/ 25 h 39"/>
                <a:gd name="T20" fmla="*/ 22 w 30"/>
                <a:gd name="T21" fmla="*/ 25 h 39"/>
                <a:gd name="T22" fmla="*/ 20 w 30"/>
                <a:gd name="T23" fmla="*/ 21 h 39"/>
                <a:gd name="T24" fmla="*/ 17 w 30"/>
                <a:gd name="T25" fmla="*/ 18 h 39"/>
                <a:gd name="T26" fmla="*/ 17 w 30"/>
                <a:gd name="T27" fmla="*/ 21 h 39"/>
                <a:gd name="T28" fmla="*/ 18 w 30"/>
                <a:gd name="T29" fmla="*/ 25 h 39"/>
                <a:gd name="T30" fmla="*/ 22 w 30"/>
                <a:gd name="T31" fmla="*/ 27 h 39"/>
                <a:gd name="T32" fmla="*/ 24 w 30"/>
                <a:gd name="T33" fmla="*/ 28 h 39"/>
                <a:gd name="T34" fmla="*/ 26 w 30"/>
                <a:gd name="T35" fmla="*/ 29 h 39"/>
                <a:gd name="T36" fmla="*/ 25 w 30"/>
                <a:gd name="T37" fmla="*/ 33 h 39"/>
                <a:gd name="T38" fmla="*/ 23 w 30"/>
                <a:gd name="T39" fmla="*/ 38 h 39"/>
                <a:gd name="T40" fmla="*/ 18 w 30"/>
                <a:gd name="T41" fmla="*/ 37 h 39"/>
                <a:gd name="T42" fmla="*/ 16 w 30"/>
                <a:gd name="T43" fmla="*/ 31 h 39"/>
                <a:gd name="T44" fmla="*/ 14 w 30"/>
                <a:gd name="T45" fmla="*/ 27 h 39"/>
                <a:gd name="T46" fmla="*/ 12 w 30"/>
                <a:gd name="T47" fmla="*/ 24 h 39"/>
                <a:gd name="T48" fmla="*/ 11 w 30"/>
                <a:gd name="T49" fmla="*/ 27 h 39"/>
                <a:gd name="T50" fmla="*/ 13 w 30"/>
                <a:gd name="T51" fmla="*/ 29 h 39"/>
                <a:gd name="T52" fmla="*/ 11 w 30"/>
                <a:gd name="T53" fmla="*/ 31 h 39"/>
                <a:gd name="T54" fmla="*/ 10 w 30"/>
                <a:gd name="T55" fmla="*/ 33 h 39"/>
                <a:gd name="T56" fmla="*/ 7 w 30"/>
                <a:gd name="T57" fmla="*/ 34 h 39"/>
                <a:gd name="T58" fmla="*/ 4 w 30"/>
                <a:gd name="T59" fmla="*/ 32 h 39"/>
                <a:gd name="T60" fmla="*/ 3 w 30"/>
                <a:gd name="T61" fmla="*/ 29 h 39"/>
                <a:gd name="T62" fmla="*/ 4 w 30"/>
                <a:gd name="T63" fmla="*/ 27 h 39"/>
                <a:gd name="T64" fmla="*/ 3 w 30"/>
                <a:gd name="T65" fmla="*/ 22 h 39"/>
                <a:gd name="T66" fmla="*/ 2 w 30"/>
                <a:gd name="T67" fmla="*/ 19 h 39"/>
                <a:gd name="T68" fmla="*/ 2 w 30"/>
                <a:gd name="T69" fmla="*/ 14 h 39"/>
                <a:gd name="T70" fmla="*/ 1 w 30"/>
                <a:gd name="T71" fmla="*/ 11 h 39"/>
                <a:gd name="T72" fmla="*/ 1 w 30"/>
                <a:gd name="T73" fmla="*/ 9 h 39"/>
                <a:gd name="T74" fmla="*/ 4 w 30"/>
                <a:gd name="T75" fmla="*/ 4 h 39"/>
                <a:gd name="T76" fmla="*/ 8 w 30"/>
                <a:gd name="T77" fmla="*/ 2 h 39"/>
                <a:gd name="T78" fmla="*/ 11 w 30"/>
                <a:gd name="T79" fmla="*/ 1 h 39"/>
                <a:gd name="T80" fmla="*/ 11 w 30"/>
                <a:gd name="T81" fmla="*/ 4 h 39"/>
                <a:gd name="T82" fmla="*/ 14 w 30"/>
                <a:gd name="T83" fmla="*/ 4 h 39"/>
                <a:gd name="T84" fmla="*/ 18 w 30"/>
                <a:gd name="T85" fmla="*/ 4 h 39"/>
                <a:gd name="T86" fmla="*/ 20 w 30"/>
                <a:gd name="T87"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39">
                  <a:moveTo>
                    <a:pt x="22" y="8"/>
                  </a:moveTo>
                  <a:lnTo>
                    <a:pt x="22" y="10"/>
                  </a:lnTo>
                  <a:lnTo>
                    <a:pt x="23" y="10"/>
                  </a:lnTo>
                  <a:lnTo>
                    <a:pt x="21" y="12"/>
                  </a:lnTo>
                  <a:lnTo>
                    <a:pt x="20" y="12"/>
                  </a:lnTo>
                  <a:lnTo>
                    <a:pt x="17" y="13"/>
                  </a:lnTo>
                  <a:lnTo>
                    <a:pt x="17" y="14"/>
                  </a:lnTo>
                  <a:lnTo>
                    <a:pt x="17" y="15"/>
                  </a:lnTo>
                  <a:lnTo>
                    <a:pt x="18" y="15"/>
                  </a:lnTo>
                  <a:lnTo>
                    <a:pt x="18" y="14"/>
                  </a:lnTo>
                  <a:lnTo>
                    <a:pt x="20" y="14"/>
                  </a:lnTo>
                  <a:lnTo>
                    <a:pt x="20" y="13"/>
                  </a:lnTo>
                  <a:lnTo>
                    <a:pt x="21" y="13"/>
                  </a:lnTo>
                  <a:lnTo>
                    <a:pt x="23" y="12"/>
                  </a:lnTo>
                  <a:lnTo>
                    <a:pt x="24" y="12"/>
                  </a:lnTo>
                  <a:lnTo>
                    <a:pt x="25" y="14"/>
                  </a:lnTo>
                  <a:lnTo>
                    <a:pt x="27" y="17"/>
                  </a:lnTo>
                  <a:lnTo>
                    <a:pt x="28" y="17"/>
                  </a:lnTo>
                  <a:lnTo>
                    <a:pt x="28" y="18"/>
                  </a:lnTo>
                  <a:lnTo>
                    <a:pt x="30" y="19"/>
                  </a:lnTo>
                  <a:lnTo>
                    <a:pt x="30" y="20"/>
                  </a:lnTo>
                  <a:lnTo>
                    <a:pt x="30" y="21"/>
                  </a:lnTo>
                  <a:lnTo>
                    <a:pt x="28" y="22"/>
                  </a:lnTo>
                  <a:lnTo>
                    <a:pt x="28" y="23"/>
                  </a:lnTo>
                  <a:lnTo>
                    <a:pt x="26" y="23"/>
                  </a:lnTo>
                  <a:lnTo>
                    <a:pt x="25" y="21"/>
                  </a:lnTo>
                  <a:lnTo>
                    <a:pt x="24" y="21"/>
                  </a:lnTo>
                  <a:lnTo>
                    <a:pt x="24" y="22"/>
                  </a:lnTo>
                  <a:lnTo>
                    <a:pt x="25" y="23"/>
                  </a:lnTo>
                  <a:lnTo>
                    <a:pt x="26" y="25"/>
                  </a:lnTo>
                  <a:lnTo>
                    <a:pt x="26" y="27"/>
                  </a:lnTo>
                  <a:lnTo>
                    <a:pt x="24" y="27"/>
                  </a:lnTo>
                  <a:lnTo>
                    <a:pt x="22" y="25"/>
                  </a:lnTo>
                  <a:lnTo>
                    <a:pt x="21" y="25"/>
                  </a:lnTo>
                  <a:lnTo>
                    <a:pt x="20" y="23"/>
                  </a:lnTo>
                  <a:lnTo>
                    <a:pt x="20" y="21"/>
                  </a:lnTo>
                  <a:lnTo>
                    <a:pt x="18" y="21"/>
                  </a:lnTo>
                  <a:lnTo>
                    <a:pt x="17" y="19"/>
                  </a:lnTo>
                  <a:lnTo>
                    <a:pt x="17" y="18"/>
                  </a:lnTo>
                  <a:lnTo>
                    <a:pt x="16" y="19"/>
                  </a:lnTo>
                  <a:lnTo>
                    <a:pt x="17" y="20"/>
                  </a:lnTo>
                  <a:lnTo>
                    <a:pt x="17" y="21"/>
                  </a:lnTo>
                  <a:lnTo>
                    <a:pt x="18" y="23"/>
                  </a:lnTo>
                  <a:lnTo>
                    <a:pt x="18" y="24"/>
                  </a:lnTo>
                  <a:lnTo>
                    <a:pt x="18" y="25"/>
                  </a:lnTo>
                  <a:lnTo>
                    <a:pt x="20" y="25"/>
                  </a:lnTo>
                  <a:lnTo>
                    <a:pt x="21" y="27"/>
                  </a:lnTo>
                  <a:lnTo>
                    <a:pt x="22" y="27"/>
                  </a:lnTo>
                  <a:lnTo>
                    <a:pt x="23" y="27"/>
                  </a:lnTo>
                  <a:lnTo>
                    <a:pt x="23" y="28"/>
                  </a:lnTo>
                  <a:lnTo>
                    <a:pt x="24" y="28"/>
                  </a:lnTo>
                  <a:lnTo>
                    <a:pt x="25" y="28"/>
                  </a:lnTo>
                  <a:lnTo>
                    <a:pt x="26" y="28"/>
                  </a:lnTo>
                  <a:lnTo>
                    <a:pt x="26" y="29"/>
                  </a:lnTo>
                  <a:lnTo>
                    <a:pt x="25" y="30"/>
                  </a:lnTo>
                  <a:lnTo>
                    <a:pt x="25" y="31"/>
                  </a:lnTo>
                  <a:lnTo>
                    <a:pt x="25" y="33"/>
                  </a:lnTo>
                  <a:lnTo>
                    <a:pt x="25" y="34"/>
                  </a:lnTo>
                  <a:lnTo>
                    <a:pt x="24" y="38"/>
                  </a:lnTo>
                  <a:lnTo>
                    <a:pt x="23" y="38"/>
                  </a:lnTo>
                  <a:lnTo>
                    <a:pt x="22" y="39"/>
                  </a:lnTo>
                  <a:lnTo>
                    <a:pt x="20" y="38"/>
                  </a:lnTo>
                  <a:lnTo>
                    <a:pt x="18" y="37"/>
                  </a:lnTo>
                  <a:lnTo>
                    <a:pt x="18" y="35"/>
                  </a:lnTo>
                  <a:lnTo>
                    <a:pt x="17" y="32"/>
                  </a:lnTo>
                  <a:lnTo>
                    <a:pt x="16" y="31"/>
                  </a:lnTo>
                  <a:lnTo>
                    <a:pt x="15" y="30"/>
                  </a:lnTo>
                  <a:lnTo>
                    <a:pt x="14" y="28"/>
                  </a:lnTo>
                  <a:lnTo>
                    <a:pt x="14" y="27"/>
                  </a:lnTo>
                  <a:lnTo>
                    <a:pt x="13" y="25"/>
                  </a:lnTo>
                  <a:lnTo>
                    <a:pt x="12" y="25"/>
                  </a:lnTo>
                  <a:lnTo>
                    <a:pt x="12" y="24"/>
                  </a:lnTo>
                  <a:lnTo>
                    <a:pt x="11" y="24"/>
                  </a:lnTo>
                  <a:lnTo>
                    <a:pt x="11" y="25"/>
                  </a:lnTo>
                  <a:lnTo>
                    <a:pt x="11" y="27"/>
                  </a:lnTo>
                  <a:lnTo>
                    <a:pt x="12" y="28"/>
                  </a:lnTo>
                  <a:lnTo>
                    <a:pt x="13" y="28"/>
                  </a:lnTo>
                  <a:lnTo>
                    <a:pt x="13" y="29"/>
                  </a:lnTo>
                  <a:lnTo>
                    <a:pt x="12" y="29"/>
                  </a:lnTo>
                  <a:lnTo>
                    <a:pt x="11" y="30"/>
                  </a:lnTo>
                  <a:lnTo>
                    <a:pt x="11" y="31"/>
                  </a:lnTo>
                  <a:lnTo>
                    <a:pt x="11" y="32"/>
                  </a:lnTo>
                  <a:lnTo>
                    <a:pt x="11" y="33"/>
                  </a:lnTo>
                  <a:lnTo>
                    <a:pt x="10" y="33"/>
                  </a:lnTo>
                  <a:lnTo>
                    <a:pt x="8" y="33"/>
                  </a:lnTo>
                  <a:lnTo>
                    <a:pt x="7" y="33"/>
                  </a:lnTo>
                  <a:lnTo>
                    <a:pt x="7" y="34"/>
                  </a:lnTo>
                  <a:lnTo>
                    <a:pt x="6" y="34"/>
                  </a:lnTo>
                  <a:lnTo>
                    <a:pt x="5" y="33"/>
                  </a:lnTo>
                  <a:lnTo>
                    <a:pt x="4" y="32"/>
                  </a:lnTo>
                  <a:lnTo>
                    <a:pt x="4" y="31"/>
                  </a:lnTo>
                  <a:lnTo>
                    <a:pt x="4" y="30"/>
                  </a:lnTo>
                  <a:lnTo>
                    <a:pt x="3" y="29"/>
                  </a:lnTo>
                  <a:lnTo>
                    <a:pt x="3" y="28"/>
                  </a:lnTo>
                  <a:lnTo>
                    <a:pt x="3" y="27"/>
                  </a:lnTo>
                  <a:lnTo>
                    <a:pt x="4" y="27"/>
                  </a:lnTo>
                  <a:lnTo>
                    <a:pt x="4" y="24"/>
                  </a:lnTo>
                  <a:lnTo>
                    <a:pt x="3" y="23"/>
                  </a:lnTo>
                  <a:lnTo>
                    <a:pt x="3" y="22"/>
                  </a:lnTo>
                  <a:lnTo>
                    <a:pt x="2" y="22"/>
                  </a:lnTo>
                  <a:lnTo>
                    <a:pt x="2" y="21"/>
                  </a:lnTo>
                  <a:lnTo>
                    <a:pt x="2" y="19"/>
                  </a:lnTo>
                  <a:lnTo>
                    <a:pt x="2" y="17"/>
                  </a:lnTo>
                  <a:lnTo>
                    <a:pt x="2" y="15"/>
                  </a:lnTo>
                  <a:lnTo>
                    <a:pt x="2" y="14"/>
                  </a:lnTo>
                  <a:lnTo>
                    <a:pt x="2" y="13"/>
                  </a:lnTo>
                  <a:lnTo>
                    <a:pt x="1" y="12"/>
                  </a:lnTo>
                  <a:lnTo>
                    <a:pt x="1" y="11"/>
                  </a:lnTo>
                  <a:lnTo>
                    <a:pt x="1" y="10"/>
                  </a:lnTo>
                  <a:lnTo>
                    <a:pt x="0" y="9"/>
                  </a:lnTo>
                  <a:lnTo>
                    <a:pt x="1" y="9"/>
                  </a:lnTo>
                  <a:lnTo>
                    <a:pt x="2" y="5"/>
                  </a:lnTo>
                  <a:lnTo>
                    <a:pt x="3" y="4"/>
                  </a:lnTo>
                  <a:lnTo>
                    <a:pt x="4" y="4"/>
                  </a:lnTo>
                  <a:lnTo>
                    <a:pt x="5" y="4"/>
                  </a:lnTo>
                  <a:lnTo>
                    <a:pt x="6" y="3"/>
                  </a:lnTo>
                  <a:lnTo>
                    <a:pt x="8" y="2"/>
                  </a:lnTo>
                  <a:lnTo>
                    <a:pt x="8" y="0"/>
                  </a:lnTo>
                  <a:lnTo>
                    <a:pt x="11" y="0"/>
                  </a:lnTo>
                  <a:lnTo>
                    <a:pt x="11" y="1"/>
                  </a:lnTo>
                  <a:lnTo>
                    <a:pt x="10" y="2"/>
                  </a:lnTo>
                  <a:lnTo>
                    <a:pt x="10" y="4"/>
                  </a:lnTo>
                  <a:lnTo>
                    <a:pt x="11" y="4"/>
                  </a:lnTo>
                  <a:lnTo>
                    <a:pt x="12" y="3"/>
                  </a:lnTo>
                  <a:lnTo>
                    <a:pt x="13" y="3"/>
                  </a:lnTo>
                  <a:lnTo>
                    <a:pt x="14" y="4"/>
                  </a:lnTo>
                  <a:lnTo>
                    <a:pt x="15" y="5"/>
                  </a:lnTo>
                  <a:lnTo>
                    <a:pt x="16" y="4"/>
                  </a:lnTo>
                  <a:lnTo>
                    <a:pt x="18" y="4"/>
                  </a:lnTo>
                  <a:lnTo>
                    <a:pt x="20" y="4"/>
                  </a:lnTo>
                  <a:lnTo>
                    <a:pt x="20" y="5"/>
                  </a:lnTo>
                  <a:lnTo>
                    <a:pt x="20" y="7"/>
                  </a:lnTo>
                  <a:lnTo>
                    <a:pt x="21" y="8"/>
                  </a:lnTo>
                  <a:lnTo>
                    <a:pt x="22" y="8"/>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2" name="Freeform 60"/>
            <p:cNvSpPr>
              <a:spLocks/>
            </p:cNvSpPr>
            <p:nvPr/>
          </p:nvSpPr>
          <p:spPr bwMode="auto">
            <a:xfrm>
              <a:off x="2362025" y="5355420"/>
              <a:ext cx="40438" cy="80875"/>
            </a:xfrm>
            <a:custGeom>
              <a:avLst/>
              <a:gdLst>
                <a:gd name="T0" fmla="*/ 15 w 24"/>
                <a:gd name="T1" fmla="*/ 11 h 48"/>
                <a:gd name="T2" fmla="*/ 17 w 24"/>
                <a:gd name="T3" fmla="*/ 11 h 48"/>
                <a:gd name="T4" fmla="*/ 19 w 24"/>
                <a:gd name="T5" fmla="*/ 12 h 48"/>
                <a:gd name="T6" fmla="*/ 20 w 24"/>
                <a:gd name="T7" fmla="*/ 13 h 48"/>
                <a:gd name="T8" fmla="*/ 21 w 24"/>
                <a:gd name="T9" fmla="*/ 14 h 48"/>
                <a:gd name="T10" fmla="*/ 23 w 24"/>
                <a:gd name="T11" fmla="*/ 14 h 48"/>
                <a:gd name="T12" fmla="*/ 24 w 24"/>
                <a:gd name="T13" fmla="*/ 15 h 48"/>
                <a:gd name="T14" fmla="*/ 23 w 24"/>
                <a:gd name="T15" fmla="*/ 16 h 48"/>
                <a:gd name="T16" fmla="*/ 23 w 24"/>
                <a:gd name="T17" fmla="*/ 18 h 48"/>
                <a:gd name="T18" fmla="*/ 23 w 24"/>
                <a:gd name="T19" fmla="*/ 21 h 48"/>
                <a:gd name="T20" fmla="*/ 23 w 24"/>
                <a:gd name="T21" fmla="*/ 23 h 48"/>
                <a:gd name="T22" fmla="*/ 23 w 24"/>
                <a:gd name="T23" fmla="*/ 26 h 48"/>
                <a:gd name="T24" fmla="*/ 23 w 24"/>
                <a:gd name="T25" fmla="*/ 28 h 48"/>
                <a:gd name="T26" fmla="*/ 22 w 24"/>
                <a:gd name="T27" fmla="*/ 33 h 48"/>
                <a:gd name="T28" fmla="*/ 22 w 24"/>
                <a:gd name="T29" fmla="*/ 35 h 48"/>
                <a:gd name="T30" fmla="*/ 21 w 24"/>
                <a:gd name="T31" fmla="*/ 36 h 48"/>
                <a:gd name="T32" fmla="*/ 21 w 24"/>
                <a:gd name="T33" fmla="*/ 34 h 48"/>
                <a:gd name="T34" fmla="*/ 21 w 24"/>
                <a:gd name="T35" fmla="*/ 32 h 48"/>
                <a:gd name="T36" fmla="*/ 21 w 24"/>
                <a:gd name="T37" fmla="*/ 28 h 48"/>
                <a:gd name="T38" fmla="*/ 22 w 24"/>
                <a:gd name="T39" fmla="*/ 26 h 48"/>
                <a:gd name="T40" fmla="*/ 21 w 24"/>
                <a:gd name="T41" fmla="*/ 25 h 48"/>
                <a:gd name="T42" fmla="*/ 21 w 24"/>
                <a:gd name="T43" fmla="*/ 23 h 48"/>
                <a:gd name="T44" fmla="*/ 20 w 24"/>
                <a:gd name="T45" fmla="*/ 25 h 48"/>
                <a:gd name="T46" fmla="*/ 20 w 24"/>
                <a:gd name="T47" fmla="*/ 27 h 48"/>
                <a:gd name="T48" fmla="*/ 19 w 24"/>
                <a:gd name="T49" fmla="*/ 28 h 48"/>
                <a:gd name="T50" fmla="*/ 19 w 24"/>
                <a:gd name="T51" fmla="*/ 32 h 48"/>
                <a:gd name="T52" fmla="*/ 20 w 24"/>
                <a:gd name="T53" fmla="*/ 33 h 48"/>
                <a:gd name="T54" fmla="*/ 20 w 24"/>
                <a:gd name="T55" fmla="*/ 35 h 48"/>
                <a:gd name="T56" fmla="*/ 19 w 24"/>
                <a:gd name="T57" fmla="*/ 36 h 48"/>
                <a:gd name="T58" fmla="*/ 20 w 24"/>
                <a:gd name="T59" fmla="*/ 38 h 48"/>
                <a:gd name="T60" fmla="*/ 17 w 24"/>
                <a:gd name="T61" fmla="*/ 38 h 48"/>
                <a:gd name="T62" fmla="*/ 17 w 24"/>
                <a:gd name="T63" fmla="*/ 42 h 48"/>
                <a:gd name="T64" fmla="*/ 15 w 24"/>
                <a:gd name="T65" fmla="*/ 44 h 48"/>
                <a:gd name="T66" fmla="*/ 14 w 24"/>
                <a:gd name="T67" fmla="*/ 43 h 48"/>
                <a:gd name="T68" fmla="*/ 13 w 24"/>
                <a:gd name="T69" fmla="*/ 42 h 48"/>
                <a:gd name="T70" fmla="*/ 11 w 24"/>
                <a:gd name="T71" fmla="*/ 45 h 48"/>
                <a:gd name="T72" fmla="*/ 9 w 24"/>
                <a:gd name="T73" fmla="*/ 46 h 48"/>
                <a:gd name="T74" fmla="*/ 5 w 24"/>
                <a:gd name="T75" fmla="*/ 46 h 48"/>
                <a:gd name="T76" fmla="*/ 4 w 24"/>
                <a:gd name="T77" fmla="*/ 47 h 48"/>
                <a:gd name="T78" fmla="*/ 1 w 24"/>
                <a:gd name="T79" fmla="*/ 48 h 48"/>
                <a:gd name="T80" fmla="*/ 0 w 24"/>
                <a:gd name="T81" fmla="*/ 47 h 48"/>
                <a:gd name="T82" fmla="*/ 2 w 24"/>
                <a:gd name="T83" fmla="*/ 41 h 48"/>
                <a:gd name="T84" fmla="*/ 4 w 24"/>
                <a:gd name="T85" fmla="*/ 40 h 48"/>
                <a:gd name="T86" fmla="*/ 5 w 24"/>
                <a:gd name="T87" fmla="*/ 38 h 48"/>
                <a:gd name="T88" fmla="*/ 5 w 24"/>
                <a:gd name="T89" fmla="*/ 36 h 48"/>
                <a:gd name="T90" fmla="*/ 6 w 24"/>
                <a:gd name="T91" fmla="*/ 37 h 48"/>
                <a:gd name="T92" fmla="*/ 6 w 24"/>
                <a:gd name="T93" fmla="*/ 34 h 48"/>
                <a:gd name="T94" fmla="*/ 7 w 24"/>
                <a:gd name="T95" fmla="*/ 32 h 48"/>
                <a:gd name="T96" fmla="*/ 7 w 24"/>
                <a:gd name="T97" fmla="*/ 28 h 48"/>
                <a:gd name="T98" fmla="*/ 7 w 24"/>
                <a:gd name="T99" fmla="*/ 24 h 48"/>
                <a:gd name="T100" fmla="*/ 10 w 24"/>
                <a:gd name="T101" fmla="*/ 21 h 48"/>
                <a:gd name="T102" fmla="*/ 10 w 24"/>
                <a:gd name="T103" fmla="*/ 18 h 48"/>
                <a:gd name="T104" fmla="*/ 12 w 24"/>
                <a:gd name="T105" fmla="*/ 13 h 48"/>
                <a:gd name="T106" fmla="*/ 13 w 24"/>
                <a:gd name="T107" fmla="*/ 12 h 48"/>
                <a:gd name="T108" fmla="*/ 13 w 24"/>
                <a:gd name="T109" fmla="*/ 8 h 48"/>
                <a:gd name="T110" fmla="*/ 12 w 24"/>
                <a:gd name="T111" fmla="*/ 7 h 48"/>
                <a:gd name="T112" fmla="*/ 13 w 24"/>
                <a:gd name="T113" fmla="*/ 4 h 48"/>
                <a:gd name="T114" fmla="*/ 14 w 24"/>
                <a:gd name="T115" fmla="*/ 0 h 48"/>
                <a:gd name="T116" fmla="*/ 15 w 24"/>
                <a:gd name="T117" fmla="*/ 4 h 48"/>
                <a:gd name="T118" fmla="*/ 15 w 24"/>
                <a:gd name="T119" fmla="*/ 6 h 48"/>
                <a:gd name="T120" fmla="*/ 15 w 24"/>
                <a:gd name="T12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48">
                  <a:moveTo>
                    <a:pt x="15" y="10"/>
                  </a:moveTo>
                  <a:lnTo>
                    <a:pt x="15" y="11"/>
                  </a:lnTo>
                  <a:lnTo>
                    <a:pt x="16" y="11"/>
                  </a:lnTo>
                  <a:lnTo>
                    <a:pt x="17" y="11"/>
                  </a:lnTo>
                  <a:lnTo>
                    <a:pt x="19" y="11"/>
                  </a:lnTo>
                  <a:lnTo>
                    <a:pt x="19" y="12"/>
                  </a:lnTo>
                  <a:lnTo>
                    <a:pt x="20" y="12"/>
                  </a:lnTo>
                  <a:lnTo>
                    <a:pt x="20" y="13"/>
                  </a:lnTo>
                  <a:lnTo>
                    <a:pt x="21" y="13"/>
                  </a:lnTo>
                  <a:lnTo>
                    <a:pt x="21" y="14"/>
                  </a:lnTo>
                  <a:lnTo>
                    <a:pt x="22" y="14"/>
                  </a:lnTo>
                  <a:lnTo>
                    <a:pt x="23" y="14"/>
                  </a:lnTo>
                  <a:lnTo>
                    <a:pt x="24" y="14"/>
                  </a:lnTo>
                  <a:lnTo>
                    <a:pt x="24" y="15"/>
                  </a:lnTo>
                  <a:lnTo>
                    <a:pt x="23" y="15"/>
                  </a:lnTo>
                  <a:lnTo>
                    <a:pt x="23" y="16"/>
                  </a:lnTo>
                  <a:lnTo>
                    <a:pt x="23" y="17"/>
                  </a:lnTo>
                  <a:lnTo>
                    <a:pt x="23" y="18"/>
                  </a:lnTo>
                  <a:lnTo>
                    <a:pt x="23" y="20"/>
                  </a:lnTo>
                  <a:lnTo>
                    <a:pt x="23" y="21"/>
                  </a:lnTo>
                  <a:lnTo>
                    <a:pt x="23" y="22"/>
                  </a:lnTo>
                  <a:lnTo>
                    <a:pt x="23" y="23"/>
                  </a:lnTo>
                  <a:lnTo>
                    <a:pt x="23" y="24"/>
                  </a:lnTo>
                  <a:lnTo>
                    <a:pt x="23" y="26"/>
                  </a:lnTo>
                  <a:lnTo>
                    <a:pt x="23" y="27"/>
                  </a:lnTo>
                  <a:lnTo>
                    <a:pt x="23" y="28"/>
                  </a:lnTo>
                  <a:lnTo>
                    <a:pt x="22" y="32"/>
                  </a:lnTo>
                  <a:lnTo>
                    <a:pt x="22" y="33"/>
                  </a:lnTo>
                  <a:lnTo>
                    <a:pt x="22" y="34"/>
                  </a:lnTo>
                  <a:lnTo>
                    <a:pt x="22" y="35"/>
                  </a:lnTo>
                  <a:lnTo>
                    <a:pt x="22" y="36"/>
                  </a:lnTo>
                  <a:lnTo>
                    <a:pt x="21" y="36"/>
                  </a:lnTo>
                  <a:lnTo>
                    <a:pt x="21" y="35"/>
                  </a:lnTo>
                  <a:lnTo>
                    <a:pt x="21" y="34"/>
                  </a:lnTo>
                  <a:lnTo>
                    <a:pt x="21" y="33"/>
                  </a:lnTo>
                  <a:lnTo>
                    <a:pt x="21" y="32"/>
                  </a:lnTo>
                  <a:lnTo>
                    <a:pt x="21" y="31"/>
                  </a:lnTo>
                  <a:lnTo>
                    <a:pt x="21" y="28"/>
                  </a:lnTo>
                  <a:lnTo>
                    <a:pt x="21" y="27"/>
                  </a:lnTo>
                  <a:lnTo>
                    <a:pt x="22" y="26"/>
                  </a:lnTo>
                  <a:lnTo>
                    <a:pt x="21" y="26"/>
                  </a:lnTo>
                  <a:lnTo>
                    <a:pt x="21" y="25"/>
                  </a:lnTo>
                  <a:lnTo>
                    <a:pt x="21" y="24"/>
                  </a:lnTo>
                  <a:lnTo>
                    <a:pt x="21" y="23"/>
                  </a:lnTo>
                  <a:lnTo>
                    <a:pt x="20" y="23"/>
                  </a:lnTo>
                  <a:lnTo>
                    <a:pt x="20" y="25"/>
                  </a:lnTo>
                  <a:lnTo>
                    <a:pt x="20" y="26"/>
                  </a:lnTo>
                  <a:lnTo>
                    <a:pt x="20" y="27"/>
                  </a:lnTo>
                  <a:lnTo>
                    <a:pt x="19" y="27"/>
                  </a:lnTo>
                  <a:lnTo>
                    <a:pt x="19" y="28"/>
                  </a:lnTo>
                  <a:lnTo>
                    <a:pt x="19" y="30"/>
                  </a:lnTo>
                  <a:lnTo>
                    <a:pt x="19" y="32"/>
                  </a:lnTo>
                  <a:lnTo>
                    <a:pt x="20" y="32"/>
                  </a:lnTo>
                  <a:lnTo>
                    <a:pt x="20" y="33"/>
                  </a:lnTo>
                  <a:lnTo>
                    <a:pt x="20" y="34"/>
                  </a:lnTo>
                  <a:lnTo>
                    <a:pt x="20" y="35"/>
                  </a:lnTo>
                  <a:lnTo>
                    <a:pt x="19" y="35"/>
                  </a:lnTo>
                  <a:lnTo>
                    <a:pt x="19" y="36"/>
                  </a:lnTo>
                  <a:lnTo>
                    <a:pt x="19" y="37"/>
                  </a:lnTo>
                  <a:lnTo>
                    <a:pt x="20" y="38"/>
                  </a:lnTo>
                  <a:lnTo>
                    <a:pt x="19" y="40"/>
                  </a:lnTo>
                  <a:lnTo>
                    <a:pt x="17" y="38"/>
                  </a:lnTo>
                  <a:lnTo>
                    <a:pt x="17" y="40"/>
                  </a:lnTo>
                  <a:lnTo>
                    <a:pt x="17" y="42"/>
                  </a:lnTo>
                  <a:lnTo>
                    <a:pt x="17" y="43"/>
                  </a:lnTo>
                  <a:lnTo>
                    <a:pt x="15" y="44"/>
                  </a:lnTo>
                  <a:lnTo>
                    <a:pt x="14" y="44"/>
                  </a:lnTo>
                  <a:lnTo>
                    <a:pt x="14" y="43"/>
                  </a:lnTo>
                  <a:lnTo>
                    <a:pt x="13" y="43"/>
                  </a:lnTo>
                  <a:lnTo>
                    <a:pt x="13" y="42"/>
                  </a:lnTo>
                  <a:lnTo>
                    <a:pt x="13" y="43"/>
                  </a:lnTo>
                  <a:lnTo>
                    <a:pt x="11" y="45"/>
                  </a:lnTo>
                  <a:lnTo>
                    <a:pt x="10" y="45"/>
                  </a:lnTo>
                  <a:lnTo>
                    <a:pt x="9" y="46"/>
                  </a:lnTo>
                  <a:lnTo>
                    <a:pt x="6" y="46"/>
                  </a:lnTo>
                  <a:lnTo>
                    <a:pt x="5" y="46"/>
                  </a:lnTo>
                  <a:lnTo>
                    <a:pt x="4" y="46"/>
                  </a:lnTo>
                  <a:lnTo>
                    <a:pt x="4" y="47"/>
                  </a:lnTo>
                  <a:lnTo>
                    <a:pt x="2" y="48"/>
                  </a:lnTo>
                  <a:lnTo>
                    <a:pt x="1" y="48"/>
                  </a:lnTo>
                  <a:lnTo>
                    <a:pt x="0" y="48"/>
                  </a:lnTo>
                  <a:lnTo>
                    <a:pt x="0" y="47"/>
                  </a:lnTo>
                  <a:lnTo>
                    <a:pt x="0" y="45"/>
                  </a:lnTo>
                  <a:lnTo>
                    <a:pt x="2" y="41"/>
                  </a:lnTo>
                  <a:lnTo>
                    <a:pt x="3" y="40"/>
                  </a:lnTo>
                  <a:lnTo>
                    <a:pt x="4" y="40"/>
                  </a:lnTo>
                  <a:lnTo>
                    <a:pt x="5" y="40"/>
                  </a:lnTo>
                  <a:lnTo>
                    <a:pt x="5" y="38"/>
                  </a:lnTo>
                  <a:lnTo>
                    <a:pt x="4" y="37"/>
                  </a:lnTo>
                  <a:lnTo>
                    <a:pt x="5" y="36"/>
                  </a:lnTo>
                  <a:lnTo>
                    <a:pt x="6" y="36"/>
                  </a:lnTo>
                  <a:lnTo>
                    <a:pt x="6" y="37"/>
                  </a:lnTo>
                  <a:lnTo>
                    <a:pt x="7" y="37"/>
                  </a:lnTo>
                  <a:lnTo>
                    <a:pt x="6" y="34"/>
                  </a:lnTo>
                  <a:lnTo>
                    <a:pt x="6" y="32"/>
                  </a:lnTo>
                  <a:lnTo>
                    <a:pt x="7" y="32"/>
                  </a:lnTo>
                  <a:lnTo>
                    <a:pt x="7" y="31"/>
                  </a:lnTo>
                  <a:lnTo>
                    <a:pt x="7" y="28"/>
                  </a:lnTo>
                  <a:lnTo>
                    <a:pt x="7" y="25"/>
                  </a:lnTo>
                  <a:lnTo>
                    <a:pt x="7" y="24"/>
                  </a:lnTo>
                  <a:lnTo>
                    <a:pt x="9" y="23"/>
                  </a:lnTo>
                  <a:lnTo>
                    <a:pt x="10" y="21"/>
                  </a:lnTo>
                  <a:lnTo>
                    <a:pt x="10" y="20"/>
                  </a:lnTo>
                  <a:lnTo>
                    <a:pt x="10" y="18"/>
                  </a:lnTo>
                  <a:lnTo>
                    <a:pt x="11" y="15"/>
                  </a:lnTo>
                  <a:lnTo>
                    <a:pt x="12" y="13"/>
                  </a:lnTo>
                  <a:lnTo>
                    <a:pt x="12" y="12"/>
                  </a:lnTo>
                  <a:lnTo>
                    <a:pt x="13" y="12"/>
                  </a:lnTo>
                  <a:lnTo>
                    <a:pt x="13" y="10"/>
                  </a:lnTo>
                  <a:lnTo>
                    <a:pt x="13" y="8"/>
                  </a:lnTo>
                  <a:lnTo>
                    <a:pt x="12" y="8"/>
                  </a:lnTo>
                  <a:lnTo>
                    <a:pt x="12" y="7"/>
                  </a:lnTo>
                  <a:lnTo>
                    <a:pt x="12" y="6"/>
                  </a:lnTo>
                  <a:lnTo>
                    <a:pt x="13" y="4"/>
                  </a:lnTo>
                  <a:lnTo>
                    <a:pt x="14" y="1"/>
                  </a:lnTo>
                  <a:lnTo>
                    <a:pt x="14" y="0"/>
                  </a:lnTo>
                  <a:lnTo>
                    <a:pt x="15" y="2"/>
                  </a:lnTo>
                  <a:lnTo>
                    <a:pt x="15" y="4"/>
                  </a:lnTo>
                  <a:lnTo>
                    <a:pt x="15" y="5"/>
                  </a:lnTo>
                  <a:lnTo>
                    <a:pt x="15" y="6"/>
                  </a:lnTo>
                  <a:lnTo>
                    <a:pt x="16" y="6"/>
                  </a:lnTo>
                  <a:lnTo>
                    <a:pt x="15" y="8"/>
                  </a:lnTo>
                  <a:lnTo>
                    <a:pt x="15" y="10"/>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4" name="Freeform 62"/>
            <p:cNvSpPr>
              <a:spLocks/>
            </p:cNvSpPr>
            <p:nvPr/>
          </p:nvSpPr>
          <p:spPr bwMode="auto">
            <a:xfrm>
              <a:off x="2075592" y="5062247"/>
              <a:ext cx="42123" cy="20219"/>
            </a:xfrm>
            <a:custGeom>
              <a:avLst/>
              <a:gdLst>
                <a:gd name="T0" fmla="*/ 23 w 25"/>
                <a:gd name="T1" fmla="*/ 1 h 12"/>
                <a:gd name="T2" fmla="*/ 23 w 25"/>
                <a:gd name="T3" fmla="*/ 2 h 12"/>
                <a:gd name="T4" fmla="*/ 24 w 25"/>
                <a:gd name="T5" fmla="*/ 2 h 12"/>
                <a:gd name="T6" fmla="*/ 24 w 25"/>
                <a:gd name="T7" fmla="*/ 4 h 12"/>
                <a:gd name="T8" fmla="*/ 22 w 25"/>
                <a:gd name="T9" fmla="*/ 4 h 12"/>
                <a:gd name="T10" fmla="*/ 22 w 25"/>
                <a:gd name="T11" fmla="*/ 5 h 12"/>
                <a:gd name="T12" fmla="*/ 24 w 25"/>
                <a:gd name="T13" fmla="*/ 4 h 12"/>
                <a:gd name="T14" fmla="*/ 25 w 25"/>
                <a:gd name="T15" fmla="*/ 4 h 12"/>
                <a:gd name="T16" fmla="*/ 25 w 25"/>
                <a:gd name="T17" fmla="*/ 5 h 12"/>
                <a:gd name="T18" fmla="*/ 24 w 25"/>
                <a:gd name="T19" fmla="*/ 6 h 12"/>
                <a:gd name="T20" fmla="*/ 23 w 25"/>
                <a:gd name="T21" fmla="*/ 6 h 12"/>
                <a:gd name="T22" fmla="*/ 20 w 25"/>
                <a:gd name="T23" fmla="*/ 6 h 12"/>
                <a:gd name="T24" fmla="*/ 17 w 25"/>
                <a:gd name="T25" fmla="*/ 7 h 12"/>
                <a:gd name="T26" fmla="*/ 16 w 25"/>
                <a:gd name="T27" fmla="*/ 7 h 12"/>
                <a:gd name="T28" fmla="*/ 13 w 25"/>
                <a:gd name="T29" fmla="*/ 8 h 12"/>
                <a:gd name="T30" fmla="*/ 12 w 25"/>
                <a:gd name="T31" fmla="*/ 9 h 12"/>
                <a:gd name="T32" fmla="*/ 11 w 25"/>
                <a:gd name="T33" fmla="*/ 9 h 12"/>
                <a:gd name="T34" fmla="*/ 10 w 25"/>
                <a:gd name="T35" fmla="*/ 9 h 12"/>
                <a:gd name="T36" fmla="*/ 9 w 25"/>
                <a:gd name="T37" fmla="*/ 10 h 12"/>
                <a:gd name="T38" fmla="*/ 10 w 25"/>
                <a:gd name="T39" fmla="*/ 11 h 12"/>
                <a:gd name="T40" fmla="*/ 9 w 25"/>
                <a:gd name="T41" fmla="*/ 12 h 12"/>
                <a:gd name="T42" fmla="*/ 6 w 25"/>
                <a:gd name="T43" fmla="*/ 12 h 12"/>
                <a:gd name="T44" fmla="*/ 6 w 25"/>
                <a:gd name="T45" fmla="*/ 11 h 12"/>
                <a:gd name="T46" fmla="*/ 5 w 25"/>
                <a:gd name="T47" fmla="*/ 11 h 12"/>
                <a:gd name="T48" fmla="*/ 4 w 25"/>
                <a:gd name="T49" fmla="*/ 11 h 12"/>
                <a:gd name="T50" fmla="*/ 3 w 25"/>
                <a:gd name="T51" fmla="*/ 11 h 12"/>
                <a:gd name="T52" fmla="*/ 2 w 25"/>
                <a:gd name="T53" fmla="*/ 11 h 12"/>
                <a:gd name="T54" fmla="*/ 1 w 25"/>
                <a:gd name="T55" fmla="*/ 11 h 12"/>
                <a:gd name="T56" fmla="*/ 0 w 25"/>
                <a:gd name="T57" fmla="*/ 10 h 12"/>
                <a:gd name="T58" fmla="*/ 0 w 25"/>
                <a:gd name="T59" fmla="*/ 9 h 12"/>
                <a:gd name="T60" fmla="*/ 1 w 25"/>
                <a:gd name="T61" fmla="*/ 8 h 12"/>
                <a:gd name="T62" fmla="*/ 2 w 25"/>
                <a:gd name="T63" fmla="*/ 8 h 12"/>
                <a:gd name="T64" fmla="*/ 3 w 25"/>
                <a:gd name="T65" fmla="*/ 8 h 12"/>
                <a:gd name="T66" fmla="*/ 4 w 25"/>
                <a:gd name="T67" fmla="*/ 8 h 12"/>
                <a:gd name="T68" fmla="*/ 4 w 25"/>
                <a:gd name="T69" fmla="*/ 7 h 12"/>
                <a:gd name="T70" fmla="*/ 6 w 25"/>
                <a:gd name="T71" fmla="*/ 7 h 12"/>
                <a:gd name="T72" fmla="*/ 7 w 25"/>
                <a:gd name="T73" fmla="*/ 7 h 12"/>
                <a:gd name="T74" fmla="*/ 9 w 25"/>
                <a:gd name="T75" fmla="*/ 7 h 12"/>
                <a:gd name="T76" fmla="*/ 11 w 25"/>
                <a:gd name="T77" fmla="*/ 6 h 12"/>
                <a:gd name="T78" fmla="*/ 12 w 25"/>
                <a:gd name="T79" fmla="*/ 6 h 12"/>
                <a:gd name="T80" fmla="*/ 13 w 25"/>
                <a:gd name="T81" fmla="*/ 6 h 12"/>
                <a:gd name="T82" fmla="*/ 14 w 25"/>
                <a:gd name="T83" fmla="*/ 6 h 12"/>
                <a:gd name="T84" fmla="*/ 16 w 25"/>
                <a:gd name="T85" fmla="*/ 4 h 12"/>
                <a:gd name="T86" fmla="*/ 17 w 25"/>
                <a:gd name="T87" fmla="*/ 4 h 12"/>
                <a:gd name="T88" fmla="*/ 19 w 25"/>
                <a:gd name="T89" fmla="*/ 4 h 12"/>
                <a:gd name="T90" fmla="*/ 20 w 25"/>
                <a:gd name="T91" fmla="*/ 4 h 12"/>
                <a:gd name="T92" fmla="*/ 20 w 25"/>
                <a:gd name="T93" fmla="*/ 2 h 12"/>
                <a:gd name="T94" fmla="*/ 21 w 25"/>
                <a:gd name="T95" fmla="*/ 2 h 12"/>
                <a:gd name="T96" fmla="*/ 21 w 25"/>
                <a:gd name="T97" fmla="*/ 1 h 12"/>
                <a:gd name="T98" fmla="*/ 22 w 25"/>
                <a:gd name="T99" fmla="*/ 1 h 12"/>
                <a:gd name="T100" fmla="*/ 21 w 25"/>
                <a:gd name="T101" fmla="*/ 1 h 12"/>
                <a:gd name="T102" fmla="*/ 21 w 25"/>
                <a:gd name="T103" fmla="*/ 0 h 12"/>
                <a:gd name="T104" fmla="*/ 22 w 25"/>
                <a:gd name="T105" fmla="*/ 0 h 12"/>
                <a:gd name="T106" fmla="*/ 23 w 25"/>
                <a:gd name="T107" fmla="*/ 0 h 12"/>
                <a:gd name="T108" fmla="*/ 24 w 25"/>
                <a:gd name="T109" fmla="*/ 0 h 12"/>
                <a:gd name="T110" fmla="*/ 24 w 25"/>
                <a:gd name="T111" fmla="*/ 1 h 12"/>
                <a:gd name="T112" fmla="*/ 23 w 25"/>
                <a:gd name="T113"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 h="12">
                  <a:moveTo>
                    <a:pt x="23" y="1"/>
                  </a:moveTo>
                  <a:lnTo>
                    <a:pt x="23" y="2"/>
                  </a:lnTo>
                  <a:lnTo>
                    <a:pt x="24" y="2"/>
                  </a:lnTo>
                  <a:lnTo>
                    <a:pt x="24" y="4"/>
                  </a:lnTo>
                  <a:lnTo>
                    <a:pt x="22" y="4"/>
                  </a:lnTo>
                  <a:lnTo>
                    <a:pt x="22" y="5"/>
                  </a:lnTo>
                  <a:lnTo>
                    <a:pt x="24" y="4"/>
                  </a:lnTo>
                  <a:lnTo>
                    <a:pt x="25" y="4"/>
                  </a:lnTo>
                  <a:lnTo>
                    <a:pt x="25" y="5"/>
                  </a:lnTo>
                  <a:lnTo>
                    <a:pt x="24" y="6"/>
                  </a:lnTo>
                  <a:lnTo>
                    <a:pt x="23" y="6"/>
                  </a:lnTo>
                  <a:lnTo>
                    <a:pt x="20" y="6"/>
                  </a:lnTo>
                  <a:lnTo>
                    <a:pt x="17" y="7"/>
                  </a:lnTo>
                  <a:lnTo>
                    <a:pt x="16" y="7"/>
                  </a:lnTo>
                  <a:lnTo>
                    <a:pt x="13" y="8"/>
                  </a:lnTo>
                  <a:lnTo>
                    <a:pt x="12" y="9"/>
                  </a:lnTo>
                  <a:lnTo>
                    <a:pt x="11" y="9"/>
                  </a:lnTo>
                  <a:lnTo>
                    <a:pt x="10" y="9"/>
                  </a:lnTo>
                  <a:lnTo>
                    <a:pt x="9" y="10"/>
                  </a:lnTo>
                  <a:lnTo>
                    <a:pt x="10" y="11"/>
                  </a:lnTo>
                  <a:lnTo>
                    <a:pt x="9" y="12"/>
                  </a:lnTo>
                  <a:lnTo>
                    <a:pt x="6" y="12"/>
                  </a:lnTo>
                  <a:lnTo>
                    <a:pt x="6" y="11"/>
                  </a:lnTo>
                  <a:lnTo>
                    <a:pt x="5" y="11"/>
                  </a:lnTo>
                  <a:lnTo>
                    <a:pt x="4" y="11"/>
                  </a:lnTo>
                  <a:lnTo>
                    <a:pt x="3" y="11"/>
                  </a:lnTo>
                  <a:lnTo>
                    <a:pt x="2" y="11"/>
                  </a:lnTo>
                  <a:lnTo>
                    <a:pt x="1" y="11"/>
                  </a:lnTo>
                  <a:lnTo>
                    <a:pt x="0" y="10"/>
                  </a:lnTo>
                  <a:lnTo>
                    <a:pt x="0" y="9"/>
                  </a:lnTo>
                  <a:lnTo>
                    <a:pt x="1" y="8"/>
                  </a:lnTo>
                  <a:lnTo>
                    <a:pt x="2" y="8"/>
                  </a:lnTo>
                  <a:lnTo>
                    <a:pt x="3" y="8"/>
                  </a:lnTo>
                  <a:lnTo>
                    <a:pt x="4" y="8"/>
                  </a:lnTo>
                  <a:lnTo>
                    <a:pt x="4" y="7"/>
                  </a:lnTo>
                  <a:lnTo>
                    <a:pt x="6" y="7"/>
                  </a:lnTo>
                  <a:lnTo>
                    <a:pt x="7" y="7"/>
                  </a:lnTo>
                  <a:lnTo>
                    <a:pt x="9" y="7"/>
                  </a:lnTo>
                  <a:lnTo>
                    <a:pt x="11" y="6"/>
                  </a:lnTo>
                  <a:lnTo>
                    <a:pt x="12" y="6"/>
                  </a:lnTo>
                  <a:lnTo>
                    <a:pt x="13" y="6"/>
                  </a:lnTo>
                  <a:lnTo>
                    <a:pt x="14" y="6"/>
                  </a:lnTo>
                  <a:lnTo>
                    <a:pt x="16" y="4"/>
                  </a:lnTo>
                  <a:lnTo>
                    <a:pt x="17" y="4"/>
                  </a:lnTo>
                  <a:lnTo>
                    <a:pt x="19" y="4"/>
                  </a:lnTo>
                  <a:lnTo>
                    <a:pt x="20" y="4"/>
                  </a:lnTo>
                  <a:lnTo>
                    <a:pt x="20" y="2"/>
                  </a:lnTo>
                  <a:lnTo>
                    <a:pt x="21" y="2"/>
                  </a:lnTo>
                  <a:lnTo>
                    <a:pt x="21" y="1"/>
                  </a:lnTo>
                  <a:lnTo>
                    <a:pt x="22" y="1"/>
                  </a:lnTo>
                  <a:lnTo>
                    <a:pt x="21" y="1"/>
                  </a:lnTo>
                  <a:lnTo>
                    <a:pt x="21" y="0"/>
                  </a:lnTo>
                  <a:lnTo>
                    <a:pt x="22" y="0"/>
                  </a:lnTo>
                  <a:lnTo>
                    <a:pt x="23" y="0"/>
                  </a:lnTo>
                  <a:lnTo>
                    <a:pt x="24" y="0"/>
                  </a:lnTo>
                  <a:lnTo>
                    <a:pt x="24" y="1"/>
                  </a:lnTo>
                  <a:lnTo>
                    <a:pt x="23" y="1"/>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6" name="Freeform 64"/>
            <p:cNvSpPr>
              <a:spLocks/>
            </p:cNvSpPr>
            <p:nvPr/>
          </p:nvSpPr>
          <p:spPr bwMode="auto">
            <a:xfrm>
              <a:off x="2087386" y="5043714"/>
              <a:ext cx="23589" cy="18534"/>
            </a:xfrm>
            <a:custGeom>
              <a:avLst/>
              <a:gdLst>
                <a:gd name="T0" fmla="*/ 10 w 14"/>
                <a:gd name="T1" fmla="*/ 3 h 11"/>
                <a:gd name="T2" fmla="*/ 10 w 14"/>
                <a:gd name="T3" fmla="*/ 5 h 11"/>
                <a:gd name="T4" fmla="*/ 9 w 14"/>
                <a:gd name="T5" fmla="*/ 5 h 11"/>
                <a:gd name="T6" fmla="*/ 8 w 14"/>
                <a:gd name="T7" fmla="*/ 5 h 11"/>
                <a:gd name="T8" fmla="*/ 8 w 14"/>
                <a:gd name="T9" fmla="*/ 6 h 11"/>
                <a:gd name="T10" fmla="*/ 9 w 14"/>
                <a:gd name="T11" fmla="*/ 6 h 11"/>
                <a:gd name="T12" fmla="*/ 9 w 14"/>
                <a:gd name="T13" fmla="*/ 7 h 11"/>
                <a:gd name="T14" fmla="*/ 8 w 14"/>
                <a:gd name="T15" fmla="*/ 7 h 11"/>
                <a:gd name="T16" fmla="*/ 7 w 14"/>
                <a:gd name="T17" fmla="*/ 8 h 11"/>
                <a:gd name="T18" fmla="*/ 6 w 14"/>
                <a:gd name="T19" fmla="*/ 8 h 11"/>
                <a:gd name="T20" fmla="*/ 5 w 14"/>
                <a:gd name="T21" fmla="*/ 9 h 11"/>
                <a:gd name="T22" fmla="*/ 5 w 14"/>
                <a:gd name="T23" fmla="*/ 10 h 11"/>
                <a:gd name="T24" fmla="*/ 4 w 14"/>
                <a:gd name="T25" fmla="*/ 10 h 11"/>
                <a:gd name="T26" fmla="*/ 3 w 14"/>
                <a:gd name="T27" fmla="*/ 11 h 11"/>
                <a:gd name="T28" fmla="*/ 2 w 14"/>
                <a:gd name="T29" fmla="*/ 10 h 11"/>
                <a:gd name="T30" fmla="*/ 3 w 14"/>
                <a:gd name="T31" fmla="*/ 10 h 11"/>
                <a:gd name="T32" fmla="*/ 3 w 14"/>
                <a:gd name="T33" fmla="*/ 9 h 11"/>
                <a:gd name="T34" fmla="*/ 2 w 14"/>
                <a:gd name="T35" fmla="*/ 8 h 11"/>
                <a:gd name="T36" fmla="*/ 0 w 14"/>
                <a:gd name="T37" fmla="*/ 8 h 11"/>
                <a:gd name="T38" fmla="*/ 2 w 14"/>
                <a:gd name="T39" fmla="*/ 7 h 11"/>
                <a:gd name="T40" fmla="*/ 3 w 14"/>
                <a:gd name="T41" fmla="*/ 7 h 11"/>
                <a:gd name="T42" fmla="*/ 6 w 14"/>
                <a:gd name="T43" fmla="*/ 3 h 11"/>
                <a:gd name="T44" fmla="*/ 8 w 14"/>
                <a:gd name="T45" fmla="*/ 1 h 11"/>
                <a:gd name="T46" fmla="*/ 9 w 14"/>
                <a:gd name="T47" fmla="*/ 1 h 11"/>
                <a:gd name="T48" fmla="*/ 9 w 14"/>
                <a:gd name="T49" fmla="*/ 2 h 11"/>
                <a:gd name="T50" fmla="*/ 8 w 14"/>
                <a:gd name="T51" fmla="*/ 2 h 11"/>
                <a:gd name="T52" fmla="*/ 8 w 14"/>
                <a:gd name="T53" fmla="*/ 3 h 11"/>
                <a:gd name="T54" fmla="*/ 9 w 14"/>
                <a:gd name="T55" fmla="*/ 3 h 11"/>
                <a:gd name="T56" fmla="*/ 9 w 14"/>
                <a:gd name="T57" fmla="*/ 2 h 11"/>
                <a:gd name="T58" fmla="*/ 10 w 14"/>
                <a:gd name="T59" fmla="*/ 1 h 11"/>
                <a:gd name="T60" fmla="*/ 13 w 14"/>
                <a:gd name="T61" fmla="*/ 0 h 11"/>
                <a:gd name="T62" fmla="*/ 14 w 14"/>
                <a:gd name="T63" fmla="*/ 1 h 11"/>
                <a:gd name="T64" fmla="*/ 13 w 14"/>
                <a:gd name="T65" fmla="*/ 2 h 11"/>
                <a:gd name="T66" fmla="*/ 12 w 14"/>
                <a:gd name="T67" fmla="*/ 2 h 11"/>
                <a:gd name="T68" fmla="*/ 10 w 14"/>
                <a:gd name="T6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11">
                  <a:moveTo>
                    <a:pt x="10" y="3"/>
                  </a:moveTo>
                  <a:lnTo>
                    <a:pt x="10" y="5"/>
                  </a:lnTo>
                  <a:lnTo>
                    <a:pt x="9" y="5"/>
                  </a:lnTo>
                  <a:lnTo>
                    <a:pt x="8" y="5"/>
                  </a:lnTo>
                  <a:lnTo>
                    <a:pt x="8" y="6"/>
                  </a:lnTo>
                  <a:lnTo>
                    <a:pt x="9" y="6"/>
                  </a:lnTo>
                  <a:lnTo>
                    <a:pt x="9" y="7"/>
                  </a:lnTo>
                  <a:lnTo>
                    <a:pt x="8" y="7"/>
                  </a:lnTo>
                  <a:lnTo>
                    <a:pt x="7" y="8"/>
                  </a:lnTo>
                  <a:lnTo>
                    <a:pt x="6" y="8"/>
                  </a:lnTo>
                  <a:lnTo>
                    <a:pt x="5" y="9"/>
                  </a:lnTo>
                  <a:lnTo>
                    <a:pt x="5" y="10"/>
                  </a:lnTo>
                  <a:lnTo>
                    <a:pt x="4" y="10"/>
                  </a:lnTo>
                  <a:lnTo>
                    <a:pt x="3" y="11"/>
                  </a:lnTo>
                  <a:lnTo>
                    <a:pt x="2" y="10"/>
                  </a:lnTo>
                  <a:lnTo>
                    <a:pt x="3" y="10"/>
                  </a:lnTo>
                  <a:lnTo>
                    <a:pt x="3" y="9"/>
                  </a:lnTo>
                  <a:lnTo>
                    <a:pt x="2" y="8"/>
                  </a:lnTo>
                  <a:lnTo>
                    <a:pt x="0" y="8"/>
                  </a:lnTo>
                  <a:lnTo>
                    <a:pt x="2" y="7"/>
                  </a:lnTo>
                  <a:lnTo>
                    <a:pt x="3" y="7"/>
                  </a:lnTo>
                  <a:lnTo>
                    <a:pt x="6" y="3"/>
                  </a:lnTo>
                  <a:lnTo>
                    <a:pt x="8" y="1"/>
                  </a:lnTo>
                  <a:lnTo>
                    <a:pt x="9" y="1"/>
                  </a:lnTo>
                  <a:lnTo>
                    <a:pt x="9" y="2"/>
                  </a:lnTo>
                  <a:lnTo>
                    <a:pt x="8" y="2"/>
                  </a:lnTo>
                  <a:lnTo>
                    <a:pt x="8" y="3"/>
                  </a:lnTo>
                  <a:lnTo>
                    <a:pt x="9" y="3"/>
                  </a:lnTo>
                  <a:lnTo>
                    <a:pt x="9" y="2"/>
                  </a:lnTo>
                  <a:lnTo>
                    <a:pt x="10" y="1"/>
                  </a:lnTo>
                  <a:lnTo>
                    <a:pt x="13" y="0"/>
                  </a:lnTo>
                  <a:lnTo>
                    <a:pt x="14" y="1"/>
                  </a:lnTo>
                  <a:lnTo>
                    <a:pt x="13" y="2"/>
                  </a:lnTo>
                  <a:lnTo>
                    <a:pt x="12" y="2"/>
                  </a:lnTo>
                  <a:lnTo>
                    <a:pt x="10" y="3"/>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8" name="Freeform 66"/>
            <p:cNvSpPr>
              <a:spLocks/>
            </p:cNvSpPr>
            <p:nvPr/>
          </p:nvSpPr>
          <p:spPr bwMode="auto">
            <a:xfrm>
              <a:off x="2114345" y="5040344"/>
              <a:ext cx="5055" cy="5055"/>
            </a:xfrm>
            <a:custGeom>
              <a:avLst/>
              <a:gdLst>
                <a:gd name="T0" fmla="*/ 3 w 3"/>
                <a:gd name="T1" fmla="*/ 1 h 3"/>
                <a:gd name="T2" fmla="*/ 3 w 3"/>
                <a:gd name="T3" fmla="*/ 2 h 3"/>
                <a:gd name="T4" fmla="*/ 3 w 3"/>
                <a:gd name="T5" fmla="*/ 3 h 3"/>
                <a:gd name="T6" fmla="*/ 2 w 3"/>
                <a:gd name="T7" fmla="*/ 3 h 3"/>
                <a:gd name="T8" fmla="*/ 0 w 3"/>
                <a:gd name="T9" fmla="*/ 2 h 3"/>
                <a:gd name="T10" fmla="*/ 0 w 3"/>
                <a:gd name="T11" fmla="*/ 1 h 3"/>
                <a:gd name="T12" fmla="*/ 1 w 3"/>
                <a:gd name="T13" fmla="*/ 0 h 3"/>
                <a:gd name="T14" fmla="*/ 2 w 3"/>
                <a:gd name="T15" fmla="*/ 0 h 3"/>
                <a:gd name="T16" fmla="*/ 3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1"/>
                  </a:moveTo>
                  <a:lnTo>
                    <a:pt x="3" y="2"/>
                  </a:lnTo>
                  <a:lnTo>
                    <a:pt x="3" y="3"/>
                  </a:lnTo>
                  <a:lnTo>
                    <a:pt x="2" y="3"/>
                  </a:lnTo>
                  <a:lnTo>
                    <a:pt x="0" y="2"/>
                  </a:lnTo>
                  <a:lnTo>
                    <a:pt x="0" y="1"/>
                  </a:lnTo>
                  <a:lnTo>
                    <a:pt x="1" y="0"/>
                  </a:lnTo>
                  <a:lnTo>
                    <a:pt x="2" y="0"/>
                  </a:lnTo>
                  <a:lnTo>
                    <a:pt x="3" y="1"/>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9" name="Freeform 67"/>
            <p:cNvSpPr>
              <a:spLocks/>
            </p:cNvSpPr>
            <p:nvPr/>
          </p:nvSpPr>
          <p:spPr bwMode="auto">
            <a:xfrm>
              <a:off x="2102550" y="5028549"/>
              <a:ext cx="6740" cy="6740"/>
            </a:xfrm>
            <a:custGeom>
              <a:avLst/>
              <a:gdLst>
                <a:gd name="T0" fmla="*/ 3 w 4"/>
                <a:gd name="T1" fmla="*/ 4 h 4"/>
                <a:gd name="T2" fmla="*/ 1 w 4"/>
                <a:gd name="T3" fmla="*/ 4 h 4"/>
                <a:gd name="T4" fmla="*/ 0 w 4"/>
                <a:gd name="T5" fmla="*/ 2 h 4"/>
                <a:gd name="T6" fmla="*/ 1 w 4"/>
                <a:gd name="T7" fmla="*/ 0 h 4"/>
                <a:gd name="T8" fmla="*/ 3 w 4"/>
                <a:gd name="T9" fmla="*/ 0 h 4"/>
                <a:gd name="T10" fmla="*/ 3 w 4"/>
                <a:gd name="T11" fmla="*/ 1 h 4"/>
                <a:gd name="T12" fmla="*/ 4 w 4"/>
                <a:gd name="T13" fmla="*/ 1 h 4"/>
                <a:gd name="T14" fmla="*/ 4 w 4"/>
                <a:gd name="T15" fmla="*/ 4 h 4"/>
                <a:gd name="T16" fmla="*/ 3 w 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3" y="4"/>
                  </a:moveTo>
                  <a:lnTo>
                    <a:pt x="1" y="4"/>
                  </a:lnTo>
                  <a:lnTo>
                    <a:pt x="0" y="2"/>
                  </a:lnTo>
                  <a:lnTo>
                    <a:pt x="1" y="0"/>
                  </a:lnTo>
                  <a:lnTo>
                    <a:pt x="3" y="0"/>
                  </a:lnTo>
                  <a:lnTo>
                    <a:pt x="3" y="1"/>
                  </a:lnTo>
                  <a:lnTo>
                    <a:pt x="4" y="1"/>
                  </a:lnTo>
                  <a:lnTo>
                    <a:pt x="4" y="4"/>
                  </a:lnTo>
                  <a:lnTo>
                    <a:pt x="3" y="4"/>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0" name="Freeform 68"/>
            <p:cNvSpPr>
              <a:spLocks/>
            </p:cNvSpPr>
            <p:nvPr/>
          </p:nvSpPr>
          <p:spPr bwMode="auto">
            <a:xfrm>
              <a:off x="2127824" y="5031919"/>
              <a:ext cx="6740" cy="6740"/>
            </a:xfrm>
            <a:custGeom>
              <a:avLst/>
              <a:gdLst>
                <a:gd name="T0" fmla="*/ 3 w 4"/>
                <a:gd name="T1" fmla="*/ 2 h 4"/>
                <a:gd name="T2" fmla="*/ 4 w 4"/>
                <a:gd name="T3" fmla="*/ 3 h 4"/>
                <a:gd name="T4" fmla="*/ 3 w 4"/>
                <a:gd name="T5" fmla="*/ 4 h 4"/>
                <a:gd name="T6" fmla="*/ 2 w 4"/>
                <a:gd name="T7" fmla="*/ 4 h 4"/>
                <a:gd name="T8" fmla="*/ 1 w 4"/>
                <a:gd name="T9" fmla="*/ 3 h 4"/>
                <a:gd name="T10" fmla="*/ 1 w 4"/>
                <a:gd name="T11" fmla="*/ 2 h 4"/>
                <a:gd name="T12" fmla="*/ 0 w 4"/>
                <a:gd name="T13" fmla="*/ 2 h 4"/>
                <a:gd name="T14" fmla="*/ 0 w 4"/>
                <a:gd name="T15" fmla="*/ 0 h 4"/>
                <a:gd name="T16" fmla="*/ 2 w 4"/>
                <a:gd name="T17" fmla="*/ 0 h 4"/>
                <a:gd name="T18" fmla="*/ 2 w 4"/>
                <a:gd name="T19" fmla="*/ 2 h 4"/>
                <a:gd name="T20" fmla="*/ 3 w 4"/>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3" y="2"/>
                  </a:moveTo>
                  <a:lnTo>
                    <a:pt x="4" y="3"/>
                  </a:lnTo>
                  <a:lnTo>
                    <a:pt x="3" y="4"/>
                  </a:lnTo>
                  <a:lnTo>
                    <a:pt x="2" y="4"/>
                  </a:lnTo>
                  <a:lnTo>
                    <a:pt x="1" y="3"/>
                  </a:lnTo>
                  <a:lnTo>
                    <a:pt x="1" y="2"/>
                  </a:lnTo>
                  <a:lnTo>
                    <a:pt x="0" y="2"/>
                  </a:lnTo>
                  <a:lnTo>
                    <a:pt x="0" y="0"/>
                  </a:lnTo>
                  <a:lnTo>
                    <a:pt x="2" y="0"/>
                  </a:lnTo>
                  <a:lnTo>
                    <a:pt x="2" y="2"/>
                  </a:lnTo>
                  <a:lnTo>
                    <a:pt x="3" y="2"/>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6" name="Freeform 74"/>
            <p:cNvSpPr>
              <a:spLocks/>
            </p:cNvSpPr>
            <p:nvPr/>
          </p:nvSpPr>
          <p:spPr bwMode="auto">
            <a:xfrm>
              <a:off x="2121084" y="4347850"/>
              <a:ext cx="448184" cy="1268730"/>
            </a:xfrm>
            <a:custGeom>
              <a:avLst/>
              <a:gdLst>
                <a:gd name="T0" fmla="*/ 134 w 266"/>
                <a:gd name="T1" fmla="*/ 13 h 753"/>
                <a:gd name="T2" fmla="*/ 129 w 266"/>
                <a:gd name="T3" fmla="*/ 20 h 753"/>
                <a:gd name="T4" fmla="*/ 142 w 266"/>
                <a:gd name="T5" fmla="*/ 14 h 753"/>
                <a:gd name="T6" fmla="*/ 140 w 266"/>
                <a:gd name="T7" fmla="*/ 33 h 753"/>
                <a:gd name="T8" fmla="*/ 157 w 266"/>
                <a:gd name="T9" fmla="*/ 39 h 753"/>
                <a:gd name="T10" fmla="*/ 159 w 266"/>
                <a:gd name="T11" fmla="*/ 58 h 753"/>
                <a:gd name="T12" fmla="*/ 162 w 266"/>
                <a:gd name="T13" fmla="*/ 66 h 753"/>
                <a:gd name="T14" fmla="*/ 175 w 266"/>
                <a:gd name="T15" fmla="*/ 74 h 753"/>
                <a:gd name="T16" fmla="*/ 189 w 266"/>
                <a:gd name="T17" fmla="*/ 85 h 753"/>
                <a:gd name="T18" fmla="*/ 199 w 266"/>
                <a:gd name="T19" fmla="*/ 102 h 753"/>
                <a:gd name="T20" fmla="*/ 210 w 266"/>
                <a:gd name="T21" fmla="*/ 114 h 753"/>
                <a:gd name="T22" fmla="*/ 224 w 266"/>
                <a:gd name="T23" fmla="*/ 130 h 753"/>
                <a:gd name="T24" fmla="*/ 236 w 266"/>
                <a:gd name="T25" fmla="*/ 138 h 753"/>
                <a:gd name="T26" fmla="*/ 249 w 266"/>
                <a:gd name="T27" fmla="*/ 143 h 753"/>
                <a:gd name="T28" fmla="*/ 262 w 266"/>
                <a:gd name="T29" fmla="*/ 166 h 753"/>
                <a:gd name="T30" fmla="*/ 112 w 266"/>
                <a:gd name="T31" fmla="*/ 495 h 753"/>
                <a:gd name="T32" fmla="*/ 138 w 266"/>
                <a:gd name="T33" fmla="*/ 558 h 753"/>
                <a:gd name="T34" fmla="*/ 174 w 266"/>
                <a:gd name="T35" fmla="*/ 556 h 753"/>
                <a:gd name="T36" fmla="*/ 179 w 266"/>
                <a:gd name="T37" fmla="*/ 594 h 753"/>
                <a:gd name="T38" fmla="*/ 187 w 266"/>
                <a:gd name="T39" fmla="*/ 659 h 753"/>
                <a:gd name="T40" fmla="*/ 205 w 266"/>
                <a:gd name="T41" fmla="*/ 704 h 753"/>
                <a:gd name="T42" fmla="*/ 203 w 266"/>
                <a:gd name="T43" fmla="*/ 734 h 753"/>
                <a:gd name="T44" fmla="*/ 182 w 266"/>
                <a:gd name="T45" fmla="*/ 751 h 753"/>
                <a:gd name="T46" fmla="*/ 178 w 266"/>
                <a:gd name="T47" fmla="*/ 742 h 753"/>
                <a:gd name="T48" fmla="*/ 188 w 266"/>
                <a:gd name="T49" fmla="*/ 724 h 753"/>
                <a:gd name="T50" fmla="*/ 186 w 266"/>
                <a:gd name="T51" fmla="*/ 723 h 753"/>
                <a:gd name="T52" fmla="*/ 177 w 266"/>
                <a:gd name="T53" fmla="*/ 731 h 753"/>
                <a:gd name="T54" fmla="*/ 172 w 266"/>
                <a:gd name="T55" fmla="*/ 725 h 753"/>
                <a:gd name="T56" fmla="*/ 176 w 266"/>
                <a:gd name="T57" fmla="*/ 711 h 753"/>
                <a:gd name="T58" fmla="*/ 173 w 266"/>
                <a:gd name="T59" fmla="*/ 713 h 753"/>
                <a:gd name="T60" fmla="*/ 165 w 266"/>
                <a:gd name="T61" fmla="*/ 705 h 753"/>
                <a:gd name="T62" fmla="*/ 174 w 266"/>
                <a:gd name="T63" fmla="*/ 696 h 753"/>
                <a:gd name="T64" fmla="*/ 163 w 266"/>
                <a:gd name="T65" fmla="*/ 691 h 753"/>
                <a:gd name="T66" fmla="*/ 174 w 266"/>
                <a:gd name="T67" fmla="*/ 681 h 753"/>
                <a:gd name="T68" fmla="*/ 177 w 266"/>
                <a:gd name="T69" fmla="*/ 675 h 753"/>
                <a:gd name="T70" fmla="*/ 172 w 266"/>
                <a:gd name="T71" fmla="*/ 666 h 753"/>
                <a:gd name="T72" fmla="*/ 168 w 266"/>
                <a:gd name="T73" fmla="*/ 653 h 753"/>
                <a:gd name="T74" fmla="*/ 167 w 266"/>
                <a:gd name="T75" fmla="*/ 643 h 753"/>
                <a:gd name="T76" fmla="*/ 173 w 266"/>
                <a:gd name="T77" fmla="*/ 634 h 753"/>
                <a:gd name="T78" fmla="*/ 167 w 266"/>
                <a:gd name="T79" fmla="*/ 618 h 753"/>
                <a:gd name="T80" fmla="*/ 163 w 266"/>
                <a:gd name="T81" fmla="*/ 565 h 753"/>
                <a:gd name="T82" fmla="*/ 157 w 266"/>
                <a:gd name="T83" fmla="*/ 591 h 753"/>
                <a:gd name="T84" fmla="*/ 148 w 266"/>
                <a:gd name="T85" fmla="*/ 599 h 753"/>
                <a:gd name="T86" fmla="*/ 144 w 266"/>
                <a:gd name="T87" fmla="*/ 585 h 753"/>
                <a:gd name="T88" fmla="*/ 139 w 266"/>
                <a:gd name="T89" fmla="*/ 572 h 753"/>
                <a:gd name="T90" fmla="*/ 133 w 266"/>
                <a:gd name="T91" fmla="*/ 566 h 753"/>
                <a:gd name="T92" fmla="*/ 138 w 266"/>
                <a:gd name="T93" fmla="*/ 583 h 753"/>
                <a:gd name="T94" fmla="*/ 129 w 266"/>
                <a:gd name="T95" fmla="*/ 586 h 753"/>
                <a:gd name="T96" fmla="*/ 119 w 266"/>
                <a:gd name="T97" fmla="*/ 578 h 753"/>
                <a:gd name="T98" fmla="*/ 114 w 266"/>
                <a:gd name="T99" fmla="*/ 552 h 753"/>
                <a:gd name="T100" fmla="*/ 96 w 266"/>
                <a:gd name="T101" fmla="*/ 520 h 753"/>
                <a:gd name="T102" fmla="*/ 105 w 266"/>
                <a:gd name="T103" fmla="*/ 511 h 753"/>
                <a:gd name="T104" fmla="*/ 98 w 266"/>
                <a:gd name="T105" fmla="*/ 511 h 753"/>
                <a:gd name="T106" fmla="*/ 75 w 266"/>
                <a:gd name="T107" fmla="*/ 495 h 753"/>
                <a:gd name="T108" fmla="*/ 52 w 266"/>
                <a:gd name="T109" fmla="*/ 473 h 753"/>
                <a:gd name="T110" fmla="*/ 35 w 266"/>
                <a:gd name="T111" fmla="*/ 458 h 753"/>
                <a:gd name="T112" fmla="*/ 30 w 266"/>
                <a:gd name="T113" fmla="*/ 443 h 753"/>
                <a:gd name="T114" fmla="*/ 17 w 266"/>
                <a:gd name="T115" fmla="*/ 434 h 753"/>
                <a:gd name="T116" fmla="*/ 10 w 266"/>
                <a:gd name="T117" fmla="*/ 432 h 753"/>
                <a:gd name="T118" fmla="*/ 5 w 266"/>
                <a:gd name="T119" fmla="*/ 43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6" h="753">
                  <a:moveTo>
                    <a:pt x="130" y="0"/>
                  </a:moveTo>
                  <a:lnTo>
                    <a:pt x="132" y="1"/>
                  </a:lnTo>
                  <a:lnTo>
                    <a:pt x="133" y="1"/>
                  </a:lnTo>
                  <a:lnTo>
                    <a:pt x="134" y="3"/>
                  </a:lnTo>
                  <a:lnTo>
                    <a:pt x="133" y="4"/>
                  </a:lnTo>
                  <a:lnTo>
                    <a:pt x="133" y="5"/>
                  </a:lnTo>
                  <a:lnTo>
                    <a:pt x="134" y="5"/>
                  </a:lnTo>
                  <a:lnTo>
                    <a:pt x="134" y="6"/>
                  </a:lnTo>
                  <a:lnTo>
                    <a:pt x="135" y="6"/>
                  </a:lnTo>
                  <a:lnTo>
                    <a:pt x="135" y="8"/>
                  </a:lnTo>
                  <a:lnTo>
                    <a:pt x="136" y="9"/>
                  </a:lnTo>
                  <a:lnTo>
                    <a:pt x="137" y="10"/>
                  </a:lnTo>
                  <a:lnTo>
                    <a:pt x="136" y="11"/>
                  </a:lnTo>
                  <a:lnTo>
                    <a:pt x="136" y="12"/>
                  </a:lnTo>
                  <a:lnTo>
                    <a:pt x="135" y="12"/>
                  </a:lnTo>
                  <a:lnTo>
                    <a:pt x="135" y="13"/>
                  </a:lnTo>
                  <a:lnTo>
                    <a:pt x="134" y="13"/>
                  </a:lnTo>
                  <a:lnTo>
                    <a:pt x="133" y="13"/>
                  </a:lnTo>
                  <a:lnTo>
                    <a:pt x="132" y="13"/>
                  </a:lnTo>
                  <a:lnTo>
                    <a:pt x="130" y="14"/>
                  </a:lnTo>
                  <a:lnTo>
                    <a:pt x="128" y="14"/>
                  </a:lnTo>
                  <a:lnTo>
                    <a:pt x="128" y="13"/>
                  </a:lnTo>
                  <a:lnTo>
                    <a:pt x="127" y="13"/>
                  </a:lnTo>
                  <a:lnTo>
                    <a:pt x="126" y="13"/>
                  </a:lnTo>
                  <a:lnTo>
                    <a:pt x="125" y="14"/>
                  </a:lnTo>
                  <a:lnTo>
                    <a:pt x="125" y="16"/>
                  </a:lnTo>
                  <a:lnTo>
                    <a:pt x="124" y="18"/>
                  </a:lnTo>
                  <a:lnTo>
                    <a:pt x="123" y="18"/>
                  </a:lnTo>
                  <a:lnTo>
                    <a:pt x="124" y="19"/>
                  </a:lnTo>
                  <a:lnTo>
                    <a:pt x="125" y="18"/>
                  </a:lnTo>
                  <a:lnTo>
                    <a:pt x="126" y="19"/>
                  </a:lnTo>
                  <a:lnTo>
                    <a:pt x="127" y="20"/>
                  </a:lnTo>
                  <a:lnTo>
                    <a:pt x="128" y="20"/>
                  </a:lnTo>
                  <a:lnTo>
                    <a:pt x="129" y="20"/>
                  </a:lnTo>
                  <a:lnTo>
                    <a:pt x="130" y="20"/>
                  </a:lnTo>
                  <a:lnTo>
                    <a:pt x="130" y="19"/>
                  </a:lnTo>
                  <a:lnTo>
                    <a:pt x="132" y="18"/>
                  </a:lnTo>
                  <a:lnTo>
                    <a:pt x="133" y="18"/>
                  </a:lnTo>
                  <a:lnTo>
                    <a:pt x="134" y="18"/>
                  </a:lnTo>
                  <a:lnTo>
                    <a:pt x="134" y="16"/>
                  </a:lnTo>
                  <a:lnTo>
                    <a:pt x="135" y="16"/>
                  </a:lnTo>
                  <a:lnTo>
                    <a:pt x="136" y="18"/>
                  </a:lnTo>
                  <a:lnTo>
                    <a:pt x="136" y="19"/>
                  </a:lnTo>
                  <a:lnTo>
                    <a:pt x="137" y="19"/>
                  </a:lnTo>
                  <a:lnTo>
                    <a:pt x="137" y="18"/>
                  </a:lnTo>
                  <a:lnTo>
                    <a:pt x="137" y="15"/>
                  </a:lnTo>
                  <a:lnTo>
                    <a:pt x="139" y="15"/>
                  </a:lnTo>
                  <a:lnTo>
                    <a:pt x="139" y="16"/>
                  </a:lnTo>
                  <a:lnTo>
                    <a:pt x="140" y="16"/>
                  </a:lnTo>
                  <a:lnTo>
                    <a:pt x="140" y="15"/>
                  </a:lnTo>
                  <a:lnTo>
                    <a:pt x="142" y="14"/>
                  </a:lnTo>
                  <a:lnTo>
                    <a:pt x="142" y="15"/>
                  </a:lnTo>
                  <a:lnTo>
                    <a:pt x="142" y="16"/>
                  </a:lnTo>
                  <a:lnTo>
                    <a:pt x="143" y="19"/>
                  </a:lnTo>
                  <a:lnTo>
                    <a:pt x="143" y="22"/>
                  </a:lnTo>
                  <a:lnTo>
                    <a:pt x="143" y="23"/>
                  </a:lnTo>
                  <a:lnTo>
                    <a:pt x="143" y="24"/>
                  </a:lnTo>
                  <a:lnTo>
                    <a:pt x="142" y="24"/>
                  </a:lnTo>
                  <a:lnTo>
                    <a:pt x="139" y="25"/>
                  </a:lnTo>
                  <a:lnTo>
                    <a:pt x="138" y="28"/>
                  </a:lnTo>
                  <a:lnTo>
                    <a:pt x="138" y="29"/>
                  </a:lnTo>
                  <a:lnTo>
                    <a:pt x="138" y="30"/>
                  </a:lnTo>
                  <a:lnTo>
                    <a:pt x="139" y="30"/>
                  </a:lnTo>
                  <a:lnTo>
                    <a:pt x="140" y="30"/>
                  </a:lnTo>
                  <a:lnTo>
                    <a:pt x="140" y="31"/>
                  </a:lnTo>
                  <a:lnTo>
                    <a:pt x="142" y="32"/>
                  </a:lnTo>
                  <a:lnTo>
                    <a:pt x="142" y="33"/>
                  </a:lnTo>
                  <a:lnTo>
                    <a:pt x="140" y="33"/>
                  </a:lnTo>
                  <a:lnTo>
                    <a:pt x="140" y="34"/>
                  </a:lnTo>
                  <a:lnTo>
                    <a:pt x="142" y="34"/>
                  </a:lnTo>
                  <a:lnTo>
                    <a:pt x="143" y="34"/>
                  </a:lnTo>
                  <a:lnTo>
                    <a:pt x="144" y="34"/>
                  </a:lnTo>
                  <a:lnTo>
                    <a:pt x="145" y="34"/>
                  </a:lnTo>
                  <a:lnTo>
                    <a:pt x="146" y="33"/>
                  </a:lnTo>
                  <a:lnTo>
                    <a:pt x="147" y="33"/>
                  </a:lnTo>
                  <a:lnTo>
                    <a:pt x="148" y="33"/>
                  </a:lnTo>
                  <a:lnTo>
                    <a:pt x="148" y="34"/>
                  </a:lnTo>
                  <a:lnTo>
                    <a:pt x="150" y="35"/>
                  </a:lnTo>
                  <a:lnTo>
                    <a:pt x="152" y="36"/>
                  </a:lnTo>
                  <a:lnTo>
                    <a:pt x="153" y="36"/>
                  </a:lnTo>
                  <a:lnTo>
                    <a:pt x="154" y="36"/>
                  </a:lnTo>
                  <a:lnTo>
                    <a:pt x="155" y="36"/>
                  </a:lnTo>
                  <a:lnTo>
                    <a:pt x="155" y="38"/>
                  </a:lnTo>
                  <a:lnTo>
                    <a:pt x="156" y="38"/>
                  </a:lnTo>
                  <a:lnTo>
                    <a:pt x="157" y="39"/>
                  </a:lnTo>
                  <a:lnTo>
                    <a:pt x="157" y="40"/>
                  </a:lnTo>
                  <a:lnTo>
                    <a:pt x="159" y="42"/>
                  </a:lnTo>
                  <a:lnTo>
                    <a:pt x="160" y="43"/>
                  </a:lnTo>
                  <a:lnTo>
                    <a:pt x="162" y="45"/>
                  </a:lnTo>
                  <a:lnTo>
                    <a:pt x="164" y="48"/>
                  </a:lnTo>
                  <a:lnTo>
                    <a:pt x="164" y="49"/>
                  </a:lnTo>
                  <a:lnTo>
                    <a:pt x="163" y="50"/>
                  </a:lnTo>
                  <a:lnTo>
                    <a:pt x="162" y="50"/>
                  </a:lnTo>
                  <a:lnTo>
                    <a:pt x="159" y="51"/>
                  </a:lnTo>
                  <a:lnTo>
                    <a:pt x="157" y="51"/>
                  </a:lnTo>
                  <a:lnTo>
                    <a:pt x="156" y="52"/>
                  </a:lnTo>
                  <a:lnTo>
                    <a:pt x="156" y="53"/>
                  </a:lnTo>
                  <a:lnTo>
                    <a:pt x="156" y="54"/>
                  </a:lnTo>
                  <a:lnTo>
                    <a:pt x="157" y="54"/>
                  </a:lnTo>
                  <a:lnTo>
                    <a:pt x="157" y="55"/>
                  </a:lnTo>
                  <a:lnTo>
                    <a:pt x="158" y="56"/>
                  </a:lnTo>
                  <a:lnTo>
                    <a:pt x="159" y="58"/>
                  </a:lnTo>
                  <a:lnTo>
                    <a:pt x="158" y="59"/>
                  </a:lnTo>
                  <a:lnTo>
                    <a:pt x="159" y="59"/>
                  </a:lnTo>
                  <a:lnTo>
                    <a:pt x="160" y="60"/>
                  </a:lnTo>
                  <a:lnTo>
                    <a:pt x="160" y="61"/>
                  </a:lnTo>
                  <a:lnTo>
                    <a:pt x="162" y="61"/>
                  </a:lnTo>
                  <a:lnTo>
                    <a:pt x="163" y="62"/>
                  </a:lnTo>
                  <a:lnTo>
                    <a:pt x="162" y="62"/>
                  </a:lnTo>
                  <a:lnTo>
                    <a:pt x="160" y="62"/>
                  </a:lnTo>
                  <a:lnTo>
                    <a:pt x="160" y="63"/>
                  </a:lnTo>
                  <a:lnTo>
                    <a:pt x="159" y="63"/>
                  </a:lnTo>
                  <a:lnTo>
                    <a:pt x="158" y="63"/>
                  </a:lnTo>
                  <a:lnTo>
                    <a:pt x="157" y="63"/>
                  </a:lnTo>
                  <a:lnTo>
                    <a:pt x="157" y="64"/>
                  </a:lnTo>
                  <a:lnTo>
                    <a:pt x="158" y="64"/>
                  </a:lnTo>
                  <a:lnTo>
                    <a:pt x="158" y="65"/>
                  </a:lnTo>
                  <a:lnTo>
                    <a:pt x="160" y="66"/>
                  </a:lnTo>
                  <a:lnTo>
                    <a:pt x="162" y="66"/>
                  </a:lnTo>
                  <a:lnTo>
                    <a:pt x="162" y="68"/>
                  </a:lnTo>
                  <a:lnTo>
                    <a:pt x="163" y="70"/>
                  </a:lnTo>
                  <a:lnTo>
                    <a:pt x="164" y="71"/>
                  </a:lnTo>
                  <a:lnTo>
                    <a:pt x="165" y="71"/>
                  </a:lnTo>
                  <a:lnTo>
                    <a:pt x="165" y="70"/>
                  </a:lnTo>
                  <a:lnTo>
                    <a:pt x="166" y="70"/>
                  </a:lnTo>
                  <a:lnTo>
                    <a:pt x="166" y="71"/>
                  </a:lnTo>
                  <a:lnTo>
                    <a:pt x="167" y="71"/>
                  </a:lnTo>
                  <a:lnTo>
                    <a:pt x="168" y="71"/>
                  </a:lnTo>
                  <a:lnTo>
                    <a:pt x="169" y="71"/>
                  </a:lnTo>
                  <a:lnTo>
                    <a:pt x="169" y="72"/>
                  </a:lnTo>
                  <a:lnTo>
                    <a:pt x="170" y="72"/>
                  </a:lnTo>
                  <a:lnTo>
                    <a:pt x="170" y="71"/>
                  </a:lnTo>
                  <a:lnTo>
                    <a:pt x="172" y="71"/>
                  </a:lnTo>
                  <a:lnTo>
                    <a:pt x="172" y="72"/>
                  </a:lnTo>
                  <a:lnTo>
                    <a:pt x="173" y="72"/>
                  </a:lnTo>
                  <a:lnTo>
                    <a:pt x="175" y="74"/>
                  </a:lnTo>
                  <a:lnTo>
                    <a:pt x="176" y="74"/>
                  </a:lnTo>
                  <a:lnTo>
                    <a:pt x="175" y="75"/>
                  </a:lnTo>
                  <a:lnTo>
                    <a:pt x="175" y="76"/>
                  </a:lnTo>
                  <a:lnTo>
                    <a:pt x="176" y="78"/>
                  </a:lnTo>
                  <a:lnTo>
                    <a:pt x="177" y="79"/>
                  </a:lnTo>
                  <a:lnTo>
                    <a:pt x="182" y="78"/>
                  </a:lnTo>
                  <a:lnTo>
                    <a:pt x="182" y="79"/>
                  </a:lnTo>
                  <a:lnTo>
                    <a:pt x="183" y="80"/>
                  </a:lnTo>
                  <a:lnTo>
                    <a:pt x="183" y="79"/>
                  </a:lnTo>
                  <a:lnTo>
                    <a:pt x="183" y="80"/>
                  </a:lnTo>
                  <a:lnTo>
                    <a:pt x="184" y="80"/>
                  </a:lnTo>
                  <a:lnTo>
                    <a:pt x="185" y="81"/>
                  </a:lnTo>
                  <a:lnTo>
                    <a:pt x="186" y="81"/>
                  </a:lnTo>
                  <a:lnTo>
                    <a:pt x="186" y="82"/>
                  </a:lnTo>
                  <a:lnTo>
                    <a:pt x="187" y="83"/>
                  </a:lnTo>
                  <a:lnTo>
                    <a:pt x="188" y="84"/>
                  </a:lnTo>
                  <a:lnTo>
                    <a:pt x="189" y="85"/>
                  </a:lnTo>
                  <a:lnTo>
                    <a:pt x="189" y="88"/>
                  </a:lnTo>
                  <a:lnTo>
                    <a:pt x="190" y="88"/>
                  </a:lnTo>
                  <a:lnTo>
                    <a:pt x="190" y="89"/>
                  </a:lnTo>
                  <a:lnTo>
                    <a:pt x="192" y="90"/>
                  </a:lnTo>
                  <a:lnTo>
                    <a:pt x="193" y="90"/>
                  </a:lnTo>
                  <a:lnTo>
                    <a:pt x="194" y="91"/>
                  </a:lnTo>
                  <a:lnTo>
                    <a:pt x="194" y="94"/>
                  </a:lnTo>
                  <a:lnTo>
                    <a:pt x="193" y="95"/>
                  </a:lnTo>
                  <a:lnTo>
                    <a:pt x="193" y="96"/>
                  </a:lnTo>
                  <a:lnTo>
                    <a:pt x="194" y="96"/>
                  </a:lnTo>
                  <a:lnTo>
                    <a:pt x="195" y="96"/>
                  </a:lnTo>
                  <a:lnTo>
                    <a:pt x="196" y="96"/>
                  </a:lnTo>
                  <a:lnTo>
                    <a:pt x="197" y="96"/>
                  </a:lnTo>
                  <a:lnTo>
                    <a:pt x="197" y="98"/>
                  </a:lnTo>
                  <a:lnTo>
                    <a:pt x="198" y="100"/>
                  </a:lnTo>
                  <a:lnTo>
                    <a:pt x="199" y="101"/>
                  </a:lnTo>
                  <a:lnTo>
                    <a:pt x="199" y="102"/>
                  </a:lnTo>
                  <a:lnTo>
                    <a:pt x="199" y="103"/>
                  </a:lnTo>
                  <a:lnTo>
                    <a:pt x="198" y="104"/>
                  </a:lnTo>
                  <a:lnTo>
                    <a:pt x="199" y="105"/>
                  </a:lnTo>
                  <a:lnTo>
                    <a:pt x="200" y="106"/>
                  </a:lnTo>
                  <a:lnTo>
                    <a:pt x="202" y="106"/>
                  </a:lnTo>
                  <a:lnTo>
                    <a:pt x="202" y="108"/>
                  </a:lnTo>
                  <a:lnTo>
                    <a:pt x="203" y="109"/>
                  </a:lnTo>
                  <a:lnTo>
                    <a:pt x="205" y="108"/>
                  </a:lnTo>
                  <a:lnTo>
                    <a:pt x="205" y="109"/>
                  </a:lnTo>
                  <a:lnTo>
                    <a:pt x="204" y="109"/>
                  </a:lnTo>
                  <a:lnTo>
                    <a:pt x="204" y="110"/>
                  </a:lnTo>
                  <a:lnTo>
                    <a:pt x="204" y="111"/>
                  </a:lnTo>
                  <a:lnTo>
                    <a:pt x="206" y="112"/>
                  </a:lnTo>
                  <a:lnTo>
                    <a:pt x="207" y="112"/>
                  </a:lnTo>
                  <a:lnTo>
                    <a:pt x="208" y="112"/>
                  </a:lnTo>
                  <a:lnTo>
                    <a:pt x="209" y="113"/>
                  </a:lnTo>
                  <a:lnTo>
                    <a:pt x="210" y="114"/>
                  </a:lnTo>
                  <a:lnTo>
                    <a:pt x="213" y="115"/>
                  </a:lnTo>
                  <a:lnTo>
                    <a:pt x="214" y="115"/>
                  </a:lnTo>
                  <a:lnTo>
                    <a:pt x="214" y="116"/>
                  </a:lnTo>
                  <a:lnTo>
                    <a:pt x="215" y="116"/>
                  </a:lnTo>
                  <a:lnTo>
                    <a:pt x="216" y="118"/>
                  </a:lnTo>
                  <a:lnTo>
                    <a:pt x="216" y="119"/>
                  </a:lnTo>
                  <a:lnTo>
                    <a:pt x="216" y="120"/>
                  </a:lnTo>
                  <a:lnTo>
                    <a:pt x="217" y="120"/>
                  </a:lnTo>
                  <a:lnTo>
                    <a:pt x="218" y="121"/>
                  </a:lnTo>
                  <a:lnTo>
                    <a:pt x="219" y="121"/>
                  </a:lnTo>
                  <a:lnTo>
                    <a:pt x="219" y="122"/>
                  </a:lnTo>
                  <a:lnTo>
                    <a:pt x="220" y="125"/>
                  </a:lnTo>
                  <a:lnTo>
                    <a:pt x="222" y="126"/>
                  </a:lnTo>
                  <a:lnTo>
                    <a:pt x="222" y="128"/>
                  </a:lnTo>
                  <a:lnTo>
                    <a:pt x="222" y="129"/>
                  </a:lnTo>
                  <a:lnTo>
                    <a:pt x="223" y="130"/>
                  </a:lnTo>
                  <a:lnTo>
                    <a:pt x="224" y="130"/>
                  </a:lnTo>
                  <a:lnTo>
                    <a:pt x="224" y="131"/>
                  </a:lnTo>
                  <a:lnTo>
                    <a:pt x="224" y="132"/>
                  </a:lnTo>
                  <a:lnTo>
                    <a:pt x="225" y="133"/>
                  </a:lnTo>
                  <a:lnTo>
                    <a:pt x="226" y="133"/>
                  </a:lnTo>
                  <a:lnTo>
                    <a:pt x="225" y="134"/>
                  </a:lnTo>
                  <a:lnTo>
                    <a:pt x="226" y="134"/>
                  </a:lnTo>
                  <a:lnTo>
                    <a:pt x="227" y="134"/>
                  </a:lnTo>
                  <a:lnTo>
                    <a:pt x="228" y="134"/>
                  </a:lnTo>
                  <a:lnTo>
                    <a:pt x="228" y="135"/>
                  </a:lnTo>
                  <a:lnTo>
                    <a:pt x="229" y="136"/>
                  </a:lnTo>
                  <a:lnTo>
                    <a:pt x="230" y="136"/>
                  </a:lnTo>
                  <a:lnTo>
                    <a:pt x="232" y="136"/>
                  </a:lnTo>
                  <a:lnTo>
                    <a:pt x="233" y="135"/>
                  </a:lnTo>
                  <a:lnTo>
                    <a:pt x="234" y="136"/>
                  </a:lnTo>
                  <a:lnTo>
                    <a:pt x="235" y="136"/>
                  </a:lnTo>
                  <a:lnTo>
                    <a:pt x="236" y="136"/>
                  </a:lnTo>
                  <a:lnTo>
                    <a:pt x="236" y="138"/>
                  </a:lnTo>
                  <a:lnTo>
                    <a:pt x="237" y="136"/>
                  </a:lnTo>
                  <a:lnTo>
                    <a:pt x="238" y="138"/>
                  </a:lnTo>
                  <a:lnTo>
                    <a:pt x="238" y="136"/>
                  </a:lnTo>
                  <a:lnTo>
                    <a:pt x="242" y="136"/>
                  </a:lnTo>
                  <a:lnTo>
                    <a:pt x="243" y="136"/>
                  </a:lnTo>
                  <a:lnTo>
                    <a:pt x="243" y="138"/>
                  </a:lnTo>
                  <a:lnTo>
                    <a:pt x="244" y="136"/>
                  </a:lnTo>
                  <a:lnTo>
                    <a:pt x="245" y="138"/>
                  </a:lnTo>
                  <a:lnTo>
                    <a:pt x="246" y="138"/>
                  </a:lnTo>
                  <a:lnTo>
                    <a:pt x="246" y="139"/>
                  </a:lnTo>
                  <a:lnTo>
                    <a:pt x="246" y="140"/>
                  </a:lnTo>
                  <a:lnTo>
                    <a:pt x="246" y="141"/>
                  </a:lnTo>
                  <a:lnTo>
                    <a:pt x="247" y="141"/>
                  </a:lnTo>
                  <a:lnTo>
                    <a:pt x="248" y="141"/>
                  </a:lnTo>
                  <a:lnTo>
                    <a:pt x="249" y="141"/>
                  </a:lnTo>
                  <a:lnTo>
                    <a:pt x="249" y="142"/>
                  </a:lnTo>
                  <a:lnTo>
                    <a:pt x="249" y="143"/>
                  </a:lnTo>
                  <a:lnTo>
                    <a:pt x="250" y="144"/>
                  </a:lnTo>
                  <a:lnTo>
                    <a:pt x="252" y="143"/>
                  </a:lnTo>
                  <a:lnTo>
                    <a:pt x="252" y="145"/>
                  </a:lnTo>
                  <a:lnTo>
                    <a:pt x="254" y="148"/>
                  </a:lnTo>
                  <a:lnTo>
                    <a:pt x="255" y="152"/>
                  </a:lnTo>
                  <a:lnTo>
                    <a:pt x="255" y="153"/>
                  </a:lnTo>
                  <a:lnTo>
                    <a:pt x="255" y="154"/>
                  </a:lnTo>
                  <a:lnTo>
                    <a:pt x="256" y="155"/>
                  </a:lnTo>
                  <a:lnTo>
                    <a:pt x="256" y="156"/>
                  </a:lnTo>
                  <a:lnTo>
                    <a:pt x="257" y="159"/>
                  </a:lnTo>
                  <a:lnTo>
                    <a:pt x="257" y="160"/>
                  </a:lnTo>
                  <a:lnTo>
                    <a:pt x="257" y="161"/>
                  </a:lnTo>
                  <a:lnTo>
                    <a:pt x="258" y="161"/>
                  </a:lnTo>
                  <a:lnTo>
                    <a:pt x="259" y="162"/>
                  </a:lnTo>
                  <a:lnTo>
                    <a:pt x="260" y="163"/>
                  </a:lnTo>
                  <a:lnTo>
                    <a:pt x="262" y="165"/>
                  </a:lnTo>
                  <a:lnTo>
                    <a:pt x="262" y="166"/>
                  </a:lnTo>
                  <a:lnTo>
                    <a:pt x="263" y="169"/>
                  </a:lnTo>
                  <a:lnTo>
                    <a:pt x="262" y="170"/>
                  </a:lnTo>
                  <a:lnTo>
                    <a:pt x="262" y="171"/>
                  </a:lnTo>
                  <a:lnTo>
                    <a:pt x="263" y="172"/>
                  </a:lnTo>
                  <a:lnTo>
                    <a:pt x="264" y="172"/>
                  </a:lnTo>
                  <a:lnTo>
                    <a:pt x="265" y="171"/>
                  </a:lnTo>
                  <a:lnTo>
                    <a:pt x="266" y="172"/>
                  </a:lnTo>
                  <a:lnTo>
                    <a:pt x="266" y="173"/>
                  </a:lnTo>
                  <a:lnTo>
                    <a:pt x="244" y="213"/>
                  </a:lnTo>
                  <a:lnTo>
                    <a:pt x="193" y="304"/>
                  </a:lnTo>
                  <a:lnTo>
                    <a:pt x="119" y="433"/>
                  </a:lnTo>
                  <a:lnTo>
                    <a:pt x="92" y="482"/>
                  </a:lnTo>
                  <a:lnTo>
                    <a:pt x="90" y="485"/>
                  </a:lnTo>
                  <a:lnTo>
                    <a:pt x="96" y="492"/>
                  </a:lnTo>
                  <a:lnTo>
                    <a:pt x="98" y="490"/>
                  </a:lnTo>
                  <a:lnTo>
                    <a:pt x="104" y="498"/>
                  </a:lnTo>
                  <a:lnTo>
                    <a:pt x="112" y="495"/>
                  </a:lnTo>
                  <a:lnTo>
                    <a:pt x="122" y="500"/>
                  </a:lnTo>
                  <a:lnTo>
                    <a:pt x="120" y="501"/>
                  </a:lnTo>
                  <a:lnTo>
                    <a:pt x="115" y="508"/>
                  </a:lnTo>
                  <a:lnTo>
                    <a:pt x="116" y="512"/>
                  </a:lnTo>
                  <a:lnTo>
                    <a:pt x="118" y="516"/>
                  </a:lnTo>
                  <a:lnTo>
                    <a:pt x="119" y="518"/>
                  </a:lnTo>
                  <a:lnTo>
                    <a:pt x="118" y="521"/>
                  </a:lnTo>
                  <a:lnTo>
                    <a:pt x="118" y="523"/>
                  </a:lnTo>
                  <a:lnTo>
                    <a:pt x="119" y="524"/>
                  </a:lnTo>
                  <a:lnTo>
                    <a:pt x="124" y="539"/>
                  </a:lnTo>
                  <a:lnTo>
                    <a:pt x="126" y="549"/>
                  </a:lnTo>
                  <a:lnTo>
                    <a:pt x="124" y="558"/>
                  </a:lnTo>
                  <a:lnTo>
                    <a:pt x="122" y="560"/>
                  </a:lnTo>
                  <a:lnTo>
                    <a:pt x="124" y="561"/>
                  </a:lnTo>
                  <a:lnTo>
                    <a:pt x="128" y="560"/>
                  </a:lnTo>
                  <a:lnTo>
                    <a:pt x="137" y="559"/>
                  </a:lnTo>
                  <a:lnTo>
                    <a:pt x="138" y="558"/>
                  </a:lnTo>
                  <a:lnTo>
                    <a:pt x="142" y="560"/>
                  </a:lnTo>
                  <a:lnTo>
                    <a:pt x="145" y="558"/>
                  </a:lnTo>
                  <a:lnTo>
                    <a:pt x="146" y="556"/>
                  </a:lnTo>
                  <a:lnTo>
                    <a:pt x="148" y="552"/>
                  </a:lnTo>
                  <a:lnTo>
                    <a:pt x="150" y="552"/>
                  </a:lnTo>
                  <a:lnTo>
                    <a:pt x="152" y="552"/>
                  </a:lnTo>
                  <a:lnTo>
                    <a:pt x="154" y="551"/>
                  </a:lnTo>
                  <a:lnTo>
                    <a:pt x="154" y="550"/>
                  </a:lnTo>
                  <a:lnTo>
                    <a:pt x="155" y="549"/>
                  </a:lnTo>
                  <a:lnTo>
                    <a:pt x="156" y="548"/>
                  </a:lnTo>
                  <a:lnTo>
                    <a:pt x="159" y="549"/>
                  </a:lnTo>
                  <a:lnTo>
                    <a:pt x="163" y="549"/>
                  </a:lnTo>
                  <a:lnTo>
                    <a:pt x="166" y="549"/>
                  </a:lnTo>
                  <a:lnTo>
                    <a:pt x="170" y="549"/>
                  </a:lnTo>
                  <a:lnTo>
                    <a:pt x="173" y="552"/>
                  </a:lnTo>
                  <a:lnTo>
                    <a:pt x="173" y="556"/>
                  </a:lnTo>
                  <a:lnTo>
                    <a:pt x="174" y="556"/>
                  </a:lnTo>
                  <a:lnTo>
                    <a:pt x="175" y="560"/>
                  </a:lnTo>
                  <a:lnTo>
                    <a:pt x="173" y="562"/>
                  </a:lnTo>
                  <a:lnTo>
                    <a:pt x="173" y="563"/>
                  </a:lnTo>
                  <a:lnTo>
                    <a:pt x="172" y="564"/>
                  </a:lnTo>
                  <a:lnTo>
                    <a:pt x="172" y="566"/>
                  </a:lnTo>
                  <a:lnTo>
                    <a:pt x="172" y="568"/>
                  </a:lnTo>
                  <a:lnTo>
                    <a:pt x="172" y="570"/>
                  </a:lnTo>
                  <a:lnTo>
                    <a:pt x="174" y="573"/>
                  </a:lnTo>
                  <a:lnTo>
                    <a:pt x="174" y="574"/>
                  </a:lnTo>
                  <a:lnTo>
                    <a:pt x="175" y="578"/>
                  </a:lnTo>
                  <a:lnTo>
                    <a:pt x="177" y="579"/>
                  </a:lnTo>
                  <a:lnTo>
                    <a:pt x="177" y="582"/>
                  </a:lnTo>
                  <a:lnTo>
                    <a:pt x="176" y="583"/>
                  </a:lnTo>
                  <a:lnTo>
                    <a:pt x="176" y="584"/>
                  </a:lnTo>
                  <a:lnTo>
                    <a:pt x="176" y="586"/>
                  </a:lnTo>
                  <a:lnTo>
                    <a:pt x="176" y="589"/>
                  </a:lnTo>
                  <a:lnTo>
                    <a:pt x="179" y="594"/>
                  </a:lnTo>
                  <a:lnTo>
                    <a:pt x="182" y="596"/>
                  </a:lnTo>
                  <a:lnTo>
                    <a:pt x="182" y="601"/>
                  </a:lnTo>
                  <a:lnTo>
                    <a:pt x="182" y="602"/>
                  </a:lnTo>
                  <a:lnTo>
                    <a:pt x="183" y="605"/>
                  </a:lnTo>
                  <a:lnTo>
                    <a:pt x="184" y="609"/>
                  </a:lnTo>
                  <a:lnTo>
                    <a:pt x="184" y="611"/>
                  </a:lnTo>
                  <a:lnTo>
                    <a:pt x="183" y="612"/>
                  </a:lnTo>
                  <a:lnTo>
                    <a:pt x="183" y="615"/>
                  </a:lnTo>
                  <a:lnTo>
                    <a:pt x="184" y="619"/>
                  </a:lnTo>
                  <a:lnTo>
                    <a:pt x="184" y="621"/>
                  </a:lnTo>
                  <a:lnTo>
                    <a:pt x="184" y="626"/>
                  </a:lnTo>
                  <a:lnTo>
                    <a:pt x="185" y="633"/>
                  </a:lnTo>
                  <a:lnTo>
                    <a:pt x="185" y="639"/>
                  </a:lnTo>
                  <a:lnTo>
                    <a:pt x="185" y="642"/>
                  </a:lnTo>
                  <a:lnTo>
                    <a:pt x="186" y="646"/>
                  </a:lnTo>
                  <a:lnTo>
                    <a:pt x="187" y="653"/>
                  </a:lnTo>
                  <a:lnTo>
                    <a:pt x="187" y="659"/>
                  </a:lnTo>
                  <a:lnTo>
                    <a:pt x="186" y="662"/>
                  </a:lnTo>
                  <a:lnTo>
                    <a:pt x="187" y="665"/>
                  </a:lnTo>
                  <a:lnTo>
                    <a:pt x="186" y="670"/>
                  </a:lnTo>
                  <a:lnTo>
                    <a:pt x="186" y="673"/>
                  </a:lnTo>
                  <a:lnTo>
                    <a:pt x="187" y="674"/>
                  </a:lnTo>
                  <a:lnTo>
                    <a:pt x="187" y="676"/>
                  </a:lnTo>
                  <a:lnTo>
                    <a:pt x="187" y="680"/>
                  </a:lnTo>
                  <a:lnTo>
                    <a:pt x="187" y="682"/>
                  </a:lnTo>
                  <a:lnTo>
                    <a:pt x="190" y="684"/>
                  </a:lnTo>
                  <a:lnTo>
                    <a:pt x="192" y="688"/>
                  </a:lnTo>
                  <a:lnTo>
                    <a:pt x="195" y="692"/>
                  </a:lnTo>
                  <a:lnTo>
                    <a:pt x="196" y="694"/>
                  </a:lnTo>
                  <a:lnTo>
                    <a:pt x="202" y="698"/>
                  </a:lnTo>
                  <a:lnTo>
                    <a:pt x="202" y="699"/>
                  </a:lnTo>
                  <a:lnTo>
                    <a:pt x="203" y="702"/>
                  </a:lnTo>
                  <a:lnTo>
                    <a:pt x="204" y="704"/>
                  </a:lnTo>
                  <a:lnTo>
                    <a:pt x="205" y="704"/>
                  </a:lnTo>
                  <a:lnTo>
                    <a:pt x="205" y="709"/>
                  </a:lnTo>
                  <a:lnTo>
                    <a:pt x="207" y="711"/>
                  </a:lnTo>
                  <a:lnTo>
                    <a:pt x="210" y="711"/>
                  </a:lnTo>
                  <a:lnTo>
                    <a:pt x="210" y="714"/>
                  </a:lnTo>
                  <a:lnTo>
                    <a:pt x="210" y="715"/>
                  </a:lnTo>
                  <a:lnTo>
                    <a:pt x="210" y="716"/>
                  </a:lnTo>
                  <a:lnTo>
                    <a:pt x="209" y="719"/>
                  </a:lnTo>
                  <a:lnTo>
                    <a:pt x="207" y="721"/>
                  </a:lnTo>
                  <a:lnTo>
                    <a:pt x="206" y="722"/>
                  </a:lnTo>
                  <a:lnTo>
                    <a:pt x="205" y="723"/>
                  </a:lnTo>
                  <a:lnTo>
                    <a:pt x="204" y="723"/>
                  </a:lnTo>
                  <a:lnTo>
                    <a:pt x="204" y="724"/>
                  </a:lnTo>
                  <a:lnTo>
                    <a:pt x="204" y="725"/>
                  </a:lnTo>
                  <a:lnTo>
                    <a:pt x="203" y="729"/>
                  </a:lnTo>
                  <a:lnTo>
                    <a:pt x="203" y="730"/>
                  </a:lnTo>
                  <a:lnTo>
                    <a:pt x="202" y="732"/>
                  </a:lnTo>
                  <a:lnTo>
                    <a:pt x="203" y="734"/>
                  </a:lnTo>
                  <a:lnTo>
                    <a:pt x="202" y="736"/>
                  </a:lnTo>
                  <a:lnTo>
                    <a:pt x="202" y="738"/>
                  </a:lnTo>
                  <a:lnTo>
                    <a:pt x="202" y="739"/>
                  </a:lnTo>
                  <a:lnTo>
                    <a:pt x="202" y="740"/>
                  </a:lnTo>
                  <a:lnTo>
                    <a:pt x="200" y="740"/>
                  </a:lnTo>
                  <a:lnTo>
                    <a:pt x="199" y="741"/>
                  </a:lnTo>
                  <a:lnTo>
                    <a:pt x="198" y="742"/>
                  </a:lnTo>
                  <a:lnTo>
                    <a:pt x="197" y="742"/>
                  </a:lnTo>
                  <a:lnTo>
                    <a:pt x="196" y="743"/>
                  </a:lnTo>
                  <a:lnTo>
                    <a:pt x="196" y="744"/>
                  </a:lnTo>
                  <a:lnTo>
                    <a:pt x="195" y="745"/>
                  </a:lnTo>
                  <a:lnTo>
                    <a:pt x="193" y="746"/>
                  </a:lnTo>
                  <a:lnTo>
                    <a:pt x="192" y="747"/>
                  </a:lnTo>
                  <a:lnTo>
                    <a:pt x="189" y="749"/>
                  </a:lnTo>
                  <a:lnTo>
                    <a:pt x="186" y="751"/>
                  </a:lnTo>
                  <a:lnTo>
                    <a:pt x="184" y="751"/>
                  </a:lnTo>
                  <a:lnTo>
                    <a:pt x="182" y="751"/>
                  </a:lnTo>
                  <a:lnTo>
                    <a:pt x="182" y="752"/>
                  </a:lnTo>
                  <a:lnTo>
                    <a:pt x="180" y="753"/>
                  </a:lnTo>
                  <a:lnTo>
                    <a:pt x="179" y="751"/>
                  </a:lnTo>
                  <a:lnTo>
                    <a:pt x="180" y="751"/>
                  </a:lnTo>
                  <a:lnTo>
                    <a:pt x="180" y="750"/>
                  </a:lnTo>
                  <a:lnTo>
                    <a:pt x="180" y="749"/>
                  </a:lnTo>
                  <a:lnTo>
                    <a:pt x="179" y="749"/>
                  </a:lnTo>
                  <a:lnTo>
                    <a:pt x="179" y="750"/>
                  </a:lnTo>
                  <a:lnTo>
                    <a:pt x="178" y="750"/>
                  </a:lnTo>
                  <a:lnTo>
                    <a:pt x="177" y="750"/>
                  </a:lnTo>
                  <a:lnTo>
                    <a:pt x="177" y="749"/>
                  </a:lnTo>
                  <a:lnTo>
                    <a:pt x="177" y="747"/>
                  </a:lnTo>
                  <a:lnTo>
                    <a:pt x="177" y="746"/>
                  </a:lnTo>
                  <a:lnTo>
                    <a:pt x="177" y="745"/>
                  </a:lnTo>
                  <a:lnTo>
                    <a:pt x="178" y="744"/>
                  </a:lnTo>
                  <a:lnTo>
                    <a:pt x="178" y="743"/>
                  </a:lnTo>
                  <a:lnTo>
                    <a:pt x="178" y="742"/>
                  </a:lnTo>
                  <a:lnTo>
                    <a:pt x="178" y="741"/>
                  </a:lnTo>
                  <a:lnTo>
                    <a:pt x="178" y="740"/>
                  </a:lnTo>
                  <a:lnTo>
                    <a:pt x="179" y="739"/>
                  </a:lnTo>
                  <a:lnTo>
                    <a:pt x="179" y="738"/>
                  </a:lnTo>
                  <a:lnTo>
                    <a:pt x="179" y="736"/>
                  </a:lnTo>
                  <a:lnTo>
                    <a:pt x="179" y="735"/>
                  </a:lnTo>
                  <a:lnTo>
                    <a:pt x="179" y="734"/>
                  </a:lnTo>
                  <a:lnTo>
                    <a:pt x="182" y="733"/>
                  </a:lnTo>
                  <a:lnTo>
                    <a:pt x="183" y="732"/>
                  </a:lnTo>
                  <a:lnTo>
                    <a:pt x="184" y="732"/>
                  </a:lnTo>
                  <a:lnTo>
                    <a:pt x="185" y="732"/>
                  </a:lnTo>
                  <a:lnTo>
                    <a:pt x="185" y="730"/>
                  </a:lnTo>
                  <a:lnTo>
                    <a:pt x="186" y="728"/>
                  </a:lnTo>
                  <a:lnTo>
                    <a:pt x="186" y="726"/>
                  </a:lnTo>
                  <a:lnTo>
                    <a:pt x="187" y="726"/>
                  </a:lnTo>
                  <a:lnTo>
                    <a:pt x="187" y="725"/>
                  </a:lnTo>
                  <a:lnTo>
                    <a:pt x="188" y="724"/>
                  </a:lnTo>
                  <a:lnTo>
                    <a:pt x="188" y="722"/>
                  </a:lnTo>
                  <a:lnTo>
                    <a:pt x="189" y="719"/>
                  </a:lnTo>
                  <a:lnTo>
                    <a:pt x="189" y="716"/>
                  </a:lnTo>
                  <a:lnTo>
                    <a:pt x="189" y="715"/>
                  </a:lnTo>
                  <a:lnTo>
                    <a:pt x="189" y="711"/>
                  </a:lnTo>
                  <a:lnTo>
                    <a:pt x="188" y="709"/>
                  </a:lnTo>
                  <a:lnTo>
                    <a:pt x="188" y="708"/>
                  </a:lnTo>
                  <a:lnTo>
                    <a:pt x="187" y="708"/>
                  </a:lnTo>
                  <a:lnTo>
                    <a:pt x="188" y="711"/>
                  </a:lnTo>
                  <a:lnTo>
                    <a:pt x="188" y="713"/>
                  </a:lnTo>
                  <a:lnTo>
                    <a:pt x="188" y="714"/>
                  </a:lnTo>
                  <a:lnTo>
                    <a:pt x="188" y="715"/>
                  </a:lnTo>
                  <a:lnTo>
                    <a:pt x="188" y="718"/>
                  </a:lnTo>
                  <a:lnTo>
                    <a:pt x="188" y="719"/>
                  </a:lnTo>
                  <a:lnTo>
                    <a:pt x="188" y="720"/>
                  </a:lnTo>
                  <a:lnTo>
                    <a:pt x="187" y="723"/>
                  </a:lnTo>
                  <a:lnTo>
                    <a:pt x="186" y="723"/>
                  </a:lnTo>
                  <a:lnTo>
                    <a:pt x="185" y="725"/>
                  </a:lnTo>
                  <a:lnTo>
                    <a:pt x="184" y="729"/>
                  </a:lnTo>
                  <a:lnTo>
                    <a:pt x="185" y="729"/>
                  </a:lnTo>
                  <a:lnTo>
                    <a:pt x="184" y="731"/>
                  </a:lnTo>
                  <a:lnTo>
                    <a:pt x="183" y="731"/>
                  </a:lnTo>
                  <a:lnTo>
                    <a:pt x="184" y="731"/>
                  </a:lnTo>
                  <a:lnTo>
                    <a:pt x="184" y="728"/>
                  </a:lnTo>
                  <a:lnTo>
                    <a:pt x="183" y="728"/>
                  </a:lnTo>
                  <a:lnTo>
                    <a:pt x="183" y="729"/>
                  </a:lnTo>
                  <a:lnTo>
                    <a:pt x="183" y="730"/>
                  </a:lnTo>
                  <a:lnTo>
                    <a:pt x="182" y="732"/>
                  </a:lnTo>
                  <a:lnTo>
                    <a:pt x="180" y="732"/>
                  </a:lnTo>
                  <a:lnTo>
                    <a:pt x="178" y="733"/>
                  </a:lnTo>
                  <a:lnTo>
                    <a:pt x="177" y="733"/>
                  </a:lnTo>
                  <a:lnTo>
                    <a:pt x="176" y="732"/>
                  </a:lnTo>
                  <a:lnTo>
                    <a:pt x="176" y="731"/>
                  </a:lnTo>
                  <a:lnTo>
                    <a:pt x="177" y="731"/>
                  </a:lnTo>
                  <a:lnTo>
                    <a:pt x="178" y="730"/>
                  </a:lnTo>
                  <a:lnTo>
                    <a:pt x="179" y="728"/>
                  </a:lnTo>
                  <a:lnTo>
                    <a:pt x="180" y="726"/>
                  </a:lnTo>
                  <a:lnTo>
                    <a:pt x="178" y="726"/>
                  </a:lnTo>
                  <a:lnTo>
                    <a:pt x="178" y="728"/>
                  </a:lnTo>
                  <a:lnTo>
                    <a:pt x="178" y="729"/>
                  </a:lnTo>
                  <a:lnTo>
                    <a:pt x="177" y="730"/>
                  </a:lnTo>
                  <a:lnTo>
                    <a:pt x="176" y="730"/>
                  </a:lnTo>
                  <a:lnTo>
                    <a:pt x="174" y="730"/>
                  </a:lnTo>
                  <a:lnTo>
                    <a:pt x="174" y="729"/>
                  </a:lnTo>
                  <a:lnTo>
                    <a:pt x="174" y="728"/>
                  </a:lnTo>
                  <a:lnTo>
                    <a:pt x="174" y="726"/>
                  </a:lnTo>
                  <a:lnTo>
                    <a:pt x="173" y="726"/>
                  </a:lnTo>
                  <a:lnTo>
                    <a:pt x="173" y="728"/>
                  </a:lnTo>
                  <a:lnTo>
                    <a:pt x="172" y="728"/>
                  </a:lnTo>
                  <a:lnTo>
                    <a:pt x="172" y="726"/>
                  </a:lnTo>
                  <a:lnTo>
                    <a:pt x="172" y="725"/>
                  </a:lnTo>
                  <a:lnTo>
                    <a:pt x="170" y="724"/>
                  </a:lnTo>
                  <a:lnTo>
                    <a:pt x="169" y="723"/>
                  </a:lnTo>
                  <a:lnTo>
                    <a:pt x="170" y="722"/>
                  </a:lnTo>
                  <a:lnTo>
                    <a:pt x="169" y="720"/>
                  </a:lnTo>
                  <a:lnTo>
                    <a:pt x="169" y="718"/>
                  </a:lnTo>
                  <a:lnTo>
                    <a:pt x="170" y="718"/>
                  </a:lnTo>
                  <a:lnTo>
                    <a:pt x="172" y="718"/>
                  </a:lnTo>
                  <a:lnTo>
                    <a:pt x="173" y="718"/>
                  </a:lnTo>
                  <a:lnTo>
                    <a:pt x="174" y="716"/>
                  </a:lnTo>
                  <a:lnTo>
                    <a:pt x="175" y="716"/>
                  </a:lnTo>
                  <a:lnTo>
                    <a:pt x="174" y="716"/>
                  </a:lnTo>
                  <a:lnTo>
                    <a:pt x="174" y="715"/>
                  </a:lnTo>
                  <a:lnTo>
                    <a:pt x="174" y="714"/>
                  </a:lnTo>
                  <a:lnTo>
                    <a:pt x="175" y="713"/>
                  </a:lnTo>
                  <a:lnTo>
                    <a:pt x="175" y="712"/>
                  </a:lnTo>
                  <a:lnTo>
                    <a:pt x="175" y="711"/>
                  </a:lnTo>
                  <a:lnTo>
                    <a:pt x="176" y="711"/>
                  </a:lnTo>
                  <a:lnTo>
                    <a:pt x="177" y="711"/>
                  </a:lnTo>
                  <a:lnTo>
                    <a:pt x="177" y="710"/>
                  </a:lnTo>
                  <a:lnTo>
                    <a:pt x="176" y="710"/>
                  </a:lnTo>
                  <a:lnTo>
                    <a:pt x="176" y="709"/>
                  </a:lnTo>
                  <a:lnTo>
                    <a:pt x="177" y="708"/>
                  </a:lnTo>
                  <a:lnTo>
                    <a:pt x="178" y="708"/>
                  </a:lnTo>
                  <a:lnTo>
                    <a:pt x="178" y="706"/>
                  </a:lnTo>
                  <a:lnTo>
                    <a:pt x="177" y="706"/>
                  </a:lnTo>
                  <a:lnTo>
                    <a:pt x="176" y="706"/>
                  </a:lnTo>
                  <a:lnTo>
                    <a:pt x="175" y="705"/>
                  </a:lnTo>
                  <a:lnTo>
                    <a:pt x="175" y="706"/>
                  </a:lnTo>
                  <a:lnTo>
                    <a:pt x="175" y="708"/>
                  </a:lnTo>
                  <a:lnTo>
                    <a:pt x="175" y="709"/>
                  </a:lnTo>
                  <a:lnTo>
                    <a:pt x="174" y="711"/>
                  </a:lnTo>
                  <a:lnTo>
                    <a:pt x="173" y="711"/>
                  </a:lnTo>
                  <a:lnTo>
                    <a:pt x="173" y="712"/>
                  </a:lnTo>
                  <a:lnTo>
                    <a:pt x="173" y="713"/>
                  </a:lnTo>
                  <a:lnTo>
                    <a:pt x="170" y="713"/>
                  </a:lnTo>
                  <a:lnTo>
                    <a:pt x="170" y="714"/>
                  </a:lnTo>
                  <a:lnTo>
                    <a:pt x="169" y="713"/>
                  </a:lnTo>
                  <a:lnTo>
                    <a:pt x="168" y="715"/>
                  </a:lnTo>
                  <a:lnTo>
                    <a:pt x="168" y="716"/>
                  </a:lnTo>
                  <a:lnTo>
                    <a:pt x="167" y="718"/>
                  </a:lnTo>
                  <a:lnTo>
                    <a:pt x="167" y="716"/>
                  </a:lnTo>
                  <a:lnTo>
                    <a:pt x="166" y="715"/>
                  </a:lnTo>
                  <a:lnTo>
                    <a:pt x="166" y="714"/>
                  </a:lnTo>
                  <a:lnTo>
                    <a:pt x="165" y="714"/>
                  </a:lnTo>
                  <a:lnTo>
                    <a:pt x="165" y="713"/>
                  </a:lnTo>
                  <a:lnTo>
                    <a:pt x="165" y="712"/>
                  </a:lnTo>
                  <a:lnTo>
                    <a:pt x="165" y="711"/>
                  </a:lnTo>
                  <a:lnTo>
                    <a:pt x="165" y="709"/>
                  </a:lnTo>
                  <a:lnTo>
                    <a:pt x="165" y="708"/>
                  </a:lnTo>
                  <a:lnTo>
                    <a:pt x="165" y="706"/>
                  </a:lnTo>
                  <a:lnTo>
                    <a:pt x="165" y="705"/>
                  </a:lnTo>
                  <a:lnTo>
                    <a:pt x="166" y="706"/>
                  </a:lnTo>
                  <a:lnTo>
                    <a:pt x="166" y="708"/>
                  </a:lnTo>
                  <a:lnTo>
                    <a:pt x="167" y="708"/>
                  </a:lnTo>
                  <a:lnTo>
                    <a:pt x="167" y="706"/>
                  </a:lnTo>
                  <a:lnTo>
                    <a:pt x="167" y="705"/>
                  </a:lnTo>
                  <a:lnTo>
                    <a:pt x="168" y="705"/>
                  </a:lnTo>
                  <a:lnTo>
                    <a:pt x="169" y="705"/>
                  </a:lnTo>
                  <a:lnTo>
                    <a:pt x="170" y="704"/>
                  </a:lnTo>
                  <a:lnTo>
                    <a:pt x="173" y="702"/>
                  </a:lnTo>
                  <a:lnTo>
                    <a:pt x="173" y="699"/>
                  </a:lnTo>
                  <a:lnTo>
                    <a:pt x="175" y="698"/>
                  </a:lnTo>
                  <a:lnTo>
                    <a:pt x="176" y="696"/>
                  </a:lnTo>
                  <a:lnTo>
                    <a:pt x="177" y="695"/>
                  </a:lnTo>
                  <a:lnTo>
                    <a:pt x="177" y="694"/>
                  </a:lnTo>
                  <a:lnTo>
                    <a:pt x="176" y="694"/>
                  </a:lnTo>
                  <a:lnTo>
                    <a:pt x="175" y="695"/>
                  </a:lnTo>
                  <a:lnTo>
                    <a:pt x="174" y="696"/>
                  </a:lnTo>
                  <a:lnTo>
                    <a:pt x="172" y="698"/>
                  </a:lnTo>
                  <a:lnTo>
                    <a:pt x="170" y="701"/>
                  </a:lnTo>
                  <a:lnTo>
                    <a:pt x="169" y="702"/>
                  </a:lnTo>
                  <a:lnTo>
                    <a:pt x="168" y="701"/>
                  </a:lnTo>
                  <a:lnTo>
                    <a:pt x="167" y="701"/>
                  </a:lnTo>
                  <a:lnTo>
                    <a:pt x="166" y="702"/>
                  </a:lnTo>
                  <a:lnTo>
                    <a:pt x="166" y="703"/>
                  </a:lnTo>
                  <a:lnTo>
                    <a:pt x="165" y="702"/>
                  </a:lnTo>
                  <a:lnTo>
                    <a:pt x="165" y="701"/>
                  </a:lnTo>
                  <a:lnTo>
                    <a:pt x="166" y="699"/>
                  </a:lnTo>
                  <a:lnTo>
                    <a:pt x="166" y="696"/>
                  </a:lnTo>
                  <a:lnTo>
                    <a:pt x="166" y="694"/>
                  </a:lnTo>
                  <a:lnTo>
                    <a:pt x="165" y="694"/>
                  </a:lnTo>
                  <a:lnTo>
                    <a:pt x="164" y="693"/>
                  </a:lnTo>
                  <a:lnTo>
                    <a:pt x="163" y="694"/>
                  </a:lnTo>
                  <a:lnTo>
                    <a:pt x="163" y="692"/>
                  </a:lnTo>
                  <a:lnTo>
                    <a:pt x="163" y="691"/>
                  </a:lnTo>
                  <a:lnTo>
                    <a:pt x="163" y="690"/>
                  </a:lnTo>
                  <a:lnTo>
                    <a:pt x="164" y="688"/>
                  </a:lnTo>
                  <a:lnTo>
                    <a:pt x="165" y="688"/>
                  </a:lnTo>
                  <a:lnTo>
                    <a:pt x="166" y="688"/>
                  </a:lnTo>
                  <a:lnTo>
                    <a:pt x="167" y="686"/>
                  </a:lnTo>
                  <a:lnTo>
                    <a:pt x="168" y="685"/>
                  </a:lnTo>
                  <a:lnTo>
                    <a:pt x="169" y="685"/>
                  </a:lnTo>
                  <a:lnTo>
                    <a:pt x="170" y="685"/>
                  </a:lnTo>
                  <a:lnTo>
                    <a:pt x="172" y="685"/>
                  </a:lnTo>
                  <a:lnTo>
                    <a:pt x="172" y="686"/>
                  </a:lnTo>
                  <a:lnTo>
                    <a:pt x="172" y="688"/>
                  </a:lnTo>
                  <a:lnTo>
                    <a:pt x="172" y="689"/>
                  </a:lnTo>
                  <a:lnTo>
                    <a:pt x="172" y="688"/>
                  </a:lnTo>
                  <a:lnTo>
                    <a:pt x="173" y="686"/>
                  </a:lnTo>
                  <a:lnTo>
                    <a:pt x="173" y="685"/>
                  </a:lnTo>
                  <a:lnTo>
                    <a:pt x="174" y="682"/>
                  </a:lnTo>
                  <a:lnTo>
                    <a:pt x="174" y="681"/>
                  </a:lnTo>
                  <a:lnTo>
                    <a:pt x="174" y="682"/>
                  </a:lnTo>
                  <a:lnTo>
                    <a:pt x="176" y="684"/>
                  </a:lnTo>
                  <a:lnTo>
                    <a:pt x="176" y="685"/>
                  </a:lnTo>
                  <a:lnTo>
                    <a:pt x="175" y="685"/>
                  </a:lnTo>
                  <a:lnTo>
                    <a:pt x="175" y="686"/>
                  </a:lnTo>
                  <a:lnTo>
                    <a:pt x="176" y="686"/>
                  </a:lnTo>
                  <a:lnTo>
                    <a:pt x="176" y="684"/>
                  </a:lnTo>
                  <a:lnTo>
                    <a:pt x="176" y="683"/>
                  </a:lnTo>
                  <a:lnTo>
                    <a:pt x="176" y="682"/>
                  </a:lnTo>
                  <a:lnTo>
                    <a:pt x="175" y="680"/>
                  </a:lnTo>
                  <a:lnTo>
                    <a:pt x="175" y="679"/>
                  </a:lnTo>
                  <a:lnTo>
                    <a:pt x="176" y="679"/>
                  </a:lnTo>
                  <a:lnTo>
                    <a:pt x="177" y="678"/>
                  </a:lnTo>
                  <a:lnTo>
                    <a:pt x="178" y="678"/>
                  </a:lnTo>
                  <a:lnTo>
                    <a:pt x="178" y="676"/>
                  </a:lnTo>
                  <a:lnTo>
                    <a:pt x="178" y="675"/>
                  </a:lnTo>
                  <a:lnTo>
                    <a:pt x="177" y="675"/>
                  </a:lnTo>
                  <a:lnTo>
                    <a:pt x="177" y="676"/>
                  </a:lnTo>
                  <a:lnTo>
                    <a:pt x="177" y="675"/>
                  </a:lnTo>
                  <a:lnTo>
                    <a:pt x="176" y="675"/>
                  </a:lnTo>
                  <a:lnTo>
                    <a:pt x="175" y="675"/>
                  </a:lnTo>
                  <a:lnTo>
                    <a:pt x="175" y="674"/>
                  </a:lnTo>
                  <a:lnTo>
                    <a:pt x="174" y="673"/>
                  </a:lnTo>
                  <a:lnTo>
                    <a:pt x="175" y="673"/>
                  </a:lnTo>
                  <a:lnTo>
                    <a:pt x="175" y="672"/>
                  </a:lnTo>
                  <a:lnTo>
                    <a:pt x="177" y="672"/>
                  </a:lnTo>
                  <a:lnTo>
                    <a:pt x="179" y="671"/>
                  </a:lnTo>
                  <a:lnTo>
                    <a:pt x="178" y="671"/>
                  </a:lnTo>
                  <a:lnTo>
                    <a:pt x="178" y="670"/>
                  </a:lnTo>
                  <a:lnTo>
                    <a:pt x="176" y="671"/>
                  </a:lnTo>
                  <a:lnTo>
                    <a:pt x="175" y="672"/>
                  </a:lnTo>
                  <a:lnTo>
                    <a:pt x="175" y="671"/>
                  </a:lnTo>
                  <a:lnTo>
                    <a:pt x="174" y="670"/>
                  </a:lnTo>
                  <a:lnTo>
                    <a:pt x="172" y="666"/>
                  </a:lnTo>
                  <a:lnTo>
                    <a:pt x="172" y="665"/>
                  </a:lnTo>
                  <a:lnTo>
                    <a:pt x="172" y="664"/>
                  </a:lnTo>
                  <a:lnTo>
                    <a:pt x="172" y="663"/>
                  </a:lnTo>
                  <a:lnTo>
                    <a:pt x="172" y="662"/>
                  </a:lnTo>
                  <a:lnTo>
                    <a:pt x="172" y="661"/>
                  </a:lnTo>
                  <a:lnTo>
                    <a:pt x="173" y="661"/>
                  </a:lnTo>
                  <a:lnTo>
                    <a:pt x="174" y="660"/>
                  </a:lnTo>
                  <a:lnTo>
                    <a:pt x="174" y="659"/>
                  </a:lnTo>
                  <a:lnTo>
                    <a:pt x="173" y="659"/>
                  </a:lnTo>
                  <a:lnTo>
                    <a:pt x="172" y="659"/>
                  </a:lnTo>
                  <a:lnTo>
                    <a:pt x="170" y="659"/>
                  </a:lnTo>
                  <a:lnTo>
                    <a:pt x="170" y="658"/>
                  </a:lnTo>
                  <a:lnTo>
                    <a:pt x="170" y="656"/>
                  </a:lnTo>
                  <a:lnTo>
                    <a:pt x="169" y="655"/>
                  </a:lnTo>
                  <a:lnTo>
                    <a:pt x="168" y="655"/>
                  </a:lnTo>
                  <a:lnTo>
                    <a:pt x="168" y="654"/>
                  </a:lnTo>
                  <a:lnTo>
                    <a:pt x="168" y="653"/>
                  </a:lnTo>
                  <a:lnTo>
                    <a:pt x="166" y="653"/>
                  </a:lnTo>
                  <a:lnTo>
                    <a:pt x="164" y="651"/>
                  </a:lnTo>
                  <a:lnTo>
                    <a:pt x="164" y="650"/>
                  </a:lnTo>
                  <a:lnTo>
                    <a:pt x="164" y="648"/>
                  </a:lnTo>
                  <a:lnTo>
                    <a:pt x="165" y="648"/>
                  </a:lnTo>
                  <a:lnTo>
                    <a:pt x="165" y="646"/>
                  </a:lnTo>
                  <a:lnTo>
                    <a:pt x="166" y="645"/>
                  </a:lnTo>
                  <a:lnTo>
                    <a:pt x="166" y="646"/>
                  </a:lnTo>
                  <a:lnTo>
                    <a:pt x="167" y="646"/>
                  </a:lnTo>
                  <a:lnTo>
                    <a:pt x="167" y="648"/>
                  </a:lnTo>
                  <a:lnTo>
                    <a:pt x="168" y="648"/>
                  </a:lnTo>
                  <a:lnTo>
                    <a:pt x="169" y="648"/>
                  </a:lnTo>
                  <a:lnTo>
                    <a:pt x="170" y="646"/>
                  </a:lnTo>
                  <a:lnTo>
                    <a:pt x="169" y="646"/>
                  </a:lnTo>
                  <a:lnTo>
                    <a:pt x="168" y="645"/>
                  </a:lnTo>
                  <a:lnTo>
                    <a:pt x="167" y="644"/>
                  </a:lnTo>
                  <a:lnTo>
                    <a:pt x="167" y="643"/>
                  </a:lnTo>
                  <a:lnTo>
                    <a:pt x="168" y="643"/>
                  </a:lnTo>
                  <a:lnTo>
                    <a:pt x="168" y="641"/>
                  </a:lnTo>
                  <a:lnTo>
                    <a:pt x="168" y="640"/>
                  </a:lnTo>
                  <a:lnTo>
                    <a:pt x="168" y="639"/>
                  </a:lnTo>
                  <a:lnTo>
                    <a:pt x="169" y="638"/>
                  </a:lnTo>
                  <a:lnTo>
                    <a:pt x="170" y="638"/>
                  </a:lnTo>
                  <a:lnTo>
                    <a:pt x="170" y="636"/>
                  </a:lnTo>
                  <a:lnTo>
                    <a:pt x="169" y="636"/>
                  </a:lnTo>
                  <a:lnTo>
                    <a:pt x="168" y="636"/>
                  </a:lnTo>
                  <a:lnTo>
                    <a:pt x="168" y="635"/>
                  </a:lnTo>
                  <a:lnTo>
                    <a:pt x="167" y="634"/>
                  </a:lnTo>
                  <a:lnTo>
                    <a:pt x="168" y="633"/>
                  </a:lnTo>
                  <a:lnTo>
                    <a:pt x="169" y="631"/>
                  </a:lnTo>
                  <a:lnTo>
                    <a:pt x="170" y="632"/>
                  </a:lnTo>
                  <a:lnTo>
                    <a:pt x="172" y="633"/>
                  </a:lnTo>
                  <a:lnTo>
                    <a:pt x="172" y="634"/>
                  </a:lnTo>
                  <a:lnTo>
                    <a:pt x="173" y="634"/>
                  </a:lnTo>
                  <a:lnTo>
                    <a:pt x="173" y="635"/>
                  </a:lnTo>
                  <a:lnTo>
                    <a:pt x="175" y="638"/>
                  </a:lnTo>
                  <a:lnTo>
                    <a:pt x="176" y="639"/>
                  </a:lnTo>
                  <a:lnTo>
                    <a:pt x="175" y="636"/>
                  </a:lnTo>
                  <a:lnTo>
                    <a:pt x="175" y="635"/>
                  </a:lnTo>
                  <a:lnTo>
                    <a:pt x="173" y="632"/>
                  </a:lnTo>
                  <a:lnTo>
                    <a:pt x="172" y="630"/>
                  </a:lnTo>
                  <a:lnTo>
                    <a:pt x="173" y="630"/>
                  </a:lnTo>
                  <a:lnTo>
                    <a:pt x="173" y="628"/>
                  </a:lnTo>
                  <a:lnTo>
                    <a:pt x="173" y="626"/>
                  </a:lnTo>
                  <a:lnTo>
                    <a:pt x="172" y="628"/>
                  </a:lnTo>
                  <a:lnTo>
                    <a:pt x="172" y="629"/>
                  </a:lnTo>
                  <a:lnTo>
                    <a:pt x="170" y="629"/>
                  </a:lnTo>
                  <a:lnTo>
                    <a:pt x="169" y="629"/>
                  </a:lnTo>
                  <a:lnTo>
                    <a:pt x="168" y="626"/>
                  </a:lnTo>
                  <a:lnTo>
                    <a:pt x="167" y="619"/>
                  </a:lnTo>
                  <a:lnTo>
                    <a:pt x="167" y="618"/>
                  </a:lnTo>
                  <a:lnTo>
                    <a:pt x="167" y="616"/>
                  </a:lnTo>
                  <a:lnTo>
                    <a:pt x="167" y="615"/>
                  </a:lnTo>
                  <a:lnTo>
                    <a:pt x="168" y="612"/>
                  </a:lnTo>
                  <a:lnTo>
                    <a:pt x="160" y="608"/>
                  </a:lnTo>
                  <a:lnTo>
                    <a:pt x="159" y="604"/>
                  </a:lnTo>
                  <a:lnTo>
                    <a:pt x="158" y="601"/>
                  </a:lnTo>
                  <a:lnTo>
                    <a:pt x="157" y="594"/>
                  </a:lnTo>
                  <a:lnTo>
                    <a:pt x="162" y="580"/>
                  </a:lnTo>
                  <a:lnTo>
                    <a:pt x="162" y="578"/>
                  </a:lnTo>
                  <a:lnTo>
                    <a:pt x="163" y="578"/>
                  </a:lnTo>
                  <a:lnTo>
                    <a:pt x="163" y="576"/>
                  </a:lnTo>
                  <a:lnTo>
                    <a:pt x="164" y="574"/>
                  </a:lnTo>
                  <a:lnTo>
                    <a:pt x="164" y="572"/>
                  </a:lnTo>
                  <a:lnTo>
                    <a:pt x="164" y="570"/>
                  </a:lnTo>
                  <a:lnTo>
                    <a:pt x="164" y="566"/>
                  </a:lnTo>
                  <a:lnTo>
                    <a:pt x="164" y="564"/>
                  </a:lnTo>
                  <a:lnTo>
                    <a:pt x="163" y="565"/>
                  </a:lnTo>
                  <a:lnTo>
                    <a:pt x="163" y="566"/>
                  </a:lnTo>
                  <a:lnTo>
                    <a:pt x="163" y="568"/>
                  </a:lnTo>
                  <a:lnTo>
                    <a:pt x="163" y="569"/>
                  </a:lnTo>
                  <a:lnTo>
                    <a:pt x="163" y="570"/>
                  </a:lnTo>
                  <a:lnTo>
                    <a:pt x="163" y="571"/>
                  </a:lnTo>
                  <a:lnTo>
                    <a:pt x="162" y="572"/>
                  </a:lnTo>
                  <a:lnTo>
                    <a:pt x="160" y="573"/>
                  </a:lnTo>
                  <a:lnTo>
                    <a:pt x="160" y="574"/>
                  </a:lnTo>
                  <a:lnTo>
                    <a:pt x="160" y="575"/>
                  </a:lnTo>
                  <a:lnTo>
                    <a:pt x="160" y="578"/>
                  </a:lnTo>
                  <a:lnTo>
                    <a:pt x="159" y="579"/>
                  </a:lnTo>
                  <a:lnTo>
                    <a:pt x="158" y="579"/>
                  </a:lnTo>
                  <a:lnTo>
                    <a:pt x="158" y="582"/>
                  </a:lnTo>
                  <a:lnTo>
                    <a:pt x="158" y="583"/>
                  </a:lnTo>
                  <a:lnTo>
                    <a:pt x="158" y="585"/>
                  </a:lnTo>
                  <a:lnTo>
                    <a:pt x="157" y="590"/>
                  </a:lnTo>
                  <a:lnTo>
                    <a:pt x="157" y="591"/>
                  </a:lnTo>
                  <a:lnTo>
                    <a:pt x="157" y="590"/>
                  </a:lnTo>
                  <a:lnTo>
                    <a:pt x="156" y="590"/>
                  </a:lnTo>
                  <a:lnTo>
                    <a:pt x="156" y="591"/>
                  </a:lnTo>
                  <a:lnTo>
                    <a:pt x="156" y="592"/>
                  </a:lnTo>
                  <a:lnTo>
                    <a:pt x="156" y="593"/>
                  </a:lnTo>
                  <a:lnTo>
                    <a:pt x="155" y="596"/>
                  </a:lnTo>
                  <a:lnTo>
                    <a:pt x="155" y="599"/>
                  </a:lnTo>
                  <a:lnTo>
                    <a:pt x="154" y="601"/>
                  </a:lnTo>
                  <a:lnTo>
                    <a:pt x="153" y="601"/>
                  </a:lnTo>
                  <a:lnTo>
                    <a:pt x="153" y="602"/>
                  </a:lnTo>
                  <a:lnTo>
                    <a:pt x="153" y="604"/>
                  </a:lnTo>
                  <a:lnTo>
                    <a:pt x="152" y="604"/>
                  </a:lnTo>
                  <a:lnTo>
                    <a:pt x="152" y="603"/>
                  </a:lnTo>
                  <a:lnTo>
                    <a:pt x="150" y="603"/>
                  </a:lnTo>
                  <a:lnTo>
                    <a:pt x="150" y="601"/>
                  </a:lnTo>
                  <a:lnTo>
                    <a:pt x="149" y="601"/>
                  </a:lnTo>
                  <a:lnTo>
                    <a:pt x="148" y="599"/>
                  </a:lnTo>
                  <a:lnTo>
                    <a:pt x="148" y="596"/>
                  </a:lnTo>
                  <a:lnTo>
                    <a:pt x="149" y="594"/>
                  </a:lnTo>
                  <a:lnTo>
                    <a:pt x="148" y="594"/>
                  </a:lnTo>
                  <a:lnTo>
                    <a:pt x="147" y="594"/>
                  </a:lnTo>
                  <a:lnTo>
                    <a:pt x="147" y="593"/>
                  </a:lnTo>
                  <a:lnTo>
                    <a:pt x="146" y="592"/>
                  </a:lnTo>
                  <a:lnTo>
                    <a:pt x="144" y="592"/>
                  </a:lnTo>
                  <a:lnTo>
                    <a:pt x="143" y="591"/>
                  </a:lnTo>
                  <a:lnTo>
                    <a:pt x="140" y="591"/>
                  </a:lnTo>
                  <a:lnTo>
                    <a:pt x="142" y="590"/>
                  </a:lnTo>
                  <a:lnTo>
                    <a:pt x="142" y="589"/>
                  </a:lnTo>
                  <a:lnTo>
                    <a:pt x="140" y="588"/>
                  </a:lnTo>
                  <a:lnTo>
                    <a:pt x="140" y="586"/>
                  </a:lnTo>
                  <a:lnTo>
                    <a:pt x="142" y="586"/>
                  </a:lnTo>
                  <a:lnTo>
                    <a:pt x="143" y="586"/>
                  </a:lnTo>
                  <a:lnTo>
                    <a:pt x="144" y="586"/>
                  </a:lnTo>
                  <a:lnTo>
                    <a:pt x="144" y="585"/>
                  </a:lnTo>
                  <a:lnTo>
                    <a:pt x="144" y="584"/>
                  </a:lnTo>
                  <a:lnTo>
                    <a:pt x="145" y="583"/>
                  </a:lnTo>
                  <a:lnTo>
                    <a:pt x="144" y="580"/>
                  </a:lnTo>
                  <a:lnTo>
                    <a:pt x="145" y="579"/>
                  </a:lnTo>
                  <a:lnTo>
                    <a:pt x="145" y="576"/>
                  </a:lnTo>
                  <a:lnTo>
                    <a:pt x="145" y="575"/>
                  </a:lnTo>
                  <a:lnTo>
                    <a:pt x="146" y="575"/>
                  </a:lnTo>
                  <a:lnTo>
                    <a:pt x="147" y="572"/>
                  </a:lnTo>
                  <a:lnTo>
                    <a:pt x="147" y="570"/>
                  </a:lnTo>
                  <a:lnTo>
                    <a:pt x="146" y="570"/>
                  </a:lnTo>
                  <a:lnTo>
                    <a:pt x="146" y="571"/>
                  </a:lnTo>
                  <a:lnTo>
                    <a:pt x="146" y="572"/>
                  </a:lnTo>
                  <a:lnTo>
                    <a:pt x="145" y="573"/>
                  </a:lnTo>
                  <a:lnTo>
                    <a:pt x="143" y="576"/>
                  </a:lnTo>
                  <a:lnTo>
                    <a:pt x="142" y="576"/>
                  </a:lnTo>
                  <a:lnTo>
                    <a:pt x="139" y="573"/>
                  </a:lnTo>
                  <a:lnTo>
                    <a:pt x="139" y="572"/>
                  </a:lnTo>
                  <a:lnTo>
                    <a:pt x="138" y="572"/>
                  </a:lnTo>
                  <a:lnTo>
                    <a:pt x="138" y="571"/>
                  </a:lnTo>
                  <a:lnTo>
                    <a:pt x="139" y="568"/>
                  </a:lnTo>
                  <a:lnTo>
                    <a:pt x="139" y="566"/>
                  </a:lnTo>
                  <a:lnTo>
                    <a:pt x="138" y="566"/>
                  </a:lnTo>
                  <a:lnTo>
                    <a:pt x="138" y="568"/>
                  </a:lnTo>
                  <a:lnTo>
                    <a:pt x="137" y="569"/>
                  </a:lnTo>
                  <a:lnTo>
                    <a:pt x="136" y="568"/>
                  </a:lnTo>
                  <a:lnTo>
                    <a:pt x="136" y="566"/>
                  </a:lnTo>
                  <a:lnTo>
                    <a:pt x="135" y="566"/>
                  </a:lnTo>
                  <a:lnTo>
                    <a:pt x="135" y="565"/>
                  </a:lnTo>
                  <a:lnTo>
                    <a:pt x="134" y="565"/>
                  </a:lnTo>
                  <a:lnTo>
                    <a:pt x="134" y="564"/>
                  </a:lnTo>
                  <a:lnTo>
                    <a:pt x="133" y="564"/>
                  </a:lnTo>
                  <a:lnTo>
                    <a:pt x="133" y="565"/>
                  </a:lnTo>
                  <a:lnTo>
                    <a:pt x="132" y="565"/>
                  </a:lnTo>
                  <a:lnTo>
                    <a:pt x="133" y="566"/>
                  </a:lnTo>
                  <a:lnTo>
                    <a:pt x="134" y="568"/>
                  </a:lnTo>
                  <a:lnTo>
                    <a:pt x="135" y="568"/>
                  </a:lnTo>
                  <a:lnTo>
                    <a:pt x="136" y="569"/>
                  </a:lnTo>
                  <a:lnTo>
                    <a:pt x="136" y="570"/>
                  </a:lnTo>
                  <a:lnTo>
                    <a:pt x="137" y="571"/>
                  </a:lnTo>
                  <a:lnTo>
                    <a:pt x="138" y="573"/>
                  </a:lnTo>
                  <a:lnTo>
                    <a:pt x="138" y="578"/>
                  </a:lnTo>
                  <a:lnTo>
                    <a:pt x="137" y="578"/>
                  </a:lnTo>
                  <a:lnTo>
                    <a:pt x="136" y="578"/>
                  </a:lnTo>
                  <a:lnTo>
                    <a:pt x="135" y="579"/>
                  </a:lnTo>
                  <a:lnTo>
                    <a:pt x="137" y="579"/>
                  </a:lnTo>
                  <a:lnTo>
                    <a:pt x="138" y="579"/>
                  </a:lnTo>
                  <a:lnTo>
                    <a:pt x="138" y="578"/>
                  </a:lnTo>
                  <a:lnTo>
                    <a:pt x="139" y="579"/>
                  </a:lnTo>
                  <a:lnTo>
                    <a:pt x="140" y="579"/>
                  </a:lnTo>
                  <a:lnTo>
                    <a:pt x="139" y="582"/>
                  </a:lnTo>
                  <a:lnTo>
                    <a:pt x="138" y="583"/>
                  </a:lnTo>
                  <a:lnTo>
                    <a:pt x="138" y="584"/>
                  </a:lnTo>
                  <a:lnTo>
                    <a:pt x="139" y="585"/>
                  </a:lnTo>
                  <a:lnTo>
                    <a:pt x="139" y="586"/>
                  </a:lnTo>
                  <a:lnTo>
                    <a:pt x="139" y="588"/>
                  </a:lnTo>
                  <a:lnTo>
                    <a:pt x="139" y="589"/>
                  </a:lnTo>
                  <a:lnTo>
                    <a:pt x="138" y="590"/>
                  </a:lnTo>
                  <a:lnTo>
                    <a:pt x="137" y="591"/>
                  </a:lnTo>
                  <a:lnTo>
                    <a:pt x="134" y="590"/>
                  </a:lnTo>
                  <a:lnTo>
                    <a:pt x="133" y="590"/>
                  </a:lnTo>
                  <a:lnTo>
                    <a:pt x="134" y="589"/>
                  </a:lnTo>
                  <a:lnTo>
                    <a:pt x="134" y="588"/>
                  </a:lnTo>
                  <a:lnTo>
                    <a:pt x="133" y="588"/>
                  </a:lnTo>
                  <a:lnTo>
                    <a:pt x="133" y="589"/>
                  </a:lnTo>
                  <a:lnTo>
                    <a:pt x="132" y="590"/>
                  </a:lnTo>
                  <a:lnTo>
                    <a:pt x="130" y="589"/>
                  </a:lnTo>
                  <a:lnTo>
                    <a:pt x="129" y="588"/>
                  </a:lnTo>
                  <a:lnTo>
                    <a:pt x="129" y="586"/>
                  </a:lnTo>
                  <a:lnTo>
                    <a:pt x="128" y="586"/>
                  </a:lnTo>
                  <a:lnTo>
                    <a:pt x="127" y="586"/>
                  </a:lnTo>
                  <a:lnTo>
                    <a:pt x="128" y="589"/>
                  </a:lnTo>
                  <a:lnTo>
                    <a:pt x="127" y="590"/>
                  </a:lnTo>
                  <a:lnTo>
                    <a:pt x="126" y="591"/>
                  </a:lnTo>
                  <a:lnTo>
                    <a:pt x="125" y="590"/>
                  </a:lnTo>
                  <a:lnTo>
                    <a:pt x="125" y="589"/>
                  </a:lnTo>
                  <a:lnTo>
                    <a:pt x="125" y="588"/>
                  </a:lnTo>
                  <a:lnTo>
                    <a:pt x="125" y="586"/>
                  </a:lnTo>
                  <a:lnTo>
                    <a:pt x="124" y="585"/>
                  </a:lnTo>
                  <a:lnTo>
                    <a:pt x="124" y="584"/>
                  </a:lnTo>
                  <a:lnTo>
                    <a:pt x="124" y="582"/>
                  </a:lnTo>
                  <a:lnTo>
                    <a:pt x="123" y="581"/>
                  </a:lnTo>
                  <a:lnTo>
                    <a:pt x="122" y="581"/>
                  </a:lnTo>
                  <a:lnTo>
                    <a:pt x="120" y="580"/>
                  </a:lnTo>
                  <a:lnTo>
                    <a:pt x="120" y="579"/>
                  </a:lnTo>
                  <a:lnTo>
                    <a:pt x="119" y="578"/>
                  </a:lnTo>
                  <a:lnTo>
                    <a:pt x="119" y="576"/>
                  </a:lnTo>
                  <a:lnTo>
                    <a:pt x="118" y="576"/>
                  </a:lnTo>
                  <a:lnTo>
                    <a:pt x="117" y="574"/>
                  </a:lnTo>
                  <a:lnTo>
                    <a:pt x="117" y="572"/>
                  </a:lnTo>
                  <a:lnTo>
                    <a:pt x="116" y="570"/>
                  </a:lnTo>
                  <a:lnTo>
                    <a:pt x="115" y="569"/>
                  </a:lnTo>
                  <a:lnTo>
                    <a:pt x="115" y="568"/>
                  </a:lnTo>
                  <a:lnTo>
                    <a:pt x="115" y="566"/>
                  </a:lnTo>
                  <a:lnTo>
                    <a:pt x="115" y="564"/>
                  </a:lnTo>
                  <a:lnTo>
                    <a:pt x="114" y="562"/>
                  </a:lnTo>
                  <a:lnTo>
                    <a:pt x="114" y="561"/>
                  </a:lnTo>
                  <a:lnTo>
                    <a:pt x="114" y="560"/>
                  </a:lnTo>
                  <a:lnTo>
                    <a:pt x="115" y="559"/>
                  </a:lnTo>
                  <a:lnTo>
                    <a:pt x="115" y="558"/>
                  </a:lnTo>
                  <a:lnTo>
                    <a:pt x="115" y="556"/>
                  </a:lnTo>
                  <a:lnTo>
                    <a:pt x="114" y="554"/>
                  </a:lnTo>
                  <a:lnTo>
                    <a:pt x="114" y="552"/>
                  </a:lnTo>
                  <a:lnTo>
                    <a:pt x="114" y="551"/>
                  </a:lnTo>
                  <a:lnTo>
                    <a:pt x="113" y="550"/>
                  </a:lnTo>
                  <a:lnTo>
                    <a:pt x="107" y="543"/>
                  </a:lnTo>
                  <a:lnTo>
                    <a:pt x="107" y="542"/>
                  </a:lnTo>
                  <a:lnTo>
                    <a:pt x="106" y="540"/>
                  </a:lnTo>
                  <a:lnTo>
                    <a:pt x="106" y="539"/>
                  </a:lnTo>
                  <a:lnTo>
                    <a:pt x="105" y="538"/>
                  </a:lnTo>
                  <a:lnTo>
                    <a:pt x="104" y="535"/>
                  </a:lnTo>
                  <a:lnTo>
                    <a:pt x="100" y="531"/>
                  </a:lnTo>
                  <a:lnTo>
                    <a:pt x="99" y="530"/>
                  </a:lnTo>
                  <a:lnTo>
                    <a:pt x="99" y="529"/>
                  </a:lnTo>
                  <a:lnTo>
                    <a:pt x="97" y="526"/>
                  </a:lnTo>
                  <a:lnTo>
                    <a:pt x="97" y="525"/>
                  </a:lnTo>
                  <a:lnTo>
                    <a:pt x="96" y="522"/>
                  </a:lnTo>
                  <a:lnTo>
                    <a:pt x="95" y="520"/>
                  </a:lnTo>
                  <a:lnTo>
                    <a:pt x="95" y="519"/>
                  </a:lnTo>
                  <a:lnTo>
                    <a:pt x="96" y="520"/>
                  </a:lnTo>
                  <a:lnTo>
                    <a:pt x="97" y="519"/>
                  </a:lnTo>
                  <a:lnTo>
                    <a:pt x="98" y="518"/>
                  </a:lnTo>
                  <a:lnTo>
                    <a:pt x="99" y="518"/>
                  </a:lnTo>
                  <a:lnTo>
                    <a:pt x="99" y="519"/>
                  </a:lnTo>
                  <a:lnTo>
                    <a:pt x="98" y="519"/>
                  </a:lnTo>
                  <a:lnTo>
                    <a:pt x="99" y="520"/>
                  </a:lnTo>
                  <a:lnTo>
                    <a:pt x="100" y="520"/>
                  </a:lnTo>
                  <a:lnTo>
                    <a:pt x="100" y="519"/>
                  </a:lnTo>
                  <a:lnTo>
                    <a:pt x="103" y="518"/>
                  </a:lnTo>
                  <a:lnTo>
                    <a:pt x="103" y="516"/>
                  </a:lnTo>
                  <a:lnTo>
                    <a:pt x="102" y="516"/>
                  </a:lnTo>
                  <a:lnTo>
                    <a:pt x="103" y="515"/>
                  </a:lnTo>
                  <a:lnTo>
                    <a:pt x="104" y="515"/>
                  </a:lnTo>
                  <a:lnTo>
                    <a:pt x="104" y="514"/>
                  </a:lnTo>
                  <a:lnTo>
                    <a:pt x="104" y="513"/>
                  </a:lnTo>
                  <a:lnTo>
                    <a:pt x="104" y="511"/>
                  </a:lnTo>
                  <a:lnTo>
                    <a:pt x="105" y="511"/>
                  </a:lnTo>
                  <a:lnTo>
                    <a:pt x="105" y="510"/>
                  </a:lnTo>
                  <a:lnTo>
                    <a:pt x="106" y="510"/>
                  </a:lnTo>
                  <a:lnTo>
                    <a:pt x="107" y="510"/>
                  </a:lnTo>
                  <a:lnTo>
                    <a:pt x="108" y="509"/>
                  </a:lnTo>
                  <a:lnTo>
                    <a:pt x="109" y="508"/>
                  </a:lnTo>
                  <a:lnTo>
                    <a:pt x="109" y="506"/>
                  </a:lnTo>
                  <a:lnTo>
                    <a:pt x="108" y="506"/>
                  </a:lnTo>
                  <a:lnTo>
                    <a:pt x="107" y="506"/>
                  </a:lnTo>
                  <a:lnTo>
                    <a:pt x="106" y="509"/>
                  </a:lnTo>
                  <a:lnTo>
                    <a:pt x="105" y="509"/>
                  </a:lnTo>
                  <a:lnTo>
                    <a:pt x="105" y="508"/>
                  </a:lnTo>
                  <a:lnTo>
                    <a:pt x="104" y="508"/>
                  </a:lnTo>
                  <a:lnTo>
                    <a:pt x="104" y="509"/>
                  </a:lnTo>
                  <a:lnTo>
                    <a:pt x="102" y="510"/>
                  </a:lnTo>
                  <a:lnTo>
                    <a:pt x="102" y="511"/>
                  </a:lnTo>
                  <a:lnTo>
                    <a:pt x="100" y="511"/>
                  </a:lnTo>
                  <a:lnTo>
                    <a:pt x="98" y="511"/>
                  </a:lnTo>
                  <a:lnTo>
                    <a:pt x="95" y="511"/>
                  </a:lnTo>
                  <a:lnTo>
                    <a:pt x="94" y="510"/>
                  </a:lnTo>
                  <a:lnTo>
                    <a:pt x="93" y="510"/>
                  </a:lnTo>
                  <a:lnTo>
                    <a:pt x="93" y="511"/>
                  </a:lnTo>
                  <a:lnTo>
                    <a:pt x="92" y="511"/>
                  </a:lnTo>
                  <a:lnTo>
                    <a:pt x="90" y="511"/>
                  </a:lnTo>
                  <a:lnTo>
                    <a:pt x="90" y="510"/>
                  </a:lnTo>
                  <a:lnTo>
                    <a:pt x="89" y="510"/>
                  </a:lnTo>
                  <a:lnTo>
                    <a:pt x="86" y="508"/>
                  </a:lnTo>
                  <a:lnTo>
                    <a:pt x="85" y="506"/>
                  </a:lnTo>
                  <a:lnTo>
                    <a:pt x="84" y="506"/>
                  </a:lnTo>
                  <a:lnTo>
                    <a:pt x="82" y="504"/>
                  </a:lnTo>
                  <a:lnTo>
                    <a:pt x="80" y="503"/>
                  </a:lnTo>
                  <a:lnTo>
                    <a:pt x="80" y="502"/>
                  </a:lnTo>
                  <a:lnTo>
                    <a:pt x="78" y="499"/>
                  </a:lnTo>
                  <a:lnTo>
                    <a:pt x="78" y="498"/>
                  </a:lnTo>
                  <a:lnTo>
                    <a:pt x="75" y="495"/>
                  </a:lnTo>
                  <a:lnTo>
                    <a:pt x="75" y="494"/>
                  </a:lnTo>
                  <a:lnTo>
                    <a:pt x="76" y="491"/>
                  </a:lnTo>
                  <a:lnTo>
                    <a:pt x="74" y="490"/>
                  </a:lnTo>
                  <a:lnTo>
                    <a:pt x="73" y="490"/>
                  </a:lnTo>
                  <a:lnTo>
                    <a:pt x="70" y="486"/>
                  </a:lnTo>
                  <a:lnTo>
                    <a:pt x="69" y="485"/>
                  </a:lnTo>
                  <a:lnTo>
                    <a:pt x="69" y="484"/>
                  </a:lnTo>
                  <a:lnTo>
                    <a:pt x="68" y="484"/>
                  </a:lnTo>
                  <a:lnTo>
                    <a:pt x="67" y="483"/>
                  </a:lnTo>
                  <a:lnTo>
                    <a:pt x="66" y="482"/>
                  </a:lnTo>
                  <a:lnTo>
                    <a:pt x="62" y="478"/>
                  </a:lnTo>
                  <a:lnTo>
                    <a:pt x="60" y="478"/>
                  </a:lnTo>
                  <a:lnTo>
                    <a:pt x="59" y="476"/>
                  </a:lnTo>
                  <a:lnTo>
                    <a:pt x="57" y="475"/>
                  </a:lnTo>
                  <a:lnTo>
                    <a:pt x="56" y="474"/>
                  </a:lnTo>
                  <a:lnTo>
                    <a:pt x="53" y="473"/>
                  </a:lnTo>
                  <a:lnTo>
                    <a:pt x="52" y="473"/>
                  </a:lnTo>
                  <a:lnTo>
                    <a:pt x="50" y="472"/>
                  </a:lnTo>
                  <a:lnTo>
                    <a:pt x="47" y="471"/>
                  </a:lnTo>
                  <a:lnTo>
                    <a:pt x="44" y="469"/>
                  </a:lnTo>
                  <a:lnTo>
                    <a:pt x="43" y="469"/>
                  </a:lnTo>
                  <a:lnTo>
                    <a:pt x="39" y="468"/>
                  </a:lnTo>
                  <a:lnTo>
                    <a:pt x="38" y="468"/>
                  </a:lnTo>
                  <a:lnTo>
                    <a:pt x="37" y="466"/>
                  </a:lnTo>
                  <a:lnTo>
                    <a:pt x="37" y="465"/>
                  </a:lnTo>
                  <a:lnTo>
                    <a:pt x="37" y="464"/>
                  </a:lnTo>
                  <a:lnTo>
                    <a:pt x="38" y="464"/>
                  </a:lnTo>
                  <a:lnTo>
                    <a:pt x="37" y="462"/>
                  </a:lnTo>
                  <a:lnTo>
                    <a:pt x="36" y="461"/>
                  </a:lnTo>
                  <a:lnTo>
                    <a:pt x="36" y="460"/>
                  </a:lnTo>
                  <a:lnTo>
                    <a:pt x="36" y="459"/>
                  </a:lnTo>
                  <a:lnTo>
                    <a:pt x="37" y="459"/>
                  </a:lnTo>
                  <a:lnTo>
                    <a:pt x="36" y="458"/>
                  </a:lnTo>
                  <a:lnTo>
                    <a:pt x="35" y="458"/>
                  </a:lnTo>
                  <a:lnTo>
                    <a:pt x="34" y="458"/>
                  </a:lnTo>
                  <a:lnTo>
                    <a:pt x="33" y="456"/>
                  </a:lnTo>
                  <a:lnTo>
                    <a:pt x="33" y="455"/>
                  </a:lnTo>
                  <a:lnTo>
                    <a:pt x="32" y="455"/>
                  </a:lnTo>
                  <a:lnTo>
                    <a:pt x="30" y="454"/>
                  </a:lnTo>
                  <a:lnTo>
                    <a:pt x="32" y="453"/>
                  </a:lnTo>
                  <a:lnTo>
                    <a:pt x="32" y="451"/>
                  </a:lnTo>
                  <a:lnTo>
                    <a:pt x="30" y="451"/>
                  </a:lnTo>
                  <a:lnTo>
                    <a:pt x="30" y="450"/>
                  </a:lnTo>
                  <a:lnTo>
                    <a:pt x="29" y="449"/>
                  </a:lnTo>
                  <a:lnTo>
                    <a:pt x="28" y="449"/>
                  </a:lnTo>
                  <a:lnTo>
                    <a:pt x="30" y="446"/>
                  </a:lnTo>
                  <a:lnTo>
                    <a:pt x="32" y="445"/>
                  </a:lnTo>
                  <a:lnTo>
                    <a:pt x="33" y="445"/>
                  </a:lnTo>
                  <a:lnTo>
                    <a:pt x="33" y="444"/>
                  </a:lnTo>
                  <a:lnTo>
                    <a:pt x="32" y="444"/>
                  </a:lnTo>
                  <a:lnTo>
                    <a:pt x="30" y="443"/>
                  </a:lnTo>
                  <a:lnTo>
                    <a:pt x="28" y="442"/>
                  </a:lnTo>
                  <a:lnTo>
                    <a:pt x="27" y="442"/>
                  </a:lnTo>
                  <a:lnTo>
                    <a:pt x="27" y="443"/>
                  </a:lnTo>
                  <a:lnTo>
                    <a:pt x="26" y="443"/>
                  </a:lnTo>
                  <a:lnTo>
                    <a:pt x="25" y="445"/>
                  </a:lnTo>
                  <a:lnTo>
                    <a:pt x="26" y="446"/>
                  </a:lnTo>
                  <a:lnTo>
                    <a:pt x="25" y="446"/>
                  </a:lnTo>
                  <a:lnTo>
                    <a:pt x="24" y="445"/>
                  </a:lnTo>
                  <a:lnTo>
                    <a:pt x="23" y="443"/>
                  </a:lnTo>
                  <a:lnTo>
                    <a:pt x="22" y="440"/>
                  </a:lnTo>
                  <a:lnTo>
                    <a:pt x="22" y="439"/>
                  </a:lnTo>
                  <a:lnTo>
                    <a:pt x="22" y="438"/>
                  </a:lnTo>
                  <a:lnTo>
                    <a:pt x="20" y="436"/>
                  </a:lnTo>
                  <a:lnTo>
                    <a:pt x="19" y="435"/>
                  </a:lnTo>
                  <a:lnTo>
                    <a:pt x="18" y="435"/>
                  </a:lnTo>
                  <a:lnTo>
                    <a:pt x="17" y="435"/>
                  </a:lnTo>
                  <a:lnTo>
                    <a:pt x="17" y="434"/>
                  </a:lnTo>
                  <a:lnTo>
                    <a:pt x="16" y="433"/>
                  </a:lnTo>
                  <a:lnTo>
                    <a:pt x="17" y="433"/>
                  </a:lnTo>
                  <a:lnTo>
                    <a:pt x="18" y="433"/>
                  </a:lnTo>
                  <a:lnTo>
                    <a:pt x="19" y="433"/>
                  </a:lnTo>
                  <a:lnTo>
                    <a:pt x="22" y="432"/>
                  </a:lnTo>
                  <a:lnTo>
                    <a:pt x="22" y="431"/>
                  </a:lnTo>
                  <a:lnTo>
                    <a:pt x="20" y="431"/>
                  </a:lnTo>
                  <a:lnTo>
                    <a:pt x="20" y="432"/>
                  </a:lnTo>
                  <a:lnTo>
                    <a:pt x="19" y="432"/>
                  </a:lnTo>
                  <a:lnTo>
                    <a:pt x="17" y="432"/>
                  </a:lnTo>
                  <a:lnTo>
                    <a:pt x="15" y="432"/>
                  </a:lnTo>
                  <a:lnTo>
                    <a:pt x="14" y="432"/>
                  </a:lnTo>
                  <a:lnTo>
                    <a:pt x="12" y="431"/>
                  </a:lnTo>
                  <a:lnTo>
                    <a:pt x="10" y="430"/>
                  </a:lnTo>
                  <a:lnTo>
                    <a:pt x="9" y="430"/>
                  </a:lnTo>
                  <a:lnTo>
                    <a:pt x="9" y="431"/>
                  </a:lnTo>
                  <a:lnTo>
                    <a:pt x="10" y="432"/>
                  </a:lnTo>
                  <a:lnTo>
                    <a:pt x="13" y="432"/>
                  </a:lnTo>
                  <a:lnTo>
                    <a:pt x="13" y="433"/>
                  </a:lnTo>
                  <a:lnTo>
                    <a:pt x="12" y="434"/>
                  </a:lnTo>
                  <a:lnTo>
                    <a:pt x="10" y="434"/>
                  </a:lnTo>
                  <a:lnTo>
                    <a:pt x="9" y="434"/>
                  </a:lnTo>
                  <a:lnTo>
                    <a:pt x="8" y="433"/>
                  </a:lnTo>
                  <a:lnTo>
                    <a:pt x="7" y="433"/>
                  </a:lnTo>
                  <a:lnTo>
                    <a:pt x="5" y="433"/>
                  </a:lnTo>
                  <a:lnTo>
                    <a:pt x="4" y="433"/>
                  </a:lnTo>
                  <a:lnTo>
                    <a:pt x="2" y="433"/>
                  </a:lnTo>
                  <a:lnTo>
                    <a:pt x="0" y="432"/>
                  </a:lnTo>
                  <a:lnTo>
                    <a:pt x="2" y="432"/>
                  </a:lnTo>
                  <a:lnTo>
                    <a:pt x="2" y="431"/>
                  </a:lnTo>
                  <a:lnTo>
                    <a:pt x="3" y="431"/>
                  </a:lnTo>
                  <a:lnTo>
                    <a:pt x="4" y="431"/>
                  </a:lnTo>
                  <a:lnTo>
                    <a:pt x="4" y="432"/>
                  </a:lnTo>
                  <a:lnTo>
                    <a:pt x="5" y="431"/>
                  </a:lnTo>
                  <a:lnTo>
                    <a:pt x="4" y="430"/>
                  </a:lnTo>
                  <a:lnTo>
                    <a:pt x="4" y="431"/>
                  </a:lnTo>
                  <a:lnTo>
                    <a:pt x="3" y="430"/>
                  </a:lnTo>
                  <a:lnTo>
                    <a:pt x="3" y="429"/>
                  </a:lnTo>
                </a:path>
              </a:pathLst>
            </a:custGeom>
            <a:solidFill>
              <a:srgbClr val="F7CE85"/>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3" name="Freeform 100"/>
            <p:cNvSpPr>
              <a:spLocks noChangeAspect="1" noEditPoints="1"/>
            </p:cNvSpPr>
            <p:nvPr/>
          </p:nvSpPr>
          <p:spPr bwMode="auto">
            <a:xfrm>
              <a:off x="2743200" y="4648200"/>
              <a:ext cx="548640" cy="1041858"/>
            </a:xfrm>
            <a:custGeom>
              <a:avLst/>
              <a:gdLst>
                <a:gd name="T0" fmla="*/ 95 w 99"/>
                <a:gd name="T1" fmla="*/ 157 h 188"/>
                <a:gd name="T2" fmla="*/ 99 w 99"/>
                <a:gd name="T3" fmla="*/ 167 h 188"/>
                <a:gd name="T4" fmla="*/ 96 w 99"/>
                <a:gd name="T5" fmla="*/ 174 h 188"/>
                <a:gd name="T6" fmla="*/ 98 w 99"/>
                <a:gd name="T7" fmla="*/ 180 h 188"/>
                <a:gd name="T8" fmla="*/ 99 w 99"/>
                <a:gd name="T9" fmla="*/ 185 h 188"/>
                <a:gd name="T10" fmla="*/ 92 w 99"/>
                <a:gd name="T11" fmla="*/ 188 h 188"/>
                <a:gd name="T12" fmla="*/ 83 w 99"/>
                <a:gd name="T13" fmla="*/ 185 h 188"/>
                <a:gd name="T14" fmla="*/ 76 w 99"/>
                <a:gd name="T15" fmla="*/ 183 h 188"/>
                <a:gd name="T16" fmla="*/ 69 w 99"/>
                <a:gd name="T17" fmla="*/ 182 h 188"/>
                <a:gd name="T18" fmla="*/ 62 w 99"/>
                <a:gd name="T19" fmla="*/ 184 h 188"/>
                <a:gd name="T20" fmla="*/ 59 w 99"/>
                <a:gd name="T21" fmla="*/ 177 h 188"/>
                <a:gd name="T22" fmla="*/ 63 w 99"/>
                <a:gd name="T23" fmla="*/ 170 h 188"/>
                <a:gd name="T24" fmla="*/ 68 w 99"/>
                <a:gd name="T25" fmla="*/ 163 h 188"/>
                <a:gd name="T26" fmla="*/ 70 w 99"/>
                <a:gd name="T27" fmla="*/ 157 h 188"/>
                <a:gd name="T28" fmla="*/ 72 w 99"/>
                <a:gd name="T29" fmla="*/ 152 h 188"/>
                <a:gd name="T30" fmla="*/ 79 w 99"/>
                <a:gd name="T31" fmla="*/ 151 h 188"/>
                <a:gd name="T32" fmla="*/ 84 w 99"/>
                <a:gd name="T33" fmla="*/ 145 h 188"/>
                <a:gd name="T34" fmla="*/ 90 w 99"/>
                <a:gd name="T35" fmla="*/ 147 h 188"/>
                <a:gd name="T36" fmla="*/ 74 w 99"/>
                <a:gd name="T37" fmla="*/ 119 h 188"/>
                <a:gd name="T38" fmla="*/ 76 w 99"/>
                <a:gd name="T39" fmla="*/ 118 h 188"/>
                <a:gd name="T40" fmla="*/ 70 w 99"/>
                <a:gd name="T41" fmla="*/ 104 h 188"/>
                <a:gd name="T42" fmla="*/ 73 w 99"/>
                <a:gd name="T43" fmla="*/ 99 h 188"/>
                <a:gd name="T44" fmla="*/ 75 w 99"/>
                <a:gd name="T45" fmla="*/ 107 h 188"/>
                <a:gd name="T46" fmla="*/ 86 w 99"/>
                <a:gd name="T47" fmla="*/ 105 h 188"/>
                <a:gd name="T48" fmla="*/ 90 w 99"/>
                <a:gd name="T49" fmla="*/ 113 h 188"/>
                <a:gd name="T50" fmla="*/ 93 w 99"/>
                <a:gd name="T51" fmla="*/ 119 h 188"/>
                <a:gd name="T52" fmla="*/ 95 w 99"/>
                <a:gd name="T53" fmla="*/ 127 h 188"/>
                <a:gd name="T54" fmla="*/ 91 w 99"/>
                <a:gd name="T55" fmla="*/ 128 h 188"/>
                <a:gd name="T56" fmla="*/ 85 w 99"/>
                <a:gd name="T57" fmla="*/ 124 h 188"/>
                <a:gd name="T58" fmla="*/ 80 w 99"/>
                <a:gd name="T59" fmla="*/ 121 h 188"/>
                <a:gd name="T60" fmla="*/ 84 w 99"/>
                <a:gd name="T61" fmla="*/ 114 h 188"/>
                <a:gd name="T62" fmla="*/ 81 w 99"/>
                <a:gd name="T63" fmla="*/ 107 h 188"/>
                <a:gd name="T64" fmla="*/ 74 w 99"/>
                <a:gd name="T65" fmla="*/ 85 h 188"/>
                <a:gd name="T66" fmla="*/ 78 w 99"/>
                <a:gd name="T67" fmla="*/ 91 h 188"/>
                <a:gd name="T68" fmla="*/ 81 w 99"/>
                <a:gd name="T69" fmla="*/ 94 h 188"/>
                <a:gd name="T70" fmla="*/ 86 w 99"/>
                <a:gd name="T71" fmla="*/ 99 h 188"/>
                <a:gd name="T72" fmla="*/ 80 w 99"/>
                <a:gd name="T73" fmla="*/ 99 h 188"/>
                <a:gd name="T74" fmla="*/ 74 w 99"/>
                <a:gd name="T75" fmla="*/ 91 h 188"/>
                <a:gd name="T76" fmla="*/ 72 w 99"/>
                <a:gd name="T77" fmla="*/ 87 h 188"/>
                <a:gd name="T78" fmla="*/ 0 w 99"/>
                <a:gd name="T79" fmla="*/ 1 h 188"/>
                <a:gd name="T80" fmla="*/ 64 w 99"/>
                <a:gd name="T81" fmla="*/ 64 h 188"/>
                <a:gd name="T82" fmla="*/ 66 w 99"/>
                <a:gd name="T83" fmla="*/ 68 h 188"/>
                <a:gd name="T84" fmla="*/ 64 w 99"/>
                <a:gd name="T85" fmla="*/ 73 h 188"/>
                <a:gd name="T86" fmla="*/ 61 w 99"/>
                <a:gd name="T87" fmla="*/ 72 h 188"/>
                <a:gd name="T88" fmla="*/ 59 w 99"/>
                <a:gd name="T89" fmla="*/ 69 h 188"/>
                <a:gd name="T90" fmla="*/ 53 w 99"/>
                <a:gd name="T91" fmla="*/ 64 h 188"/>
                <a:gd name="T92" fmla="*/ 54 w 99"/>
                <a:gd name="T93" fmla="*/ 59 h 188"/>
                <a:gd name="T94" fmla="*/ 58 w 99"/>
                <a:gd name="T95" fmla="*/ 55 h 188"/>
                <a:gd name="T96" fmla="*/ 65 w 99"/>
                <a:gd name="T97" fmla="*/ 55 h 188"/>
                <a:gd name="T98" fmla="*/ 65 w 99"/>
                <a:gd name="T99" fmla="*/ 61 h 188"/>
                <a:gd name="T100" fmla="*/ 14 w 99"/>
                <a:gd name="T101" fmla="*/ 3 h 188"/>
                <a:gd name="T102" fmla="*/ 15 w 99"/>
                <a:gd name="T103" fmla="*/ 1 h 188"/>
                <a:gd name="T104" fmla="*/ 41 w 99"/>
                <a:gd name="T105" fmla="*/ 9 h 188"/>
                <a:gd name="T106" fmla="*/ 44 w 99"/>
                <a:gd name="T107" fmla="*/ 14 h 188"/>
                <a:gd name="T108" fmla="*/ 39 w 99"/>
                <a:gd name="T109" fmla="*/ 19 h 188"/>
                <a:gd name="T110" fmla="*/ 32 w 99"/>
                <a:gd name="T111" fmla="*/ 18 h 188"/>
                <a:gd name="T112" fmla="*/ 30 w 99"/>
                <a:gd name="T113" fmla="*/ 12 h 188"/>
                <a:gd name="T114" fmla="*/ 29 w 99"/>
                <a:gd name="T115" fmla="*/ 7 h 188"/>
                <a:gd name="T116" fmla="*/ 38 w 99"/>
                <a:gd name="T117"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 h="188">
                  <a:moveTo>
                    <a:pt x="91" y="152"/>
                  </a:moveTo>
                  <a:lnTo>
                    <a:pt x="92" y="152"/>
                  </a:lnTo>
                  <a:lnTo>
                    <a:pt x="93" y="153"/>
                  </a:lnTo>
                  <a:lnTo>
                    <a:pt x="93" y="154"/>
                  </a:lnTo>
                  <a:lnTo>
                    <a:pt x="94" y="154"/>
                  </a:lnTo>
                  <a:lnTo>
                    <a:pt x="94" y="155"/>
                  </a:lnTo>
                  <a:lnTo>
                    <a:pt x="95" y="157"/>
                  </a:lnTo>
                  <a:lnTo>
                    <a:pt x="95" y="158"/>
                  </a:lnTo>
                  <a:lnTo>
                    <a:pt x="96" y="160"/>
                  </a:lnTo>
                  <a:lnTo>
                    <a:pt x="98" y="161"/>
                  </a:lnTo>
                  <a:lnTo>
                    <a:pt x="98" y="162"/>
                  </a:lnTo>
                  <a:lnTo>
                    <a:pt x="98" y="163"/>
                  </a:lnTo>
                  <a:lnTo>
                    <a:pt x="99" y="165"/>
                  </a:lnTo>
                  <a:lnTo>
                    <a:pt x="99" y="167"/>
                  </a:lnTo>
                  <a:lnTo>
                    <a:pt x="99" y="168"/>
                  </a:lnTo>
                  <a:lnTo>
                    <a:pt x="99" y="169"/>
                  </a:lnTo>
                  <a:lnTo>
                    <a:pt x="99" y="170"/>
                  </a:lnTo>
                  <a:lnTo>
                    <a:pt x="99" y="171"/>
                  </a:lnTo>
                  <a:lnTo>
                    <a:pt x="98" y="172"/>
                  </a:lnTo>
                  <a:lnTo>
                    <a:pt x="96" y="173"/>
                  </a:lnTo>
                  <a:lnTo>
                    <a:pt x="96" y="174"/>
                  </a:lnTo>
                  <a:lnTo>
                    <a:pt x="98" y="174"/>
                  </a:lnTo>
                  <a:lnTo>
                    <a:pt x="99" y="175"/>
                  </a:lnTo>
                  <a:lnTo>
                    <a:pt x="99" y="177"/>
                  </a:lnTo>
                  <a:lnTo>
                    <a:pt x="98" y="178"/>
                  </a:lnTo>
                  <a:lnTo>
                    <a:pt x="96" y="179"/>
                  </a:lnTo>
                  <a:lnTo>
                    <a:pt x="96" y="180"/>
                  </a:lnTo>
                  <a:lnTo>
                    <a:pt x="98" y="180"/>
                  </a:lnTo>
                  <a:lnTo>
                    <a:pt x="98" y="181"/>
                  </a:lnTo>
                  <a:lnTo>
                    <a:pt x="96" y="181"/>
                  </a:lnTo>
                  <a:lnTo>
                    <a:pt x="98" y="181"/>
                  </a:lnTo>
                  <a:lnTo>
                    <a:pt x="98" y="182"/>
                  </a:lnTo>
                  <a:lnTo>
                    <a:pt x="98" y="183"/>
                  </a:lnTo>
                  <a:lnTo>
                    <a:pt x="99" y="184"/>
                  </a:lnTo>
                  <a:lnTo>
                    <a:pt x="99" y="185"/>
                  </a:lnTo>
                  <a:lnTo>
                    <a:pt x="99" y="187"/>
                  </a:lnTo>
                  <a:lnTo>
                    <a:pt x="98" y="187"/>
                  </a:lnTo>
                  <a:lnTo>
                    <a:pt x="96" y="188"/>
                  </a:lnTo>
                  <a:lnTo>
                    <a:pt x="95" y="188"/>
                  </a:lnTo>
                  <a:lnTo>
                    <a:pt x="94" y="188"/>
                  </a:lnTo>
                  <a:lnTo>
                    <a:pt x="93" y="187"/>
                  </a:lnTo>
                  <a:lnTo>
                    <a:pt x="92" y="188"/>
                  </a:lnTo>
                  <a:lnTo>
                    <a:pt x="91" y="188"/>
                  </a:lnTo>
                  <a:lnTo>
                    <a:pt x="90" y="188"/>
                  </a:lnTo>
                  <a:lnTo>
                    <a:pt x="89" y="187"/>
                  </a:lnTo>
                  <a:lnTo>
                    <a:pt x="88" y="187"/>
                  </a:lnTo>
                  <a:lnTo>
                    <a:pt x="85" y="187"/>
                  </a:lnTo>
                  <a:lnTo>
                    <a:pt x="84" y="187"/>
                  </a:lnTo>
                  <a:lnTo>
                    <a:pt x="83" y="185"/>
                  </a:lnTo>
                  <a:lnTo>
                    <a:pt x="82" y="185"/>
                  </a:lnTo>
                  <a:lnTo>
                    <a:pt x="81" y="184"/>
                  </a:lnTo>
                  <a:lnTo>
                    <a:pt x="81" y="183"/>
                  </a:lnTo>
                  <a:lnTo>
                    <a:pt x="80" y="183"/>
                  </a:lnTo>
                  <a:lnTo>
                    <a:pt x="79" y="183"/>
                  </a:lnTo>
                  <a:lnTo>
                    <a:pt x="78" y="183"/>
                  </a:lnTo>
                  <a:lnTo>
                    <a:pt x="76" y="183"/>
                  </a:lnTo>
                  <a:lnTo>
                    <a:pt x="75" y="182"/>
                  </a:lnTo>
                  <a:lnTo>
                    <a:pt x="74" y="182"/>
                  </a:lnTo>
                  <a:lnTo>
                    <a:pt x="73" y="182"/>
                  </a:lnTo>
                  <a:lnTo>
                    <a:pt x="72" y="182"/>
                  </a:lnTo>
                  <a:lnTo>
                    <a:pt x="71" y="182"/>
                  </a:lnTo>
                  <a:lnTo>
                    <a:pt x="70" y="182"/>
                  </a:lnTo>
                  <a:lnTo>
                    <a:pt x="69" y="182"/>
                  </a:lnTo>
                  <a:lnTo>
                    <a:pt x="69" y="183"/>
                  </a:lnTo>
                  <a:lnTo>
                    <a:pt x="68" y="183"/>
                  </a:lnTo>
                  <a:lnTo>
                    <a:pt x="66" y="183"/>
                  </a:lnTo>
                  <a:lnTo>
                    <a:pt x="65" y="184"/>
                  </a:lnTo>
                  <a:lnTo>
                    <a:pt x="64" y="184"/>
                  </a:lnTo>
                  <a:lnTo>
                    <a:pt x="63" y="184"/>
                  </a:lnTo>
                  <a:lnTo>
                    <a:pt x="62" y="184"/>
                  </a:lnTo>
                  <a:lnTo>
                    <a:pt x="61" y="184"/>
                  </a:lnTo>
                  <a:lnTo>
                    <a:pt x="62" y="183"/>
                  </a:lnTo>
                  <a:lnTo>
                    <a:pt x="61" y="182"/>
                  </a:lnTo>
                  <a:lnTo>
                    <a:pt x="61" y="181"/>
                  </a:lnTo>
                  <a:lnTo>
                    <a:pt x="60" y="179"/>
                  </a:lnTo>
                  <a:lnTo>
                    <a:pt x="59" y="178"/>
                  </a:lnTo>
                  <a:lnTo>
                    <a:pt x="59" y="177"/>
                  </a:lnTo>
                  <a:lnTo>
                    <a:pt x="59" y="175"/>
                  </a:lnTo>
                  <a:lnTo>
                    <a:pt x="59" y="174"/>
                  </a:lnTo>
                  <a:lnTo>
                    <a:pt x="60" y="173"/>
                  </a:lnTo>
                  <a:lnTo>
                    <a:pt x="61" y="172"/>
                  </a:lnTo>
                  <a:lnTo>
                    <a:pt x="62" y="171"/>
                  </a:lnTo>
                  <a:lnTo>
                    <a:pt x="63" y="171"/>
                  </a:lnTo>
                  <a:lnTo>
                    <a:pt x="63" y="170"/>
                  </a:lnTo>
                  <a:lnTo>
                    <a:pt x="64" y="170"/>
                  </a:lnTo>
                  <a:lnTo>
                    <a:pt x="64" y="169"/>
                  </a:lnTo>
                  <a:lnTo>
                    <a:pt x="65" y="168"/>
                  </a:lnTo>
                  <a:lnTo>
                    <a:pt x="66" y="167"/>
                  </a:lnTo>
                  <a:lnTo>
                    <a:pt x="66" y="165"/>
                  </a:lnTo>
                  <a:lnTo>
                    <a:pt x="66" y="164"/>
                  </a:lnTo>
                  <a:lnTo>
                    <a:pt x="68" y="163"/>
                  </a:lnTo>
                  <a:lnTo>
                    <a:pt x="68" y="162"/>
                  </a:lnTo>
                  <a:lnTo>
                    <a:pt x="68" y="163"/>
                  </a:lnTo>
                  <a:lnTo>
                    <a:pt x="68" y="162"/>
                  </a:lnTo>
                  <a:lnTo>
                    <a:pt x="69" y="160"/>
                  </a:lnTo>
                  <a:lnTo>
                    <a:pt x="69" y="159"/>
                  </a:lnTo>
                  <a:lnTo>
                    <a:pt x="70" y="159"/>
                  </a:lnTo>
                  <a:lnTo>
                    <a:pt x="70" y="157"/>
                  </a:lnTo>
                  <a:lnTo>
                    <a:pt x="69" y="155"/>
                  </a:lnTo>
                  <a:lnTo>
                    <a:pt x="70" y="155"/>
                  </a:lnTo>
                  <a:lnTo>
                    <a:pt x="70" y="154"/>
                  </a:lnTo>
                  <a:lnTo>
                    <a:pt x="70" y="153"/>
                  </a:lnTo>
                  <a:lnTo>
                    <a:pt x="71" y="153"/>
                  </a:lnTo>
                  <a:lnTo>
                    <a:pt x="71" y="152"/>
                  </a:lnTo>
                  <a:lnTo>
                    <a:pt x="72" y="152"/>
                  </a:lnTo>
                  <a:lnTo>
                    <a:pt x="73" y="152"/>
                  </a:lnTo>
                  <a:lnTo>
                    <a:pt x="74" y="151"/>
                  </a:lnTo>
                  <a:lnTo>
                    <a:pt x="75" y="151"/>
                  </a:lnTo>
                  <a:lnTo>
                    <a:pt x="75" y="152"/>
                  </a:lnTo>
                  <a:lnTo>
                    <a:pt x="76" y="152"/>
                  </a:lnTo>
                  <a:lnTo>
                    <a:pt x="78" y="152"/>
                  </a:lnTo>
                  <a:lnTo>
                    <a:pt x="79" y="151"/>
                  </a:lnTo>
                  <a:lnTo>
                    <a:pt x="81" y="151"/>
                  </a:lnTo>
                  <a:lnTo>
                    <a:pt x="82" y="151"/>
                  </a:lnTo>
                  <a:lnTo>
                    <a:pt x="83" y="150"/>
                  </a:lnTo>
                  <a:lnTo>
                    <a:pt x="83" y="149"/>
                  </a:lnTo>
                  <a:lnTo>
                    <a:pt x="83" y="148"/>
                  </a:lnTo>
                  <a:lnTo>
                    <a:pt x="83" y="147"/>
                  </a:lnTo>
                  <a:lnTo>
                    <a:pt x="84" y="145"/>
                  </a:lnTo>
                  <a:lnTo>
                    <a:pt x="85" y="143"/>
                  </a:lnTo>
                  <a:lnTo>
                    <a:pt x="86" y="142"/>
                  </a:lnTo>
                  <a:lnTo>
                    <a:pt x="88" y="142"/>
                  </a:lnTo>
                  <a:lnTo>
                    <a:pt x="89" y="143"/>
                  </a:lnTo>
                  <a:lnTo>
                    <a:pt x="90" y="144"/>
                  </a:lnTo>
                  <a:lnTo>
                    <a:pt x="90" y="145"/>
                  </a:lnTo>
                  <a:lnTo>
                    <a:pt x="90" y="147"/>
                  </a:lnTo>
                  <a:lnTo>
                    <a:pt x="91" y="150"/>
                  </a:lnTo>
                  <a:lnTo>
                    <a:pt x="91" y="151"/>
                  </a:lnTo>
                  <a:lnTo>
                    <a:pt x="92" y="151"/>
                  </a:lnTo>
                  <a:lnTo>
                    <a:pt x="91" y="152"/>
                  </a:lnTo>
                  <a:close/>
                  <a:moveTo>
                    <a:pt x="75" y="120"/>
                  </a:moveTo>
                  <a:lnTo>
                    <a:pt x="74" y="120"/>
                  </a:lnTo>
                  <a:lnTo>
                    <a:pt x="74" y="119"/>
                  </a:lnTo>
                  <a:lnTo>
                    <a:pt x="73" y="119"/>
                  </a:lnTo>
                  <a:lnTo>
                    <a:pt x="72" y="118"/>
                  </a:lnTo>
                  <a:lnTo>
                    <a:pt x="72" y="117"/>
                  </a:lnTo>
                  <a:lnTo>
                    <a:pt x="73" y="117"/>
                  </a:lnTo>
                  <a:lnTo>
                    <a:pt x="74" y="117"/>
                  </a:lnTo>
                  <a:lnTo>
                    <a:pt x="75" y="117"/>
                  </a:lnTo>
                  <a:lnTo>
                    <a:pt x="76" y="118"/>
                  </a:lnTo>
                  <a:lnTo>
                    <a:pt x="78" y="118"/>
                  </a:lnTo>
                  <a:lnTo>
                    <a:pt x="76" y="119"/>
                  </a:lnTo>
                  <a:lnTo>
                    <a:pt x="75" y="120"/>
                  </a:lnTo>
                  <a:lnTo>
                    <a:pt x="76" y="120"/>
                  </a:lnTo>
                  <a:lnTo>
                    <a:pt x="75" y="120"/>
                  </a:lnTo>
                  <a:close/>
                  <a:moveTo>
                    <a:pt x="70" y="105"/>
                  </a:moveTo>
                  <a:lnTo>
                    <a:pt x="70" y="104"/>
                  </a:lnTo>
                  <a:lnTo>
                    <a:pt x="70" y="103"/>
                  </a:lnTo>
                  <a:lnTo>
                    <a:pt x="71" y="102"/>
                  </a:lnTo>
                  <a:lnTo>
                    <a:pt x="71" y="101"/>
                  </a:lnTo>
                  <a:lnTo>
                    <a:pt x="71" y="99"/>
                  </a:lnTo>
                  <a:lnTo>
                    <a:pt x="71" y="98"/>
                  </a:lnTo>
                  <a:lnTo>
                    <a:pt x="72" y="99"/>
                  </a:lnTo>
                  <a:lnTo>
                    <a:pt x="73" y="99"/>
                  </a:lnTo>
                  <a:lnTo>
                    <a:pt x="74" y="100"/>
                  </a:lnTo>
                  <a:lnTo>
                    <a:pt x="74" y="101"/>
                  </a:lnTo>
                  <a:lnTo>
                    <a:pt x="75" y="101"/>
                  </a:lnTo>
                  <a:lnTo>
                    <a:pt x="75" y="102"/>
                  </a:lnTo>
                  <a:lnTo>
                    <a:pt x="75" y="104"/>
                  </a:lnTo>
                  <a:lnTo>
                    <a:pt x="75" y="105"/>
                  </a:lnTo>
                  <a:lnTo>
                    <a:pt x="75" y="107"/>
                  </a:lnTo>
                  <a:lnTo>
                    <a:pt x="74" y="107"/>
                  </a:lnTo>
                  <a:lnTo>
                    <a:pt x="73" y="108"/>
                  </a:lnTo>
                  <a:lnTo>
                    <a:pt x="73" y="107"/>
                  </a:lnTo>
                  <a:lnTo>
                    <a:pt x="72" y="107"/>
                  </a:lnTo>
                  <a:lnTo>
                    <a:pt x="71" y="107"/>
                  </a:lnTo>
                  <a:lnTo>
                    <a:pt x="70" y="105"/>
                  </a:lnTo>
                  <a:close/>
                  <a:moveTo>
                    <a:pt x="86" y="105"/>
                  </a:moveTo>
                  <a:lnTo>
                    <a:pt x="86" y="107"/>
                  </a:lnTo>
                  <a:lnTo>
                    <a:pt x="86" y="109"/>
                  </a:lnTo>
                  <a:lnTo>
                    <a:pt x="86" y="110"/>
                  </a:lnTo>
                  <a:lnTo>
                    <a:pt x="86" y="111"/>
                  </a:lnTo>
                  <a:lnTo>
                    <a:pt x="88" y="112"/>
                  </a:lnTo>
                  <a:lnTo>
                    <a:pt x="89" y="113"/>
                  </a:lnTo>
                  <a:lnTo>
                    <a:pt x="90" y="113"/>
                  </a:lnTo>
                  <a:lnTo>
                    <a:pt x="91" y="113"/>
                  </a:lnTo>
                  <a:lnTo>
                    <a:pt x="92" y="113"/>
                  </a:lnTo>
                  <a:lnTo>
                    <a:pt x="92" y="114"/>
                  </a:lnTo>
                  <a:lnTo>
                    <a:pt x="93" y="114"/>
                  </a:lnTo>
                  <a:lnTo>
                    <a:pt x="93" y="115"/>
                  </a:lnTo>
                  <a:lnTo>
                    <a:pt x="93" y="117"/>
                  </a:lnTo>
                  <a:lnTo>
                    <a:pt x="93" y="119"/>
                  </a:lnTo>
                  <a:lnTo>
                    <a:pt x="94" y="120"/>
                  </a:lnTo>
                  <a:lnTo>
                    <a:pt x="94" y="121"/>
                  </a:lnTo>
                  <a:lnTo>
                    <a:pt x="95" y="123"/>
                  </a:lnTo>
                  <a:lnTo>
                    <a:pt x="96" y="124"/>
                  </a:lnTo>
                  <a:lnTo>
                    <a:pt x="96" y="125"/>
                  </a:lnTo>
                  <a:lnTo>
                    <a:pt x="95" y="125"/>
                  </a:lnTo>
                  <a:lnTo>
                    <a:pt x="95" y="127"/>
                  </a:lnTo>
                  <a:lnTo>
                    <a:pt x="94" y="127"/>
                  </a:lnTo>
                  <a:lnTo>
                    <a:pt x="94" y="128"/>
                  </a:lnTo>
                  <a:lnTo>
                    <a:pt x="93" y="128"/>
                  </a:lnTo>
                  <a:lnTo>
                    <a:pt x="93" y="127"/>
                  </a:lnTo>
                  <a:lnTo>
                    <a:pt x="92" y="127"/>
                  </a:lnTo>
                  <a:lnTo>
                    <a:pt x="92" y="128"/>
                  </a:lnTo>
                  <a:lnTo>
                    <a:pt x="91" y="128"/>
                  </a:lnTo>
                  <a:lnTo>
                    <a:pt x="91" y="127"/>
                  </a:lnTo>
                  <a:lnTo>
                    <a:pt x="90" y="127"/>
                  </a:lnTo>
                  <a:lnTo>
                    <a:pt x="89" y="127"/>
                  </a:lnTo>
                  <a:lnTo>
                    <a:pt x="89" y="125"/>
                  </a:lnTo>
                  <a:lnTo>
                    <a:pt x="88" y="125"/>
                  </a:lnTo>
                  <a:lnTo>
                    <a:pt x="86" y="124"/>
                  </a:lnTo>
                  <a:lnTo>
                    <a:pt x="85" y="124"/>
                  </a:lnTo>
                  <a:lnTo>
                    <a:pt x="84" y="124"/>
                  </a:lnTo>
                  <a:lnTo>
                    <a:pt x="83" y="124"/>
                  </a:lnTo>
                  <a:lnTo>
                    <a:pt x="83" y="123"/>
                  </a:lnTo>
                  <a:lnTo>
                    <a:pt x="82" y="123"/>
                  </a:lnTo>
                  <a:lnTo>
                    <a:pt x="81" y="122"/>
                  </a:lnTo>
                  <a:lnTo>
                    <a:pt x="81" y="121"/>
                  </a:lnTo>
                  <a:lnTo>
                    <a:pt x="80" y="121"/>
                  </a:lnTo>
                  <a:lnTo>
                    <a:pt x="80" y="120"/>
                  </a:lnTo>
                  <a:lnTo>
                    <a:pt x="81" y="120"/>
                  </a:lnTo>
                  <a:lnTo>
                    <a:pt x="81" y="119"/>
                  </a:lnTo>
                  <a:lnTo>
                    <a:pt x="82" y="118"/>
                  </a:lnTo>
                  <a:lnTo>
                    <a:pt x="83" y="117"/>
                  </a:lnTo>
                  <a:lnTo>
                    <a:pt x="83" y="115"/>
                  </a:lnTo>
                  <a:lnTo>
                    <a:pt x="84" y="114"/>
                  </a:lnTo>
                  <a:lnTo>
                    <a:pt x="83" y="114"/>
                  </a:lnTo>
                  <a:lnTo>
                    <a:pt x="83" y="113"/>
                  </a:lnTo>
                  <a:lnTo>
                    <a:pt x="82" y="113"/>
                  </a:lnTo>
                  <a:lnTo>
                    <a:pt x="80" y="110"/>
                  </a:lnTo>
                  <a:lnTo>
                    <a:pt x="80" y="108"/>
                  </a:lnTo>
                  <a:lnTo>
                    <a:pt x="80" y="107"/>
                  </a:lnTo>
                  <a:lnTo>
                    <a:pt x="81" y="107"/>
                  </a:lnTo>
                  <a:lnTo>
                    <a:pt x="81" y="105"/>
                  </a:lnTo>
                  <a:lnTo>
                    <a:pt x="82" y="105"/>
                  </a:lnTo>
                  <a:lnTo>
                    <a:pt x="83" y="104"/>
                  </a:lnTo>
                  <a:lnTo>
                    <a:pt x="84" y="104"/>
                  </a:lnTo>
                  <a:lnTo>
                    <a:pt x="85" y="104"/>
                  </a:lnTo>
                  <a:lnTo>
                    <a:pt x="86" y="105"/>
                  </a:lnTo>
                  <a:close/>
                  <a:moveTo>
                    <a:pt x="74" y="85"/>
                  </a:moveTo>
                  <a:lnTo>
                    <a:pt x="74" y="87"/>
                  </a:lnTo>
                  <a:lnTo>
                    <a:pt x="74" y="88"/>
                  </a:lnTo>
                  <a:lnTo>
                    <a:pt x="75" y="88"/>
                  </a:lnTo>
                  <a:lnTo>
                    <a:pt x="75" y="89"/>
                  </a:lnTo>
                  <a:lnTo>
                    <a:pt x="76" y="89"/>
                  </a:lnTo>
                  <a:lnTo>
                    <a:pt x="76" y="90"/>
                  </a:lnTo>
                  <a:lnTo>
                    <a:pt x="78" y="91"/>
                  </a:lnTo>
                  <a:lnTo>
                    <a:pt x="79" y="91"/>
                  </a:lnTo>
                  <a:lnTo>
                    <a:pt x="79" y="92"/>
                  </a:lnTo>
                  <a:lnTo>
                    <a:pt x="80" y="92"/>
                  </a:lnTo>
                  <a:lnTo>
                    <a:pt x="81" y="92"/>
                  </a:lnTo>
                  <a:lnTo>
                    <a:pt x="81" y="93"/>
                  </a:lnTo>
                  <a:lnTo>
                    <a:pt x="80" y="93"/>
                  </a:lnTo>
                  <a:lnTo>
                    <a:pt x="81" y="94"/>
                  </a:lnTo>
                  <a:lnTo>
                    <a:pt x="82" y="94"/>
                  </a:lnTo>
                  <a:lnTo>
                    <a:pt x="82" y="95"/>
                  </a:lnTo>
                  <a:lnTo>
                    <a:pt x="83" y="95"/>
                  </a:lnTo>
                  <a:lnTo>
                    <a:pt x="83" y="97"/>
                  </a:lnTo>
                  <a:lnTo>
                    <a:pt x="85" y="98"/>
                  </a:lnTo>
                  <a:lnTo>
                    <a:pt x="85" y="99"/>
                  </a:lnTo>
                  <a:lnTo>
                    <a:pt x="86" y="99"/>
                  </a:lnTo>
                  <a:lnTo>
                    <a:pt x="85" y="99"/>
                  </a:lnTo>
                  <a:lnTo>
                    <a:pt x="85" y="100"/>
                  </a:lnTo>
                  <a:lnTo>
                    <a:pt x="84" y="100"/>
                  </a:lnTo>
                  <a:lnTo>
                    <a:pt x="83" y="100"/>
                  </a:lnTo>
                  <a:lnTo>
                    <a:pt x="82" y="100"/>
                  </a:lnTo>
                  <a:lnTo>
                    <a:pt x="81" y="99"/>
                  </a:lnTo>
                  <a:lnTo>
                    <a:pt x="80" y="99"/>
                  </a:lnTo>
                  <a:lnTo>
                    <a:pt x="79" y="99"/>
                  </a:lnTo>
                  <a:lnTo>
                    <a:pt x="79" y="98"/>
                  </a:lnTo>
                  <a:lnTo>
                    <a:pt x="78" y="97"/>
                  </a:lnTo>
                  <a:lnTo>
                    <a:pt x="76" y="94"/>
                  </a:lnTo>
                  <a:lnTo>
                    <a:pt x="76" y="93"/>
                  </a:lnTo>
                  <a:lnTo>
                    <a:pt x="75" y="92"/>
                  </a:lnTo>
                  <a:lnTo>
                    <a:pt x="74" y="91"/>
                  </a:lnTo>
                  <a:lnTo>
                    <a:pt x="73" y="91"/>
                  </a:lnTo>
                  <a:lnTo>
                    <a:pt x="70" y="89"/>
                  </a:lnTo>
                  <a:lnTo>
                    <a:pt x="70" y="88"/>
                  </a:lnTo>
                  <a:lnTo>
                    <a:pt x="69" y="88"/>
                  </a:lnTo>
                  <a:lnTo>
                    <a:pt x="70" y="87"/>
                  </a:lnTo>
                  <a:lnTo>
                    <a:pt x="71" y="87"/>
                  </a:lnTo>
                  <a:lnTo>
                    <a:pt x="72" y="87"/>
                  </a:lnTo>
                  <a:lnTo>
                    <a:pt x="73" y="87"/>
                  </a:lnTo>
                  <a:lnTo>
                    <a:pt x="73" y="85"/>
                  </a:lnTo>
                  <a:lnTo>
                    <a:pt x="74" y="85"/>
                  </a:lnTo>
                  <a:close/>
                  <a:moveTo>
                    <a:pt x="0" y="1"/>
                  </a:moveTo>
                  <a:lnTo>
                    <a:pt x="0" y="0"/>
                  </a:lnTo>
                  <a:lnTo>
                    <a:pt x="1" y="0"/>
                  </a:lnTo>
                  <a:lnTo>
                    <a:pt x="0" y="1"/>
                  </a:lnTo>
                  <a:close/>
                  <a:moveTo>
                    <a:pt x="65" y="61"/>
                  </a:moveTo>
                  <a:lnTo>
                    <a:pt x="65" y="62"/>
                  </a:lnTo>
                  <a:lnTo>
                    <a:pt x="65" y="63"/>
                  </a:lnTo>
                  <a:lnTo>
                    <a:pt x="65" y="62"/>
                  </a:lnTo>
                  <a:lnTo>
                    <a:pt x="65" y="63"/>
                  </a:lnTo>
                  <a:lnTo>
                    <a:pt x="65" y="64"/>
                  </a:lnTo>
                  <a:lnTo>
                    <a:pt x="64" y="64"/>
                  </a:lnTo>
                  <a:lnTo>
                    <a:pt x="64" y="65"/>
                  </a:lnTo>
                  <a:lnTo>
                    <a:pt x="64" y="67"/>
                  </a:lnTo>
                  <a:lnTo>
                    <a:pt x="64" y="68"/>
                  </a:lnTo>
                  <a:lnTo>
                    <a:pt x="64" y="69"/>
                  </a:lnTo>
                  <a:lnTo>
                    <a:pt x="65" y="69"/>
                  </a:lnTo>
                  <a:lnTo>
                    <a:pt x="65" y="68"/>
                  </a:lnTo>
                  <a:lnTo>
                    <a:pt x="66" y="68"/>
                  </a:lnTo>
                  <a:lnTo>
                    <a:pt x="66" y="69"/>
                  </a:lnTo>
                  <a:lnTo>
                    <a:pt x="65" y="69"/>
                  </a:lnTo>
                  <a:lnTo>
                    <a:pt x="65" y="70"/>
                  </a:lnTo>
                  <a:lnTo>
                    <a:pt x="65" y="71"/>
                  </a:lnTo>
                  <a:lnTo>
                    <a:pt x="65" y="72"/>
                  </a:lnTo>
                  <a:lnTo>
                    <a:pt x="64" y="72"/>
                  </a:lnTo>
                  <a:lnTo>
                    <a:pt x="64" y="73"/>
                  </a:lnTo>
                  <a:lnTo>
                    <a:pt x="65" y="74"/>
                  </a:lnTo>
                  <a:lnTo>
                    <a:pt x="63" y="74"/>
                  </a:lnTo>
                  <a:lnTo>
                    <a:pt x="62" y="74"/>
                  </a:lnTo>
                  <a:lnTo>
                    <a:pt x="63" y="74"/>
                  </a:lnTo>
                  <a:lnTo>
                    <a:pt x="63" y="73"/>
                  </a:lnTo>
                  <a:lnTo>
                    <a:pt x="62" y="73"/>
                  </a:lnTo>
                  <a:lnTo>
                    <a:pt x="61" y="72"/>
                  </a:lnTo>
                  <a:lnTo>
                    <a:pt x="60" y="72"/>
                  </a:lnTo>
                  <a:lnTo>
                    <a:pt x="60" y="71"/>
                  </a:lnTo>
                  <a:lnTo>
                    <a:pt x="59" y="69"/>
                  </a:lnTo>
                  <a:lnTo>
                    <a:pt x="60" y="69"/>
                  </a:lnTo>
                  <a:lnTo>
                    <a:pt x="59" y="69"/>
                  </a:lnTo>
                  <a:lnTo>
                    <a:pt x="59" y="68"/>
                  </a:lnTo>
                  <a:lnTo>
                    <a:pt x="59" y="69"/>
                  </a:lnTo>
                  <a:lnTo>
                    <a:pt x="58" y="68"/>
                  </a:lnTo>
                  <a:lnTo>
                    <a:pt x="58" y="67"/>
                  </a:lnTo>
                  <a:lnTo>
                    <a:pt x="56" y="67"/>
                  </a:lnTo>
                  <a:lnTo>
                    <a:pt x="55" y="67"/>
                  </a:lnTo>
                  <a:lnTo>
                    <a:pt x="55" y="65"/>
                  </a:lnTo>
                  <a:lnTo>
                    <a:pt x="54" y="65"/>
                  </a:lnTo>
                  <a:lnTo>
                    <a:pt x="53" y="64"/>
                  </a:lnTo>
                  <a:lnTo>
                    <a:pt x="53" y="63"/>
                  </a:lnTo>
                  <a:lnTo>
                    <a:pt x="54" y="63"/>
                  </a:lnTo>
                  <a:lnTo>
                    <a:pt x="53" y="63"/>
                  </a:lnTo>
                  <a:lnTo>
                    <a:pt x="54" y="62"/>
                  </a:lnTo>
                  <a:lnTo>
                    <a:pt x="54" y="61"/>
                  </a:lnTo>
                  <a:lnTo>
                    <a:pt x="54" y="60"/>
                  </a:lnTo>
                  <a:lnTo>
                    <a:pt x="54" y="59"/>
                  </a:lnTo>
                  <a:lnTo>
                    <a:pt x="54" y="58"/>
                  </a:lnTo>
                  <a:lnTo>
                    <a:pt x="54" y="57"/>
                  </a:lnTo>
                  <a:lnTo>
                    <a:pt x="55" y="55"/>
                  </a:lnTo>
                  <a:lnTo>
                    <a:pt x="55" y="54"/>
                  </a:lnTo>
                  <a:lnTo>
                    <a:pt x="55" y="53"/>
                  </a:lnTo>
                  <a:lnTo>
                    <a:pt x="56" y="53"/>
                  </a:lnTo>
                  <a:lnTo>
                    <a:pt x="58" y="55"/>
                  </a:lnTo>
                  <a:lnTo>
                    <a:pt x="59" y="55"/>
                  </a:lnTo>
                  <a:lnTo>
                    <a:pt x="60" y="57"/>
                  </a:lnTo>
                  <a:lnTo>
                    <a:pt x="61" y="57"/>
                  </a:lnTo>
                  <a:lnTo>
                    <a:pt x="62" y="57"/>
                  </a:lnTo>
                  <a:lnTo>
                    <a:pt x="63" y="55"/>
                  </a:lnTo>
                  <a:lnTo>
                    <a:pt x="64" y="55"/>
                  </a:lnTo>
                  <a:lnTo>
                    <a:pt x="65" y="55"/>
                  </a:lnTo>
                  <a:lnTo>
                    <a:pt x="66" y="55"/>
                  </a:lnTo>
                  <a:lnTo>
                    <a:pt x="66" y="57"/>
                  </a:lnTo>
                  <a:lnTo>
                    <a:pt x="66" y="58"/>
                  </a:lnTo>
                  <a:lnTo>
                    <a:pt x="66" y="59"/>
                  </a:lnTo>
                  <a:lnTo>
                    <a:pt x="66" y="60"/>
                  </a:lnTo>
                  <a:lnTo>
                    <a:pt x="65" y="60"/>
                  </a:lnTo>
                  <a:lnTo>
                    <a:pt x="65" y="61"/>
                  </a:lnTo>
                  <a:close/>
                  <a:moveTo>
                    <a:pt x="21" y="3"/>
                  </a:moveTo>
                  <a:lnTo>
                    <a:pt x="20" y="3"/>
                  </a:lnTo>
                  <a:lnTo>
                    <a:pt x="19" y="3"/>
                  </a:lnTo>
                  <a:lnTo>
                    <a:pt x="18" y="4"/>
                  </a:lnTo>
                  <a:lnTo>
                    <a:pt x="16" y="4"/>
                  </a:lnTo>
                  <a:lnTo>
                    <a:pt x="15" y="3"/>
                  </a:lnTo>
                  <a:lnTo>
                    <a:pt x="14" y="3"/>
                  </a:lnTo>
                  <a:lnTo>
                    <a:pt x="13" y="4"/>
                  </a:lnTo>
                  <a:lnTo>
                    <a:pt x="12" y="4"/>
                  </a:lnTo>
                  <a:lnTo>
                    <a:pt x="11" y="3"/>
                  </a:lnTo>
                  <a:lnTo>
                    <a:pt x="12" y="3"/>
                  </a:lnTo>
                  <a:lnTo>
                    <a:pt x="12" y="2"/>
                  </a:lnTo>
                  <a:lnTo>
                    <a:pt x="14" y="1"/>
                  </a:lnTo>
                  <a:lnTo>
                    <a:pt x="15" y="1"/>
                  </a:lnTo>
                  <a:lnTo>
                    <a:pt x="16" y="1"/>
                  </a:lnTo>
                  <a:lnTo>
                    <a:pt x="18" y="2"/>
                  </a:lnTo>
                  <a:lnTo>
                    <a:pt x="19" y="2"/>
                  </a:lnTo>
                  <a:lnTo>
                    <a:pt x="20" y="1"/>
                  </a:lnTo>
                  <a:lnTo>
                    <a:pt x="21" y="2"/>
                  </a:lnTo>
                  <a:lnTo>
                    <a:pt x="21" y="3"/>
                  </a:lnTo>
                  <a:close/>
                  <a:moveTo>
                    <a:pt x="41" y="9"/>
                  </a:moveTo>
                  <a:lnTo>
                    <a:pt x="41" y="10"/>
                  </a:lnTo>
                  <a:lnTo>
                    <a:pt x="42" y="10"/>
                  </a:lnTo>
                  <a:lnTo>
                    <a:pt x="42" y="11"/>
                  </a:lnTo>
                  <a:lnTo>
                    <a:pt x="43" y="11"/>
                  </a:lnTo>
                  <a:lnTo>
                    <a:pt x="43" y="12"/>
                  </a:lnTo>
                  <a:lnTo>
                    <a:pt x="43" y="13"/>
                  </a:lnTo>
                  <a:lnTo>
                    <a:pt x="44" y="14"/>
                  </a:lnTo>
                  <a:lnTo>
                    <a:pt x="43" y="14"/>
                  </a:lnTo>
                  <a:lnTo>
                    <a:pt x="43" y="15"/>
                  </a:lnTo>
                  <a:lnTo>
                    <a:pt x="42" y="17"/>
                  </a:lnTo>
                  <a:lnTo>
                    <a:pt x="41" y="17"/>
                  </a:lnTo>
                  <a:lnTo>
                    <a:pt x="40" y="17"/>
                  </a:lnTo>
                  <a:lnTo>
                    <a:pt x="40" y="18"/>
                  </a:lnTo>
                  <a:lnTo>
                    <a:pt x="39" y="19"/>
                  </a:lnTo>
                  <a:lnTo>
                    <a:pt x="38" y="20"/>
                  </a:lnTo>
                  <a:lnTo>
                    <a:pt x="36" y="20"/>
                  </a:lnTo>
                  <a:lnTo>
                    <a:pt x="35" y="20"/>
                  </a:lnTo>
                  <a:lnTo>
                    <a:pt x="34" y="20"/>
                  </a:lnTo>
                  <a:lnTo>
                    <a:pt x="33" y="20"/>
                  </a:lnTo>
                  <a:lnTo>
                    <a:pt x="33" y="19"/>
                  </a:lnTo>
                  <a:lnTo>
                    <a:pt x="32" y="18"/>
                  </a:lnTo>
                  <a:lnTo>
                    <a:pt x="31" y="17"/>
                  </a:lnTo>
                  <a:lnTo>
                    <a:pt x="30" y="15"/>
                  </a:lnTo>
                  <a:lnTo>
                    <a:pt x="31" y="15"/>
                  </a:lnTo>
                  <a:lnTo>
                    <a:pt x="30" y="15"/>
                  </a:lnTo>
                  <a:lnTo>
                    <a:pt x="30" y="14"/>
                  </a:lnTo>
                  <a:lnTo>
                    <a:pt x="30" y="13"/>
                  </a:lnTo>
                  <a:lnTo>
                    <a:pt x="30" y="12"/>
                  </a:lnTo>
                  <a:lnTo>
                    <a:pt x="29" y="12"/>
                  </a:lnTo>
                  <a:lnTo>
                    <a:pt x="29" y="11"/>
                  </a:lnTo>
                  <a:lnTo>
                    <a:pt x="28" y="10"/>
                  </a:lnTo>
                  <a:lnTo>
                    <a:pt x="28" y="9"/>
                  </a:lnTo>
                  <a:lnTo>
                    <a:pt x="28" y="8"/>
                  </a:lnTo>
                  <a:lnTo>
                    <a:pt x="29" y="8"/>
                  </a:lnTo>
                  <a:lnTo>
                    <a:pt x="29" y="7"/>
                  </a:lnTo>
                  <a:lnTo>
                    <a:pt x="30" y="7"/>
                  </a:lnTo>
                  <a:lnTo>
                    <a:pt x="31" y="7"/>
                  </a:lnTo>
                  <a:lnTo>
                    <a:pt x="32" y="5"/>
                  </a:lnTo>
                  <a:lnTo>
                    <a:pt x="33" y="5"/>
                  </a:lnTo>
                  <a:lnTo>
                    <a:pt x="34" y="7"/>
                  </a:lnTo>
                  <a:lnTo>
                    <a:pt x="36" y="7"/>
                  </a:lnTo>
                  <a:lnTo>
                    <a:pt x="38" y="7"/>
                  </a:lnTo>
                  <a:lnTo>
                    <a:pt x="39" y="8"/>
                  </a:lnTo>
                  <a:lnTo>
                    <a:pt x="40" y="9"/>
                  </a:lnTo>
                  <a:lnTo>
                    <a:pt x="41" y="9"/>
                  </a:lnTo>
                  <a:close/>
                </a:path>
              </a:pathLst>
            </a:custGeom>
            <a:solidFill>
              <a:srgbClr val="E65C10"/>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347" name="Rectangle 141"/>
          <p:cNvSpPr>
            <a:spLocks noChangeArrowheads="1"/>
          </p:cNvSpPr>
          <p:nvPr/>
        </p:nvSpPr>
        <p:spPr bwMode="auto">
          <a:xfrm>
            <a:off x="7940541" y="4048894"/>
            <a:ext cx="6267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17.1 - 23.7</a:t>
            </a:r>
            <a:endPar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49" name="Rectangle 143"/>
          <p:cNvSpPr>
            <a:spLocks noChangeArrowheads="1"/>
          </p:cNvSpPr>
          <p:nvPr/>
        </p:nvSpPr>
        <p:spPr bwMode="auto">
          <a:xfrm>
            <a:off x="7940541" y="4277494"/>
            <a:ext cx="6267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23.7 - 28.3</a:t>
            </a:r>
            <a:endPar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Group 5" descr="Color key for Map"/>
          <p:cNvGrpSpPr/>
          <p:nvPr/>
        </p:nvGrpSpPr>
        <p:grpSpPr>
          <a:xfrm>
            <a:off x="3640657" y="1299685"/>
            <a:ext cx="4241147" cy="3347697"/>
            <a:chOff x="3640657" y="1299685"/>
            <a:chExt cx="4241147" cy="3347697"/>
          </a:xfrm>
        </p:grpSpPr>
        <p:sp>
          <p:nvSpPr>
            <p:cNvPr id="344" name="Freeform 8"/>
            <p:cNvSpPr>
              <a:spLocks/>
            </p:cNvSpPr>
            <p:nvPr/>
          </p:nvSpPr>
          <p:spPr bwMode="auto">
            <a:xfrm>
              <a:off x="3640657" y="1299685"/>
              <a:ext cx="913729" cy="577703"/>
            </a:xfrm>
            <a:custGeom>
              <a:avLst/>
              <a:gdLst/>
              <a:ahLst/>
              <a:cxnLst>
                <a:cxn ang="0">
                  <a:pos x="318" y="342"/>
                </a:cxn>
                <a:cxn ang="0">
                  <a:pos x="152" y="332"/>
                </a:cxn>
                <a:cxn ang="0">
                  <a:pos x="0" y="321"/>
                </a:cxn>
                <a:cxn ang="0">
                  <a:pos x="6" y="247"/>
                </a:cxn>
                <a:cxn ang="0">
                  <a:pos x="20" y="105"/>
                </a:cxn>
                <a:cxn ang="0">
                  <a:pos x="30" y="0"/>
                </a:cxn>
                <a:cxn ang="0">
                  <a:pos x="206" y="13"/>
                </a:cxn>
                <a:cxn ang="0">
                  <a:pos x="383" y="20"/>
                </a:cxn>
                <a:cxn ang="0">
                  <a:pos x="504" y="30"/>
                </a:cxn>
                <a:cxn ang="0">
                  <a:pos x="508" y="44"/>
                </a:cxn>
                <a:cxn ang="0">
                  <a:pos x="511" y="47"/>
                </a:cxn>
                <a:cxn ang="0">
                  <a:pos x="511" y="50"/>
                </a:cxn>
                <a:cxn ang="0">
                  <a:pos x="511" y="57"/>
                </a:cxn>
                <a:cxn ang="0">
                  <a:pos x="511" y="64"/>
                </a:cxn>
                <a:cxn ang="0">
                  <a:pos x="511" y="67"/>
                </a:cxn>
                <a:cxn ang="0">
                  <a:pos x="508" y="71"/>
                </a:cxn>
                <a:cxn ang="0">
                  <a:pos x="511" y="74"/>
                </a:cxn>
                <a:cxn ang="0">
                  <a:pos x="511" y="74"/>
                </a:cxn>
                <a:cxn ang="0">
                  <a:pos x="511" y="88"/>
                </a:cxn>
                <a:cxn ang="0">
                  <a:pos x="511" y="88"/>
                </a:cxn>
                <a:cxn ang="0">
                  <a:pos x="511" y="91"/>
                </a:cxn>
                <a:cxn ang="0">
                  <a:pos x="511" y="94"/>
                </a:cxn>
                <a:cxn ang="0">
                  <a:pos x="511" y="98"/>
                </a:cxn>
                <a:cxn ang="0">
                  <a:pos x="511" y="101"/>
                </a:cxn>
                <a:cxn ang="0">
                  <a:pos x="511" y="101"/>
                </a:cxn>
                <a:cxn ang="0">
                  <a:pos x="511" y="108"/>
                </a:cxn>
                <a:cxn ang="0">
                  <a:pos x="511" y="108"/>
                </a:cxn>
                <a:cxn ang="0">
                  <a:pos x="511" y="115"/>
                </a:cxn>
                <a:cxn ang="0">
                  <a:pos x="511" y="118"/>
                </a:cxn>
                <a:cxn ang="0">
                  <a:pos x="515" y="125"/>
                </a:cxn>
                <a:cxn ang="0">
                  <a:pos x="518" y="142"/>
                </a:cxn>
                <a:cxn ang="0">
                  <a:pos x="521" y="149"/>
                </a:cxn>
                <a:cxn ang="0">
                  <a:pos x="525" y="159"/>
                </a:cxn>
                <a:cxn ang="0">
                  <a:pos x="532" y="172"/>
                </a:cxn>
                <a:cxn ang="0">
                  <a:pos x="528" y="179"/>
                </a:cxn>
                <a:cxn ang="0">
                  <a:pos x="528" y="189"/>
                </a:cxn>
                <a:cxn ang="0">
                  <a:pos x="532" y="196"/>
                </a:cxn>
                <a:cxn ang="0">
                  <a:pos x="532" y="203"/>
                </a:cxn>
                <a:cxn ang="0">
                  <a:pos x="532" y="210"/>
                </a:cxn>
                <a:cxn ang="0">
                  <a:pos x="532" y="227"/>
                </a:cxn>
                <a:cxn ang="0">
                  <a:pos x="532" y="233"/>
                </a:cxn>
                <a:cxn ang="0">
                  <a:pos x="535" y="240"/>
                </a:cxn>
                <a:cxn ang="0">
                  <a:pos x="535" y="243"/>
                </a:cxn>
                <a:cxn ang="0">
                  <a:pos x="535" y="250"/>
                </a:cxn>
                <a:cxn ang="0">
                  <a:pos x="535" y="260"/>
                </a:cxn>
                <a:cxn ang="0">
                  <a:pos x="535" y="274"/>
                </a:cxn>
                <a:cxn ang="0">
                  <a:pos x="535" y="281"/>
                </a:cxn>
                <a:cxn ang="0">
                  <a:pos x="538" y="298"/>
                </a:cxn>
                <a:cxn ang="0">
                  <a:pos x="545" y="304"/>
                </a:cxn>
                <a:cxn ang="0">
                  <a:pos x="549" y="318"/>
                </a:cxn>
                <a:cxn ang="0">
                  <a:pos x="552" y="332"/>
                </a:cxn>
                <a:cxn ang="0">
                  <a:pos x="549" y="349"/>
                </a:cxn>
                <a:cxn ang="0">
                  <a:pos x="444" y="349"/>
                </a:cxn>
              </a:cxnLst>
              <a:rect l="0" t="0" r="r" b="b"/>
              <a:pathLst>
                <a:path w="552" h="349">
                  <a:moveTo>
                    <a:pt x="389" y="345"/>
                  </a:moveTo>
                  <a:lnTo>
                    <a:pt x="369" y="345"/>
                  </a:lnTo>
                  <a:lnTo>
                    <a:pt x="318" y="342"/>
                  </a:lnTo>
                  <a:lnTo>
                    <a:pt x="308" y="342"/>
                  </a:lnTo>
                  <a:lnTo>
                    <a:pt x="261" y="338"/>
                  </a:lnTo>
                  <a:lnTo>
                    <a:pt x="152" y="332"/>
                  </a:lnTo>
                  <a:lnTo>
                    <a:pt x="81" y="328"/>
                  </a:lnTo>
                  <a:lnTo>
                    <a:pt x="78" y="328"/>
                  </a:lnTo>
                  <a:lnTo>
                    <a:pt x="0" y="321"/>
                  </a:lnTo>
                  <a:lnTo>
                    <a:pt x="3" y="284"/>
                  </a:lnTo>
                  <a:lnTo>
                    <a:pt x="6" y="257"/>
                  </a:lnTo>
                  <a:lnTo>
                    <a:pt x="6" y="247"/>
                  </a:lnTo>
                  <a:lnTo>
                    <a:pt x="13" y="176"/>
                  </a:lnTo>
                  <a:lnTo>
                    <a:pt x="17" y="169"/>
                  </a:lnTo>
                  <a:lnTo>
                    <a:pt x="20" y="105"/>
                  </a:lnTo>
                  <a:lnTo>
                    <a:pt x="23" y="64"/>
                  </a:lnTo>
                  <a:lnTo>
                    <a:pt x="27" y="37"/>
                  </a:lnTo>
                  <a:lnTo>
                    <a:pt x="30" y="0"/>
                  </a:lnTo>
                  <a:lnTo>
                    <a:pt x="108" y="6"/>
                  </a:lnTo>
                  <a:lnTo>
                    <a:pt x="172" y="10"/>
                  </a:lnTo>
                  <a:lnTo>
                    <a:pt x="206" y="13"/>
                  </a:lnTo>
                  <a:lnTo>
                    <a:pt x="298" y="16"/>
                  </a:lnTo>
                  <a:lnTo>
                    <a:pt x="345" y="20"/>
                  </a:lnTo>
                  <a:lnTo>
                    <a:pt x="383" y="20"/>
                  </a:lnTo>
                  <a:lnTo>
                    <a:pt x="457" y="23"/>
                  </a:lnTo>
                  <a:lnTo>
                    <a:pt x="504" y="23"/>
                  </a:lnTo>
                  <a:lnTo>
                    <a:pt x="504" y="30"/>
                  </a:lnTo>
                  <a:lnTo>
                    <a:pt x="508" y="37"/>
                  </a:lnTo>
                  <a:lnTo>
                    <a:pt x="508" y="40"/>
                  </a:lnTo>
                  <a:lnTo>
                    <a:pt x="508" y="44"/>
                  </a:lnTo>
                  <a:lnTo>
                    <a:pt x="511" y="44"/>
                  </a:lnTo>
                  <a:lnTo>
                    <a:pt x="508" y="44"/>
                  </a:lnTo>
                  <a:lnTo>
                    <a:pt x="511" y="47"/>
                  </a:lnTo>
                  <a:lnTo>
                    <a:pt x="511" y="50"/>
                  </a:lnTo>
                  <a:lnTo>
                    <a:pt x="511" y="50"/>
                  </a:lnTo>
                  <a:lnTo>
                    <a:pt x="511" y="50"/>
                  </a:lnTo>
                  <a:lnTo>
                    <a:pt x="511" y="54"/>
                  </a:lnTo>
                  <a:lnTo>
                    <a:pt x="515" y="54"/>
                  </a:lnTo>
                  <a:lnTo>
                    <a:pt x="511" y="57"/>
                  </a:lnTo>
                  <a:lnTo>
                    <a:pt x="515" y="57"/>
                  </a:lnTo>
                  <a:lnTo>
                    <a:pt x="515" y="64"/>
                  </a:lnTo>
                  <a:lnTo>
                    <a:pt x="511" y="64"/>
                  </a:lnTo>
                  <a:lnTo>
                    <a:pt x="511" y="64"/>
                  </a:lnTo>
                  <a:lnTo>
                    <a:pt x="511" y="64"/>
                  </a:lnTo>
                  <a:lnTo>
                    <a:pt x="511" y="67"/>
                  </a:lnTo>
                  <a:lnTo>
                    <a:pt x="511" y="67"/>
                  </a:lnTo>
                  <a:lnTo>
                    <a:pt x="511" y="71"/>
                  </a:lnTo>
                  <a:lnTo>
                    <a:pt x="508" y="71"/>
                  </a:lnTo>
                  <a:lnTo>
                    <a:pt x="511" y="71"/>
                  </a:lnTo>
                  <a:lnTo>
                    <a:pt x="508" y="71"/>
                  </a:lnTo>
                  <a:lnTo>
                    <a:pt x="511" y="74"/>
                  </a:lnTo>
                  <a:lnTo>
                    <a:pt x="511" y="74"/>
                  </a:lnTo>
                  <a:lnTo>
                    <a:pt x="511" y="74"/>
                  </a:lnTo>
                  <a:lnTo>
                    <a:pt x="511" y="74"/>
                  </a:lnTo>
                  <a:lnTo>
                    <a:pt x="511" y="84"/>
                  </a:lnTo>
                  <a:lnTo>
                    <a:pt x="511" y="84"/>
                  </a:lnTo>
                  <a:lnTo>
                    <a:pt x="511" y="88"/>
                  </a:lnTo>
                  <a:lnTo>
                    <a:pt x="511" y="84"/>
                  </a:lnTo>
                  <a:lnTo>
                    <a:pt x="511" y="88"/>
                  </a:lnTo>
                  <a:lnTo>
                    <a:pt x="511" y="88"/>
                  </a:lnTo>
                  <a:lnTo>
                    <a:pt x="508" y="88"/>
                  </a:lnTo>
                  <a:lnTo>
                    <a:pt x="511" y="91"/>
                  </a:lnTo>
                  <a:lnTo>
                    <a:pt x="511" y="91"/>
                  </a:lnTo>
                  <a:lnTo>
                    <a:pt x="511" y="91"/>
                  </a:lnTo>
                  <a:lnTo>
                    <a:pt x="511" y="91"/>
                  </a:lnTo>
                  <a:lnTo>
                    <a:pt x="511" y="94"/>
                  </a:lnTo>
                  <a:lnTo>
                    <a:pt x="511" y="98"/>
                  </a:lnTo>
                  <a:lnTo>
                    <a:pt x="511" y="98"/>
                  </a:lnTo>
                  <a:lnTo>
                    <a:pt x="511" y="98"/>
                  </a:lnTo>
                  <a:lnTo>
                    <a:pt x="511" y="98"/>
                  </a:lnTo>
                  <a:lnTo>
                    <a:pt x="511" y="98"/>
                  </a:lnTo>
                  <a:lnTo>
                    <a:pt x="511" y="101"/>
                  </a:lnTo>
                  <a:lnTo>
                    <a:pt x="511" y="101"/>
                  </a:lnTo>
                  <a:lnTo>
                    <a:pt x="511" y="101"/>
                  </a:lnTo>
                  <a:lnTo>
                    <a:pt x="511" y="101"/>
                  </a:lnTo>
                  <a:lnTo>
                    <a:pt x="511" y="105"/>
                  </a:lnTo>
                  <a:lnTo>
                    <a:pt x="511" y="105"/>
                  </a:lnTo>
                  <a:lnTo>
                    <a:pt x="511" y="108"/>
                  </a:lnTo>
                  <a:lnTo>
                    <a:pt x="511" y="108"/>
                  </a:lnTo>
                  <a:lnTo>
                    <a:pt x="511" y="108"/>
                  </a:lnTo>
                  <a:lnTo>
                    <a:pt x="511" y="108"/>
                  </a:lnTo>
                  <a:lnTo>
                    <a:pt x="511" y="111"/>
                  </a:lnTo>
                  <a:lnTo>
                    <a:pt x="511" y="111"/>
                  </a:lnTo>
                  <a:lnTo>
                    <a:pt x="511" y="115"/>
                  </a:lnTo>
                  <a:lnTo>
                    <a:pt x="511" y="115"/>
                  </a:lnTo>
                  <a:lnTo>
                    <a:pt x="511" y="115"/>
                  </a:lnTo>
                  <a:lnTo>
                    <a:pt x="511" y="118"/>
                  </a:lnTo>
                  <a:lnTo>
                    <a:pt x="515" y="118"/>
                  </a:lnTo>
                  <a:lnTo>
                    <a:pt x="515" y="121"/>
                  </a:lnTo>
                  <a:lnTo>
                    <a:pt x="515" y="125"/>
                  </a:lnTo>
                  <a:lnTo>
                    <a:pt x="518" y="135"/>
                  </a:lnTo>
                  <a:lnTo>
                    <a:pt x="518" y="138"/>
                  </a:lnTo>
                  <a:lnTo>
                    <a:pt x="518" y="142"/>
                  </a:lnTo>
                  <a:lnTo>
                    <a:pt x="521" y="145"/>
                  </a:lnTo>
                  <a:lnTo>
                    <a:pt x="521" y="149"/>
                  </a:lnTo>
                  <a:lnTo>
                    <a:pt x="521" y="149"/>
                  </a:lnTo>
                  <a:lnTo>
                    <a:pt x="521" y="152"/>
                  </a:lnTo>
                  <a:lnTo>
                    <a:pt x="525" y="155"/>
                  </a:lnTo>
                  <a:lnTo>
                    <a:pt x="525" y="159"/>
                  </a:lnTo>
                  <a:lnTo>
                    <a:pt x="528" y="166"/>
                  </a:lnTo>
                  <a:lnTo>
                    <a:pt x="528" y="172"/>
                  </a:lnTo>
                  <a:lnTo>
                    <a:pt x="532" y="172"/>
                  </a:lnTo>
                  <a:lnTo>
                    <a:pt x="528" y="176"/>
                  </a:lnTo>
                  <a:lnTo>
                    <a:pt x="532" y="179"/>
                  </a:lnTo>
                  <a:lnTo>
                    <a:pt x="528" y="179"/>
                  </a:lnTo>
                  <a:lnTo>
                    <a:pt x="532" y="182"/>
                  </a:lnTo>
                  <a:lnTo>
                    <a:pt x="528" y="186"/>
                  </a:lnTo>
                  <a:lnTo>
                    <a:pt x="528" y="189"/>
                  </a:lnTo>
                  <a:lnTo>
                    <a:pt x="528" y="193"/>
                  </a:lnTo>
                  <a:lnTo>
                    <a:pt x="532" y="193"/>
                  </a:lnTo>
                  <a:lnTo>
                    <a:pt x="532" y="196"/>
                  </a:lnTo>
                  <a:lnTo>
                    <a:pt x="532" y="196"/>
                  </a:lnTo>
                  <a:lnTo>
                    <a:pt x="532" y="199"/>
                  </a:lnTo>
                  <a:lnTo>
                    <a:pt x="532" y="203"/>
                  </a:lnTo>
                  <a:lnTo>
                    <a:pt x="532" y="206"/>
                  </a:lnTo>
                  <a:lnTo>
                    <a:pt x="532" y="210"/>
                  </a:lnTo>
                  <a:lnTo>
                    <a:pt x="532" y="210"/>
                  </a:lnTo>
                  <a:lnTo>
                    <a:pt x="532" y="216"/>
                  </a:lnTo>
                  <a:lnTo>
                    <a:pt x="532" y="220"/>
                  </a:lnTo>
                  <a:lnTo>
                    <a:pt x="532" y="227"/>
                  </a:lnTo>
                  <a:lnTo>
                    <a:pt x="532" y="227"/>
                  </a:lnTo>
                  <a:lnTo>
                    <a:pt x="532" y="233"/>
                  </a:lnTo>
                  <a:lnTo>
                    <a:pt x="532" y="233"/>
                  </a:lnTo>
                  <a:lnTo>
                    <a:pt x="532" y="237"/>
                  </a:lnTo>
                  <a:lnTo>
                    <a:pt x="532" y="240"/>
                  </a:lnTo>
                  <a:lnTo>
                    <a:pt x="535" y="240"/>
                  </a:lnTo>
                  <a:lnTo>
                    <a:pt x="532" y="240"/>
                  </a:lnTo>
                  <a:lnTo>
                    <a:pt x="535" y="240"/>
                  </a:lnTo>
                  <a:lnTo>
                    <a:pt x="535" y="243"/>
                  </a:lnTo>
                  <a:lnTo>
                    <a:pt x="535" y="243"/>
                  </a:lnTo>
                  <a:lnTo>
                    <a:pt x="535" y="243"/>
                  </a:lnTo>
                  <a:lnTo>
                    <a:pt x="535" y="250"/>
                  </a:lnTo>
                  <a:lnTo>
                    <a:pt x="535" y="254"/>
                  </a:lnTo>
                  <a:lnTo>
                    <a:pt x="535" y="257"/>
                  </a:lnTo>
                  <a:lnTo>
                    <a:pt x="535" y="260"/>
                  </a:lnTo>
                  <a:lnTo>
                    <a:pt x="535" y="267"/>
                  </a:lnTo>
                  <a:lnTo>
                    <a:pt x="535" y="271"/>
                  </a:lnTo>
                  <a:lnTo>
                    <a:pt x="535" y="274"/>
                  </a:lnTo>
                  <a:lnTo>
                    <a:pt x="535" y="274"/>
                  </a:lnTo>
                  <a:lnTo>
                    <a:pt x="535" y="277"/>
                  </a:lnTo>
                  <a:lnTo>
                    <a:pt x="535" y="281"/>
                  </a:lnTo>
                  <a:lnTo>
                    <a:pt x="538" y="291"/>
                  </a:lnTo>
                  <a:lnTo>
                    <a:pt x="538" y="291"/>
                  </a:lnTo>
                  <a:lnTo>
                    <a:pt x="538" y="298"/>
                  </a:lnTo>
                  <a:lnTo>
                    <a:pt x="542" y="298"/>
                  </a:lnTo>
                  <a:lnTo>
                    <a:pt x="545" y="304"/>
                  </a:lnTo>
                  <a:lnTo>
                    <a:pt x="545" y="304"/>
                  </a:lnTo>
                  <a:lnTo>
                    <a:pt x="549" y="304"/>
                  </a:lnTo>
                  <a:lnTo>
                    <a:pt x="549" y="315"/>
                  </a:lnTo>
                  <a:lnTo>
                    <a:pt x="549" y="318"/>
                  </a:lnTo>
                  <a:lnTo>
                    <a:pt x="549" y="321"/>
                  </a:lnTo>
                  <a:lnTo>
                    <a:pt x="549" y="321"/>
                  </a:lnTo>
                  <a:lnTo>
                    <a:pt x="552" y="332"/>
                  </a:lnTo>
                  <a:lnTo>
                    <a:pt x="549" y="338"/>
                  </a:lnTo>
                  <a:lnTo>
                    <a:pt x="549" y="345"/>
                  </a:lnTo>
                  <a:lnTo>
                    <a:pt x="549" y="349"/>
                  </a:lnTo>
                  <a:lnTo>
                    <a:pt x="501" y="349"/>
                  </a:lnTo>
                  <a:lnTo>
                    <a:pt x="447" y="349"/>
                  </a:lnTo>
                  <a:lnTo>
                    <a:pt x="444" y="349"/>
                  </a:lnTo>
                  <a:lnTo>
                    <a:pt x="389" y="345"/>
                  </a:lnTo>
                  <a:close/>
                </a:path>
              </a:pathLst>
            </a:custGeom>
            <a:solidFill>
              <a:srgbClr val="E65C10"/>
            </a:solidFill>
            <a:ln w="4763">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6" name="Rectangle 140"/>
            <p:cNvSpPr>
              <a:spLocks noChangeArrowheads="1"/>
            </p:cNvSpPr>
            <p:nvPr/>
          </p:nvSpPr>
          <p:spPr bwMode="auto">
            <a:xfrm>
              <a:off x="7545254" y="4023494"/>
              <a:ext cx="336550" cy="166688"/>
            </a:xfrm>
            <a:prstGeom prst="rect">
              <a:avLst/>
            </a:prstGeom>
            <a:solidFill>
              <a:srgbClr val="F7CE85"/>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8" name="Rectangle 142"/>
            <p:cNvSpPr>
              <a:spLocks noChangeArrowheads="1"/>
            </p:cNvSpPr>
            <p:nvPr/>
          </p:nvSpPr>
          <p:spPr bwMode="auto">
            <a:xfrm>
              <a:off x="7545254" y="4252094"/>
              <a:ext cx="336550" cy="166688"/>
            </a:xfrm>
            <a:prstGeom prst="rect">
              <a:avLst/>
            </a:prstGeom>
            <a:solidFill>
              <a:srgbClr val="E65C1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0" name="Rectangle 144"/>
            <p:cNvSpPr>
              <a:spLocks noChangeArrowheads="1"/>
            </p:cNvSpPr>
            <p:nvPr/>
          </p:nvSpPr>
          <p:spPr bwMode="auto">
            <a:xfrm>
              <a:off x="7545254" y="4480694"/>
              <a:ext cx="336550" cy="166688"/>
            </a:xfrm>
            <a:prstGeom prst="rect">
              <a:avLst/>
            </a:prstGeom>
            <a:solidFill>
              <a:srgbClr val="CC000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351" name="Rectangle 145"/>
          <p:cNvSpPr>
            <a:spLocks noChangeArrowheads="1"/>
          </p:cNvSpPr>
          <p:nvPr/>
        </p:nvSpPr>
        <p:spPr bwMode="auto">
          <a:xfrm>
            <a:off x="7940541" y="4506094"/>
            <a:ext cx="6267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28.3 - 34.3</a:t>
            </a:r>
            <a:endPar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669502" y="644402"/>
            <a:ext cx="3883698" cy="498598"/>
          </a:xfrm>
          <a:prstGeom prst="rect">
            <a:avLst/>
          </a:prstGeom>
          <a:noFill/>
        </p:spPr>
        <p:txBody>
          <a:bodyPr wrap="square" rtlCol="0">
            <a:spAutoFit/>
          </a:bodyPr>
          <a:lstStyle/>
          <a:p>
            <a:pPr marL="457200" indent="-457200">
              <a:lnSpc>
                <a:spcPct val="70000"/>
              </a:lnSpc>
              <a:spcBef>
                <a:spcPct val="25000"/>
              </a:spcBef>
              <a:buClr>
                <a:srgbClr val="FFFF66"/>
              </a:buClr>
            </a:pPr>
            <a:r>
              <a:rPr lang="en-US" sz="1600" b="1" dirty="0" smtClean="0">
                <a:solidFill>
                  <a:prstClr val="black"/>
                </a:solidFill>
                <a:latin typeface="Tahoma" pitchFamily="34" charset="0"/>
                <a:ea typeface="Tahoma" pitchFamily="34" charset="0"/>
                <a:cs typeface="Tahoma" pitchFamily="34" charset="0"/>
              </a:rPr>
              <a:t>US* </a:t>
            </a:r>
            <a:r>
              <a:rPr lang="en-US" sz="1600" b="1" dirty="0">
                <a:solidFill>
                  <a:prstClr val="black"/>
                </a:solidFill>
                <a:latin typeface="Tahoma" pitchFamily="34" charset="0"/>
                <a:ea typeface="Tahoma" pitchFamily="34" charset="0"/>
                <a:cs typeface="Tahoma" pitchFamily="34" charset="0"/>
              </a:rPr>
              <a:t>(2009–2012 NHANES): 35.3%</a:t>
            </a:r>
          </a:p>
          <a:p>
            <a:pPr marL="457200" indent="-457200">
              <a:lnSpc>
                <a:spcPct val="70000"/>
              </a:lnSpc>
              <a:spcBef>
                <a:spcPct val="25000"/>
              </a:spcBef>
              <a:buClr>
                <a:srgbClr val="FFFF66"/>
              </a:buClr>
            </a:pPr>
            <a:r>
              <a:rPr lang="en-US" sz="1600" b="1" dirty="0">
                <a:solidFill>
                  <a:prstClr val="black"/>
                </a:solidFill>
                <a:latin typeface="Tahoma" pitchFamily="34" charset="0"/>
                <a:ea typeface="Tahoma" pitchFamily="34" charset="0"/>
                <a:cs typeface="Tahoma" pitchFamily="34" charset="0"/>
              </a:rPr>
              <a:t>US (2012 BRFSS): 24.4%</a:t>
            </a:r>
          </a:p>
        </p:txBody>
      </p:sp>
      <p:sp>
        <p:nvSpPr>
          <p:cNvPr id="5" name="TextBox 4"/>
          <p:cNvSpPr txBox="1"/>
          <p:nvPr/>
        </p:nvSpPr>
        <p:spPr>
          <a:xfrm>
            <a:off x="7391400" y="3761601"/>
            <a:ext cx="1508879" cy="276999"/>
          </a:xfrm>
          <a:prstGeom prst="rect">
            <a:avLst/>
          </a:prstGeom>
          <a:noFill/>
        </p:spPr>
        <p:txBody>
          <a:bodyPr wrap="square" rtlCol="0">
            <a:spAutoFit/>
          </a:bodyPr>
          <a:lstStyle/>
          <a:p>
            <a:r>
              <a:rPr lang="en-US" sz="12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a:t>
            </a:r>
            <a:endPar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0" name="Rectangle 9"/>
          <p:cNvSpPr>
            <a:spLocks noChangeArrowheads="1"/>
          </p:cNvSpPr>
          <p:nvPr/>
        </p:nvSpPr>
        <p:spPr bwMode="auto">
          <a:xfrm>
            <a:off x="0" y="5707559"/>
            <a:ext cx="767815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NOTES</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Data are for the proportion of adults 20 years and over who are obese, defined as a BMI≥30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kg/m</a:t>
            </a:r>
            <a:r>
              <a:rPr lang="en-US" sz="1100" baseline="30000" dirty="0" smtClean="0">
                <a:solidFill>
                  <a:prstClr val="black"/>
                </a:solidFill>
                <a:latin typeface="Tahoma" panose="020B0604030504040204" pitchFamily="34" charset="0"/>
                <a:ea typeface="Tahoma" panose="020B0604030504040204" pitchFamily="34" charset="0"/>
                <a:cs typeface="Tahoma" panose="020B0604030504040204" pitchFamily="34" charset="0"/>
              </a:rPr>
              <a:t>2</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and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are age adjusted to the 2000 standard population. Rates are displayed by Jenks classification for US states. </a:t>
            </a:r>
            <a:endPar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*National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data for the objective are based on measured height and weight from the National Health and Nutrition Examination Survey (NHANES) and are the basis for setting the target. State data from the BRFSS are based on self-reported weight and height and may not be comparable to the national data from the NHANES. </a:t>
            </a:r>
          </a:p>
        </p:txBody>
      </p:sp>
      <p:sp>
        <p:nvSpPr>
          <p:cNvPr id="161" name="Text Placeholder 6"/>
          <p:cNvSpPr txBox="1">
            <a:spLocks/>
          </p:cNvSpPr>
          <p:nvPr/>
        </p:nvSpPr>
        <p:spPr>
          <a:xfrm>
            <a:off x="-12940" y="6565900"/>
            <a:ext cx="6986588" cy="292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Behavioral Risk Factor Surveillance System (BRFSS),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CDC/PHSPO.</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3" name="Text Placeholder 8"/>
          <p:cNvSpPr txBox="1">
            <a:spLocks/>
          </p:cNvSpPr>
          <p:nvPr/>
        </p:nvSpPr>
        <p:spPr>
          <a:xfrm>
            <a:off x="7467600" y="6324600"/>
            <a:ext cx="1350014"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NWS-9</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8" name="Title 7"/>
          <p:cNvSpPr>
            <a:spLocks noGrp="1"/>
          </p:cNvSpPr>
          <p:nvPr>
            <p:ph type="title"/>
          </p:nvPr>
        </p:nvSpPr>
        <p:spPr>
          <a:xfrm>
            <a:off x="152400" y="-304800"/>
            <a:ext cx="8763000" cy="1143000"/>
          </a:xfrm>
        </p:spPr>
        <p:txBody>
          <a:bodyPr/>
          <a:lstStyle/>
          <a:p>
            <a:pPr lvl="0">
              <a:spcBef>
                <a:spcPts val="0"/>
              </a:spcBef>
            </a:pPr>
            <a:r>
              <a:rPr lang="en-US" sz="3200" b="1" dirty="0">
                <a:solidFill>
                  <a:srgbClr val="003F72"/>
                </a:solidFill>
                <a:latin typeface="Tahoma" pitchFamily="34" charset="0"/>
                <a:ea typeface="Tahoma" pitchFamily="34" charset="0"/>
                <a:cs typeface="Tahoma" pitchFamily="34" charset="0"/>
              </a:rPr>
              <a:t>Self-Reported Obesity, Adults, 2012</a:t>
            </a:r>
          </a:p>
        </p:txBody>
      </p:sp>
      <p:sp>
        <p:nvSpPr>
          <p:cNvPr id="14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12</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93057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 descr="Obesity, Children/adolescents and adults, trend graph over timse starting from the 1988-1994 data point, and ending in 2011-2012"/>
          <p:cNvGraphicFramePr>
            <a:graphicFrameLocks noGrp="1" noChangeAspect="1"/>
          </p:cNvGraphicFramePr>
          <p:nvPr>
            <p:ph type="chart" idx="1"/>
            <p:extLst>
              <p:ext uri="{D42A27DB-BD31-4B8C-83A1-F6EECF244321}">
                <p14:modId xmlns:p14="http://schemas.microsoft.com/office/powerpoint/2010/main" val="905477173"/>
              </p:ext>
            </p:extLst>
          </p:nvPr>
        </p:nvGraphicFramePr>
        <p:xfrm>
          <a:off x="304800" y="1088571"/>
          <a:ext cx="8467724" cy="4926764"/>
        </p:xfrm>
        <a:graphic>
          <a:graphicData uri="http://schemas.openxmlformats.org/drawingml/2006/chart">
            <c:chart xmlns:c="http://schemas.openxmlformats.org/drawingml/2006/chart" xmlns:r="http://schemas.openxmlformats.org/officeDocument/2006/relationships" r:id="rId3"/>
          </a:graphicData>
        </a:graphic>
      </p:graphicFrame>
      <p:sp>
        <p:nvSpPr>
          <p:cNvPr id="1027" name="Text Box 3"/>
          <p:cNvSpPr txBox="1">
            <a:spLocks noChangeArrowheads="1"/>
          </p:cNvSpPr>
          <p:nvPr/>
        </p:nvSpPr>
        <p:spPr bwMode="auto">
          <a:xfrm>
            <a:off x="246017" y="1066800"/>
            <a:ext cx="990600" cy="338554"/>
          </a:xfrm>
          <a:prstGeom prst="rect">
            <a:avLst/>
          </a:prstGeom>
          <a:noFill/>
          <a:ln w="9525">
            <a:noFill/>
            <a:miter lim="800000"/>
            <a:headEnd/>
            <a:tailEnd/>
          </a:ln>
        </p:spPr>
        <p:txBody>
          <a:bodyPr wrap="square">
            <a:spAutoFit/>
          </a:bodyPr>
          <a:lstStyle/>
          <a:p>
            <a:pPr eaLnBrk="0" hangingPunct="0">
              <a:spcBef>
                <a:spcPct val="50000"/>
              </a:spcBef>
            </a:pPr>
            <a:r>
              <a:rPr lang="en-US" sz="1600" b="1" dirty="0">
                <a:solidFill>
                  <a:prstClr val="black"/>
                </a:solidFill>
                <a:latin typeface="Tahoma" pitchFamily="34" charset="0"/>
                <a:ea typeface="Tahoma" pitchFamily="34" charset="0"/>
                <a:cs typeface="Tahoma" pitchFamily="34" charset="0"/>
              </a:rPr>
              <a:t>Percent</a:t>
            </a:r>
          </a:p>
        </p:txBody>
      </p:sp>
      <p:sp>
        <p:nvSpPr>
          <p:cNvPr id="1032" name="Rectangle 12"/>
          <p:cNvSpPr>
            <a:spLocks noGrp="1" noChangeArrowheads="1"/>
          </p:cNvSpPr>
          <p:nvPr>
            <p:ph type="title"/>
          </p:nvPr>
        </p:nvSpPr>
        <p:spPr>
          <a:xfrm>
            <a:off x="152400" y="76200"/>
            <a:ext cx="8839200" cy="762000"/>
          </a:xfrm>
          <a:noFill/>
        </p:spPr>
        <p:txBody>
          <a:bodyPr>
            <a:noAutofit/>
          </a:bodyPr>
          <a:lstStyle/>
          <a:p>
            <a:r>
              <a:rPr lang="en-US" sz="3000" b="1" dirty="0">
                <a:solidFill>
                  <a:srgbClr val="003F72"/>
                </a:solidFill>
                <a:latin typeface="Tahoma" pitchFamily="34" charset="0"/>
                <a:ea typeface="Tahoma" pitchFamily="34" charset="0"/>
                <a:cs typeface="Tahoma" pitchFamily="34" charset="0"/>
              </a:rPr>
              <a:t>Obesity, Children/Adolescents and </a:t>
            </a:r>
            <a:r>
              <a:rPr lang="en-US" sz="3000" b="1" dirty="0" smtClean="0">
                <a:solidFill>
                  <a:srgbClr val="003F72"/>
                </a:solidFill>
                <a:latin typeface="Tahoma" pitchFamily="34" charset="0"/>
                <a:ea typeface="Tahoma" pitchFamily="34" charset="0"/>
                <a:cs typeface="Tahoma" pitchFamily="34" charset="0"/>
              </a:rPr>
              <a:t>Adults </a:t>
            </a:r>
            <a:r>
              <a:rPr lang="en-US" sz="3000" b="1" dirty="0">
                <a:solidFill>
                  <a:srgbClr val="003F72"/>
                </a:solidFill>
                <a:latin typeface="Tahoma" pitchFamily="34" charset="0"/>
                <a:ea typeface="Tahoma" pitchFamily="34" charset="0"/>
                <a:cs typeface="Tahoma" pitchFamily="34" charset="0"/>
              </a:rPr>
              <a:t>1988–1994 through </a:t>
            </a:r>
            <a:r>
              <a:rPr lang="en-US" sz="3000" b="1" dirty="0" smtClean="0">
                <a:solidFill>
                  <a:srgbClr val="003F72"/>
                </a:solidFill>
                <a:latin typeface="Tahoma" pitchFamily="34" charset="0"/>
                <a:ea typeface="Tahoma" pitchFamily="34" charset="0"/>
                <a:cs typeface="Tahoma" pitchFamily="34" charset="0"/>
              </a:rPr>
              <a:t>2011–2012</a:t>
            </a:r>
            <a:endParaRPr lang="en-US" sz="3000" b="1" dirty="0">
              <a:solidFill>
                <a:srgbClr val="003F72"/>
              </a:solidFill>
              <a:latin typeface="Tahoma" pitchFamily="34" charset="0"/>
              <a:ea typeface="Tahoma" pitchFamily="34" charset="0"/>
              <a:cs typeface="Tahoma" pitchFamily="34" charset="0"/>
            </a:endParaRPr>
          </a:p>
        </p:txBody>
      </p:sp>
      <p:sp>
        <p:nvSpPr>
          <p:cNvPr id="1033" name="Rectangle 13"/>
          <p:cNvSpPr>
            <a:spLocks noChangeArrowheads="1"/>
          </p:cNvSpPr>
          <p:nvPr/>
        </p:nvSpPr>
        <p:spPr bwMode="auto">
          <a:xfrm>
            <a:off x="7652" y="6091535"/>
            <a:ext cx="8869362" cy="430887"/>
          </a:xfrm>
          <a:prstGeom prst="rect">
            <a:avLst/>
          </a:prstGeom>
          <a:noFill/>
          <a:ln w="9525">
            <a:noFill/>
            <a:miter lim="800000"/>
            <a:headEnd/>
            <a:tailEnd/>
          </a:ln>
        </p:spPr>
        <p:txBody>
          <a:bodyPr>
            <a:spAutoFit/>
          </a:bodyPr>
          <a:lstStyle/>
          <a:p>
            <a:pPr eaLnBrk="0" hangingPunct="0"/>
            <a:r>
              <a:rPr lang="en-US" sz="1100" dirty="0" smtClean="0">
                <a:solidFill>
                  <a:prstClr val="black"/>
                </a:solidFill>
                <a:latin typeface="Tahoma" pitchFamily="34" charset="0"/>
                <a:ea typeface="Tahoma" pitchFamily="34" charset="0"/>
                <a:cs typeface="Tahoma" pitchFamily="34" charset="0"/>
              </a:rPr>
              <a:t>NOTES: Obesity defined as BMI≥30 </a:t>
            </a:r>
            <a:r>
              <a:rPr lang="en-US" sz="1100" dirty="0">
                <a:solidFill>
                  <a:prstClr val="black"/>
                </a:solidFill>
                <a:latin typeface="Tahoma" charset="0"/>
              </a:rPr>
              <a:t>kg/m</a:t>
            </a:r>
            <a:r>
              <a:rPr lang="en-US" sz="1100" baseline="30000" dirty="0">
                <a:solidFill>
                  <a:prstClr val="black"/>
                </a:solidFill>
                <a:latin typeface="Tahoma" charset="0"/>
              </a:rPr>
              <a:t>2 </a:t>
            </a:r>
            <a:r>
              <a:rPr lang="en-US" sz="1100" dirty="0" smtClean="0">
                <a:solidFill>
                  <a:prstClr val="black"/>
                </a:solidFill>
                <a:latin typeface="Tahoma" pitchFamily="34" charset="0"/>
                <a:ea typeface="Tahoma" pitchFamily="34" charset="0"/>
                <a:cs typeface="Tahoma" pitchFamily="34" charset="0"/>
              </a:rPr>
              <a:t>for adults and BMI-for-age≥95th percentile on the sex specific 2000 CDC Growth Charts for 2-19 years.</a:t>
            </a:r>
            <a:r>
              <a:rPr lang="en-US" sz="1100" dirty="0" smtClean="0">
                <a:solidFill>
                  <a:prstClr val="black"/>
                </a:solidFill>
                <a:latin typeface="Tahoma" charset="0"/>
              </a:rPr>
              <a:t>  Data for adults </a:t>
            </a:r>
            <a:r>
              <a:rPr lang="en-US" sz="1100" dirty="0">
                <a:solidFill>
                  <a:prstClr val="black"/>
                </a:solidFill>
                <a:latin typeface="Tahoma" charset="0"/>
              </a:rPr>
              <a:t>are age adjusted to the 2000 standard population. </a:t>
            </a:r>
            <a:endParaRPr lang="en-US" sz="1100" dirty="0" smtClean="0">
              <a:solidFill>
                <a:prstClr val="black"/>
              </a:solidFill>
              <a:latin typeface="Tahoma" pitchFamily="34" charset="0"/>
              <a:ea typeface="Tahoma" pitchFamily="34" charset="0"/>
              <a:cs typeface="Tahoma" pitchFamily="34" charset="0"/>
            </a:endParaRPr>
          </a:p>
        </p:txBody>
      </p:sp>
      <p:sp>
        <p:nvSpPr>
          <p:cNvPr id="1043" name="Text Box 25"/>
          <p:cNvSpPr txBox="1">
            <a:spLocks noChangeArrowheads="1"/>
          </p:cNvSpPr>
          <p:nvPr/>
        </p:nvSpPr>
        <p:spPr bwMode="auto">
          <a:xfrm>
            <a:off x="3657600" y="1828800"/>
            <a:ext cx="2008683" cy="338554"/>
          </a:xfrm>
          <a:prstGeom prst="rect">
            <a:avLst/>
          </a:prstGeom>
          <a:noFill/>
          <a:ln w="9525">
            <a:noFill/>
            <a:miter lim="800000"/>
            <a:headEnd/>
            <a:tailEnd/>
          </a:ln>
        </p:spPr>
        <p:txBody>
          <a:bodyPr wrap="none">
            <a:spAutoFit/>
          </a:bodyPr>
          <a:lstStyle/>
          <a:p>
            <a:r>
              <a:rPr lang="en-US" sz="1600" dirty="0" smtClean="0">
                <a:solidFill>
                  <a:srgbClr val="0000FF"/>
                </a:solidFill>
                <a:latin typeface="Tahoma" pitchFamily="34" charset="0"/>
                <a:ea typeface="Tahoma" pitchFamily="34" charset="0"/>
                <a:cs typeface="Tahoma" pitchFamily="34" charset="0"/>
              </a:rPr>
              <a:t>Women (20+ years)</a:t>
            </a:r>
            <a:endParaRPr lang="en-US" sz="1600" dirty="0">
              <a:solidFill>
                <a:srgbClr val="0000FF"/>
              </a:solidFill>
              <a:latin typeface="Tahoma" pitchFamily="34" charset="0"/>
              <a:ea typeface="Tahoma" pitchFamily="34" charset="0"/>
              <a:cs typeface="Tahoma" pitchFamily="34" charset="0"/>
            </a:endParaRPr>
          </a:p>
        </p:txBody>
      </p:sp>
      <p:sp>
        <p:nvSpPr>
          <p:cNvPr id="1044" name="Text Box 26"/>
          <p:cNvSpPr txBox="1">
            <a:spLocks noChangeArrowheads="1"/>
          </p:cNvSpPr>
          <p:nvPr/>
        </p:nvSpPr>
        <p:spPr bwMode="auto">
          <a:xfrm>
            <a:off x="3982113" y="2743200"/>
            <a:ext cx="1705615" cy="338554"/>
          </a:xfrm>
          <a:prstGeom prst="rect">
            <a:avLst/>
          </a:prstGeom>
          <a:noFill/>
          <a:ln w="9525">
            <a:noFill/>
            <a:miter lim="800000"/>
            <a:headEnd/>
            <a:tailEnd/>
          </a:ln>
        </p:spPr>
        <p:txBody>
          <a:bodyPr wrap="none">
            <a:spAutoFit/>
          </a:bodyPr>
          <a:lstStyle/>
          <a:p>
            <a:r>
              <a:rPr lang="en-US" sz="1600" dirty="0" smtClean="0">
                <a:solidFill>
                  <a:srgbClr val="FF6600"/>
                </a:solidFill>
                <a:latin typeface="Tahoma" pitchFamily="34" charset="0"/>
                <a:ea typeface="Tahoma" pitchFamily="34" charset="0"/>
                <a:cs typeface="Tahoma" pitchFamily="34" charset="0"/>
              </a:rPr>
              <a:t>Men (20+ years)</a:t>
            </a:r>
            <a:endParaRPr lang="en-US" sz="1600" dirty="0">
              <a:solidFill>
                <a:srgbClr val="FF6600"/>
              </a:solidFill>
              <a:latin typeface="Tahoma" pitchFamily="34" charset="0"/>
              <a:ea typeface="Tahoma" pitchFamily="34" charset="0"/>
              <a:cs typeface="Tahoma" pitchFamily="34" charset="0"/>
            </a:endParaRPr>
          </a:p>
        </p:txBody>
      </p:sp>
      <p:sp>
        <p:nvSpPr>
          <p:cNvPr id="1045" name="Text Box 27"/>
          <p:cNvSpPr txBox="1">
            <a:spLocks noChangeArrowheads="1"/>
          </p:cNvSpPr>
          <p:nvPr/>
        </p:nvSpPr>
        <p:spPr bwMode="auto">
          <a:xfrm>
            <a:off x="5257800" y="3352800"/>
            <a:ext cx="1788270" cy="338554"/>
          </a:xfrm>
          <a:prstGeom prst="rect">
            <a:avLst/>
          </a:prstGeom>
          <a:noFill/>
          <a:ln w="9525">
            <a:noFill/>
            <a:miter lim="800000"/>
            <a:headEnd/>
            <a:tailEnd/>
          </a:ln>
        </p:spPr>
        <p:txBody>
          <a:bodyPr wrap="none">
            <a:spAutoFit/>
          </a:bodyPr>
          <a:lstStyle/>
          <a:p>
            <a:r>
              <a:rPr lang="en-US" sz="1600" dirty="0" smtClean="0">
                <a:solidFill>
                  <a:srgbClr val="33CCCC"/>
                </a:solidFill>
                <a:latin typeface="Tahoma" pitchFamily="34" charset="0"/>
                <a:ea typeface="Tahoma" pitchFamily="34" charset="0"/>
                <a:cs typeface="Tahoma" pitchFamily="34" charset="0"/>
              </a:rPr>
              <a:t>Boys (2-19 years)</a:t>
            </a:r>
            <a:endParaRPr lang="en-US" sz="1600" dirty="0">
              <a:solidFill>
                <a:srgbClr val="33CCCC"/>
              </a:solidFill>
              <a:latin typeface="Tahoma" pitchFamily="34" charset="0"/>
              <a:ea typeface="Tahoma" pitchFamily="34" charset="0"/>
              <a:cs typeface="Tahoma" pitchFamily="34" charset="0"/>
            </a:endParaRPr>
          </a:p>
        </p:txBody>
      </p:sp>
      <p:sp>
        <p:nvSpPr>
          <p:cNvPr id="1046" name="Text Box 28"/>
          <p:cNvSpPr txBox="1">
            <a:spLocks noChangeArrowheads="1"/>
          </p:cNvSpPr>
          <p:nvPr/>
        </p:nvSpPr>
        <p:spPr bwMode="auto">
          <a:xfrm>
            <a:off x="4114800" y="4066401"/>
            <a:ext cx="1771438" cy="338554"/>
          </a:xfrm>
          <a:prstGeom prst="rect">
            <a:avLst/>
          </a:prstGeom>
          <a:noFill/>
          <a:ln w="9525">
            <a:noFill/>
            <a:miter lim="800000"/>
            <a:headEnd/>
            <a:tailEnd/>
          </a:ln>
        </p:spPr>
        <p:txBody>
          <a:bodyPr wrap="none">
            <a:spAutoFit/>
          </a:bodyPr>
          <a:lstStyle/>
          <a:p>
            <a:r>
              <a:rPr lang="en-US" sz="1600" dirty="0" smtClean="0">
                <a:solidFill>
                  <a:srgbClr val="FF0084"/>
                </a:solidFill>
                <a:latin typeface="Tahoma" pitchFamily="34" charset="0"/>
                <a:ea typeface="Tahoma" pitchFamily="34" charset="0"/>
                <a:cs typeface="Tahoma" pitchFamily="34" charset="0"/>
              </a:rPr>
              <a:t>Girls (2-19 years)</a:t>
            </a:r>
            <a:endParaRPr lang="en-US" sz="1600" dirty="0">
              <a:solidFill>
                <a:srgbClr val="FF0084"/>
              </a:solidFill>
              <a:latin typeface="Tahoma" pitchFamily="34" charset="0"/>
              <a:ea typeface="Tahoma" pitchFamily="34" charset="0"/>
              <a:cs typeface="Tahoma" pitchFamily="34" charset="0"/>
            </a:endParaRPr>
          </a:p>
        </p:txBody>
      </p:sp>
      <p:sp>
        <p:nvSpPr>
          <p:cNvPr id="25" name="Rectangle 24"/>
          <p:cNvSpPr>
            <a:spLocks noChangeArrowheads="1"/>
          </p:cNvSpPr>
          <p:nvPr/>
        </p:nvSpPr>
        <p:spPr bwMode="auto">
          <a:xfrm>
            <a:off x="5687728" y="2438400"/>
            <a:ext cx="2618072" cy="338542"/>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ct val="50000"/>
              </a:spcAft>
            </a:pPr>
            <a:r>
              <a:rPr lang="en-US" altLang="ko-KR" sz="1600" b="1" dirty="0" smtClean="0">
                <a:solidFill>
                  <a:prstClr val="black"/>
                </a:solidFill>
                <a:latin typeface="Tahoma" pitchFamily="34" charset="0"/>
                <a:ea typeface="Tahoma" pitchFamily="34" charset="0"/>
                <a:cs typeface="Tahoma" pitchFamily="34" charset="0"/>
              </a:rPr>
              <a:t>HP2020 Target: 30.5%</a:t>
            </a:r>
            <a:endParaRPr lang="en-US" sz="1600" b="1" dirty="0">
              <a:solidFill>
                <a:prstClr val="black"/>
              </a:solidFill>
              <a:latin typeface="Tahoma" pitchFamily="34" charset="0"/>
              <a:ea typeface="Tahoma" pitchFamily="34" charset="0"/>
              <a:cs typeface="Tahoma" pitchFamily="34" charset="0"/>
            </a:endParaRPr>
          </a:p>
        </p:txBody>
      </p:sp>
      <p:sp>
        <p:nvSpPr>
          <p:cNvPr id="29" name="Rectangle 28"/>
          <p:cNvSpPr>
            <a:spLocks noChangeArrowheads="1"/>
          </p:cNvSpPr>
          <p:nvPr/>
        </p:nvSpPr>
        <p:spPr bwMode="auto">
          <a:xfrm>
            <a:off x="5687728" y="4038600"/>
            <a:ext cx="2618072" cy="338542"/>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ct val="50000"/>
              </a:spcAft>
            </a:pPr>
            <a:r>
              <a:rPr lang="en-US" altLang="ko-KR" sz="1600" b="1" dirty="0" smtClean="0">
                <a:solidFill>
                  <a:prstClr val="black"/>
                </a:solidFill>
                <a:latin typeface="Tahoma" pitchFamily="34" charset="0"/>
                <a:ea typeface="Tahoma" pitchFamily="34" charset="0"/>
                <a:cs typeface="Tahoma" pitchFamily="34" charset="0"/>
              </a:rPr>
              <a:t>HP2020 Target: 14.5%</a:t>
            </a:r>
            <a:endParaRPr lang="en-US" sz="1600" b="1" dirty="0">
              <a:solidFill>
                <a:prstClr val="black"/>
              </a:solidFill>
              <a:latin typeface="Tahoma" pitchFamily="34" charset="0"/>
              <a:ea typeface="Tahoma" pitchFamily="34" charset="0"/>
              <a:cs typeface="Tahoma" pitchFamily="34" charset="0"/>
            </a:endParaRPr>
          </a:p>
        </p:txBody>
      </p:sp>
      <p:grpSp>
        <p:nvGrpSpPr>
          <p:cNvPr id="3" name="Group 2" descr="x-axis markings for data years"/>
          <p:cNvGrpSpPr/>
          <p:nvPr/>
        </p:nvGrpSpPr>
        <p:grpSpPr>
          <a:xfrm>
            <a:off x="810419" y="5422392"/>
            <a:ext cx="7571581" cy="669143"/>
            <a:chOff x="810419" y="5422392"/>
            <a:chExt cx="7571581" cy="525673"/>
          </a:xfrm>
        </p:grpSpPr>
        <p:sp>
          <p:nvSpPr>
            <p:cNvPr id="1029" name="Text Box 8"/>
            <p:cNvSpPr txBox="1">
              <a:spLocks noChangeArrowheads="1"/>
            </p:cNvSpPr>
            <p:nvPr/>
          </p:nvSpPr>
          <p:spPr bwMode="auto">
            <a:xfrm>
              <a:off x="810419" y="5486400"/>
              <a:ext cx="1066800" cy="336550"/>
            </a:xfrm>
            <a:prstGeom prst="rect">
              <a:avLst/>
            </a:prstGeom>
            <a:noFill/>
            <a:ln w="9525">
              <a:noFill/>
              <a:miter lim="800000"/>
              <a:headEnd/>
              <a:tailEnd/>
            </a:ln>
          </p:spPr>
          <p:txBody>
            <a:bodyPr>
              <a:spAutoFit/>
            </a:bodyPr>
            <a:lstStyle/>
            <a:p>
              <a:pPr marL="457200" indent="-457200" algn="ctr" eaLnBrk="0" hangingPunct="0"/>
              <a:r>
                <a:rPr lang="en-US" sz="1200" dirty="0" smtClean="0">
                  <a:solidFill>
                    <a:prstClr val="black"/>
                  </a:solidFill>
                  <a:latin typeface="Swis721 BT" pitchFamily="34" charset="0"/>
                </a:rPr>
                <a:t>1988-1994</a:t>
              </a:r>
              <a:r>
                <a:rPr lang="en-US" sz="1600" dirty="0" smtClean="0">
                  <a:solidFill>
                    <a:prstClr val="black"/>
                  </a:solidFill>
                  <a:latin typeface="Swis721 BT" pitchFamily="34" charset="0"/>
                </a:rPr>
                <a:t>   </a:t>
              </a:r>
              <a:endParaRPr lang="en-US" sz="1600" dirty="0">
                <a:solidFill>
                  <a:prstClr val="black"/>
                </a:solidFill>
                <a:latin typeface="Swis721 BT" pitchFamily="34" charset="0"/>
              </a:endParaRPr>
            </a:p>
          </p:txBody>
        </p:sp>
        <p:sp>
          <p:nvSpPr>
            <p:cNvPr id="1034" name="Text Box 14"/>
            <p:cNvSpPr txBox="1">
              <a:spLocks noChangeArrowheads="1"/>
            </p:cNvSpPr>
            <p:nvPr/>
          </p:nvSpPr>
          <p:spPr bwMode="auto">
            <a:xfrm>
              <a:off x="4126992" y="5481935"/>
              <a:ext cx="673608" cy="461665"/>
            </a:xfrm>
            <a:prstGeom prst="rect">
              <a:avLst/>
            </a:prstGeom>
            <a:noFill/>
            <a:ln w="9525">
              <a:noFill/>
              <a:miter lim="800000"/>
              <a:headEnd/>
              <a:tailEnd/>
            </a:ln>
          </p:spPr>
          <p:txBody>
            <a:bodyPr wrap="square">
              <a:spAutoFit/>
            </a:bodyPr>
            <a:lstStyle/>
            <a:p>
              <a:pPr algn="ctr" eaLnBrk="0" hangingPunct="0"/>
              <a:r>
                <a:rPr lang="en-US" sz="1200" dirty="0" smtClean="0">
                  <a:solidFill>
                    <a:prstClr val="black"/>
                  </a:solidFill>
                  <a:latin typeface="Swis721 BT" pitchFamily="34" charset="0"/>
                </a:rPr>
                <a:t>2001-</a:t>
              </a:r>
            </a:p>
            <a:p>
              <a:pPr algn="ctr" eaLnBrk="0" hangingPunct="0"/>
              <a:r>
                <a:rPr lang="en-US" sz="1200" dirty="0" smtClean="0">
                  <a:solidFill>
                    <a:prstClr val="black"/>
                  </a:solidFill>
                  <a:latin typeface="Swis721 BT" pitchFamily="34" charset="0"/>
                </a:rPr>
                <a:t>2002</a:t>
              </a:r>
              <a:endParaRPr lang="en-US" sz="1200" dirty="0">
                <a:solidFill>
                  <a:prstClr val="black"/>
                </a:solidFill>
                <a:latin typeface="Swis721 BT" pitchFamily="34" charset="0"/>
              </a:endParaRPr>
            </a:p>
          </p:txBody>
        </p:sp>
        <p:sp>
          <p:nvSpPr>
            <p:cNvPr id="1036" name="Text Box 16"/>
            <p:cNvSpPr txBox="1">
              <a:spLocks noChangeArrowheads="1"/>
            </p:cNvSpPr>
            <p:nvPr/>
          </p:nvSpPr>
          <p:spPr bwMode="auto">
            <a:xfrm>
              <a:off x="4899533" y="5486400"/>
              <a:ext cx="586867" cy="461665"/>
            </a:xfrm>
            <a:prstGeom prst="rect">
              <a:avLst/>
            </a:prstGeom>
            <a:noFill/>
            <a:ln w="9525">
              <a:noFill/>
              <a:miter lim="800000"/>
              <a:headEnd/>
              <a:tailEnd/>
            </a:ln>
          </p:spPr>
          <p:txBody>
            <a:bodyPr wrap="square">
              <a:spAutoFit/>
            </a:bodyPr>
            <a:lstStyle/>
            <a:p>
              <a:pPr algn="ctr" eaLnBrk="0" hangingPunct="0"/>
              <a:r>
                <a:rPr lang="en-US" sz="1200" dirty="0" smtClean="0">
                  <a:solidFill>
                    <a:prstClr val="black"/>
                  </a:solidFill>
                  <a:latin typeface="Swis721 BT" pitchFamily="34" charset="0"/>
                </a:rPr>
                <a:t>2003-</a:t>
              </a:r>
            </a:p>
            <a:p>
              <a:pPr algn="ctr" eaLnBrk="0" hangingPunct="0"/>
              <a:r>
                <a:rPr lang="en-US" sz="1200" dirty="0" smtClean="0">
                  <a:solidFill>
                    <a:prstClr val="black"/>
                  </a:solidFill>
                  <a:latin typeface="Swis721 BT" pitchFamily="34" charset="0"/>
                </a:rPr>
                <a:t>2004</a:t>
              </a:r>
              <a:endParaRPr lang="en-US" sz="1200" dirty="0">
                <a:solidFill>
                  <a:prstClr val="black"/>
                </a:solidFill>
                <a:latin typeface="Swis721 BT" pitchFamily="34" charset="0"/>
              </a:endParaRPr>
            </a:p>
          </p:txBody>
        </p:sp>
        <p:sp>
          <p:nvSpPr>
            <p:cNvPr id="1048" name="Text Box 30"/>
            <p:cNvSpPr txBox="1">
              <a:spLocks noChangeArrowheads="1"/>
            </p:cNvSpPr>
            <p:nvPr/>
          </p:nvSpPr>
          <p:spPr bwMode="auto">
            <a:xfrm>
              <a:off x="6989762" y="5486400"/>
              <a:ext cx="630238" cy="461665"/>
            </a:xfrm>
            <a:prstGeom prst="rect">
              <a:avLst/>
            </a:prstGeom>
            <a:noFill/>
            <a:ln w="9525">
              <a:noFill/>
              <a:miter lim="800000"/>
              <a:headEnd/>
              <a:tailEnd/>
            </a:ln>
          </p:spPr>
          <p:txBody>
            <a:bodyPr wrap="square">
              <a:spAutoFit/>
            </a:bodyPr>
            <a:lstStyle/>
            <a:p>
              <a:pPr algn="ctr" eaLnBrk="0" hangingPunct="0"/>
              <a:r>
                <a:rPr lang="en-US" sz="1200" dirty="0" smtClean="0">
                  <a:solidFill>
                    <a:prstClr val="black"/>
                  </a:solidFill>
                  <a:latin typeface="Swis721 BT" pitchFamily="34" charset="0"/>
                </a:rPr>
                <a:t>2009-</a:t>
              </a:r>
            </a:p>
            <a:p>
              <a:pPr algn="ctr" eaLnBrk="0" hangingPunct="0"/>
              <a:r>
                <a:rPr lang="en-US" sz="1200" dirty="0" smtClean="0">
                  <a:solidFill>
                    <a:prstClr val="black"/>
                  </a:solidFill>
                  <a:latin typeface="Swis721 BT" pitchFamily="34" charset="0"/>
                </a:rPr>
                <a:t>2010</a:t>
              </a:r>
              <a:endParaRPr lang="en-US" sz="1200" dirty="0">
                <a:solidFill>
                  <a:prstClr val="black"/>
                </a:solidFill>
                <a:latin typeface="Swis721 BT" pitchFamily="34" charset="0"/>
              </a:endParaRPr>
            </a:p>
          </p:txBody>
        </p:sp>
        <p:sp>
          <p:nvSpPr>
            <p:cNvPr id="26" name="Text Box 20"/>
            <p:cNvSpPr txBox="1">
              <a:spLocks noChangeArrowheads="1"/>
            </p:cNvSpPr>
            <p:nvPr/>
          </p:nvSpPr>
          <p:spPr bwMode="auto">
            <a:xfrm>
              <a:off x="3352800" y="5486400"/>
              <a:ext cx="629313" cy="461665"/>
            </a:xfrm>
            <a:prstGeom prst="rect">
              <a:avLst/>
            </a:prstGeom>
            <a:noFill/>
            <a:ln w="9525">
              <a:noFill/>
              <a:miter lim="800000"/>
              <a:headEnd/>
              <a:tailEnd/>
            </a:ln>
          </p:spPr>
          <p:txBody>
            <a:bodyPr wrap="square">
              <a:spAutoFit/>
            </a:bodyPr>
            <a:lstStyle/>
            <a:p>
              <a:pPr algn="ctr" eaLnBrk="0" hangingPunct="0"/>
              <a:r>
                <a:rPr lang="en-US" sz="1200" dirty="0" smtClean="0">
                  <a:solidFill>
                    <a:prstClr val="black"/>
                  </a:solidFill>
                  <a:latin typeface="Swis721 BT" pitchFamily="34" charset="0"/>
                </a:rPr>
                <a:t>1999-2000</a:t>
              </a:r>
              <a:endParaRPr lang="en-US" sz="1200" dirty="0">
                <a:solidFill>
                  <a:prstClr val="black"/>
                </a:solidFill>
                <a:latin typeface="Swis721 BT" pitchFamily="34" charset="0"/>
              </a:endParaRPr>
            </a:p>
          </p:txBody>
        </p:sp>
        <p:grpSp>
          <p:nvGrpSpPr>
            <p:cNvPr id="2" name="Group 1"/>
            <p:cNvGrpSpPr/>
            <p:nvPr/>
          </p:nvGrpSpPr>
          <p:grpSpPr>
            <a:xfrm>
              <a:off x="1219200" y="5422392"/>
              <a:ext cx="6858000" cy="521208"/>
              <a:chOff x="1219200" y="5422392"/>
              <a:chExt cx="6858000" cy="521208"/>
            </a:xfrm>
          </p:grpSpPr>
          <p:sp>
            <p:nvSpPr>
              <p:cNvPr id="1028" name="Line 6"/>
              <p:cNvSpPr>
                <a:spLocks noChangeShapeType="1"/>
              </p:cNvSpPr>
              <p:nvPr/>
            </p:nvSpPr>
            <p:spPr bwMode="auto">
              <a:xfrm flipV="1">
                <a:off x="1219200" y="5422392"/>
                <a:ext cx="0" cy="82296"/>
              </a:xfrm>
              <a:prstGeom prst="line">
                <a:avLst/>
              </a:prstGeom>
              <a:noFill/>
              <a:ln w="9525">
                <a:solidFill>
                  <a:srgbClr val="7F7F7F"/>
                </a:solidFill>
                <a:round/>
                <a:headEnd/>
                <a:tailEnd/>
              </a:ln>
            </p:spPr>
            <p:txBody>
              <a:bodyPr wrap="none" anchor="ctr"/>
              <a:lstStyle/>
              <a:p>
                <a:endParaRPr lang="en-US" dirty="0">
                  <a:solidFill>
                    <a:prstClr val="black"/>
                  </a:solidFill>
                </a:endParaRPr>
              </a:p>
            </p:txBody>
          </p:sp>
          <p:sp>
            <p:nvSpPr>
              <p:cNvPr id="1030" name="Line 9"/>
              <p:cNvSpPr>
                <a:spLocks noChangeShapeType="1"/>
              </p:cNvSpPr>
              <p:nvPr/>
            </p:nvSpPr>
            <p:spPr bwMode="auto">
              <a:xfrm flipV="1">
                <a:off x="4419600" y="5422392"/>
                <a:ext cx="0" cy="82296"/>
              </a:xfrm>
              <a:prstGeom prst="line">
                <a:avLst/>
              </a:prstGeom>
              <a:noFill/>
              <a:ln w="9525">
                <a:solidFill>
                  <a:srgbClr val="7F7F7F"/>
                </a:solidFill>
                <a:round/>
                <a:headEnd/>
                <a:tailEnd/>
              </a:ln>
            </p:spPr>
            <p:txBody>
              <a:bodyPr wrap="none" anchor="ctr"/>
              <a:lstStyle/>
              <a:p>
                <a:endParaRPr lang="en-US" dirty="0">
                  <a:solidFill>
                    <a:prstClr val="black"/>
                  </a:solidFill>
                </a:endParaRPr>
              </a:p>
            </p:txBody>
          </p:sp>
          <p:sp>
            <p:nvSpPr>
              <p:cNvPr id="1035" name="Line 15"/>
              <p:cNvSpPr>
                <a:spLocks noChangeShapeType="1"/>
              </p:cNvSpPr>
              <p:nvPr/>
            </p:nvSpPr>
            <p:spPr bwMode="auto">
              <a:xfrm flipH="1" flipV="1">
                <a:off x="6567488" y="5422392"/>
                <a:ext cx="0" cy="82296"/>
              </a:xfrm>
              <a:prstGeom prst="line">
                <a:avLst/>
              </a:prstGeom>
              <a:noFill/>
              <a:ln w="9525">
                <a:solidFill>
                  <a:srgbClr val="7F7F7F"/>
                </a:solidFill>
                <a:round/>
                <a:headEnd/>
                <a:tailEnd/>
              </a:ln>
            </p:spPr>
            <p:txBody>
              <a:bodyPr wrap="none" anchor="ctr"/>
              <a:lstStyle/>
              <a:p>
                <a:endParaRPr lang="en-US" dirty="0">
                  <a:solidFill>
                    <a:prstClr val="black"/>
                  </a:solidFill>
                </a:endParaRPr>
              </a:p>
            </p:txBody>
          </p:sp>
          <p:sp>
            <p:nvSpPr>
              <p:cNvPr id="1037" name="Text Box 17"/>
              <p:cNvSpPr txBox="1">
                <a:spLocks noChangeArrowheads="1"/>
              </p:cNvSpPr>
              <p:nvPr/>
            </p:nvSpPr>
            <p:spPr bwMode="auto">
              <a:xfrm>
                <a:off x="5629848" y="5481935"/>
                <a:ext cx="618552" cy="461665"/>
              </a:xfrm>
              <a:prstGeom prst="rect">
                <a:avLst/>
              </a:prstGeom>
              <a:noFill/>
              <a:ln w="9525">
                <a:noFill/>
                <a:miter lim="800000"/>
                <a:headEnd/>
                <a:tailEnd/>
              </a:ln>
            </p:spPr>
            <p:txBody>
              <a:bodyPr wrap="square">
                <a:spAutoFit/>
              </a:bodyPr>
              <a:lstStyle/>
              <a:p>
                <a:pPr algn="ctr" eaLnBrk="0" hangingPunct="0"/>
                <a:r>
                  <a:rPr lang="en-US" sz="1200" dirty="0" smtClean="0">
                    <a:solidFill>
                      <a:prstClr val="black"/>
                    </a:solidFill>
                    <a:latin typeface="Swis721 BT" pitchFamily="34" charset="0"/>
                  </a:rPr>
                  <a:t>2005-</a:t>
                </a:r>
              </a:p>
              <a:p>
                <a:pPr algn="ctr" eaLnBrk="0" hangingPunct="0"/>
                <a:r>
                  <a:rPr lang="en-US" sz="1200" dirty="0" smtClean="0">
                    <a:solidFill>
                      <a:prstClr val="black"/>
                    </a:solidFill>
                    <a:latin typeface="Swis721 BT" pitchFamily="34" charset="0"/>
                  </a:rPr>
                  <a:t>2006</a:t>
                </a:r>
                <a:endParaRPr lang="en-US" sz="1200" dirty="0">
                  <a:solidFill>
                    <a:prstClr val="black"/>
                  </a:solidFill>
                  <a:latin typeface="Swis721 BT" pitchFamily="34" charset="0"/>
                </a:endParaRPr>
              </a:p>
            </p:txBody>
          </p:sp>
          <p:sp>
            <p:nvSpPr>
              <p:cNvPr id="1038" name="Line 18"/>
              <p:cNvSpPr>
                <a:spLocks noChangeShapeType="1"/>
              </p:cNvSpPr>
              <p:nvPr/>
            </p:nvSpPr>
            <p:spPr bwMode="auto">
              <a:xfrm flipH="1" flipV="1">
                <a:off x="5867400" y="5422392"/>
                <a:ext cx="4476" cy="82296"/>
              </a:xfrm>
              <a:prstGeom prst="line">
                <a:avLst/>
              </a:prstGeom>
              <a:noFill/>
              <a:ln w="9525">
                <a:solidFill>
                  <a:srgbClr val="7F7F7F"/>
                </a:solidFill>
                <a:round/>
                <a:headEnd/>
                <a:tailEnd/>
              </a:ln>
            </p:spPr>
            <p:txBody>
              <a:bodyPr wrap="none" anchor="ctr"/>
              <a:lstStyle/>
              <a:p>
                <a:endParaRPr lang="en-US" dirty="0">
                  <a:solidFill>
                    <a:prstClr val="black"/>
                  </a:solidFill>
                </a:endParaRPr>
              </a:p>
            </p:txBody>
          </p:sp>
          <p:sp>
            <p:nvSpPr>
              <p:cNvPr id="1039" name="Line 19"/>
              <p:cNvSpPr>
                <a:spLocks noChangeShapeType="1"/>
              </p:cNvSpPr>
              <p:nvPr/>
            </p:nvSpPr>
            <p:spPr bwMode="auto">
              <a:xfrm flipV="1">
                <a:off x="5105400" y="5422392"/>
                <a:ext cx="0" cy="82296"/>
              </a:xfrm>
              <a:prstGeom prst="line">
                <a:avLst/>
              </a:prstGeom>
              <a:noFill/>
              <a:ln w="9525">
                <a:solidFill>
                  <a:srgbClr val="7F7F7F"/>
                </a:solidFill>
                <a:round/>
                <a:headEnd/>
                <a:tailEnd/>
              </a:ln>
            </p:spPr>
            <p:txBody>
              <a:bodyPr wrap="none" anchor="ctr"/>
              <a:lstStyle/>
              <a:p>
                <a:endParaRPr lang="en-US" dirty="0">
                  <a:solidFill>
                    <a:prstClr val="black"/>
                  </a:solidFill>
                </a:endParaRPr>
              </a:p>
            </p:txBody>
          </p:sp>
          <p:sp>
            <p:nvSpPr>
              <p:cNvPr id="1040" name="Text Box 20"/>
              <p:cNvSpPr txBox="1">
                <a:spLocks noChangeArrowheads="1"/>
              </p:cNvSpPr>
              <p:nvPr/>
            </p:nvSpPr>
            <p:spPr bwMode="auto">
              <a:xfrm>
                <a:off x="6248400" y="5481935"/>
                <a:ext cx="606425" cy="461665"/>
              </a:xfrm>
              <a:prstGeom prst="rect">
                <a:avLst/>
              </a:prstGeom>
              <a:noFill/>
              <a:ln w="9525">
                <a:noFill/>
                <a:miter lim="800000"/>
                <a:headEnd/>
                <a:tailEnd/>
              </a:ln>
            </p:spPr>
            <p:txBody>
              <a:bodyPr wrap="square">
                <a:spAutoFit/>
              </a:bodyPr>
              <a:lstStyle/>
              <a:p>
                <a:pPr algn="ctr" eaLnBrk="0" hangingPunct="0"/>
                <a:r>
                  <a:rPr lang="en-US" sz="1200" dirty="0" smtClean="0">
                    <a:solidFill>
                      <a:prstClr val="black"/>
                    </a:solidFill>
                    <a:latin typeface="Swis721 BT" pitchFamily="34" charset="0"/>
                  </a:rPr>
                  <a:t>2007-</a:t>
                </a:r>
              </a:p>
              <a:p>
                <a:pPr algn="ctr" eaLnBrk="0" hangingPunct="0"/>
                <a:r>
                  <a:rPr lang="en-US" sz="1200" dirty="0" smtClean="0">
                    <a:solidFill>
                      <a:prstClr val="black"/>
                    </a:solidFill>
                    <a:latin typeface="Swis721 BT" pitchFamily="34" charset="0"/>
                  </a:rPr>
                  <a:t>2008</a:t>
                </a:r>
                <a:endParaRPr lang="en-US" sz="1200" dirty="0">
                  <a:solidFill>
                    <a:prstClr val="black"/>
                  </a:solidFill>
                  <a:latin typeface="Swis721 BT" pitchFamily="34" charset="0"/>
                </a:endParaRPr>
              </a:p>
            </p:txBody>
          </p:sp>
          <p:sp>
            <p:nvSpPr>
              <p:cNvPr id="1047" name="Line 29"/>
              <p:cNvSpPr>
                <a:spLocks noChangeShapeType="1"/>
              </p:cNvSpPr>
              <p:nvPr/>
            </p:nvSpPr>
            <p:spPr bwMode="auto">
              <a:xfrm flipV="1">
                <a:off x="7315200" y="5422392"/>
                <a:ext cx="0" cy="82296"/>
              </a:xfrm>
              <a:prstGeom prst="line">
                <a:avLst/>
              </a:prstGeom>
              <a:noFill/>
              <a:ln w="9525">
                <a:solidFill>
                  <a:srgbClr val="7F7F7F"/>
                </a:solidFill>
                <a:round/>
                <a:headEnd/>
                <a:tailEnd/>
              </a:ln>
            </p:spPr>
            <p:txBody>
              <a:bodyPr wrap="none" anchor="ctr"/>
              <a:lstStyle/>
              <a:p>
                <a:endParaRPr lang="en-US" dirty="0">
                  <a:solidFill>
                    <a:prstClr val="black"/>
                  </a:solidFill>
                </a:endParaRPr>
              </a:p>
            </p:txBody>
          </p:sp>
          <p:sp>
            <p:nvSpPr>
              <p:cNvPr id="28" name="Line 6"/>
              <p:cNvSpPr>
                <a:spLocks noChangeShapeType="1"/>
              </p:cNvSpPr>
              <p:nvPr/>
            </p:nvSpPr>
            <p:spPr bwMode="auto">
              <a:xfrm flipH="1" flipV="1">
                <a:off x="3733800" y="5422392"/>
                <a:ext cx="0" cy="82296"/>
              </a:xfrm>
              <a:prstGeom prst="line">
                <a:avLst/>
              </a:prstGeom>
              <a:noFill/>
              <a:ln w="9525">
                <a:solidFill>
                  <a:srgbClr val="7F7F7F"/>
                </a:solidFill>
                <a:round/>
                <a:headEnd/>
                <a:tailEnd/>
              </a:ln>
            </p:spPr>
            <p:txBody>
              <a:bodyPr wrap="none" anchor="ctr"/>
              <a:lstStyle/>
              <a:p>
                <a:endParaRPr lang="en-US" dirty="0">
                  <a:solidFill>
                    <a:prstClr val="black"/>
                  </a:solidFill>
                </a:endParaRPr>
              </a:p>
            </p:txBody>
          </p:sp>
          <p:sp>
            <p:nvSpPr>
              <p:cNvPr id="37" name="Line 29"/>
              <p:cNvSpPr>
                <a:spLocks noChangeShapeType="1"/>
              </p:cNvSpPr>
              <p:nvPr/>
            </p:nvSpPr>
            <p:spPr bwMode="auto">
              <a:xfrm flipV="1">
                <a:off x="8077200" y="5422392"/>
                <a:ext cx="0" cy="82296"/>
              </a:xfrm>
              <a:prstGeom prst="line">
                <a:avLst/>
              </a:prstGeom>
              <a:noFill/>
              <a:ln w="9525">
                <a:solidFill>
                  <a:srgbClr val="7F7F7F"/>
                </a:solidFill>
                <a:round/>
                <a:headEnd/>
                <a:tailEnd/>
              </a:ln>
            </p:spPr>
            <p:txBody>
              <a:bodyPr wrap="none" anchor="ctr"/>
              <a:lstStyle/>
              <a:p>
                <a:endParaRPr lang="en-US" dirty="0">
                  <a:solidFill>
                    <a:prstClr val="black"/>
                  </a:solidFill>
                </a:endParaRPr>
              </a:p>
            </p:txBody>
          </p:sp>
        </p:grpSp>
        <p:sp>
          <p:nvSpPr>
            <p:cNvPr id="38" name="Text Box 30"/>
            <p:cNvSpPr txBox="1">
              <a:spLocks noChangeArrowheads="1"/>
            </p:cNvSpPr>
            <p:nvPr/>
          </p:nvSpPr>
          <p:spPr bwMode="auto">
            <a:xfrm>
              <a:off x="7751762" y="5486400"/>
              <a:ext cx="630238" cy="461665"/>
            </a:xfrm>
            <a:prstGeom prst="rect">
              <a:avLst/>
            </a:prstGeom>
            <a:noFill/>
            <a:ln w="9525">
              <a:noFill/>
              <a:miter lim="800000"/>
              <a:headEnd/>
              <a:tailEnd/>
            </a:ln>
          </p:spPr>
          <p:txBody>
            <a:bodyPr wrap="square">
              <a:spAutoFit/>
            </a:bodyPr>
            <a:lstStyle/>
            <a:p>
              <a:pPr algn="ctr" eaLnBrk="0" hangingPunct="0"/>
              <a:r>
                <a:rPr lang="en-US" sz="1200" dirty="0" smtClean="0">
                  <a:solidFill>
                    <a:prstClr val="black"/>
                  </a:solidFill>
                  <a:latin typeface="Swis721 BT" pitchFamily="34" charset="0"/>
                </a:rPr>
                <a:t>2011-</a:t>
              </a:r>
            </a:p>
            <a:p>
              <a:pPr algn="ctr" eaLnBrk="0" hangingPunct="0"/>
              <a:r>
                <a:rPr lang="en-US" sz="1200" dirty="0" smtClean="0">
                  <a:solidFill>
                    <a:prstClr val="black"/>
                  </a:solidFill>
                  <a:latin typeface="Swis721 BT" pitchFamily="34" charset="0"/>
                </a:rPr>
                <a:t>2012</a:t>
              </a:r>
              <a:endParaRPr lang="en-US" sz="1200" dirty="0">
                <a:solidFill>
                  <a:prstClr val="black"/>
                </a:solidFill>
                <a:latin typeface="Swis721 BT" pitchFamily="34" charset="0"/>
              </a:endParaRPr>
            </a:p>
          </p:txBody>
        </p:sp>
      </p:grpSp>
      <p:sp>
        <p:nvSpPr>
          <p:cNvPr id="39" name="Text Placeholder 8"/>
          <p:cNvSpPr txBox="1">
            <a:spLocks/>
          </p:cNvSpPr>
          <p:nvPr/>
        </p:nvSpPr>
        <p:spPr>
          <a:xfrm>
            <a:off x="7239000" y="6324600"/>
            <a:ext cx="1609724"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Objs. NWS-9, 10.4</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40" name="Text Placeholder 4"/>
          <p:cNvSpPr txBox="1">
            <a:spLocks/>
          </p:cNvSpPr>
          <p:nvPr/>
        </p:nvSpPr>
        <p:spPr>
          <a:xfrm>
            <a:off x="0" y="6425407"/>
            <a:ext cx="6567488" cy="2801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hangingPunc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National </a:t>
            </a:r>
            <a:r>
              <a:rPr lang="en-US" sz="1100" dirty="0">
                <a:solidFill>
                  <a:prstClr val="black"/>
                </a:solidFill>
                <a:latin typeface="Tahoma" pitchFamily="34" charset="0"/>
                <a:ea typeface="Tahoma" pitchFamily="34" charset="0"/>
                <a:cs typeface="Tahoma" pitchFamily="34" charset="0"/>
              </a:rPr>
              <a:t>Health and Nutrition Examination Surveys (NHANES), </a:t>
            </a:r>
            <a:r>
              <a:rPr lang="en-US" sz="1100" dirty="0" smtClean="0">
                <a:solidFill>
                  <a:prstClr val="black"/>
                </a:solidFill>
                <a:latin typeface="Tahoma" pitchFamily="34" charset="0"/>
                <a:ea typeface="Tahoma" pitchFamily="34" charset="0"/>
                <a:cs typeface="Tahoma" pitchFamily="34" charset="0"/>
              </a:rPr>
              <a:t>CDC/NCHS</a:t>
            </a:r>
            <a:r>
              <a:rPr lang="en-US" sz="1100" dirty="0">
                <a:solidFill>
                  <a:prstClr val="black"/>
                </a:solidFill>
                <a:latin typeface="Tahoma" pitchFamily="34" charset="0"/>
                <a:ea typeface="Tahoma" pitchFamily="34" charset="0"/>
                <a:cs typeface="Tahoma" pitchFamily="34" charset="0"/>
              </a:rPr>
              <a:t>.</a:t>
            </a:r>
          </a:p>
        </p:txBody>
      </p:sp>
      <p:sp>
        <p:nvSpPr>
          <p:cNvPr id="33"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13</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89009883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Obesity, Children and adolescents, 2009-2012"/>
          <p:cNvGraphicFramePr>
            <a:graphicFrameLocks noGrp="1"/>
          </p:cNvGraphicFramePr>
          <p:nvPr>
            <p:ph type="chart" sz="quarter" idx="4294967295"/>
            <p:extLst>
              <p:ext uri="{D42A27DB-BD31-4B8C-83A1-F6EECF244321}">
                <p14:modId xmlns:p14="http://schemas.microsoft.com/office/powerpoint/2010/main" val="1989753552"/>
              </p:ext>
            </p:extLst>
          </p:nvPr>
        </p:nvGraphicFramePr>
        <p:xfrm>
          <a:off x="412091" y="990600"/>
          <a:ext cx="8731909"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98450"/>
            <a:ext cx="9144000" cy="539750"/>
          </a:xfrm>
        </p:spPr>
        <p:txBody>
          <a:bodyPr>
            <a:noAutofit/>
          </a:bodyPr>
          <a:lstStyle/>
          <a:p>
            <a:r>
              <a:rPr lang="en-US" sz="3000" b="1" dirty="0">
                <a:solidFill>
                  <a:srgbClr val="003F72"/>
                </a:solidFill>
                <a:latin typeface="Tahoma" pitchFamily="34" charset="0"/>
                <a:ea typeface="Tahoma" pitchFamily="34" charset="0"/>
                <a:cs typeface="Tahoma" pitchFamily="34" charset="0"/>
              </a:rPr>
              <a:t>Obesity, Children and Adolescents, </a:t>
            </a:r>
            <a:r>
              <a:rPr lang="en-US" sz="3000" b="1" dirty="0" smtClean="0">
                <a:solidFill>
                  <a:srgbClr val="003F72"/>
                </a:solidFill>
                <a:latin typeface="Tahoma" pitchFamily="34" charset="0"/>
                <a:ea typeface="Tahoma" pitchFamily="34" charset="0"/>
                <a:cs typeface="Tahoma" pitchFamily="34" charset="0"/>
              </a:rPr>
              <a:t>2009</a:t>
            </a:r>
            <a:r>
              <a:rPr lang="en-US" sz="2800" b="1" dirty="0" smtClean="0">
                <a:solidFill>
                  <a:srgbClr val="003F72"/>
                </a:solidFill>
                <a:latin typeface="Tahoma" pitchFamily="34" charset="0"/>
                <a:ea typeface="Tahoma" pitchFamily="34" charset="0"/>
                <a:cs typeface="Tahoma" pitchFamily="34" charset="0"/>
              </a:rPr>
              <a:t>–</a:t>
            </a:r>
            <a:r>
              <a:rPr lang="en-US" sz="3000" b="1" dirty="0" smtClean="0">
                <a:solidFill>
                  <a:srgbClr val="003F72"/>
                </a:solidFill>
                <a:latin typeface="Tahoma" pitchFamily="34" charset="0"/>
                <a:ea typeface="Tahoma" pitchFamily="34" charset="0"/>
                <a:cs typeface="Tahoma" pitchFamily="34" charset="0"/>
              </a:rPr>
              <a:t>2012</a:t>
            </a:r>
            <a:endParaRPr lang="en-US" sz="30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4114800" y="960120"/>
            <a:ext cx="2590800" cy="381000"/>
          </a:xfrm>
          <a:prstGeom prst="rect">
            <a:avLst/>
          </a:prstGeom>
        </p:spPr>
        <p:txBody>
          <a:bodyPr>
            <a:noAutofit/>
          </a:bodyPr>
          <a:lstStyle/>
          <a:p>
            <a:pPr marL="0" indent="0" algn="l">
              <a:buNone/>
            </a:pPr>
            <a:r>
              <a:rPr lang="en-US" sz="1600" b="1" dirty="0" smtClean="0">
                <a:latin typeface="Tahoma" pitchFamily="34" charset="0"/>
                <a:ea typeface="Tahoma" pitchFamily="34" charset="0"/>
                <a:cs typeface="Tahoma" pitchFamily="34" charset="0"/>
              </a:rPr>
              <a:t>HP2020 Target: 14.5%</a:t>
            </a:r>
            <a:endParaRPr lang="en-US" sz="16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6400800" y="6443472"/>
            <a:ext cx="2438399"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Objs. NWS-10.1 through 10.4</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14</a:t>
            </a:fld>
            <a:endParaRPr lang="en-US" dirty="0">
              <a:solidFill>
                <a:prstClr val="black">
                  <a:tint val="75000"/>
                </a:prstClr>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6148811"/>
            <a:ext cx="9144000" cy="457200"/>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hangingPunc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 </a:t>
            </a:r>
            <a:r>
              <a:rPr lang="en-US" sz="1100" dirty="0">
                <a:solidFill>
                  <a:srgbClr val="000000"/>
                </a:solidFill>
                <a:latin typeface="Tahoma" pitchFamily="34" charset="0"/>
                <a:ea typeface="Tahoma" pitchFamily="34" charset="0"/>
                <a:cs typeface="Tahoma" pitchFamily="34" charset="0"/>
              </a:rPr>
              <a:t>Data are for children and adolescents aged 2-19 years who are obese, defined as a BMI-for-age≥95th percentile on the sex specific 2000 CDC Growth Charts. BMI is calculated based on measured height and weight</a:t>
            </a:r>
            <a:r>
              <a:rPr lang="en-US" sz="1100" dirty="0" smtClean="0">
                <a:solidFill>
                  <a:srgbClr val="000000"/>
                </a:solidFill>
                <a:latin typeface="Tahoma" pitchFamily="34" charset="0"/>
                <a:ea typeface="Tahoma" pitchFamily="34" charset="0"/>
                <a:cs typeface="Tahoma" pitchFamily="34" charset="0"/>
              </a:rPr>
              <a:t>. </a:t>
            </a:r>
            <a:r>
              <a:rPr lang="en-US" sz="1100" dirty="0" smtClean="0">
                <a:solidFill>
                  <a:prstClr val="black"/>
                </a:solidFill>
                <a:latin typeface="Tahoma" charset="0"/>
              </a:rPr>
              <a:t>Respondents </a:t>
            </a:r>
            <a:r>
              <a:rPr lang="en-US" sz="1100" dirty="0">
                <a:solidFill>
                  <a:prstClr val="black"/>
                </a:solidFill>
                <a:latin typeface="Tahoma" charset="0"/>
              </a:rPr>
              <a:t>were asked to select one or more races. The categories black and white include persons who reported only one racial group and exclude persons of Hispanic origin. Persons of Hispanic origin may be of any race. </a:t>
            </a:r>
            <a:r>
              <a:rPr lang="en-US" sz="1100" dirty="0" smtClean="0">
                <a:solidFill>
                  <a:prstClr val="black"/>
                </a:solidFill>
                <a:latin typeface="Tahoma" charset="0"/>
              </a:rPr>
              <a:t>Target </a:t>
            </a:r>
            <a:r>
              <a:rPr lang="en-US" sz="1100" dirty="0">
                <a:solidFill>
                  <a:prstClr val="black"/>
                </a:solidFill>
                <a:latin typeface="Tahoma" charset="0"/>
              </a:rPr>
              <a:t>does not apply to age groups</a:t>
            </a:r>
            <a:r>
              <a:rPr lang="en-US" sz="1100" dirty="0" smtClean="0">
                <a:solidFill>
                  <a:prstClr val="black"/>
                </a:solidFill>
                <a:latin typeface="Tahoma" charset="0"/>
              </a:rPr>
              <a:t>.</a:t>
            </a:r>
            <a:r>
              <a:rPr lang="en-US" sz="1100" dirty="0" smtClean="0">
                <a:solidFill>
                  <a:srgbClr val="000000"/>
                </a:solidFill>
                <a:latin typeface="Tahoma" pitchFamily="34" charset="0"/>
                <a:ea typeface="Tahoma" pitchFamily="34" charset="0"/>
                <a:cs typeface="Tahoma" pitchFamily="34" charset="0"/>
              </a:rPr>
              <a:t> </a:t>
            </a:r>
            <a:endParaRPr lang="en-US" sz="1100" dirty="0">
              <a:solidFill>
                <a:srgbClr val="000000"/>
              </a:solidFill>
              <a:latin typeface="Tahoma" pitchFamily="34" charset="0"/>
              <a:ea typeface="Tahoma" pitchFamily="34" charset="0"/>
              <a:cs typeface="Tahoma" pitchFamily="34" charset="0"/>
            </a:endParaRP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National Health and Nutrition Examination Survey (NHANES), CDC/NCHS.</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Box 10"/>
          <p:cNvSpPr txBox="1">
            <a:spLocks noChangeArrowheads="1"/>
          </p:cNvSpPr>
          <p:nvPr/>
        </p:nvSpPr>
        <p:spPr bwMode="auto">
          <a:xfrm>
            <a:off x="563881" y="3327737"/>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(percent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12" name="Left Bracket 11" descr="Bracket grouping Family income (percent poverty threshold)"/>
          <p:cNvSpPr/>
          <p:nvPr/>
        </p:nvSpPr>
        <p:spPr>
          <a:xfrm>
            <a:off x="1554481" y="3428999"/>
            <a:ext cx="45719" cy="787063"/>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3" name="Text Box 10"/>
          <p:cNvSpPr txBox="1">
            <a:spLocks noChangeArrowheads="1"/>
          </p:cNvSpPr>
          <p:nvPr/>
        </p:nvSpPr>
        <p:spPr bwMode="auto">
          <a:xfrm>
            <a:off x="911269" y="2882035"/>
            <a:ext cx="688931" cy="276999"/>
          </a:xfrm>
          <a:prstGeom prst="rect">
            <a:avLst/>
          </a:prstGeom>
          <a:noFill/>
          <a:ln w="9525">
            <a:noFill/>
            <a:miter lim="800000"/>
            <a:headEnd/>
            <a:tailEnd/>
          </a:ln>
        </p:spPr>
        <p:txBody>
          <a:bodyPr wrap="square">
            <a:spAutoFit/>
          </a:bodyPr>
          <a:lstStyle/>
          <a:p>
            <a:pPr algn="r" eaLnBrk="0" hangingPunct="0"/>
            <a:r>
              <a:rPr lang="en-US" sz="1200" dirty="0">
                <a:solidFill>
                  <a:srgbClr val="000000"/>
                </a:solidFill>
                <a:latin typeface="Tahoma" pitchFamily="34" charset="0"/>
                <a:ea typeface="Tahoma" pitchFamily="34" charset="0"/>
                <a:cs typeface="Tahoma" pitchFamily="34" charset="0"/>
              </a:rPr>
              <a:t>Female</a:t>
            </a:r>
          </a:p>
        </p:txBody>
      </p:sp>
      <p:sp>
        <p:nvSpPr>
          <p:cNvPr id="20" name="Text Box 10"/>
          <p:cNvSpPr txBox="1">
            <a:spLocks noChangeArrowheads="1"/>
          </p:cNvSpPr>
          <p:nvPr/>
        </p:nvSpPr>
        <p:spPr bwMode="auto">
          <a:xfrm>
            <a:off x="925188" y="2167094"/>
            <a:ext cx="609600" cy="276999"/>
          </a:xfrm>
          <a:prstGeom prst="rect">
            <a:avLst/>
          </a:prstGeom>
          <a:noFill/>
          <a:ln w="9525">
            <a:noFill/>
            <a:miter lim="800000"/>
            <a:headEnd/>
            <a:tailEnd/>
          </a:ln>
        </p:spPr>
        <p:txBody>
          <a:bodyPr wrap="square">
            <a:spAutoFit/>
          </a:bodyPr>
          <a:lstStyle/>
          <a:p>
            <a:pPr algn="r" eaLnBrk="0" hangingPunct="0"/>
            <a:r>
              <a:rPr lang="en-US" sz="1200" dirty="0">
                <a:solidFill>
                  <a:srgbClr val="000000"/>
                </a:solidFill>
                <a:latin typeface="Tahoma" pitchFamily="34" charset="0"/>
                <a:ea typeface="Tahoma" pitchFamily="34" charset="0"/>
                <a:cs typeface="Tahoma" pitchFamily="34" charset="0"/>
              </a:rPr>
              <a:t>Male</a:t>
            </a:r>
          </a:p>
        </p:txBody>
      </p:sp>
      <p:sp>
        <p:nvSpPr>
          <p:cNvPr id="21" name="Left Bracket 20" descr="bracket grouping for femaoles: Black, Hispanic, and White"/>
          <p:cNvSpPr/>
          <p:nvPr/>
        </p:nvSpPr>
        <p:spPr>
          <a:xfrm>
            <a:off x="1534788" y="2743200"/>
            <a:ext cx="45719" cy="533401"/>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3" name="Text Box 10"/>
          <p:cNvSpPr txBox="1">
            <a:spLocks noChangeArrowheads="1"/>
          </p:cNvSpPr>
          <p:nvPr/>
        </p:nvSpPr>
        <p:spPr bwMode="auto">
          <a:xfrm>
            <a:off x="702672" y="4419600"/>
            <a:ext cx="973728"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Age (years)</a:t>
            </a:r>
            <a:endParaRPr lang="en-US" sz="1200" dirty="0">
              <a:solidFill>
                <a:srgbClr val="000000"/>
              </a:solidFill>
              <a:latin typeface="Tahoma" pitchFamily="34" charset="0"/>
              <a:ea typeface="Tahoma" pitchFamily="34" charset="0"/>
              <a:cs typeface="Tahoma" pitchFamily="34" charset="0"/>
            </a:endParaRPr>
          </a:p>
        </p:txBody>
      </p:sp>
      <p:sp>
        <p:nvSpPr>
          <p:cNvPr id="24" name="Left Bracket 23" descr="Bracket grouping for males: Hispanic, Black, and White"/>
          <p:cNvSpPr/>
          <p:nvPr/>
        </p:nvSpPr>
        <p:spPr>
          <a:xfrm>
            <a:off x="1534788" y="2057400"/>
            <a:ext cx="45719" cy="533401"/>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5" name="Left Bracket 24" descr="Bracket grouping for age (years): 2-5, 6-11, and 12-19"/>
          <p:cNvSpPr/>
          <p:nvPr/>
        </p:nvSpPr>
        <p:spPr>
          <a:xfrm>
            <a:off x="1676400" y="4343399"/>
            <a:ext cx="45719" cy="533401"/>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9" name="TextBox 18"/>
          <p:cNvSpPr txBox="1"/>
          <p:nvPr/>
        </p:nvSpPr>
        <p:spPr>
          <a:xfrm>
            <a:off x="7772400" y="1371600"/>
            <a:ext cx="914400" cy="461665"/>
          </a:xfrm>
          <a:prstGeom prst="rect">
            <a:avLst/>
          </a:prstGeom>
          <a:noFill/>
          <a:ln>
            <a:noFill/>
          </a:ln>
        </p:spPr>
        <p:txBody>
          <a:bodyPr wrap="square" rtlCol="0">
            <a:spAutoFit/>
          </a:bodyPr>
          <a:lstStyle/>
          <a:p>
            <a:pPr algn="ctr"/>
            <a:r>
              <a:rPr lang="en-US" sz="1200" b="1" dirty="0" smtClean="0">
                <a:solidFill>
                  <a:srgbClr val="FF0000"/>
                </a:solidFill>
                <a:latin typeface="Tahoma" pitchFamily="34" charset="0"/>
                <a:ea typeface="Tahoma" pitchFamily="34" charset="0"/>
                <a:cs typeface="Tahoma" pitchFamily="34" charset="0"/>
              </a:rPr>
              <a:t>Decrease desired</a:t>
            </a:r>
            <a:endParaRPr lang="en-US" sz="1200" b="1" dirty="0">
              <a:solidFill>
                <a:srgbClr val="FF0000"/>
              </a:solidFill>
            </a:endParaRPr>
          </a:p>
        </p:txBody>
      </p:sp>
      <p:cxnSp>
        <p:nvCxnSpPr>
          <p:cNvPr id="22" name="Straight Arrow Connector 21" descr="red arrow indicated decrease desired in child and adolescent obesity"/>
          <p:cNvCxnSpPr/>
          <p:nvPr/>
        </p:nvCxnSpPr>
        <p:spPr>
          <a:xfrm flipH="1">
            <a:off x="7848600" y="1985665"/>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0353" y="5897880"/>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774495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Placeholder 11" descr="This slide shows the trend in infant mortality since 1940 by race." title="Historic trends in infant mortality by race"/>
          <p:cNvGraphicFramePr>
            <a:graphicFrameLocks noGrp="1"/>
          </p:cNvGraphicFramePr>
          <p:nvPr>
            <p:ph type="chart" sz="quarter" idx="4294967295"/>
            <p:extLst>
              <p:ext uri="{D42A27DB-BD31-4B8C-83A1-F6EECF244321}">
                <p14:modId xmlns:p14="http://schemas.microsoft.com/office/powerpoint/2010/main" val="878095939"/>
              </p:ext>
            </p:extLst>
          </p:nvPr>
        </p:nvGraphicFramePr>
        <p:xfrm>
          <a:off x="0" y="685800"/>
          <a:ext cx="9144000" cy="47450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0" y="3175"/>
            <a:ext cx="9144000" cy="566738"/>
          </a:xfrm>
        </p:spPr>
        <p:txBody>
          <a:bodyPr>
            <a:noAutofit/>
          </a:bodyPr>
          <a:lstStyle/>
          <a:p>
            <a:r>
              <a:rPr lang="en-US" sz="3000" b="1" dirty="0">
                <a:solidFill>
                  <a:srgbClr val="003F72"/>
                </a:solidFill>
                <a:latin typeface="Tahoma" pitchFamily="34" charset="0"/>
                <a:ea typeface="Tahoma" pitchFamily="34" charset="0"/>
                <a:cs typeface="Tahoma" pitchFamily="34" charset="0"/>
              </a:rPr>
              <a:t>Food I</a:t>
            </a:r>
            <a:r>
              <a:rPr lang="en-US" sz="3000" b="1" dirty="0" smtClean="0">
                <a:solidFill>
                  <a:srgbClr val="003F72"/>
                </a:solidFill>
                <a:latin typeface="Tahoma" pitchFamily="34" charset="0"/>
                <a:ea typeface="Tahoma" pitchFamily="34" charset="0"/>
                <a:cs typeface="Tahoma" pitchFamily="34" charset="0"/>
              </a:rPr>
              <a:t>nsecurity, US </a:t>
            </a:r>
            <a:r>
              <a:rPr lang="en-US" sz="3000" b="1" dirty="0">
                <a:solidFill>
                  <a:srgbClr val="003F72"/>
                </a:solidFill>
                <a:latin typeface="Tahoma" pitchFamily="34" charset="0"/>
                <a:ea typeface="Tahoma" pitchFamily="34" charset="0"/>
                <a:cs typeface="Tahoma" pitchFamily="34" charset="0"/>
              </a:rPr>
              <a:t>H</a:t>
            </a:r>
            <a:r>
              <a:rPr lang="en-US" sz="3000" b="1" dirty="0" smtClean="0">
                <a:solidFill>
                  <a:srgbClr val="003F72"/>
                </a:solidFill>
                <a:latin typeface="Tahoma" pitchFamily="34" charset="0"/>
                <a:ea typeface="Tahoma" pitchFamily="34" charset="0"/>
                <a:cs typeface="Tahoma" pitchFamily="34" charset="0"/>
              </a:rPr>
              <a:t>ouseholds</a:t>
            </a:r>
            <a:r>
              <a:rPr lang="en-US" sz="3000" b="1" dirty="0">
                <a:solidFill>
                  <a:srgbClr val="003F72"/>
                </a:solidFill>
                <a:latin typeface="Tahoma" pitchFamily="34" charset="0"/>
                <a:ea typeface="Tahoma" pitchFamily="34" charset="0"/>
                <a:cs typeface="Tahoma" pitchFamily="34" charset="0"/>
              </a:rPr>
              <a:t>, </a:t>
            </a:r>
            <a:r>
              <a:rPr lang="en-US" sz="3000" b="1" dirty="0" smtClean="0">
                <a:solidFill>
                  <a:srgbClr val="003F72"/>
                </a:solidFill>
                <a:latin typeface="Tahoma" pitchFamily="34" charset="0"/>
                <a:ea typeface="Tahoma" pitchFamily="34" charset="0"/>
                <a:cs typeface="Tahoma" pitchFamily="34" charset="0"/>
              </a:rPr>
              <a:t>1995</a:t>
            </a:r>
            <a:r>
              <a:rPr lang="en-US" sz="3000" b="1" dirty="0">
                <a:solidFill>
                  <a:srgbClr val="003F72"/>
                </a:solidFill>
                <a:latin typeface="Tahoma" pitchFamily="34" charset="0"/>
                <a:ea typeface="Tahoma" pitchFamily="34" charset="0"/>
                <a:cs typeface="Tahoma" pitchFamily="34" charset="0"/>
              </a:rPr>
              <a:t>–</a:t>
            </a:r>
            <a:r>
              <a:rPr lang="en-US" sz="3000" b="1" dirty="0" smtClean="0">
                <a:solidFill>
                  <a:srgbClr val="003F72"/>
                </a:solidFill>
                <a:latin typeface="Tahoma" pitchFamily="34" charset="0"/>
                <a:ea typeface="Tahoma" pitchFamily="34" charset="0"/>
                <a:cs typeface="Tahoma" pitchFamily="34" charset="0"/>
              </a:rPr>
              <a:t>2012</a:t>
            </a:r>
            <a:endParaRPr lang="en-US" sz="3000" b="1" dirty="0">
              <a:solidFill>
                <a:srgbClr val="003F72"/>
              </a:solidFill>
              <a:latin typeface="Tahoma" pitchFamily="34" charset="0"/>
              <a:ea typeface="Tahoma" pitchFamily="34" charset="0"/>
              <a:cs typeface="Tahoma" pitchFamily="34" charset="0"/>
            </a:endParaRPr>
          </a:p>
        </p:txBody>
      </p:sp>
      <p:sp>
        <p:nvSpPr>
          <p:cNvPr id="77" name="Text Placeholder 76"/>
          <p:cNvSpPr>
            <a:spLocks noGrp="1"/>
          </p:cNvSpPr>
          <p:nvPr>
            <p:ph type="body" sz="quarter" idx="4294967295"/>
          </p:nvPr>
        </p:nvSpPr>
        <p:spPr>
          <a:xfrm>
            <a:off x="6296025" y="3216275"/>
            <a:ext cx="2476499" cy="365125"/>
          </a:xfrm>
        </p:spPr>
        <p:txBody>
          <a:bodyPr>
            <a:noAutofit/>
          </a:bodyPr>
          <a:lstStyle/>
          <a:p>
            <a:pPr marL="0" indent="0">
              <a:buNone/>
            </a:pPr>
            <a:r>
              <a:rPr lang="en-US" sz="1600" b="1" dirty="0" smtClean="0">
                <a:latin typeface="Tahoma" panose="020B0604030504040204" pitchFamily="34" charset="0"/>
                <a:ea typeface="Tahoma" panose="020B0604030504040204" pitchFamily="34" charset="0"/>
                <a:cs typeface="Tahoma" panose="020B0604030504040204" pitchFamily="34" charset="0"/>
              </a:rPr>
              <a:t>HP2020 Target: 6.0%</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4"/>
          <p:cNvSpPr>
            <a:spLocks noGrp="1"/>
          </p:cNvSpPr>
          <p:nvPr>
            <p:ph type="body" sz="quarter" idx="4294967295"/>
          </p:nvPr>
        </p:nvSpPr>
        <p:spPr>
          <a:xfrm>
            <a:off x="0" y="6377354"/>
            <a:ext cx="7010400" cy="381000"/>
          </a:xfrm>
        </p:spPr>
        <p:txBody>
          <a:bodyPr>
            <a:noAutofit/>
          </a:bodyPr>
          <a:lstStyle/>
          <a:p>
            <a:pPr marL="0" indent="0">
              <a:buNone/>
            </a:pPr>
            <a:r>
              <a:rPr lang="en-US" sz="1100" dirty="0">
                <a:latin typeface="Tahoma" panose="020B0604030504040204" pitchFamily="34" charset="0"/>
                <a:ea typeface="Tahoma" panose="020B0604030504040204" pitchFamily="34" charset="0"/>
                <a:cs typeface="Tahoma" panose="020B0604030504040204" pitchFamily="34" charset="0"/>
              </a:rPr>
              <a:t>SOURCE: Food Security Supplement to the Current Population </a:t>
            </a:r>
            <a:r>
              <a:rPr lang="en-US" sz="1100" dirty="0" smtClean="0">
                <a:latin typeface="Tahoma" panose="020B0604030504040204" pitchFamily="34" charset="0"/>
                <a:ea typeface="Tahoma" panose="020B0604030504040204" pitchFamily="34" charset="0"/>
                <a:cs typeface="Tahoma" panose="020B0604030504040204" pitchFamily="34" charset="0"/>
              </a:rPr>
              <a:t>Survey (CPS), Census and DOL/BLS.</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p:cNvSpPr>
            <a:spLocks noGrp="1"/>
          </p:cNvSpPr>
          <p:nvPr>
            <p:ph type="body" sz="quarter" idx="4294967295"/>
          </p:nvPr>
        </p:nvSpPr>
        <p:spPr>
          <a:xfrm>
            <a:off x="8906" y="5990370"/>
            <a:ext cx="9144000" cy="515938"/>
          </a:xfrm>
        </p:spPr>
        <p:txBody>
          <a:bodyPr>
            <a:normAutofit fontScale="92500" lnSpcReduction="20000"/>
          </a:bodyPr>
          <a:lstStyle/>
          <a:p>
            <a:pPr marL="0" indent="0">
              <a:buNone/>
            </a:pPr>
            <a:r>
              <a:rPr lang="en-US" sz="1200" dirty="0">
                <a:latin typeface="Tahoma" panose="020B0604030504040204" pitchFamily="34" charset="0"/>
                <a:ea typeface="Tahoma" panose="020B0604030504040204" pitchFamily="34" charset="0"/>
                <a:cs typeface="Tahoma" panose="020B0604030504040204" pitchFamily="34" charset="0"/>
              </a:rPr>
              <a:t>NOTE: Data are for the proportion of U.S. households that reported experiencing food insecurity at least some time in the past </a:t>
            </a:r>
            <a:r>
              <a:rPr lang="en-US" sz="1200" dirty="0" smtClean="0">
                <a:latin typeface="Tahoma" panose="020B0604030504040204" pitchFamily="34" charset="0"/>
                <a:ea typeface="Tahoma" panose="020B0604030504040204" pitchFamily="34" charset="0"/>
                <a:cs typeface="Tahoma" panose="020B0604030504040204" pitchFamily="34" charset="0"/>
              </a:rPr>
              <a:t>12 months </a:t>
            </a:r>
            <a:r>
              <a:rPr lang="en-US" sz="1200" dirty="0">
                <a:latin typeface="Tahoma" panose="020B0604030504040204" pitchFamily="34" charset="0"/>
                <a:ea typeface="Tahoma" panose="020B0604030504040204" pitchFamily="34" charset="0"/>
                <a:cs typeface="Tahoma" panose="020B0604030504040204" pitchFamily="34" charset="0"/>
              </a:rPr>
              <a:t>based on providing an affirmative answer to at least 3 of 18 core questions regarding food inadequacy and insufficiency that result from inadequate household resources.   </a:t>
            </a:r>
          </a:p>
        </p:txBody>
      </p:sp>
      <p:sp>
        <p:nvSpPr>
          <p:cNvPr id="9" name="Text Placeholder 8"/>
          <p:cNvSpPr txBox="1">
            <a:spLocks/>
          </p:cNvSpPr>
          <p:nvPr/>
        </p:nvSpPr>
        <p:spPr>
          <a:xfrm>
            <a:off x="7458076" y="6324600"/>
            <a:ext cx="1381124"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NWS-13</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0"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15</a:t>
            </a:fld>
            <a:endParaRPr lang="en-US" dirty="0">
              <a:solidFill>
                <a:prstClr val="black">
                  <a:tint val="75000"/>
                </a:prstClr>
              </a:solidFill>
              <a:latin typeface="Tahoma" pitchFamily="34" charset="0"/>
              <a:ea typeface="Tahoma" pitchFamily="34" charset="0"/>
              <a:cs typeface="Tahoma" pitchFamily="34" charset="0"/>
            </a:endParaRPr>
          </a:p>
        </p:txBody>
      </p:sp>
      <p:sp>
        <p:nvSpPr>
          <p:cNvPr id="4" name="TextBox 3"/>
          <p:cNvSpPr txBox="1"/>
          <p:nvPr/>
        </p:nvSpPr>
        <p:spPr>
          <a:xfrm>
            <a:off x="7924800" y="5148072"/>
            <a:ext cx="685800" cy="338554"/>
          </a:xfrm>
          <a:prstGeom prst="rect">
            <a:avLst/>
          </a:prstGeom>
          <a:noFill/>
        </p:spPr>
        <p:txBody>
          <a:bodyPr wrap="square" rtlCol="0">
            <a:spAutoFit/>
          </a:bodyPr>
          <a:lstStyle/>
          <a:p>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2012</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9029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total vegetable consumption, 2007-2010"/>
          <p:cNvGraphicFramePr>
            <a:graphicFrameLocks noGrp="1"/>
          </p:cNvGraphicFramePr>
          <p:nvPr>
            <p:ph type="chart" sz="quarter" idx="4294967295"/>
            <p:extLst>
              <p:ext uri="{D42A27DB-BD31-4B8C-83A1-F6EECF244321}">
                <p14:modId xmlns:p14="http://schemas.microsoft.com/office/powerpoint/2010/main" val="942171222"/>
              </p:ext>
            </p:extLst>
          </p:nvPr>
        </p:nvGraphicFramePr>
        <p:xfrm>
          <a:off x="0" y="990600"/>
          <a:ext cx="91344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98450"/>
            <a:ext cx="9144000" cy="539750"/>
          </a:xfrm>
        </p:spPr>
        <p:txBody>
          <a:bodyPr>
            <a:noAutofit/>
          </a:bodyPr>
          <a:lstStyle/>
          <a:p>
            <a:r>
              <a:rPr lang="en-US" sz="3200" b="1" dirty="0">
                <a:solidFill>
                  <a:srgbClr val="003F72"/>
                </a:solidFill>
                <a:latin typeface="Tahoma" pitchFamily="34" charset="0"/>
                <a:ea typeface="Tahoma" pitchFamily="34" charset="0"/>
                <a:cs typeface="Tahoma" pitchFamily="34" charset="0"/>
              </a:rPr>
              <a:t>Total V</a:t>
            </a:r>
            <a:r>
              <a:rPr lang="en-US" sz="3200" b="1" dirty="0" smtClean="0">
                <a:solidFill>
                  <a:srgbClr val="003F72"/>
                </a:solidFill>
                <a:latin typeface="Tahoma" pitchFamily="34" charset="0"/>
                <a:ea typeface="Tahoma" pitchFamily="34" charset="0"/>
                <a:cs typeface="Tahoma" pitchFamily="34" charset="0"/>
              </a:rPr>
              <a:t>egetable Consumption</a:t>
            </a:r>
            <a:r>
              <a:rPr lang="en-US" sz="3200" b="1" dirty="0">
                <a:solidFill>
                  <a:srgbClr val="003F72"/>
                </a:solidFill>
                <a:latin typeface="Tahoma" pitchFamily="34" charset="0"/>
                <a:ea typeface="Tahoma" pitchFamily="34" charset="0"/>
                <a:cs typeface="Tahoma" pitchFamily="34" charset="0"/>
              </a:rPr>
              <a:t>, </a:t>
            </a:r>
            <a:r>
              <a:rPr lang="en-US" sz="3200" b="1" dirty="0" smtClean="0">
                <a:solidFill>
                  <a:srgbClr val="003F72"/>
                </a:solidFill>
                <a:latin typeface="Tahoma" pitchFamily="34" charset="0"/>
                <a:ea typeface="Tahoma" pitchFamily="34" charset="0"/>
                <a:cs typeface="Tahoma" pitchFamily="34" charset="0"/>
              </a:rPr>
              <a:t>2007–2010</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5791200" y="914400"/>
            <a:ext cx="2286000" cy="228600"/>
          </a:xfrm>
          <a:prstGeom prst="rect">
            <a:avLst/>
          </a:prstGeom>
        </p:spPr>
        <p:txBody>
          <a:bodyPr>
            <a:noAutofit/>
          </a:bodyPr>
          <a:lstStyle/>
          <a:p>
            <a:pPr marL="0" indent="0" algn="l">
              <a:buNone/>
            </a:pPr>
            <a:r>
              <a:rPr lang="en-US" sz="1600" b="1" dirty="0" smtClean="0">
                <a:latin typeface="Tahoma" pitchFamily="34" charset="0"/>
                <a:ea typeface="Tahoma" pitchFamily="34" charset="0"/>
                <a:cs typeface="Tahoma" pitchFamily="34" charset="0"/>
              </a:rPr>
              <a:t>HP2020 Target: 1.1</a:t>
            </a:r>
            <a:endParaRPr lang="en-US" sz="16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467600" y="6473452"/>
            <a:ext cx="1371600"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NWS-15.1</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16</a:t>
            </a:fld>
            <a:endParaRPr lang="en-US" dirty="0">
              <a:solidFill>
                <a:prstClr val="black">
                  <a:tint val="75000"/>
                </a:prstClr>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835317"/>
            <a:ext cx="8229600" cy="7940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 *Baseline year: 2001–2004.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are for mean daily intake of cup equivalents of total vegetables per 1,000 calories by persons aged 2 years and older based on a single 24-hour dietary recall. Cup equivalents were calculated using the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Food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Patterns Equivalents Database (FPED), USDA/ARS.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Except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for age specific groups, data are age adjusted to the 2000 standard population. The categories black and white include persons who reported only one racial group and exclude persons of Hispanic origin. Persons of Hispanic origin may be of any race. </a:t>
            </a: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National Health and Nutrition Examination Survey (NHANES), CDC/NCHS.</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867400" y="2362200"/>
            <a:ext cx="914400" cy="461665"/>
          </a:xfrm>
          <a:prstGeom prst="rect">
            <a:avLst/>
          </a:prstGeom>
          <a:noFill/>
          <a:ln>
            <a:noFill/>
          </a:ln>
        </p:spPr>
        <p:txBody>
          <a:bodyPr wrap="square" rtlCol="0">
            <a:spAutoFit/>
          </a:bodyPr>
          <a:lstStyle/>
          <a:p>
            <a:pPr algn="ctr"/>
            <a:r>
              <a:rPr lang="en-US" sz="1200" b="1" dirty="0" smtClean="0">
                <a:solidFill>
                  <a:srgbClr val="FF0000"/>
                </a:solidFill>
                <a:latin typeface="Tahoma" pitchFamily="34" charset="0"/>
                <a:ea typeface="Tahoma" pitchFamily="34" charset="0"/>
                <a:cs typeface="Tahoma" pitchFamily="34" charset="0"/>
              </a:rPr>
              <a:t>Increase desired</a:t>
            </a:r>
            <a:endParaRPr lang="en-US" sz="1200" b="1" dirty="0">
              <a:solidFill>
                <a:srgbClr val="FF0000"/>
              </a:solidFill>
            </a:endParaRPr>
          </a:p>
        </p:txBody>
      </p:sp>
      <p:cxnSp>
        <p:nvCxnSpPr>
          <p:cNvPr id="19" name="Straight Arrow Connector 18" descr="red arrow indicating that an increase in total vegetable consumption is desired."/>
          <p:cNvCxnSpPr/>
          <p:nvPr/>
        </p:nvCxnSpPr>
        <p:spPr>
          <a:xfrm>
            <a:off x="6019800" y="2976265"/>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 Box 10"/>
          <p:cNvSpPr txBox="1">
            <a:spLocks noChangeArrowheads="1"/>
          </p:cNvSpPr>
          <p:nvPr/>
        </p:nvSpPr>
        <p:spPr bwMode="auto">
          <a:xfrm>
            <a:off x="182881" y="3109555"/>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(percent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23" name="Left Bracket 22" descr="bracket grouping for family income (percent poverty threshold)"/>
          <p:cNvSpPr/>
          <p:nvPr/>
        </p:nvSpPr>
        <p:spPr>
          <a:xfrm>
            <a:off x="1173481" y="3109555"/>
            <a:ext cx="45719" cy="95113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4" name="Text Box 10"/>
          <p:cNvSpPr txBox="1">
            <a:spLocks noChangeArrowheads="1"/>
          </p:cNvSpPr>
          <p:nvPr/>
        </p:nvSpPr>
        <p:spPr bwMode="auto">
          <a:xfrm>
            <a:off x="474072" y="4523601"/>
            <a:ext cx="973728"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Age (years)</a:t>
            </a:r>
            <a:endParaRPr lang="en-US" sz="1200" dirty="0">
              <a:solidFill>
                <a:srgbClr val="000000"/>
              </a:solidFill>
              <a:latin typeface="Tahoma" pitchFamily="34" charset="0"/>
              <a:ea typeface="Tahoma" pitchFamily="34" charset="0"/>
              <a:cs typeface="Tahoma" pitchFamily="34" charset="0"/>
            </a:endParaRPr>
          </a:p>
        </p:txBody>
      </p:sp>
      <p:sp>
        <p:nvSpPr>
          <p:cNvPr id="25" name="Left Bracket 24" descr="bracket grouping for age (years): 2-18, 19-50, 51+"/>
          <p:cNvSpPr/>
          <p:nvPr/>
        </p:nvSpPr>
        <p:spPr>
          <a:xfrm>
            <a:off x="1402081" y="4252555"/>
            <a:ext cx="45719" cy="548045"/>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Box 19"/>
          <p:cNvSpPr txBox="1"/>
          <p:nvPr/>
        </p:nvSpPr>
        <p:spPr>
          <a:xfrm>
            <a:off x="484257" y="5760720"/>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1024353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added sugars consumption, 2007-2010"/>
          <p:cNvGraphicFramePr>
            <a:graphicFrameLocks noGrp="1"/>
          </p:cNvGraphicFramePr>
          <p:nvPr>
            <p:ph type="chart" sz="quarter" idx="4294967295"/>
            <p:extLst>
              <p:ext uri="{D42A27DB-BD31-4B8C-83A1-F6EECF244321}">
                <p14:modId xmlns:p14="http://schemas.microsoft.com/office/powerpoint/2010/main" val="2382017130"/>
              </p:ext>
            </p:extLst>
          </p:nvPr>
        </p:nvGraphicFramePr>
        <p:xfrm>
          <a:off x="9525" y="990600"/>
          <a:ext cx="91344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98450"/>
            <a:ext cx="9144000" cy="53975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Added </a:t>
            </a:r>
            <a:r>
              <a:rPr lang="en-US" sz="3200" b="1" dirty="0">
                <a:solidFill>
                  <a:srgbClr val="003F72"/>
                </a:solidFill>
                <a:latin typeface="Tahoma" pitchFamily="34" charset="0"/>
                <a:ea typeface="Tahoma" pitchFamily="34" charset="0"/>
                <a:cs typeface="Tahoma" pitchFamily="34" charset="0"/>
              </a:rPr>
              <a:t>Sugars Consumption</a:t>
            </a:r>
            <a:r>
              <a:rPr lang="en-US" sz="3200" b="1" dirty="0" smtClean="0">
                <a:solidFill>
                  <a:srgbClr val="003F72"/>
                </a:solidFill>
                <a:latin typeface="Tahoma" pitchFamily="34" charset="0"/>
                <a:ea typeface="Tahoma" pitchFamily="34" charset="0"/>
                <a:cs typeface="Tahoma" pitchFamily="34" charset="0"/>
              </a:rPr>
              <a:t>, 2007–2010</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4495800" y="990600"/>
            <a:ext cx="2209800" cy="3048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10.8</a:t>
            </a:r>
            <a:endParaRPr lang="en-US" sz="15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467601" y="6443472"/>
            <a:ext cx="1371599"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NWS-17.2</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17</a:t>
            </a:fld>
            <a:endParaRPr lang="en-US" dirty="0">
              <a:solidFill>
                <a:prstClr val="black">
                  <a:tint val="75000"/>
                </a:prstClr>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825792"/>
            <a:ext cx="9144000" cy="7940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 *Baseline year: 2001–2004.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are for the proportion of total daily calorie intake from added sugars by persons aged 2 years and over based on a single 24-hour dietary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recall. Estimates were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calculated using the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Food Patterns Equivalents Database (FPED</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Except for age specific groups, data are age adjusted to the 2000 standard population.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Respondents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were asked to select one or more races. The categories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black and white include persons who reported only one racial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group and exclude persons of Hispanic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origin. Persons of Hispanic origin may be of any race.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National Health and Nutrition Examination Survey (NHANES), CDC/NCHS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
        <p:nvSpPr>
          <p:cNvPr id="12" name="Text Box 10"/>
          <p:cNvSpPr txBox="1">
            <a:spLocks noChangeArrowheads="1"/>
          </p:cNvSpPr>
          <p:nvPr/>
        </p:nvSpPr>
        <p:spPr bwMode="auto">
          <a:xfrm>
            <a:off x="474072" y="4340126"/>
            <a:ext cx="973728"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Age (years)</a:t>
            </a:r>
            <a:endParaRPr lang="en-US" sz="1200" dirty="0">
              <a:solidFill>
                <a:srgbClr val="000000"/>
              </a:solidFill>
              <a:latin typeface="Tahoma" pitchFamily="34" charset="0"/>
              <a:ea typeface="Tahoma" pitchFamily="34" charset="0"/>
              <a:cs typeface="Tahoma" pitchFamily="34" charset="0"/>
            </a:endParaRPr>
          </a:p>
        </p:txBody>
      </p:sp>
      <p:sp>
        <p:nvSpPr>
          <p:cNvPr id="13" name="Text Box 10"/>
          <p:cNvSpPr txBox="1">
            <a:spLocks noChangeArrowheads="1"/>
          </p:cNvSpPr>
          <p:nvPr/>
        </p:nvSpPr>
        <p:spPr bwMode="auto">
          <a:xfrm>
            <a:off x="182881" y="3099137"/>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(percent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19" name="Left Bracket 18" descr="bracket grouping family income (percent poverty threshold)"/>
          <p:cNvSpPr/>
          <p:nvPr/>
        </p:nvSpPr>
        <p:spPr>
          <a:xfrm>
            <a:off x="1173481" y="3124200"/>
            <a:ext cx="45719" cy="9144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Box 19"/>
          <p:cNvSpPr txBox="1"/>
          <p:nvPr/>
        </p:nvSpPr>
        <p:spPr>
          <a:xfrm>
            <a:off x="7543800" y="1371600"/>
            <a:ext cx="914400" cy="461665"/>
          </a:xfrm>
          <a:prstGeom prst="rect">
            <a:avLst/>
          </a:prstGeom>
          <a:noFill/>
          <a:ln>
            <a:noFill/>
          </a:ln>
        </p:spPr>
        <p:txBody>
          <a:bodyPr wrap="square" rtlCol="0">
            <a:spAutoFit/>
          </a:bodyPr>
          <a:lstStyle/>
          <a:p>
            <a:pPr algn="ctr"/>
            <a:r>
              <a:rPr lang="en-US" sz="1200" b="1" dirty="0" smtClean="0">
                <a:solidFill>
                  <a:srgbClr val="FF0000"/>
                </a:solidFill>
                <a:latin typeface="Tahoma" pitchFamily="34" charset="0"/>
                <a:ea typeface="Tahoma" pitchFamily="34" charset="0"/>
                <a:cs typeface="Tahoma" pitchFamily="34" charset="0"/>
              </a:rPr>
              <a:t>Decrease desired</a:t>
            </a:r>
            <a:endParaRPr lang="en-US" sz="1200" b="1" dirty="0">
              <a:solidFill>
                <a:srgbClr val="FF0000"/>
              </a:solidFill>
            </a:endParaRPr>
          </a:p>
        </p:txBody>
      </p:sp>
      <p:cxnSp>
        <p:nvCxnSpPr>
          <p:cNvPr id="21" name="Straight Arrow Connector 20" descr="red arrow indicating a decrease in added sugars consumption is desired"/>
          <p:cNvCxnSpPr/>
          <p:nvPr/>
        </p:nvCxnSpPr>
        <p:spPr>
          <a:xfrm flipH="1">
            <a:off x="7620000" y="1985665"/>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Left Bracket 21" descr="bracket grouping indicating age (years): 2-18, 19-50, 51+"/>
          <p:cNvSpPr/>
          <p:nvPr/>
        </p:nvSpPr>
        <p:spPr>
          <a:xfrm>
            <a:off x="1402081" y="4191000"/>
            <a:ext cx="45719"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3" name="TextBox 22"/>
          <p:cNvSpPr txBox="1"/>
          <p:nvPr/>
        </p:nvSpPr>
        <p:spPr>
          <a:xfrm>
            <a:off x="484257" y="5760720"/>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362542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Sodium Consumption, 2009-2010"/>
          <p:cNvGraphicFramePr>
            <a:graphicFrameLocks noGrp="1"/>
          </p:cNvGraphicFramePr>
          <p:nvPr>
            <p:ph type="chart" sz="quarter" idx="4294967295"/>
            <p:extLst>
              <p:ext uri="{D42A27DB-BD31-4B8C-83A1-F6EECF244321}">
                <p14:modId xmlns:p14="http://schemas.microsoft.com/office/powerpoint/2010/main" val="3255563616"/>
              </p:ext>
            </p:extLst>
          </p:nvPr>
        </p:nvGraphicFramePr>
        <p:xfrm>
          <a:off x="9525" y="990600"/>
          <a:ext cx="91344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98450"/>
            <a:ext cx="9144000" cy="53975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Sodium Consumption</a:t>
            </a:r>
            <a:r>
              <a:rPr lang="en-US" sz="3200" b="1" dirty="0">
                <a:solidFill>
                  <a:srgbClr val="003F72"/>
                </a:solidFill>
                <a:latin typeface="Tahoma" pitchFamily="34" charset="0"/>
                <a:ea typeface="Tahoma" pitchFamily="34" charset="0"/>
                <a:cs typeface="Tahoma" pitchFamily="34" charset="0"/>
              </a:rPr>
              <a:t>, </a:t>
            </a:r>
            <a:r>
              <a:rPr lang="en-US" sz="3200" b="1" dirty="0" smtClean="0">
                <a:solidFill>
                  <a:srgbClr val="003F72"/>
                </a:solidFill>
                <a:latin typeface="Tahoma" pitchFamily="34" charset="0"/>
                <a:ea typeface="Tahoma" pitchFamily="34" charset="0"/>
                <a:cs typeface="Tahoma" pitchFamily="34" charset="0"/>
              </a:rPr>
              <a:t>2009–2010</a:t>
            </a:r>
            <a:endParaRPr lang="en-US" sz="3200" b="1" dirty="0">
              <a:solidFill>
                <a:srgbClr val="003F72"/>
              </a:solidFill>
              <a:latin typeface="Tahoma" pitchFamily="34" charset="0"/>
              <a:ea typeface="Tahoma" pitchFamily="34" charset="0"/>
              <a:cs typeface="Tahoma"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18</a:t>
            </a:fld>
            <a:endParaRPr lang="en-US" dirty="0">
              <a:solidFill>
                <a:prstClr val="black">
                  <a:tint val="75000"/>
                </a:prstClr>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943600"/>
            <a:ext cx="9144000" cy="533400"/>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are for mean total daily sodium intake (in mg) from food, detary supplements, tap water, and salt use at the table by persons aged 2 years and older based on a single 24-hour dietary recall.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Except for age specific groups, data are age adjusted to the 2000 standard population. Respondents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were asked to select one or more races. The categories black and white include persons who reported only one racial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group and exclude persons of Hispanic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origin. Persons of Hispanic origin may be of any race.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2"/>
          <p:cNvSpPr txBox="1">
            <a:spLocks/>
          </p:cNvSpPr>
          <p:nvPr/>
        </p:nvSpPr>
        <p:spPr>
          <a:xfrm>
            <a:off x="0" y="6400800"/>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National Health and Nutrition Examination Survey (NHANES), CDC/NCHS.</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10"/>
          <p:cNvSpPr txBox="1">
            <a:spLocks noChangeArrowheads="1"/>
          </p:cNvSpPr>
          <p:nvPr/>
        </p:nvSpPr>
        <p:spPr bwMode="auto">
          <a:xfrm>
            <a:off x="397872" y="4385846"/>
            <a:ext cx="973728" cy="276999"/>
          </a:xfrm>
          <a:prstGeom prst="rect">
            <a:avLst/>
          </a:prstGeom>
          <a:noFill/>
          <a:ln w="9525">
            <a:noFill/>
            <a:miter lim="800000"/>
            <a:headEnd/>
            <a:tailEnd/>
          </a:ln>
        </p:spPr>
        <p:txBody>
          <a:bodyPr wrap="non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Age (years)</a:t>
            </a:r>
            <a:endParaRPr lang="en-US" sz="1200" dirty="0">
              <a:solidFill>
                <a:srgbClr val="000000"/>
              </a:solidFill>
              <a:latin typeface="Tahoma" pitchFamily="34" charset="0"/>
              <a:ea typeface="Tahoma" pitchFamily="34" charset="0"/>
              <a:cs typeface="Tahoma" pitchFamily="34" charset="0"/>
            </a:endParaRPr>
          </a:p>
        </p:txBody>
      </p:sp>
      <p:sp>
        <p:nvSpPr>
          <p:cNvPr id="19" name="TextBox 18"/>
          <p:cNvSpPr txBox="1"/>
          <p:nvPr/>
        </p:nvSpPr>
        <p:spPr>
          <a:xfrm>
            <a:off x="7391400" y="2362200"/>
            <a:ext cx="914400" cy="461665"/>
          </a:xfrm>
          <a:prstGeom prst="rect">
            <a:avLst/>
          </a:prstGeom>
          <a:noFill/>
          <a:ln>
            <a:noFill/>
          </a:ln>
        </p:spPr>
        <p:txBody>
          <a:bodyPr wrap="square" rtlCol="0">
            <a:spAutoFit/>
          </a:bodyPr>
          <a:lstStyle/>
          <a:p>
            <a:pPr algn="ctr"/>
            <a:r>
              <a:rPr lang="en-US" sz="1200" b="1" dirty="0" smtClean="0">
                <a:solidFill>
                  <a:srgbClr val="FF0000"/>
                </a:solidFill>
                <a:latin typeface="Tahoma" pitchFamily="34" charset="0"/>
                <a:ea typeface="Tahoma" pitchFamily="34" charset="0"/>
                <a:cs typeface="Tahoma" pitchFamily="34" charset="0"/>
              </a:rPr>
              <a:t>Decrease desired</a:t>
            </a:r>
            <a:endParaRPr lang="en-US" sz="1200" b="1" dirty="0">
              <a:solidFill>
                <a:srgbClr val="FF0000"/>
              </a:solidFill>
            </a:endParaRPr>
          </a:p>
        </p:txBody>
      </p:sp>
      <p:cxnSp>
        <p:nvCxnSpPr>
          <p:cNvPr id="20" name="Straight Arrow Connector 19" descr="red arrow indicating a decrease in sodium consumption is desired."/>
          <p:cNvCxnSpPr/>
          <p:nvPr/>
        </p:nvCxnSpPr>
        <p:spPr>
          <a:xfrm flipH="1">
            <a:off x="7467600" y="2976265"/>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 Box 10"/>
          <p:cNvSpPr txBox="1">
            <a:spLocks noChangeArrowheads="1"/>
          </p:cNvSpPr>
          <p:nvPr/>
        </p:nvSpPr>
        <p:spPr bwMode="auto">
          <a:xfrm>
            <a:off x="182881" y="2971800"/>
            <a:ext cx="990600" cy="1015663"/>
          </a:xfrm>
          <a:prstGeom prst="rect">
            <a:avLst/>
          </a:prstGeom>
          <a:noFill/>
          <a:ln w="9525">
            <a:noFill/>
            <a:miter lim="800000"/>
            <a:headEnd/>
            <a:tailEnd/>
          </a:ln>
        </p:spPr>
        <p:txBody>
          <a:bodyPr wrap="square">
            <a:spAutoFit/>
          </a:bodyPr>
          <a:lstStyle/>
          <a:p>
            <a:pPr algn="r" eaLnBrk="0" hangingPunct="0"/>
            <a:r>
              <a:rPr lang="en-US" sz="1200" dirty="0" smtClean="0">
                <a:solidFill>
                  <a:srgbClr val="000000"/>
                </a:solidFill>
                <a:latin typeface="Tahoma" pitchFamily="34" charset="0"/>
                <a:ea typeface="Tahoma" pitchFamily="34" charset="0"/>
                <a:cs typeface="Tahoma" pitchFamily="34" charset="0"/>
              </a:rPr>
              <a:t>Family Income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ercent </a:t>
            </a:r>
            <a:r>
              <a:rPr lang="en-US" sz="1200" dirty="0">
                <a:solidFill>
                  <a:srgbClr val="000000"/>
                </a:solidFill>
                <a:latin typeface="Tahoma" pitchFamily="34" charset="0"/>
                <a:ea typeface="Tahoma" pitchFamily="34" charset="0"/>
                <a:cs typeface="Tahoma" pitchFamily="34" charset="0"/>
              </a:rPr>
              <a:t>p</a:t>
            </a:r>
            <a:r>
              <a:rPr lang="en-US" sz="1200" dirty="0" smtClean="0">
                <a:solidFill>
                  <a:srgbClr val="000000"/>
                </a:solidFill>
                <a:latin typeface="Tahoma" pitchFamily="34" charset="0"/>
                <a:ea typeface="Tahoma" pitchFamily="34" charset="0"/>
                <a:cs typeface="Tahoma" pitchFamily="34" charset="0"/>
              </a:rPr>
              <a:t>overty threshold)</a:t>
            </a:r>
            <a:endParaRPr lang="en-US" sz="1200" dirty="0">
              <a:solidFill>
                <a:srgbClr val="000000"/>
              </a:solidFill>
              <a:latin typeface="Tahoma" pitchFamily="34" charset="0"/>
              <a:ea typeface="Tahoma" pitchFamily="34" charset="0"/>
              <a:cs typeface="Tahoma" pitchFamily="34" charset="0"/>
            </a:endParaRPr>
          </a:p>
        </p:txBody>
      </p:sp>
      <p:sp>
        <p:nvSpPr>
          <p:cNvPr id="15" name="Left Bracket 14" descr="grouping bracket family income (percent porverty threshold)"/>
          <p:cNvSpPr/>
          <p:nvPr/>
        </p:nvSpPr>
        <p:spPr>
          <a:xfrm>
            <a:off x="1173481" y="3036332"/>
            <a:ext cx="45719" cy="100226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8" name="Text Placeholder 35"/>
          <p:cNvSpPr txBox="1">
            <a:spLocks/>
          </p:cNvSpPr>
          <p:nvPr/>
        </p:nvSpPr>
        <p:spPr>
          <a:xfrm>
            <a:off x="3962400" y="990600"/>
            <a:ext cx="2362200" cy="22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500" b="1" dirty="0" smtClean="0">
                <a:solidFill>
                  <a:prstClr val="black"/>
                </a:solidFill>
                <a:latin typeface="Tahoma" pitchFamily="34" charset="0"/>
                <a:ea typeface="Tahoma" pitchFamily="34" charset="0"/>
                <a:cs typeface="Tahoma" pitchFamily="34" charset="0"/>
              </a:rPr>
              <a:t>HP2020 Target: 2300 </a:t>
            </a:r>
            <a:endParaRPr lang="en-US" sz="1500" b="1" dirty="0">
              <a:solidFill>
                <a:prstClr val="black"/>
              </a:solidFill>
              <a:latin typeface="Tahoma" pitchFamily="34" charset="0"/>
              <a:ea typeface="Tahoma" pitchFamily="34" charset="0"/>
              <a:cs typeface="Tahoma" pitchFamily="34" charset="0"/>
            </a:endParaRPr>
          </a:p>
        </p:txBody>
      </p:sp>
      <p:sp>
        <p:nvSpPr>
          <p:cNvPr id="21" name="Text Placeholder 8"/>
          <p:cNvSpPr txBox="1">
            <a:spLocks/>
          </p:cNvSpPr>
          <p:nvPr/>
        </p:nvSpPr>
        <p:spPr>
          <a:xfrm>
            <a:off x="7620001" y="6443472"/>
            <a:ext cx="1219199"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NWS-19</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22" name="Left Bracket 21" descr="grounping brakcet age (years): 2-18, 19-50, 51+"/>
          <p:cNvSpPr/>
          <p:nvPr/>
        </p:nvSpPr>
        <p:spPr>
          <a:xfrm>
            <a:off x="1325881" y="4191000"/>
            <a:ext cx="45719"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3" name="TextBox 22"/>
          <p:cNvSpPr txBox="1"/>
          <p:nvPr/>
        </p:nvSpPr>
        <p:spPr>
          <a:xfrm>
            <a:off x="484257" y="5791200"/>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Tree>
    <p:extLst>
      <p:ext uri="{BB962C8B-B14F-4D97-AF65-F5344CB8AC3E}">
        <p14:creationId xmlns:p14="http://schemas.microsoft.com/office/powerpoint/2010/main" val="288286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755497"/>
            <a:ext cx="2667000" cy="17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1447800" y="152400"/>
            <a:ext cx="7470648" cy="1066800"/>
          </a:xfrm>
        </p:spPr>
        <p:txBody>
          <a:bodyPr/>
          <a:lstStyle/>
          <a:p>
            <a:pPr algn="ctr"/>
            <a:r>
              <a:rPr lang="en-US" altLang="ko-KR" b="1" dirty="0">
                <a:latin typeface="Tahoma" panose="020B0604030504040204" pitchFamily="34" charset="0"/>
                <a:ea typeface="Tahoma" panose="020B0604030504040204" pitchFamily="34" charset="0"/>
                <a:cs typeface="Tahoma" panose="020B0604030504040204" pitchFamily="34" charset="0"/>
              </a:rPr>
              <a:t>Healthier Food Access for Children and </a:t>
            </a:r>
            <a:r>
              <a:rPr lang="en-US" altLang="ko-KR" b="1" dirty="0" smtClean="0">
                <a:latin typeface="Tahoma" panose="020B0604030504040204" pitchFamily="34" charset="0"/>
                <a:ea typeface="Tahoma" panose="020B0604030504040204" pitchFamily="34" charset="0"/>
                <a:cs typeface="Tahoma" panose="020B0604030504040204" pitchFamily="34" charset="0"/>
              </a:rPr>
              <a:t>Adolescents</a:t>
            </a:r>
            <a:endParaRPr lang="en-US" dirty="0"/>
          </a:p>
        </p:txBody>
      </p:sp>
      <p:sp>
        <p:nvSpPr>
          <p:cNvPr id="1123332" name="Rectangle 4"/>
          <p:cNvSpPr>
            <a:spLocks noGrp="1" noChangeArrowheads="1"/>
          </p:cNvSpPr>
          <p:nvPr>
            <p:ph type="body" idx="1"/>
          </p:nvPr>
        </p:nvSpPr>
        <p:spPr/>
        <p:txBody>
          <a:bodyPr/>
          <a:lstStyle/>
          <a:p>
            <a:r>
              <a:rPr lang="en-US" smtClean="0"/>
              <a:t>In 2006, 24 states had nutrition standards for foods and beverages provided to preschool-aged children in child care.</a:t>
            </a:r>
          </a:p>
          <a:p>
            <a:r>
              <a:rPr lang="en-US" smtClean="0"/>
              <a:t>In 2006, 9.3% of schools did not sell or offer calorically sweetened beverages to students.</a:t>
            </a:r>
          </a:p>
          <a:p>
            <a:r>
              <a:rPr lang="en-US" smtClean="0"/>
              <a:t>In 2012, 9.6% of school districts required schools to make fruits or vegetables available whenever other food is offered or sold.</a:t>
            </a:r>
          </a:p>
          <a:p>
            <a:endParaRPr lang="en-US" altLang="en-US" dirty="0"/>
          </a:p>
        </p:txBody>
      </p:sp>
      <p:sp>
        <p:nvSpPr>
          <p:cNvPr id="4" name="Slide Number Placeholder 2"/>
          <p:cNvSpPr txBox="1">
            <a:spLocks/>
          </p:cNvSpPr>
          <p:nvPr/>
        </p:nvSpPr>
        <p:spPr>
          <a:xfrm>
            <a:off x="8763000" y="6492503"/>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z="1200" smtClean="0">
                <a:solidFill>
                  <a:prstClr val="black">
                    <a:tint val="75000"/>
                  </a:prstClr>
                </a:solidFill>
                <a:latin typeface="Tahoma" pitchFamily="34" charset="0"/>
                <a:ea typeface="Tahoma" pitchFamily="34" charset="0"/>
                <a:cs typeface="Tahoma" pitchFamily="34" charset="0"/>
              </a:rPr>
              <a:pPr/>
              <a:t>19</a:t>
            </a:fld>
            <a:endParaRPr lang="en-US" sz="1200" dirty="0">
              <a:solidFill>
                <a:prstClr val="black">
                  <a:tint val="75000"/>
                </a:prstClr>
              </a:solidFill>
              <a:latin typeface="Tahoma" pitchFamily="34" charset="0"/>
              <a:ea typeface="Tahoma" pitchFamily="34" charset="0"/>
              <a:cs typeface="Tahoma" pitchFamily="34" charset="0"/>
            </a:endParaRPr>
          </a:p>
        </p:txBody>
      </p:sp>
      <p:sp>
        <p:nvSpPr>
          <p:cNvPr id="7" name="Text Placeholder 8"/>
          <p:cNvSpPr txBox="1">
            <a:spLocks/>
          </p:cNvSpPr>
          <p:nvPr/>
        </p:nvSpPr>
        <p:spPr>
          <a:xfrm>
            <a:off x="6934200" y="6309112"/>
            <a:ext cx="1828800" cy="457200"/>
          </a:xfrm>
          <a:prstGeom prst="rect">
            <a:avLst/>
          </a:prstGeom>
          <a:ln w="15875">
            <a:solidFill>
              <a:srgbClr val="C0504D"/>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srgbClr val="000000"/>
                </a:solidFill>
                <a:latin typeface="Tahoma" pitchFamily="34" charset="0"/>
                <a:ea typeface="Tahoma" pitchFamily="34" charset="0"/>
                <a:cs typeface="Tahoma" pitchFamily="34" charset="0"/>
              </a:rPr>
              <a:t>Objs. NWS-1, 2.1, 2.2</a:t>
            </a:r>
          </a:p>
          <a:p>
            <a:pPr algn="ctr">
              <a:spcBef>
                <a:spcPts val="0"/>
              </a:spcBef>
            </a:pPr>
            <a:r>
              <a:rPr lang="en-US" sz="1200" b="0" dirty="0" smtClean="0">
                <a:solidFill>
                  <a:srgbClr val="000000"/>
                </a:solidFill>
                <a:latin typeface="Tahoma" pitchFamily="34" charset="0"/>
                <a:ea typeface="Tahoma" pitchFamily="34" charset="0"/>
                <a:cs typeface="Tahoma" pitchFamily="34" charset="0"/>
              </a:rPr>
              <a:t>Increase </a:t>
            </a:r>
            <a:r>
              <a:rPr lang="en-US" sz="1200" b="0" dirty="0">
                <a:solidFill>
                  <a:srgbClr val="000000"/>
                </a:solidFill>
                <a:latin typeface="Tahoma" pitchFamily="34" charset="0"/>
                <a:ea typeface="Tahoma" pitchFamily="34" charset="0"/>
                <a:cs typeface="Tahoma" pitchFamily="34" charset="0"/>
              </a:rPr>
              <a:t>desired</a:t>
            </a:r>
          </a:p>
          <a:p>
            <a:pPr algn="l">
              <a:spcBef>
                <a:spcPts val="0"/>
              </a:spcBef>
            </a:pPr>
            <a:endParaRPr lang="en-US" sz="1400" dirty="0" smtClean="0">
              <a:solidFill>
                <a:srgbClr val="000000"/>
              </a:solidFill>
              <a:latin typeface="Arial" pitchFamily="34" charset="0"/>
              <a:cs typeface="Arial" pitchFamily="34" charset="0"/>
            </a:endParaRPr>
          </a:p>
          <a:p>
            <a:pPr algn="l">
              <a:spcBef>
                <a:spcPts val="0"/>
              </a:spcBef>
            </a:pPr>
            <a:endParaRPr lang="en-US" sz="1400" b="0" dirty="0" smtClean="0">
              <a:solidFill>
                <a:srgbClr val="000000"/>
              </a:solidFill>
              <a:latin typeface="Arial" pitchFamily="34" charset="0"/>
              <a:cs typeface="Arial" pitchFamily="34" charset="0"/>
            </a:endParaRPr>
          </a:p>
        </p:txBody>
      </p:sp>
      <p:sp>
        <p:nvSpPr>
          <p:cNvPr id="8" name="Text Placeholder 4"/>
          <p:cNvSpPr txBox="1">
            <a:spLocks/>
          </p:cNvSpPr>
          <p:nvPr/>
        </p:nvSpPr>
        <p:spPr>
          <a:xfrm>
            <a:off x="1357312" y="6400800"/>
            <a:ext cx="5729288" cy="2801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SOURCES: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National Resource Center for Health and Safety in Child Care and Early Education, School Health Policies and Practices Study (SHPPS), CDC/NCHHSTP</a:t>
            </a:r>
          </a:p>
        </p:txBody>
      </p:sp>
    </p:spTree>
    <p:extLst>
      <p:ext uri="{BB962C8B-B14F-4D97-AF65-F5344CB8AC3E}">
        <p14:creationId xmlns:p14="http://schemas.microsoft.com/office/powerpoint/2010/main" val="4954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dirty="0">
                <a:latin typeface="Arial Black" panose="020B0A04020102020204" pitchFamily="34" charset="0"/>
              </a:rPr>
              <a:t>Howard K. Koh, MD, MPH </a:t>
            </a:r>
            <a:r>
              <a:rPr lang="en-US" sz="2400" dirty="0">
                <a:latin typeface="Arial Black" panose="020B0A04020102020204" pitchFamily="34" charset="0"/>
              </a:rPr>
              <a:t/>
            </a:r>
            <a:br>
              <a:rPr lang="en-US" sz="2400" dirty="0">
                <a:latin typeface="Arial Black" panose="020B0A04020102020204" pitchFamily="34" charset="0"/>
              </a:rPr>
            </a:br>
            <a:r>
              <a:rPr lang="en-US" sz="2200" dirty="0">
                <a:latin typeface="Arial Black" panose="020B0A04020102020204" pitchFamily="34" charset="0"/>
              </a:rPr>
              <a:t>Assistant Secretary for Health</a:t>
            </a:r>
            <a:br>
              <a:rPr lang="en-US" sz="2200" dirty="0">
                <a:latin typeface="Arial Black" panose="020B0A04020102020204" pitchFamily="34" charset="0"/>
              </a:rPr>
            </a:br>
            <a:r>
              <a:rPr lang="en-US" sz="2200" dirty="0">
                <a:latin typeface="Arial Black" panose="020B0A04020102020204" pitchFamily="34" charset="0"/>
              </a:rPr>
              <a:t>U.S. Department of Health and Human Services</a:t>
            </a:r>
            <a:r>
              <a:rPr lang="en-US" sz="1600" dirty="0"/>
              <a:t/>
            </a:r>
            <a:br>
              <a:rPr lang="en-US" sz="1600" dirty="0"/>
            </a:br>
            <a:endParaRPr lang="en-US" sz="2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Map of the United States showing Incentive Policies for food retail ioutlests to provide foods encouraged by the dietary guidelines, 2011, by state"/>
          <p:cNvGrpSpPr/>
          <p:nvPr/>
        </p:nvGrpSpPr>
        <p:grpSpPr>
          <a:xfrm>
            <a:off x="761454" y="1393585"/>
            <a:ext cx="6858546" cy="4016615"/>
            <a:chOff x="76200" y="762000"/>
            <a:chExt cx="7620607" cy="4462905"/>
          </a:xfrm>
        </p:grpSpPr>
        <p:sp>
          <p:nvSpPr>
            <p:cNvPr id="10" name="Freeform 8"/>
            <p:cNvSpPr>
              <a:spLocks noEditPoints="1"/>
            </p:cNvSpPr>
            <p:nvPr/>
          </p:nvSpPr>
          <p:spPr bwMode="auto">
            <a:xfrm>
              <a:off x="7204949" y="1008424"/>
              <a:ext cx="491858" cy="780918"/>
            </a:xfrm>
            <a:custGeom>
              <a:avLst/>
              <a:gdLst>
                <a:gd name="T0" fmla="*/ 60 w 131"/>
                <a:gd name="T1" fmla="*/ 185 h 225"/>
                <a:gd name="T2" fmla="*/ 57 w 131"/>
                <a:gd name="T3" fmla="*/ 182 h 225"/>
                <a:gd name="T4" fmla="*/ 54 w 131"/>
                <a:gd name="T5" fmla="*/ 187 h 225"/>
                <a:gd name="T6" fmla="*/ 51 w 131"/>
                <a:gd name="T7" fmla="*/ 184 h 225"/>
                <a:gd name="T8" fmla="*/ 49 w 131"/>
                <a:gd name="T9" fmla="*/ 198 h 225"/>
                <a:gd name="T10" fmla="*/ 45 w 131"/>
                <a:gd name="T11" fmla="*/ 211 h 225"/>
                <a:gd name="T12" fmla="*/ 37 w 131"/>
                <a:gd name="T13" fmla="*/ 225 h 225"/>
                <a:gd name="T14" fmla="*/ 32 w 131"/>
                <a:gd name="T15" fmla="*/ 219 h 225"/>
                <a:gd name="T16" fmla="*/ 28 w 131"/>
                <a:gd name="T17" fmla="*/ 213 h 225"/>
                <a:gd name="T18" fmla="*/ 27 w 131"/>
                <a:gd name="T19" fmla="*/ 207 h 225"/>
                <a:gd name="T20" fmla="*/ 26 w 131"/>
                <a:gd name="T21" fmla="*/ 205 h 225"/>
                <a:gd name="T22" fmla="*/ 16 w 131"/>
                <a:gd name="T23" fmla="*/ 171 h 225"/>
                <a:gd name="T24" fmla="*/ 3 w 131"/>
                <a:gd name="T25" fmla="*/ 119 h 225"/>
                <a:gd name="T26" fmla="*/ 8 w 131"/>
                <a:gd name="T27" fmla="*/ 117 h 225"/>
                <a:gd name="T28" fmla="*/ 12 w 131"/>
                <a:gd name="T29" fmla="*/ 114 h 225"/>
                <a:gd name="T30" fmla="*/ 15 w 131"/>
                <a:gd name="T31" fmla="*/ 96 h 225"/>
                <a:gd name="T32" fmla="*/ 16 w 131"/>
                <a:gd name="T33" fmla="*/ 84 h 225"/>
                <a:gd name="T34" fmla="*/ 13 w 131"/>
                <a:gd name="T35" fmla="*/ 79 h 225"/>
                <a:gd name="T36" fmla="*/ 13 w 131"/>
                <a:gd name="T37" fmla="*/ 65 h 225"/>
                <a:gd name="T38" fmla="*/ 14 w 131"/>
                <a:gd name="T39" fmla="*/ 46 h 225"/>
                <a:gd name="T40" fmla="*/ 34 w 131"/>
                <a:gd name="T41" fmla="*/ 11 h 225"/>
                <a:gd name="T42" fmla="*/ 53 w 131"/>
                <a:gd name="T43" fmla="*/ 4 h 225"/>
                <a:gd name="T44" fmla="*/ 73 w 131"/>
                <a:gd name="T45" fmla="*/ 10 h 225"/>
                <a:gd name="T46" fmla="*/ 90 w 131"/>
                <a:gd name="T47" fmla="*/ 66 h 225"/>
                <a:gd name="T48" fmla="*/ 93 w 131"/>
                <a:gd name="T49" fmla="*/ 76 h 225"/>
                <a:gd name="T50" fmla="*/ 100 w 131"/>
                <a:gd name="T51" fmla="*/ 78 h 225"/>
                <a:gd name="T52" fmla="*/ 105 w 131"/>
                <a:gd name="T53" fmla="*/ 82 h 225"/>
                <a:gd name="T54" fmla="*/ 111 w 131"/>
                <a:gd name="T55" fmla="*/ 96 h 225"/>
                <a:gd name="T56" fmla="*/ 119 w 131"/>
                <a:gd name="T57" fmla="*/ 95 h 225"/>
                <a:gd name="T58" fmla="*/ 124 w 131"/>
                <a:gd name="T59" fmla="*/ 107 h 225"/>
                <a:gd name="T60" fmla="*/ 126 w 131"/>
                <a:gd name="T61" fmla="*/ 119 h 225"/>
                <a:gd name="T62" fmla="*/ 116 w 131"/>
                <a:gd name="T63" fmla="*/ 125 h 225"/>
                <a:gd name="T64" fmla="*/ 108 w 131"/>
                <a:gd name="T65" fmla="*/ 131 h 225"/>
                <a:gd name="T66" fmla="*/ 106 w 131"/>
                <a:gd name="T67" fmla="*/ 133 h 225"/>
                <a:gd name="T68" fmla="*/ 104 w 131"/>
                <a:gd name="T69" fmla="*/ 141 h 225"/>
                <a:gd name="T70" fmla="*/ 94 w 131"/>
                <a:gd name="T71" fmla="*/ 141 h 225"/>
                <a:gd name="T72" fmla="*/ 91 w 131"/>
                <a:gd name="T73" fmla="*/ 149 h 225"/>
                <a:gd name="T74" fmla="*/ 82 w 131"/>
                <a:gd name="T75" fmla="*/ 150 h 225"/>
                <a:gd name="T76" fmla="*/ 81 w 131"/>
                <a:gd name="T77" fmla="*/ 138 h 225"/>
                <a:gd name="T78" fmla="*/ 76 w 131"/>
                <a:gd name="T79" fmla="*/ 137 h 225"/>
                <a:gd name="T80" fmla="*/ 76 w 131"/>
                <a:gd name="T81" fmla="*/ 146 h 225"/>
                <a:gd name="T82" fmla="*/ 78 w 131"/>
                <a:gd name="T83" fmla="*/ 164 h 225"/>
                <a:gd name="T84" fmla="*/ 70 w 131"/>
                <a:gd name="T85" fmla="*/ 170 h 225"/>
                <a:gd name="T86" fmla="*/ 65 w 131"/>
                <a:gd name="T87" fmla="*/ 180 h 225"/>
                <a:gd name="T88" fmla="*/ 62 w 131"/>
                <a:gd name="T89" fmla="*/ 171 h 225"/>
                <a:gd name="T90" fmla="*/ 62 w 131"/>
                <a:gd name="T91" fmla="*/ 184 h 225"/>
                <a:gd name="T92" fmla="*/ 56 w 131"/>
                <a:gd name="T93" fmla="*/ 173 h 225"/>
                <a:gd name="T94" fmla="*/ 94 w 131"/>
                <a:gd name="T95" fmla="*/ 143 h 225"/>
                <a:gd name="T96" fmla="*/ 98 w 131"/>
                <a:gd name="T97" fmla="*/ 139 h 225"/>
                <a:gd name="T98" fmla="*/ 98 w 131"/>
                <a:gd name="T99" fmla="*/ 15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225">
                  <a:moveTo>
                    <a:pt x="56" y="170"/>
                  </a:moveTo>
                  <a:lnTo>
                    <a:pt x="55" y="175"/>
                  </a:lnTo>
                  <a:lnTo>
                    <a:pt x="60" y="185"/>
                  </a:lnTo>
                  <a:lnTo>
                    <a:pt x="59" y="187"/>
                  </a:lnTo>
                  <a:lnTo>
                    <a:pt x="59" y="187"/>
                  </a:lnTo>
                  <a:lnTo>
                    <a:pt x="57" y="182"/>
                  </a:lnTo>
                  <a:lnTo>
                    <a:pt x="55" y="181"/>
                  </a:lnTo>
                  <a:lnTo>
                    <a:pt x="56" y="185"/>
                  </a:lnTo>
                  <a:lnTo>
                    <a:pt x="54" y="187"/>
                  </a:lnTo>
                  <a:lnTo>
                    <a:pt x="53" y="186"/>
                  </a:lnTo>
                  <a:lnTo>
                    <a:pt x="53" y="183"/>
                  </a:lnTo>
                  <a:lnTo>
                    <a:pt x="51" y="184"/>
                  </a:lnTo>
                  <a:lnTo>
                    <a:pt x="48" y="187"/>
                  </a:lnTo>
                  <a:lnTo>
                    <a:pt x="47" y="193"/>
                  </a:lnTo>
                  <a:lnTo>
                    <a:pt x="49" y="198"/>
                  </a:lnTo>
                  <a:lnTo>
                    <a:pt x="46" y="201"/>
                  </a:lnTo>
                  <a:lnTo>
                    <a:pt x="47" y="207"/>
                  </a:lnTo>
                  <a:lnTo>
                    <a:pt x="45" y="211"/>
                  </a:lnTo>
                  <a:lnTo>
                    <a:pt x="43" y="213"/>
                  </a:lnTo>
                  <a:lnTo>
                    <a:pt x="42" y="225"/>
                  </a:lnTo>
                  <a:lnTo>
                    <a:pt x="37" y="225"/>
                  </a:lnTo>
                  <a:lnTo>
                    <a:pt x="36" y="224"/>
                  </a:lnTo>
                  <a:lnTo>
                    <a:pt x="36" y="220"/>
                  </a:lnTo>
                  <a:lnTo>
                    <a:pt x="32" y="219"/>
                  </a:lnTo>
                  <a:lnTo>
                    <a:pt x="32" y="217"/>
                  </a:lnTo>
                  <a:lnTo>
                    <a:pt x="29" y="215"/>
                  </a:lnTo>
                  <a:lnTo>
                    <a:pt x="28" y="213"/>
                  </a:lnTo>
                  <a:lnTo>
                    <a:pt x="28" y="211"/>
                  </a:lnTo>
                  <a:lnTo>
                    <a:pt x="28" y="210"/>
                  </a:lnTo>
                  <a:lnTo>
                    <a:pt x="27" y="207"/>
                  </a:lnTo>
                  <a:lnTo>
                    <a:pt x="27" y="207"/>
                  </a:lnTo>
                  <a:lnTo>
                    <a:pt x="27" y="206"/>
                  </a:lnTo>
                  <a:lnTo>
                    <a:pt x="26" y="205"/>
                  </a:lnTo>
                  <a:lnTo>
                    <a:pt x="26" y="205"/>
                  </a:lnTo>
                  <a:lnTo>
                    <a:pt x="23" y="194"/>
                  </a:lnTo>
                  <a:lnTo>
                    <a:pt x="16" y="171"/>
                  </a:lnTo>
                  <a:lnTo>
                    <a:pt x="10" y="152"/>
                  </a:lnTo>
                  <a:lnTo>
                    <a:pt x="0" y="122"/>
                  </a:lnTo>
                  <a:lnTo>
                    <a:pt x="3" y="119"/>
                  </a:lnTo>
                  <a:lnTo>
                    <a:pt x="7" y="124"/>
                  </a:lnTo>
                  <a:lnTo>
                    <a:pt x="8" y="121"/>
                  </a:lnTo>
                  <a:lnTo>
                    <a:pt x="8" y="117"/>
                  </a:lnTo>
                  <a:lnTo>
                    <a:pt x="6" y="115"/>
                  </a:lnTo>
                  <a:lnTo>
                    <a:pt x="7" y="113"/>
                  </a:lnTo>
                  <a:lnTo>
                    <a:pt x="12" y="114"/>
                  </a:lnTo>
                  <a:lnTo>
                    <a:pt x="8" y="109"/>
                  </a:lnTo>
                  <a:lnTo>
                    <a:pt x="11" y="100"/>
                  </a:lnTo>
                  <a:lnTo>
                    <a:pt x="15" y="96"/>
                  </a:lnTo>
                  <a:lnTo>
                    <a:pt x="14" y="93"/>
                  </a:lnTo>
                  <a:lnTo>
                    <a:pt x="17" y="86"/>
                  </a:lnTo>
                  <a:lnTo>
                    <a:pt x="16" y="84"/>
                  </a:lnTo>
                  <a:lnTo>
                    <a:pt x="14" y="84"/>
                  </a:lnTo>
                  <a:lnTo>
                    <a:pt x="14" y="79"/>
                  </a:lnTo>
                  <a:lnTo>
                    <a:pt x="13" y="79"/>
                  </a:lnTo>
                  <a:lnTo>
                    <a:pt x="14" y="74"/>
                  </a:lnTo>
                  <a:lnTo>
                    <a:pt x="12" y="72"/>
                  </a:lnTo>
                  <a:lnTo>
                    <a:pt x="13" y="65"/>
                  </a:lnTo>
                  <a:lnTo>
                    <a:pt x="16" y="59"/>
                  </a:lnTo>
                  <a:lnTo>
                    <a:pt x="15" y="52"/>
                  </a:lnTo>
                  <a:lnTo>
                    <a:pt x="14" y="46"/>
                  </a:lnTo>
                  <a:lnTo>
                    <a:pt x="26" y="3"/>
                  </a:lnTo>
                  <a:lnTo>
                    <a:pt x="32" y="3"/>
                  </a:lnTo>
                  <a:lnTo>
                    <a:pt x="34" y="11"/>
                  </a:lnTo>
                  <a:lnTo>
                    <a:pt x="39" y="14"/>
                  </a:lnTo>
                  <a:lnTo>
                    <a:pt x="49" y="4"/>
                  </a:lnTo>
                  <a:lnTo>
                    <a:pt x="53" y="4"/>
                  </a:lnTo>
                  <a:lnTo>
                    <a:pt x="53" y="0"/>
                  </a:lnTo>
                  <a:lnTo>
                    <a:pt x="56" y="0"/>
                  </a:lnTo>
                  <a:lnTo>
                    <a:pt x="73" y="10"/>
                  </a:lnTo>
                  <a:lnTo>
                    <a:pt x="90" y="63"/>
                  </a:lnTo>
                  <a:lnTo>
                    <a:pt x="91" y="64"/>
                  </a:lnTo>
                  <a:lnTo>
                    <a:pt x="90" y="66"/>
                  </a:lnTo>
                  <a:lnTo>
                    <a:pt x="92" y="69"/>
                  </a:lnTo>
                  <a:lnTo>
                    <a:pt x="91" y="70"/>
                  </a:lnTo>
                  <a:lnTo>
                    <a:pt x="93" y="76"/>
                  </a:lnTo>
                  <a:lnTo>
                    <a:pt x="95" y="76"/>
                  </a:lnTo>
                  <a:lnTo>
                    <a:pt x="96" y="75"/>
                  </a:lnTo>
                  <a:lnTo>
                    <a:pt x="100" y="78"/>
                  </a:lnTo>
                  <a:lnTo>
                    <a:pt x="105" y="76"/>
                  </a:lnTo>
                  <a:lnTo>
                    <a:pt x="107" y="80"/>
                  </a:lnTo>
                  <a:lnTo>
                    <a:pt x="105" y="82"/>
                  </a:lnTo>
                  <a:lnTo>
                    <a:pt x="109" y="86"/>
                  </a:lnTo>
                  <a:lnTo>
                    <a:pt x="108" y="92"/>
                  </a:lnTo>
                  <a:lnTo>
                    <a:pt x="111" y="96"/>
                  </a:lnTo>
                  <a:lnTo>
                    <a:pt x="115" y="98"/>
                  </a:lnTo>
                  <a:lnTo>
                    <a:pt x="116" y="94"/>
                  </a:lnTo>
                  <a:lnTo>
                    <a:pt x="119" y="95"/>
                  </a:lnTo>
                  <a:lnTo>
                    <a:pt x="121" y="96"/>
                  </a:lnTo>
                  <a:lnTo>
                    <a:pt x="125" y="104"/>
                  </a:lnTo>
                  <a:lnTo>
                    <a:pt x="124" y="107"/>
                  </a:lnTo>
                  <a:lnTo>
                    <a:pt x="131" y="109"/>
                  </a:lnTo>
                  <a:lnTo>
                    <a:pt x="130" y="111"/>
                  </a:lnTo>
                  <a:lnTo>
                    <a:pt x="126" y="119"/>
                  </a:lnTo>
                  <a:lnTo>
                    <a:pt x="123" y="120"/>
                  </a:lnTo>
                  <a:lnTo>
                    <a:pt x="120" y="119"/>
                  </a:lnTo>
                  <a:lnTo>
                    <a:pt x="116" y="125"/>
                  </a:lnTo>
                  <a:lnTo>
                    <a:pt x="115" y="129"/>
                  </a:lnTo>
                  <a:lnTo>
                    <a:pt x="109" y="129"/>
                  </a:lnTo>
                  <a:lnTo>
                    <a:pt x="108" y="131"/>
                  </a:lnTo>
                  <a:lnTo>
                    <a:pt x="108" y="135"/>
                  </a:lnTo>
                  <a:lnTo>
                    <a:pt x="106" y="135"/>
                  </a:lnTo>
                  <a:lnTo>
                    <a:pt x="106" y="133"/>
                  </a:lnTo>
                  <a:lnTo>
                    <a:pt x="105" y="135"/>
                  </a:lnTo>
                  <a:lnTo>
                    <a:pt x="106" y="140"/>
                  </a:lnTo>
                  <a:lnTo>
                    <a:pt x="104" y="141"/>
                  </a:lnTo>
                  <a:lnTo>
                    <a:pt x="100" y="137"/>
                  </a:lnTo>
                  <a:lnTo>
                    <a:pt x="97" y="137"/>
                  </a:lnTo>
                  <a:lnTo>
                    <a:pt x="94" y="141"/>
                  </a:lnTo>
                  <a:lnTo>
                    <a:pt x="92" y="139"/>
                  </a:lnTo>
                  <a:lnTo>
                    <a:pt x="89" y="144"/>
                  </a:lnTo>
                  <a:lnTo>
                    <a:pt x="91" y="149"/>
                  </a:lnTo>
                  <a:lnTo>
                    <a:pt x="91" y="150"/>
                  </a:lnTo>
                  <a:lnTo>
                    <a:pt x="84" y="148"/>
                  </a:lnTo>
                  <a:lnTo>
                    <a:pt x="82" y="150"/>
                  </a:lnTo>
                  <a:lnTo>
                    <a:pt x="81" y="145"/>
                  </a:lnTo>
                  <a:lnTo>
                    <a:pt x="82" y="141"/>
                  </a:lnTo>
                  <a:lnTo>
                    <a:pt x="81" y="138"/>
                  </a:lnTo>
                  <a:lnTo>
                    <a:pt x="78" y="136"/>
                  </a:lnTo>
                  <a:lnTo>
                    <a:pt x="77" y="133"/>
                  </a:lnTo>
                  <a:lnTo>
                    <a:pt x="76" y="137"/>
                  </a:lnTo>
                  <a:lnTo>
                    <a:pt x="78" y="138"/>
                  </a:lnTo>
                  <a:lnTo>
                    <a:pt x="80" y="142"/>
                  </a:lnTo>
                  <a:lnTo>
                    <a:pt x="76" y="146"/>
                  </a:lnTo>
                  <a:lnTo>
                    <a:pt x="78" y="154"/>
                  </a:lnTo>
                  <a:lnTo>
                    <a:pt x="77" y="156"/>
                  </a:lnTo>
                  <a:lnTo>
                    <a:pt x="78" y="164"/>
                  </a:lnTo>
                  <a:lnTo>
                    <a:pt x="75" y="172"/>
                  </a:lnTo>
                  <a:lnTo>
                    <a:pt x="73" y="172"/>
                  </a:lnTo>
                  <a:lnTo>
                    <a:pt x="70" y="170"/>
                  </a:lnTo>
                  <a:lnTo>
                    <a:pt x="69" y="170"/>
                  </a:lnTo>
                  <a:lnTo>
                    <a:pt x="68" y="177"/>
                  </a:lnTo>
                  <a:lnTo>
                    <a:pt x="65" y="180"/>
                  </a:lnTo>
                  <a:lnTo>
                    <a:pt x="63" y="180"/>
                  </a:lnTo>
                  <a:lnTo>
                    <a:pt x="61" y="174"/>
                  </a:lnTo>
                  <a:lnTo>
                    <a:pt x="62" y="171"/>
                  </a:lnTo>
                  <a:lnTo>
                    <a:pt x="60" y="176"/>
                  </a:lnTo>
                  <a:lnTo>
                    <a:pt x="59" y="179"/>
                  </a:lnTo>
                  <a:lnTo>
                    <a:pt x="62" y="184"/>
                  </a:lnTo>
                  <a:lnTo>
                    <a:pt x="61" y="185"/>
                  </a:lnTo>
                  <a:lnTo>
                    <a:pt x="60" y="184"/>
                  </a:lnTo>
                  <a:lnTo>
                    <a:pt x="56" y="173"/>
                  </a:lnTo>
                  <a:lnTo>
                    <a:pt x="57" y="172"/>
                  </a:lnTo>
                  <a:lnTo>
                    <a:pt x="56" y="170"/>
                  </a:lnTo>
                  <a:close/>
                  <a:moveTo>
                    <a:pt x="94" y="143"/>
                  </a:moveTo>
                  <a:lnTo>
                    <a:pt x="95" y="142"/>
                  </a:lnTo>
                  <a:lnTo>
                    <a:pt x="94" y="141"/>
                  </a:lnTo>
                  <a:lnTo>
                    <a:pt x="98" y="139"/>
                  </a:lnTo>
                  <a:lnTo>
                    <a:pt x="102" y="143"/>
                  </a:lnTo>
                  <a:lnTo>
                    <a:pt x="98" y="146"/>
                  </a:lnTo>
                  <a:lnTo>
                    <a:pt x="98" y="150"/>
                  </a:lnTo>
                  <a:lnTo>
                    <a:pt x="96" y="148"/>
                  </a:lnTo>
                  <a:lnTo>
                    <a:pt x="94" y="143"/>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14"/>
            <p:cNvSpPr>
              <a:spLocks/>
            </p:cNvSpPr>
            <p:nvPr/>
          </p:nvSpPr>
          <p:spPr bwMode="auto">
            <a:xfrm>
              <a:off x="6960900" y="1490856"/>
              <a:ext cx="229034" cy="430372"/>
            </a:xfrm>
            <a:custGeom>
              <a:avLst/>
              <a:gdLst>
                <a:gd name="T0" fmla="*/ 28 w 61"/>
                <a:gd name="T1" fmla="*/ 122 h 124"/>
                <a:gd name="T2" fmla="*/ 23 w 61"/>
                <a:gd name="T3" fmla="*/ 97 h 124"/>
                <a:gd name="T4" fmla="*/ 19 w 61"/>
                <a:gd name="T5" fmla="*/ 84 h 124"/>
                <a:gd name="T6" fmla="*/ 18 w 61"/>
                <a:gd name="T7" fmla="*/ 82 h 124"/>
                <a:gd name="T8" fmla="*/ 15 w 61"/>
                <a:gd name="T9" fmla="*/ 85 h 124"/>
                <a:gd name="T10" fmla="*/ 15 w 61"/>
                <a:gd name="T11" fmla="*/ 76 h 124"/>
                <a:gd name="T12" fmla="*/ 13 w 61"/>
                <a:gd name="T13" fmla="*/ 70 h 124"/>
                <a:gd name="T14" fmla="*/ 10 w 61"/>
                <a:gd name="T15" fmla="*/ 64 h 124"/>
                <a:gd name="T16" fmla="*/ 9 w 61"/>
                <a:gd name="T17" fmla="*/ 59 h 124"/>
                <a:gd name="T18" fmla="*/ 9 w 61"/>
                <a:gd name="T19" fmla="*/ 54 h 124"/>
                <a:gd name="T20" fmla="*/ 9 w 61"/>
                <a:gd name="T21" fmla="*/ 44 h 124"/>
                <a:gd name="T22" fmla="*/ 5 w 61"/>
                <a:gd name="T23" fmla="*/ 37 h 124"/>
                <a:gd name="T24" fmla="*/ 4 w 61"/>
                <a:gd name="T25" fmla="*/ 33 h 124"/>
                <a:gd name="T26" fmla="*/ 3 w 61"/>
                <a:gd name="T27" fmla="*/ 29 h 124"/>
                <a:gd name="T28" fmla="*/ 1 w 61"/>
                <a:gd name="T29" fmla="*/ 23 h 124"/>
                <a:gd name="T30" fmla="*/ 0 w 61"/>
                <a:gd name="T31" fmla="*/ 15 h 124"/>
                <a:gd name="T32" fmla="*/ 44 w 61"/>
                <a:gd name="T33" fmla="*/ 4 h 124"/>
                <a:gd name="T34" fmla="*/ 56 w 61"/>
                <a:gd name="T35" fmla="*/ 4 h 124"/>
                <a:gd name="T36" fmla="*/ 57 w 61"/>
                <a:gd name="T37" fmla="*/ 12 h 124"/>
                <a:gd name="T38" fmla="*/ 58 w 61"/>
                <a:gd name="T39" fmla="*/ 19 h 124"/>
                <a:gd name="T40" fmla="*/ 61 w 61"/>
                <a:gd name="T41" fmla="*/ 21 h 124"/>
                <a:gd name="T42" fmla="*/ 60 w 61"/>
                <a:gd name="T43" fmla="*/ 25 h 124"/>
                <a:gd name="T44" fmla="*/ 59 w 61"/>
                <a:gd name="T45" fmla="*/ 27 h 124"/>
                <a:gd name="T46" fmla="*/ 58 w 61"/>
                <a:gd name="T47" fmla="*/ 31 h 124"/>
                <a:gd name="T48" fmla="*/ 55 w 61"/>
                <a:gd name="T49" fmla="*/ 35 h 124"/>
                <a:gd name="T50" fmla="*/ 52 w 61"/>
                <a:gd name="T51" fmla="*/ 37 h 124"/>
                <a:gd name="T52" fmla="*/ 48 w 61"/>
                <a:gd name="T53" fmla="*/ 41 h 124"/>
                <a:gd name="T54" fmla="*/ 50 w 61"/>
                <a:gd name="T55" fmla="*/ 46 h 124"/>
                <a:gd name="T56" fmla="*/ 52 w 61"/>
                <a:gd name="T57" fmla="*/ 49 h 124"/>
                <a:gd name="T58" fmla="*/ 51 w 61"/>
                <a:gd name="T59" fmla="*/ 54 h 124"/>
                <a:gd name="T60" fmla="*/ 52 w 61"/>
                <a:gd name="T61" fmla="*/ 56 h 124"/>
                <a:gd name="T62" fmla="*/ 50 w 61"/>
                <a:gd name="T63" fmla="*/ 60 h 124"/>
                <a:gd name="T64" fmla="*/ 50 w 61"/>
                <a:gd name="T65" fmla="*/ 67 h 124"/>
                <a:gd name="T66" fmla="*/ 48 w 61"/>
                <a:gd name="T67" fmla="*/ 76 h 124"/>
                <a:gd name="T68" fmla="*/ 48 w 61"/>
                <a:gd name="T69" fmla="*/ 82 h 124"/>
                <a:gd name="T70" fmla="*/ 50 w 61"/>
                <a:gd name="T71" fmla="*/ 88 h 124"/>
                <a:gd name="T72" fmla="*/ 50 w 61"/>
                <a:gd name="T73" fmla="*/ 94 h 124"/>
                <a:gd name="T74" fmla="*/ 51 w 61"/>
                <a:gd name="T75" fmla="*/ 101 h 124"/>
                <a:gd name="T76" fmla="*/ 52 w 61"/>
                <a:gd name="T77" fmla="*/ 107 h 124"/>
                <a:gd name="T78" fmla="*/ 51 w 61"/>
                <a:gd name="T79" fmla="*/ 111 h 124"/>
                <a:gd name="T80" fmla="*/ 53 w 61"/>
                <a:gd name="T81" fmla="*/ 117 h 124"/>
                <a:gd name="T82" fmla="*/ 55 w 61"/>
                <a:gd name="T83" fmla="*/ 118 h 124"/>
                <a:gd name="T84" fmla="*/ 37 w 61"/>
                <a:gd name="T85"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 h="124">
                  <a:moveTo>
                    <a:pt x="30" y="124"/>
                  </a:moveTo>
                  <a:lnTo>
                    <a:pt x="29" y="124"/>
                  </a:lnTo>
                  <a:lnTo>
                    <a:pt x="28" y="122"/>
                  </a:lnTo>
                  <a:lnTo>
                    <a:pt x="28" y="120"/>
                  </a:lnTo>
                  <a:lnTo>
                    <a:pt x="27" y="115"/>
                  </a:lnTo>
                  <a:lnTo>
                    <a:pt x="23" y="97"/>
                  </a:lnTo>
                  <a:lnTo>
                    <a:pt x="21" y="87"/>
                  </a:lnTo>
                  <a:lnTo>
                    <a:pt x="20" y="85"/>
                  </a:lnTo>
                  <a:lnTo>
                    <a:pt x="19" y="84"/>
                  </a:lnTo>
                  <a:lnTo>
                    <a:pt x="19" y="83"/>
                  </a:lnTo>
                  <a:lnTo>
                    <a:pt x="18" y="82"/>
                  </a:lnTo>
                  <a:lnTo>
                    <a:pt x="18" y="82"/>
                  </a:lnTo>
                  <a:lnTo>
                    <a:pt x="16" y="83"/>
                  </a:lnTo>
                  <a:lnTo>
                    <a:pt x="16" y="85"/>
                  </a:lnTo>
                  <a:lnTo>
                    <a:pt x="15" y="85"/>
                  </a:lnTo>
                  <a:lnTo>
                    <a:pt x="14" y="82"/>
                  </a:lnTo>
                  <a:lnTo>
                    <a:pt x="15" y="78"/>
                  </a:lnTo>
                  <a:lnTo>
                    <a:pt x="15" y="76"/>
                  </a:lnTo>
                  <a:lnTo>
                    <a:pt x="14" y="75"/>
                  </a:lnTo>
                  <a:lnTo>
                    <a:pt x="13" y="74"/>
                  </a:lnTo>
                  <a:lnTo>
                    <a:pt x="13" y="70"/>
                  </a:lnTo>
                  <a:lnTo>
                    <a:pt x="11" y="68"/>
                  </a:lnTo>
                  <a:lnTo>
                    <a:pt x="10" y="65"/>
                  </a:lnTo>
                  <a:lnTo>
                    <a:pt x="10" y="64"/>
                  </a:lnTo>
                  <a:lnTo>
                    <a:pt x="9" y="62"/>
                  </a:lnTo>
                  <a:lnTo>
                    <a:pt x="9" y="62"/>
                  </a:lnTo>
                  <a:lnTo>
                    <a:pt x="9" y="59"/>
                  </a:lnTo>
                  <a:lnTo>
                    <a:pt x="9" y="58"/>
                  </a:lnTo>
                  <a:lnTo>
                    <a:pt x="9" y="56"/>
                  </a:lnTo>
                  <a:lnTo>
                    <a:pt x="9" y="54"/>
                  </a:lnTo>
                  <a:lnTo>
                    <a:pt x="10" y="51"/>
                  </a:lnTo>
                  <a:lnTo>
                    <a:pt x="8" y="46"/>
                  </a:lnTo>
                  <a:lnTo>
                    <a:pt x="9" y="44"/>
                  </a:lnTo>
                  <a:lnTo>
                    <a:pt x="9" y="43"/>
                  </a:lnTo>
                  <a:lnTo>
                    <a:pt x="6" y="37"/>
                  </a:lnTo>
                  <a:lnTo>
                    <a:pt x="5" y="37"/>
                  </a:lnTo>
                  <a:lnTo>
                    <a:pt x="4" y="36"/>
                  </a:lnTo>
                  <a:lnTo>
                    <a:pt x="3" y="34"/>
                  </a:lnTo>
                  <a:lnTo>
                    <a:pt x="4" y="33"/>
                  </a:lnTo>
                  <a:lnTo>
                    <a:pt x="3" y="32"/>
                  </a:lnTo>
                  <a:lnTo>
                    <a:pt x="3" y="31"/>
                  </a:lnTo>
                  <a:lnTo>
                    <a:pt x="3" y="29"/>
                  </a:lnTo>
                  <a:lnTo>
                    <a:pt x="3" y="25"/>
                  </a:lnTo>
                  <a:lnTo>
                    <a:pt x="1" y="24"/>
                  </a:lnTo>
                  <a:lnTo>
                    <a:pt x="1" y="23"/>
                  </a:lnTo>
                  <a:lnTo>
                    <a:pt x="1" y="19"/>
                  </a:lnTo>
                  <a:lnTo>
                    <a:pt x="0" y="16"/>
                  </a:lnTo>
                  <a:lnTo>
                    <a:pt x="0" y="15"/>
                  </a:lnTo>
                  <a:lnTo>
                    <a:pt x="5" y="13"/>
                  </a:lnTo>
                  <a:lnTo>
                    <a:pt x="25" y="9"/>
                  </a:lnTo>
                  <a:lnTo>
                    <a:pt x="44" y="4"/>
                  </a:lnTo>
                  <a:lnTo>
                    <a:pt x="56" y="0"/>
                  </a:lnTo>
                  <a:lnTo>
                    <a:pt x="56" y="2"/>
                  </a:lnTo>
                  <a:lnTo>
                    <a:pt x="56" y="4"/>
                  </a:lnTo>
                  <a:lnTo>
                    <a:pt x="58" y="6"/>
                  </a:lnTo>
                  <a:lnTo>
                    <a:pt x="56" y="11"/>
                  </a:lnTo>
                  <a:lnTo>
                    <a:pt x="57" y="12"/>
                  </a:lnTo>
                  <a:lnTo>
                    <a:pt x="56" y="15"/>
                  </a:lnTo>
                  <a:lnTo>
                    <a:pt x="57" y="17"/>
                  </a:lnTo>
                  <a:lnTo>
                    <a:pt x="58" y="19"/>
                  </a:lnTo>
                  <a:lnTo>
                    <a:pt x="59" y="19"/>
                  </a:lnTo>
                  <a:lnTo>
                    <a:pt x="60" y="21"/>
                  </a:lnTo>
                  <a:lnTo>
                    <a:pt x="61" y="21"/>
                  </a:lnTo>
                  <a:lnTo>
                    <a:pt x="60" y="23"/>
                  </a:lnTo>
                  <a:lnTo>
                    <a:pt x="60" y="24"/>
                  </a:lnTo>
                  <a:lnTo>
                    <a:pt x="60" y="25"/>
                  </a:lnTo>
                  <a:lnTo>
                    <a:pt x="60" y="26"/>
                  </a:lnTo>
                  <a:lnTo>
                    <a:pt x="60" y="27"/>
                  </a:lnTo>
                  <a:lnTo>
                    <a:pt x="59" y="27"/>
                  </a:lnTo>
                  <a:lnTo>
                    <a:pt x="59" y="28"/>
                  </a:lnTo>
                  <a:lnTo>
                    <a:pt x="59" y="29"/>
                  </a:lnTo>
                  <a:lnTo>
                    <a:pt x="58" y="31"/>
                  </a:lnTo>
                  <a:lnTo>
                    <a:pt x="56" y="33"/>
                  </a:lnTo>
                  <a:lnTo>
                    <a:pt x="55" y="33"/>
                  </a:lnTo>
                  <a:lnTo>
                    <a:pt x="55" y="35"/>
                  </a:lnTo>
                  <a:lnTo>
                    <a:pt x="54" y="35"/>
                  </a:lnTo>
                  <a:lnTo>
                    <a:pt x="52" y="37"/>
                  </a:lnTo>
                  <a:lnTo>
                    <a:pt x="52" y="37"/>
                  </a:lnTo>
                  <a:lnTo>
                    <a:pt x="50" y="37"/>
                  </a:lnTo>
                  <a:lnTo>
                    <a:pt x="49" y="39"/>
                  </a:lnTo>
                  <a:lnTo>
                    <a:pt x="48" y="41"/>
                  </a:lnTo>
                  <a:lnTo>
                    <a:pt x="50" y="43"/>
                  </a:lnTo>
                  <a:lnTo>
                    <a:pt x="50" y="45"/>
                  </a:lnTo>
                  <a:lnTo>
                    <a:pt x="50" y="46"/>
                  </a:lnTo>
                  <a:lnTo>
                    <a:pt x="51" y="48"/>
                  </a:lnTo>
                  <a:lnTo>
                    <a:pt x="51" y="49"/>
                  </a:lnTo>
                  <a:lnTo>
                    <a:pt x="52" y="49"/>
                  </a:lnTo>
                  <a:lnTo>
                    <a:pt x="52" y="50"/>
                  </a:lnTo>
                  <a:lnTo>
                    <a:pt x="51" y="52"/>
                  </a:lnTo>
                  <a:lnTo>
                    <a:pt x="51" y="54"/>
                  </a:lnTo>
                  <a:lnTo>
                    <a:pt x="50" y="55"/>
                  </a:lnTo>
                  <a:lnTo>
                    <a:pt x="50" y="56"/>
                  </a:lnTo>
                  <a:lnTo>
                    <a:pt x="52" y="56"/>
                  </a:lnTo>
                  <a:lnTo>
                    <a:pt x="51" y="57"/>
                  </a:lnTo>
                  <a:lnTo>
                    <a:pt x="51" y="59"/>
                  </a:lnTo>
                  <a:lnTo>
                    <a:pt x="50" y="60"/>
                  </a:lnTo>
                  <a:lnTo>
                    <a:pt x="50" y="64"/>
                  </a:lnTo>
                  <a:lnTo>
                    <a:pt x="50" y="66"/>
                  </a:lnTo>
                  <a:lnTo>
                    <a:pt x="50" y="67"/>
                  </a:lnTo>
                  <a:lnTo>
                    <a:pt x="49" y="68"/>
                  </a:lnTo>
                  <a:lnTo>
                    <a:pt x="48" y="70"/>
                  </a:lnTo>
                  <a:lnTo>
                    <a:pt x="48" y="76"/>
                  </a:lnTo>
                  <a:lnTo>
                    <a:pt x="48" y="77"/>
                  </a:lnTo>
                  <a:lnTo>
                    <a:pt x="48" y="80"/>
                  </a:lnTo>
                  <a:lnTo>
                    <a:pt x="48" y="82"/>
                  </a:lnTo>
                  <a:lnTo>
                    <a:pt x="49" y="85"/>
                  </a:lnTo>
                  <a:lnTo>
                    <a:pt x="48" y="87"/>
                  </a:lnTo>
                  <a:lnTo>
                    <a:pt x="50" y="88"/>
                  </a:lnTo>
                  <a:lnTo>
                    <a:pt x="49" y="89"/>
                  </a:lnTo>
                  <a:lnTo>
                    <a:pt x="50" y="90"/>
                  </a:lnTo>
                  <a:lnTo>
                    <a:pt x="50" y="94"/>
                  </a:lnTo>
                  <a:lnTo>
                    <a:pt x="50" y="98"/>
                  </a:lnTo>
                  <a:lnTo>
                    <a:pt x="51" y="100"/>
                  </a:lnTo>
                  <a:lnTo>
                    <a:pt x="51" y="101"/>
                  </a:lnTo>
                  <a:lnTo>
                    <a:pt x="51" y="103"/>
                  </a:lnTo>
                  <a:lnTo>
                    <a:pt x="52" y="105"/>
                  </a:lnTo>
                  <a:lnTo>
                    <a:pt x="52" y="107"/>
                  </a:lnTo>
                  <a:lnTo>
                    <a:pt x="51" y="108"/>
                  </a:lnTo>
                  <a:lnTo>
                    <a:pt x="50" y="109"/>
                  </a:lnTo>
                  <a:lnTo>
                    <a:pt x="51" y="111"/>
                  </a:lnTo>
                  <a:lnTo>
                    <a:pt x="50" y="113"/>
                  </a:lnTo>
                  <a:lnTo>
                    <a:pt x="52" y="116"/>
                  </a:lnTo>
                  <a:lnTo>
                    <a:pt x="53" y="117"/>
                  </a:lnTo>
                  <a:lnTo>
                    <a:pt x="53" y="117"/>
                  </a:lnTo>
                  <a:lnTo>
                    <a:pt x="54" y="117"/>
                  </a:lnTo>
                  <a:lnTo>
                    <a:pt x="55" y="118"/>
                  </a:lnTo>
                  <a:lnTo>
                    <a:pt x="55" y="119"/>
                  </a:lnTo>
                  <a:lnTo>
                    <a:pt x="40" y="122"/>
                  </a:lnTo>
                  <a:lnTo>
                    <a:pt x="37" y="122"/>
                  </a:lnTo>
                  <a:lnTo>
                    <a:pt x="30" y="124"/>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17"/>
            <p:cNvSpPr>
              <a:spLocks/>
            </p:cNvSpPr>
            <p:nvPr/>
          </p:nvSpPr>
          <p:spPr bwMode="auto">
            <a:xfrm>
              <a:off x="7141122" y="1431855"/>
              <a:ext cx="214016" cy="472021"/>
            </a:xfrm>
            <a:custGeom>
              <a:avLst/>
              <a:gdLst>
                <a:gd name="T0" fmla="*/ 7 w 57"/>
                <a:gd name="T1" fmla="*/ 136 h 136"/>
                <a:gd name="T2" fmla="*/ 6 w 57"/>
                <a:gd name="T3" fmla="*/ 134 h 136"/>
                <a:gd name="T4" fmla="*/ 5 w 57"/>
                <a:gd name="T5" fmla="*/ 134 h 136"/>
                <a:gd name="T6" fmla="*/ 2 w 57"/>
                <a:gd name="T7" fmla="*/ 130 h 136"/>
                <a:gd name="T8" fmla="*/ 2 w 57"/>
                <a:gd name="T9" fmla="*/ 126 h 136"/>
                <a:gd name="T10" fmla="*/ 4 w 57"/>
                <a:gd name="T11" fmla="*/ 124 h 136"/>
                <a:gd name="T12" fmla="*/ 3 w 57"/>
                <a:gd name="T13" fmla="*/ 120 h 136"/>
                <a:gd name="T14" fmla="*/ 3 w 57"/>
                <a:gd name="T15" fmla="*/ 117 h 136"/>
                <a:gd name="T16" fmla="*/ 2 w 57"/>
                <a:gd name="T17" fmla="*/ 111 h 136"/>
                <a:gd name="T18" fmla="*/ 1 w 57"/>
                <a:gd name="T19" fmla="*/ 106 h 136"/>
                <a:gd name="T20" fmla="*/ 0 w 57"/>
                <a:gd name="T21" fmla="*/ 104 h 136"/>
                <a:gd name="T22" fmla="*/ 0 w 57"/>
                <a:gd name="T23" fmla="*/ 99 h 136"/>
                <a:gd name="T24" fmla="*/ 0 w 57"/>
                <a:gd name="T25" fmla="*/ 94 h 136"/>
                <a:gd name="T26" fmla="*/ 0 w 57"/>
                <a:gd name="T27" fmla="*/ 87 h 136"/>
                <a:gd name="T28" fmla="*/ 2 w 57"/>
                <a:gd name="T29" fmla="*/ 84 h 136"/>
                <a:gd name="T30" fmla="*/ 2 w 57"/>
                <a:gd name="T31" fmla="*/ 81 h 136"/>
                <a:gd name="T32" fmla="*/ 3 w 57"/>
                <a:gd name="T33" fmla="*/ 76 h 136"/>
                <a:gd name="T34" fmla="*/ 4 w 57"/>
                <a:gd name="T35" fmla="*/ 73 h 136"/>
                <a:gd name="T36" fmla="*/ 2 w 57"/>
                <a:gd name="T37" fmla="*/ 72 h 136"/>
                <a:gd name="T38" fmla="*/ 3 w 57"/>
                <a:gd name="T39" fmla="*/ 69 h 136"/>
                <a:gd name="T40" fmla="*/ 4 w 57"/>
                <a:gd name="T41" fmla="*/ 66 h 136"/>
                <a:gd name="T42" fmla="*/ 3 w 57"/>
                <a:gd name="T43" fmla="*/ 65 h 136"/>
                <a:gd name="T44" fmla="*/ 2 w 57"/>
                <a:gd name="T45" fmla="*/ 62 h 136"/>
                <a:gd name="T46" fmla="*/ 0 w 57"/>
                <a:gd name="T47" fmla="*/ 58 h 136"/>
                <a:gd name="T48" fmla="*/ 2 w 57"/>
                <a:gd name="T49" fmla="*/ 54 h 136"/>
                <a:gd name="T50" fmla="*/ 4 w 57"/>
                <a:gd name="T51" fmla="*/ 54 h 136"/>
                <a:gd name="T52" fmla="*/ 7 w 57"/>
                <a:gd name="T53" fmla="*/ 52 h 136"/>
                <a:gd name="T54" fmla="*/ 8 w 57"/>
                <a:gd name="T55" fmla="*/ 50 h 136"/>
                <a:gd name="T56" fmla="*/ 11 w 57"/>
                <a:gd name="T57" fmla="*/ 46 h 136"/>
                <a:gd name="T58" fmla="*/ 11 w 57"/>
                <a:gd name="T59" fmla="*/ 44 h 136"/>
                <a:gd name="T60" fmla="*/ 12 w 57"/>
                <a:gd name="T61" fmla="*/ 43 h 136"/>
                <a:gd name="T62" fmla="*/ 12 w 57"/>
                <a:gd name="T63" fmla="*/ 41 h 136"/>
                <a:gd name="T64" fmla="*/ 13 w 57"/>
                <a:gd name="T65" fmla="*/ 38 h 136"/>
                <a:gd name="T66" fmla="*/ 11 w 57"/>
                <a:gd name="T67" fmla="*/ 36 h 136"/>
                <a:gd name="T68" fmla="*/ 9 w 57"/>
                <a:gd name="T69" fmla="*/ 34 h 136"/>
                <a:gd name="T70" fmla="*/ 9 w 57"/>
                <a:gd name="T71" fmla="*/ 29 h 136"/>
                <a:gd name="T72" fmla="*/ 10 w 57"/>
                <a:gd name="T73" fmla="*/ 23 h 136"/>
                <a:gd name="T74" fmla="*/ 8 w 57"/>
                <a:gd name="T75" fmla="*/ 19 h 136"/>
                <a:gd name="T76" fmla="*/ 8 w 57"/>
                <a:gd name="T77" fmla="*/ 15 h 136"/>
                <a:gd name="T78" fmla="*/ 9 w 57"/>
                <a:gd name="T79" fmla="*/ 7 h 136"/>
                <a:gd name="T80" fmla="*/ 9 w 57"/>
                <a:gd name="T81" fmla="*/ 6 h 136"/>
                <a:gd name="T82" fmla="*/ 16 w 57"/>
                <a:gd name="T83" fmla="*/ 4 h 136"/>
                <a:gd name="T84" fmla="*/ 27 w 57"/>
                <a:gd name="T85" fmla="*/ 30 h 136"/>
                <a:gd name="T86" fmla="*/ 40 w 57"/>
                <a:gd name="T87" fmla="*/ 72 h 136"/>
                <a:gd name="T88" fmla="*/ 43 w 57"/>
                <a:gd name="T89" fmla="*/ 83 h 136"/>
                <a:gd name="T90" fmla="*/ 44 w 57"/>
                <a:gd name="T91" fmla="*/ 85 h 136"/>
                <a:gd name="T92" fmla="*/ 45 w 57"/>
                <a:gd name="T93" fmla="*/ 88 h 136"/>
                <a:gd name="T94" fmla="*/ 45 w 57"/>
                <a:gd name="T95" fmla="*/ 91 h 136"/>
                <a:gd name="T96" fmla="*/ 49 w 57"/>
                <a:gd name="T97" fmla="*/ 95 h 136"/>
                <a:gd name="T98" fmla="*/ 53 w 57"/>
                <a:gd name="T99" fmla="*/ 98 h 136"/>
                <a:gd name="T100" fmla="*/ 54 w 57"/>
                <a:gd name="T101" fmla="*/ 103 h 136"/>
                <a:gd name="T102" fmla="*/ 52 w 57"/>
                <a:gd name="T103" fmla="*/ 104 h 136"/>
                <a:gd name="T104" fmla="*/ 53 w 57"/>
                <a:gd name="T105" fmla="*/ 107 h 136"/>
                <a:gd name="T106" fmla="*/ 57 w 57"/>
                <a:gd name="T107" fmla="*/ 106 h 136"/>
                <a:gd name="T108" fmla="*/ 56 w 57"/>
                <a:gd name="T109" fmla="*/ 116 h 136"/>
                <a:gd name="T110" fmla="*/ 54 w 57"/>
                <a:gd name="T111" fmla="*/ 116 h 136"/>
                <a:gd name="T112" fmla="*/ 50 w 57"/>
                <a:gd name="T113" fmla="*/ 120 h 136"/>
                <a:gd name="T114" fmla="*/ 47 w 57"/>
                <a:gd name="T115" fmla="*/ 122 h 136"/>
                <a:gd name="T116" fmla="*/ 45 w 57"/>
                <a:gd name="T117" fmla="*/ 125 h 136"/>
                <a:gd name="T118" fmla="*/ 45 w 57"/>
                <a:gd name="T119" fmla="*/ 128 h 136"/>
                <a:gd name="T120" fmla="*/ 24 w 57"/>
                <a:gd name="T121" fmla="*/ 1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 h="136">
                  <a:moveTo>
                    <a:pt x="13" y="135"/>
                  </a:moveTo>
                  <a:lnTo>
                    <a:pt x="7" y="136"/>
                  </a:lnTo>
                  <a:lnTo>
                    <a:pt x="7" y="135"/>
                  </a:lnTo>
                  <a:lnTo>
                    <a:pt x="6" y="134"/>
                  </a:lnTo>
                  <a:lnTo>
                    <a:pt x="5" y="134"/>
                  </a:lnTo>
                  <a:lnTo>
                    <a:pt x="5" y="134"/>
                  </a:lnTo>
                  <a:lnTo>
                    <a:pt x="4" y="133"/>
                  </a:lnTo>
                  <a:lnTo>
                    <a:pt x="2" y="130"/>
                  </a:lnTo>
                  <a:lnTo>
                    <a:pt x="3" y="128"/>
                  </a:lnTo>
                  <a:lnTo>
                    <a:pt x="2" y="126"/>
                  </a:lnTo>
                  <a:lnTo>
                    <a:pt x="3" y="125"/>
                  </a:lnTo>
                  <a:lnTo>
                    <a:pt x="4" y="124"/>
                  </a:lnTo>
                  <a:lnTo>
                    <a:pt x="4" y="122"/>
                  </a:lnTo>
                  <a:lnTo>
                    <a:pt x="3" y="120"/>
                  </a:lnTo>
                  <a:lnTo>
                    <a:pt x="3" y="118"/>
                  </a:lnTo>
                  <a:lnTo>
                    <a:pt x="3" y="117"/>
                  </a:lnTo>
                  <a:lnTo>
                    <a:pt x="2" y="115"/>
                  </a:lnTo>
                  <a:lnTo>
                    <a:pt x="2" y="111"/>
                  </a:lnTo>
                  <a:lnTo>
                    <a:pt x="2" y="107"/>
                  </a:lnTo>
                  <a:lnTo>
                    <a:pt x="1" y="106"/>
                  </a:lnTo>
                  <a:lnTo>
                    <a:pt x="2" y="105"/>
                  </a:lnTo>
                  <a:lnTo>
                    <a:pt x="0" y="104"/>
                  </a:lnTo>
                  <a:lnTo>
                    <a:pt x="1" y="102"/>
                  </a:lnTo>
                  <a:lnTo>
                    <a:pt x="0" y="99"/>
                  </a:lnTo>
                  <a:lnTo>
                    <a:pt x="0" y="97"/>
                  </a:lnTo>
                  <a:lnTo>
                    <a:pt x="0" y="94"/>
                  </a:lnTo>
                  <a:lnTo>
                    <a:pt x="0" y="93"/>
                  </a:lnTo>
                  <a:lnTo>
                    <a:pt x="0" y="87"/>
                  </a:lnTo>
                  <a:lnTo>
                    <a:pt x="1" y="85"/>
                  </a:lnTo>
                  <a:lnTo>
                    <a:pt x="2" y="84"/>
                  </a:lnTo>
                  <a:lnTo>
                    <a:pt x="2" y="83"/>
                  </a:lnTo>
                  <a:lnTo>
                    <a:pt x="2" y="81"/>
                  </a:lnTo>
                  <a:lnTo>
                    <a:pt x="2" y="77"/>
                  </a:lnTo>
                  <a:lnTo>
                    <a:pt x="3" y="76"/>
                  </a:lnTo>
                  <a:lnTo>
                    <a:pt x="3" y="74"/>
                  </a:lnTo>
                  <a:lnTo>
                    <a:pt x="4" y="73"/>
                  </a:lnTo>
                  <a:lnTo>
                    <a:pt x="2" y="73"/>
                  </a:lnTo>
                  <a:lnTo>
                    <a:pt x="2" y="72"/>
                  </a:lnTo>
                  <a:lnTo>
                    <a:pt x="3" y="71"/>
                  </a:lnTo>
                  <a:lnTo>
                    <a:pt x="3" y="69"/>
                  </a:lnTo>
                  <a:lnTo>
                    <a:pt x="4" y="67"/>
                  </a:lnTo>
                  <a:lnTo>
                    <a:pt x="4" y="66"/>
                  </a:lnTo>
                  <a:lnTo>
                    <a:pt x="3" y="66"/>
                  </a:lnTo>
                  <a:lnTo>
                    <a:pt x="3" y="65"/>
                  </a:lnTo>
                  <a:lnTo>
                    <a:pt x="2" y="63"/>
                  </a:lnTo>
                  <a:lnTo>
                    <a:pt x="2" y="62"/>
                  </a:lnTo>
                  <a:lnTo>
                    <a:pt x="2" y="60"/>
                  </a:lnTo>
                  <a:lnTo>
                    <a:pt x="0" y="58"/>
                  </a:lnTo>
                  <a:lnTo>
                    <a:pt x="1" y="56"/>
                  </a:lnTo>
                  <a:lnTo>
                    <a:pt x="2" y="54"/>
                  </a:lnTo>
                  <a:lnTo>
                    <a:pt x="4" y="54"/>
                  </a:lnTo>
                  <a:lnTo>
                    <a:pt x="4" y="54"/>
                  </a:lnTo>
                  <a:lnTo>
                    <a:pt x="6" y="52"/>
                  </a:lnTo>
                  <a:lnTo>
                    <a:pt x="7" y="52"/>
                  </a:lnTo>
                  <a:lnTo>
                    <a:pt x="7" y="50"/>
                  </a:lnTo>
                  <a:lnTo>
                    <a:pt x="8" y="50"/>
                  </a:lnTo>
                  <a:lnTo>
                    <a:pt x="10" y="48"/>
                  </a:lnTo>
                  <a:lnTo>
                    <a:pt x="11" y="46"/>
                  </a:lnTo>
                  <a:lnTo>
                    <a:pt x="11" y="45"/>
                  </a:lnTo>
                  <a:lnTo>
                    <a:pt x="11" y="44"/>
                  </a:lnTo>
                  <a:lnTo>
                    <a:pt x="12" y="44"/>
                  </a:lnTo>
                  <a:lnTo>
                    <a:pt x="12" y="43"/>
                  </a:lnTo>
                  <a:lnTo>
                    <a:pt x="12" y="42"/>
                  </a:lnTo>
                  <a:lnTo>
                    <a:pt x="12" y="41"/>
                  </a:lnTo>
                  <a:lnTo>
                    <a:pt x="12" y="40"/>
                  </a:lnTo>
                  <a:lnTo>
                    <a:pt x="13" y="38"/>
                  </a:lnTo>
                  <a:lnTo>
                    <a:pt x="12" y="38"/>
                  </a:lnTo>
                  <a:lnTo>
                    <a:pt x="11" y="36"/>
                  </a:lnTo>
                  <a:lnTo>
                    <a:pt x="10" y="36"/>
                  </a:lnTo>
                  <a:lnTo>
                    <a:pt x="9" y="34"/>
                  </a:lnTo>
                  <a:lnTo>
                    <a:pt x="8" y="32"/>
                  </a:lnTo>
                  <a:lnTo>
                    <a:pt x="9" y="29"/>
                  </a:lnTo>
                  <a:lnTo>
                    <a:pt x="8" y="28"/>
                  </a:lnTo>
                  <a:lnTo>
                    <a:pt x="10" y="23"/>
                  </a:lnTo>
                  <a:lnTo>
                    <a:pt x="8" y="21"/>
                  </a:lnTo>
                  <a:lnTo>
                    <a:pt x="8" y="19"/>
                  </a:lnTo>
                  <a:lnTo>
                    <a:pt x="8" y="17"/>
                  </a:lnTo>
                  <a:lnTo>
                    <a:pt x="8" y="15"/>
                  </a:lnTo>
                  <a:lnTo>
                    <a:pt x="9" y="12"/>
                  </a:lnTo>
                  <a:lnTo>
                    <a:pt x="9" y="7"/>
                  </a:lnTo>
                  <a:lnTo>
                    <a:pt x="7" y="6"/>
                  </a:lnTo>
                  <a:lnTo>
                    <a:pt x="9" y="6"/>
                  </a:lnTo>
                  <a:lnTo>
                    <a:pt x="11" y="2"/>
                  </a:lnTo>
                  <a:lnTo>
                    <a:pt x="16" y="4"/>
                  </a:lnTo>
                  <a:lnTo>
                    <a:pt x="17" y="0"/>
                  </a:lnTo>
                  <a:lnTo>
                    <a:pt x="27" y="30"/>
                  </a:lnTo>
                  <a:lnTo>
                    <a:pt x="33" y="49"/>
                  </a:lnTo>
                  <a:lnTo>
                    <a:pt x="40" y="72"/>
                  </a:lnTo>
                  <a:lnTo>
                    <a:pt x="43" y="83"/>
                  </a:lnTo>
                  <a:lnTo>
                    <a:pt x="43" y="83"/>
                  </a:lnTo>
                  <a:lnTo>
                    <a:pt x="44" y="84"/>
                  </a:lnTo>
                  <a:lnTo>
                    <a:pt x="44" y="85"/>
                  </a:lnTo>
                  <a:lnTo>
                    <a:pt x="44" y="85"/>
                  </a:lnTo>
                  <a:lnTo>
                    <a:pt x="45" y="88"/>
                  </a:lnTo>
                  <a:lnTo>
                    <a:pt x="45" y="89"/>
                  </a:lnTo>
                  <a:lnTo>
                    <a:pt x="45" y="91"/>
                  </a:lnTo>
                  <a:lnTo>
                    <a:pt x="46" y="93"/>
                  </a:lnTo>
                  <a:lnTo>
                    <a:pt x="49" y="95"/>
                  </a:lnTo>
                  <a:lnTo>
                    <a:pt x="49" y="97"/>
                  </a:lnTo>
                  <a:lnTo>
                    <a:pt x="53" y="98"/>
                  </a:lnTo>
                  <a:lnTo>
                    <a:pt x="53" y="102"/>
                  </a:lnTo>
                  <a:lnTo>
                    <a:pt x="54" y="103"/>
                  </a:lnTo>
                  <a:lnTo>
                    <a:pt x="51" y="103"/>
                  </a:lnTo>
                  <a:lnTo>
                    <a:pt x="52" y="104"/>
                  </a:lnTo>
                  <a:lnTo>
                    <a:pt x="51" y="106"/>
                  </a:lnTo>
                  <a:lnTo>
                    <a:pt x="53" y="107"/>
                  </a:lnTo>
                  <a:lnTo>
                    <a:pt x="54" y="104"/>
                  </a:lnTo>
                  <a:lnTo>
                    <a:pt x="57" y="106"/>
                  </a:lnTo>
                  <a:lnTo>
                    <a:pt x="57" y="116"/>
                  </a:lnTo>
                  <a:lnTo>
                    <a:pt x="56" y="116"/>
                  </a:lnTo>
                  <a:lnTo>
                    <a:pt x="54" y="115"/>
                  </a:lnTo>
                  <a:lnTo>
                    <a:pt x="54" y="116"/>
                  </a:lnTo>
                  <a:lnTo>
                    <a:pt x="51" y="118"/>
                  </a:lnTo>
                  <a:lnTo>
                    <a:pt x="50" y="120"/>
                  </a:lnTo>
                  <a:lnTo>
                    <a:pt x="48" y="120"/>
                  </a:lnTo>
                  <a:lnTo>
                    <a:pt x="47" y="122"/>
                  </a:lnTo>
                  <a:lnTo>
                    <a:pt x="47" y="125"/>
                  </a:lnTo>
                  <a:lnTo>
                    <a:pt x="45" y="125"/>
                  </a:lnTo>
                  <a:lnTo>
                    <a:pt x="45" y="126"/>
                  </a:lnTo>
                  <a:lnTo>
                    <a:pt x="45" y="128"/>
                  </a:lnTo>
                  <a:lnTo>
                    <a:pt x="25" y="132"/>
                  </a:lnTo>
                  <a:lnTo>
                    <a:pt x="24" y="132"/>
                  </a:lnTo>
                  <a:lnTo>
                    <a:pt x="13" y="135"/>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 name="Freeform 19"/>
            <p:cNvSpPr>
              <a:spLocks noEditPoints="1"/>
            </p:cNvSpPr>
            <p:nvPr/>
          </p:nvSpPr>
          <p:spPr bwMode="auto">
            <a:xfrm>
              <a:off x="7073538" y="1830989"/>
              <a:ext cx="461821" cy="263777"/>
            </a:xfrm>
            <a:custGeom>
              <a:avLst/>
              <a:gdLst>
                <a:gd name="T0" fmla="*/ 72 w 123"/>
                <a:gd name="T1" fmla="*/ 58 h 76"/>
                <a:gd name="T2" fmla="*/ 72 w 123"/>
                <a:gd name="T3" fmla="*/ 54 h 76"/>
                <a:gd name="T4" fmla="*/ 71 w 123"/>
                <a:gd name="T5" fmla="*/ 52 h 76"/>
                <a:gd name="T6" fmla="*/ 69 w 123"/>
                <a:gd name="T7" fmla="*/ 48 h 76"/>
                <a:gd name="T8" fmla="*/ 65 w 123"/>
                <a:gd name="T9" fmla="*/ 48 h 76"/>
                <a:gd name="T10" fmla="*/ 55 w 123"/>
                <a:gd name="T11" fmla="*/ 50 h 76"/>
                <a:gd name="T12" fmla="*/ 44 w 123"/>
                <a:gd name="T13" fmla="*/ 52 h 76"/>
                <a:gd name="T14" fmla="*/ 30 w 123"/>
                <a:gd name="T15" fmla="*/ 56 h 76"/>
                <a:gd name="T16" fmla="*/ 29 w 123"/>
                <a:gd name="T17" fmla="*/ 56 h 76"/>
                <a:gd name="T18" fmla="*/ 24 w 123"/>
                <a:gd name="T19" fmla="*/ 57 h 76"/>
                <a:gd name="T20" fmla="*/ 23 w 123"/>
                <a:gd name="T21" fmla="*/ 59 h 76"/>
                <a:gd name="T22" fmla="*/ 16 w 123"/>
                <a:gd name="T23" fmla="*/ 59 h 76"/>
                <a:gd name="T24" fmla="*/ 0 w 123"/>
                <a:gd name="T25" fmla="*/ 62 h 76"/>
                <a:gd name="T26" fmla="*/ 0 w 123"/>
                <a:gd name="T27" fmla="*/ 38 h 76"/>
                <a:gd name="T28" fmla="*/ 7 w 123"/>
                <a:gd name="T29" fmla="*/ 24 h 76"/>
                <a:gd name="T30" fmla="*/ 25 w 123"/>
                <a:gd name="T31" fmla="*/ 21 h 76"/>
                <a:gd name="T32" fmla="*/ 42 w 123"/>
                <a:gd name="T33" fmla="*/ 17 h 76"/>
                <a:gd name="T34" fmla="*/ 63 w 123"/>
                <a:gd name="T35" fmla="*/ 13 h 76"/>
                <a:gd name="T36" fmla="*/ 63 w 123"/>
                <a:gd name="T37" fmla="*/ 10 h 76"/>
                <a:gd name="T38" fmla="*/ 65 w 123"/>
                <a:gd name="T39" fmla="*/ 7 h 76"/>
                <a:gd name="T40" fmla="*/ 68 w 123"/>
                <a:gd name="T41" fmla="*/ 5 h 76"/>
                <a:gd name="T42" fmla="*/ 72 w 123"/>
                <a:gd name="T43" fmla="*/ 1 h 76"/>
                <a:gd name="T44" fmla="*/ 74 w 123"/>
                <a:gd name="T45" fmla="*/ 1 h 76"/>
                <a:gd name="T46" fmla="*/ 80 w 123"/>
                <a:gd name="T47" fmla="*/ 10 h 76"/>
                <a:gd name="T48" fmla="*/ 84 w 123"/>
                <a:gd name="T49" fmla="*/ 13 h 76"/>
                <a:gd name="T50" fmla="*/ 78 w 123"/>
                <a:gd name="T51" fmla="*/ 21 h 76"/>
                <a:gd name="T52" fmla="*/ 76 w 123"/>
                <a:gd name="T53" fmla="*/ 30 h 76"/>
                <a:gd name="T54" fmla="*/ 80 w 123"/>
                <a:gd name="T55" fmla="*/ 30 h 76"/>
                <a:gd name="T56" fmla="*/ 84 w 123"/>
                <a:gd name="T57" fmla="*/ 30 h 76"/>
                <a:gd name="T58" fmla="*/ 93 w 123"/>
                <a:gd name="T59" fmla="*/ 42 h 76"/>
                <a:gd name="T60" fmla="*/ 98 w 123"/>
                <a:gd name="T61" fmla="*/ 50 h 76"/>
                <a:gd name="T62" fmla="*/ 108 w 123"/>
                <a:gd name="T63" fmla="*/ 51 h 76"/>
                <a:gd name="T64" fmla="*/ 109 w 123"/>
                <a:gd name="T65" fmla="*/ 51 h 76"/>
                <a:gd name="T66" fmla="*/ 114 w 123"/>
                <a:gd name="T67" fmla="*/ 42 h 76"/>
                <a:gd name="T68" fmla="*/ 104 w 123"/>
                <a:gd name="T69" fmla="*/ 34 h 76"/>
                <a:gd name="T70" fmla="*/ 110 w 123"/>
                <a:gd name="T71" fmla="*/ 34 h 76"/>
                <a:gd name="T72" fmla="*/ 118 w 123"/>
                <a:gd name="T73" fmla="*/ 46 h 76"/>
                <a:gd name="T74" fmla="*/ 105 w 123"/>
                <a:gd name="T75" fmla="*/ 58 h 76"/>
                <a:gd name="T76" fmla="*/ 98 w 123"/>
                <a:gd name="T77" fmla="*/ 63 h 76"/>
                <a:gd name="T78" fmla="*/ 96 w 123"/>
                <a:gd name="T79" fmla="*/ 54 h 76"/>
                <a:gd name="T80" fmla="*/ 89 w 123"/>
                <a:gd name="T81" fmla="*/ 61 h 76"/>
                <a:gd name="T82" fmla="*/ 84 w 123"/>
                <a:gd name="T83" fmla="*/ 69 h 76"/>
                <a:gd name="T84" fmla="*/ 78 w 123"/>
                <a:gd name="T85" fmla="*/ 61 h 76"/>
                <a:gd name="T86" fmla="*/ 75 w 123"/>
                <a:gd name="T87" fmla="*/ 58 h 76"/>
                <a:gd name="T88" fmla="*/ 101 w 123"/>
                <a:gd name="T89" fmla="*/ 68 h 76"/>
                <a:gd name="T90" fmla="*/ 102 w 123"/>
                <a:gd name="T91" fmla="*/ 68 h 76"/>
                <a:gd name="T92" fmla="*/ 104 w 123"/>
                <a:gd name="T93" fmla="*/ 69 h 76"/>
                <a:gd name="T94" fmla="*/ 98 w 123"/>
                <a:gd name="T95" fmla="*/ 74 h 76"/>
                <a:gd name="T96" fmla="*/ 94 w 123"/>
                <a:gd name="T97" fmla="*/ 74 h 76"/>
                <a:gd name="T98" fmla="*/ 97 w 123"/>
                <a:gd name="T99" fmla="*/ 75 h 76"/>
                <a:gd name="T100" fmla="*/ 98 w 123"/>
                <a:gd name="T101" fmla="*/ 67 h 76"/>
                <a:gd name="T102" fmla="*/ 101 w 123"/>
                <a:gd name="T103" fmla="*/ 68 h 76"/>
                <a:gd name="T104" fmla="*/ 121 w 123"/>
                <a:gd name="T105" fmla="*/ 67 h 76"/>
                <a:gd name="T106" fmla="*/ 119 w 123"/>
                <a:gd name="T107" fmla="*/ 70 h 76"/>
                <a:gd name="T108" fmla="*/ 119 w 123"/>
                <a:gd name="T109" fmla="*/ 65 h 76"/>
                <a:gd name="T110" fmla="*/ 123 w 123"/>
                <a:gd name="T111" fmla="*/ 71 h 76"/>
                <a:gd name="T112" fmla="*/ 115 w 123"/>
                <a:gd name="T113" fmla="*/ 72 h 76"/>
                <a:gd name="T114" fmla="*/ 119 w 123"/>
                <a:gd name="T115" fmla="*/ 7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76">
                  <a:moveTo>
                    <a:pt x="73" y="58"/>
                  </a:moveTo>
                  <a:lnTo>
                    <a:pt x="72" y="58"/>
                  </a:lnTo>
                  <a:lnTo>
                    <a:pt x="72" y="56"/>
                  </a:lnTo>
                  <a:lnTo>
                    <a:pt x="72" y="54"/>
                  </a:lnTo>
                  <a:lnTo>
                    <a:pt x="71" y="53"/>
                  </a:lnTo>
                  <a:lnTo>
                    <a:pt x="71" y="52"/>
                  </a:lnTo>
                  <a:lnTo>
                    <a:pt x="70" y="53"/>
                  </a:lnTo>
                  <a:lnTo>
                    <a:pt x="69" y="48"/>
                  </a:lnTo>
                  <a:lnTo>
                    <a:pt x="69" y="46"/>
                  </a:lnTo>
                  <a:lnTo>
                    <a:pt x="65" y="48"/>
                  </a:lnTo>
                  <a:lnTo>
                    <a:pt x="55" y="50"/>
                  </a:lnTo>
                  <a:lnTo>
                    <a:pt x="55" y="50"/>
                  </a:lnTo>
                  <a:lnTo>
                    <a:pt x="45" y="52"/>
                  </a:lnTo>
                  <a:lnTo>
                    <a:pt x="44" y="52"/>
                  </a:lnTo>
                  <a:lnTo>
                    <a:pt x="32" y="55"/>
                  </a:lnTo>
                  <a:lnTo>
                    <a:pt x="30" y="56"/>
                  </a:lnTo>
                  <a:lnTo>
                    <a:pt x="30" y="56"/>
                  </a:lnTo>
                  <a:lnTo>
                    <a:pt x="29" y="56"/>
                  </a:lnTo>
                  <a:lnTo>
                    <a:pt x="29" y="56"/>
                  </a:lnTo>
                  <a:lnTo>
                    <a:pt x="24" y="57"/>
                  </a:lnTo>
                  <a:lnTo>
                    <a:pt x="24" y="58"/>
                  </a:lnTo>
                  <a:lnTo>
                    <a:pt x="23" y="59"/>
                  </a:lnTo>
                  <a:lnTo>
                    <a:pt x="22" y="58"/>
                  </a:lnTo>
                  <a:lnTo>
                    <a:pt x="16" y="59"/>
                  </a:lnTo>
                  <a:lnTo>
                    <a:pt x="15" y="59"/>
                  </a:lnTo>
                  <a:lnTo>
                    <a:pt x="0" y="62"/>
                  </a:lnTo>
                  <a:lnTo>
                    <a:pt x="0" y="61"/>
                  </a:lnTo>
                  <a:lnTo>
                    <a:pt x="0" y="38"/>
                  </a:lnTo>
                  <a:lnTo>
                    <a:pt x="0" y="26"/>
                  </a:lnTo>
                  <a:lnTo>
                    <a:pt x="7" y="24"/>
                  </a:lnTo>
                  <a:lnTo>
                    <a:pt x="10" y="24"/>
                  </a:lnTo>
                  <a:lnTo>
                    <a:pt x="25" y="21"/>
                  </a:lnTo>
                  <a:lnTo>
                    <a:pt x="31" y="20"/>
                  </a:lnTo>
                  <a:lnTo>
                    <a:pt x="42" y="17"/>
                  </a:lnTo>
                  <a:lnTo>
                    <a:pt x="43" y="17"/>
                  </a:lnTo>
                  <a:lnTo>
                    <a:pt x="63" y="13"/>
                  </a:lnTo>
                  <a:lnTo>
                    <a:pt x="63" y="11"/>
                  </a:lnTo>
                  <a:lnTo>
                    <a:pt x="63" y="10"/>
                  </a:lnTo>
                  <a:lnTo>
                    <a:pt x="65" y="10"/>
                  </a:lnTo>
                  <a:lnTo>
                    <a:pt x="65" y="7"/>
                  </a:lnTo>
                  <a:lnTo>
                    <a:pt x="66" y="5"/>
                  </a:lnTo>
                  <a:lnTo>
                    <a:pt x="68" y="5"/>
                  </a:lnTo>
                  <a:lnTo>
                    <a:pt x="69" y="3"/>
                  </a:lnTo>
                  <a:lnTo>
                    <a:pt x="72" y="1"/>
                  </a:lnTo>
                  <a:lnTo>
                    <a:pt x="72" y="0"/>
                  </a:lnTo>
                  <a:lnTo>
                    <a:pt x="74" y="1"/>
                  </a:lnTo>
                  <a:lnTo>
                    <a:pt x="75" y="1"/>
                  </a:lnTo>
                  <a:lnTo>
                    <a:pt x="80" y="10"/>
                  </a:lnTo>
                  <a:lnTo>
                    <a:pt x="85" y="9"/>
                  </a:lnTo>
                  <a:lnTo>
                    <a:pt x="84" y="13"/>
                  </a:lnTo>
                  <a:lnTo>
                    <a:pt x="79" y="16"/>
                  </a:lnTo>
                  <a:lnTo>
                    <a:pt x="78" y="21"/>
                  </a:lnTo>
                  <a:lnTo>
                    <a:pt x="76" y="23"/>
                  </a:lnTo>
                  <a:lnTo>
                    <a:pt x="76" y="30"/>
                  </a:lnTo>
                  <a:lnTo>
                    <a:pt x="80" y="32"/>
                  </a:lnTo>
                  <a:lnTo>
                    <a:pt x="80" y="30"/>
                  </a:lnTo>
                  <a:lnTo>
                    <a:pt x="83" y="30"/>
                  </a:lnTo>
                  <a:lnTo>
                    <a:pt x="84" y="30"/>
                  </a:lnTo>
                  <a:lnTo>
                    <a:pt x="88" y="34"/>
                  </a:lnTo>
                  <a:lnTo>
                    <a:pt x="93" y="42"/>
                  </a:lnTo>
                  <a:lnTo>
                    <a:pt x="96" y="43"/>
                  </a:lnTo>
                  <a:lnTo>
                    <a:pt x="98" y="50"/>
                  </a:lnTo>
                  <a:lnTo>
                    <a:pt x="102" y="52"/>
                  </a:lnTo>
                  <a:lnTo>
                    <a:pt x="108" y="51"/>
                  </a:lnTo>
                  <a:lnTo>
                    <a:pt x="106" y="52"/>
                  </a:lnTo>
                  <a:lnTo>
                    <a:pt x="109" y="51"/>
                  </a:lnTo>
                  <a:lnTo>
                    <a:pt x="115" y="46"/>
                  </a:lnTo>
                  <a:lnTo>
                    <a:pt x="114" y="42"/>
                  </a:lnTo>
                  <a:lnTo>
                    <a:pt x="109" y="36"/>
                  </a:lnTo>
                  <a:lnTo>
                    <a:pt x="104" y="34"/>
                  </a:lnTo>
                  <a:lnTo>
                    <a:pt x="107" y="33"/>
                  </a:lnTo>
                  <a:lnTo>
                    <a:pt x="110" y="34"/>
                  </a:lnTo>
                  <a:lnTo>
                    <a:pt x="115" y="40"/>
                  </a:lnTo>
                  <a:lnTo>
                    <a:pt x="118" y="46"/>
                  </a:lnTo>
                  <a:lnTo>
                    <a:pt x="118" y="50"/>
                  </a:lnTo>
                  <a:lnTo>
                    <a:pt x="105" y="58"/>
                  </a:lnTo>
                  <a:lnTo>
                    <a:pt x="104" y="60"/>
                  </a:lnTo>
                  <a:lnTo>
                    <a:pt x="98" y="63"/>
                  </a:lnTo>
                  <a:lnTo>
                    <a:pt x="97" y="62"/>
                  </a:lnTo>
                  <a:lnTo>
                    <a:pt x="96" y="54"/>
                  </a:lnTo>
                  <a:lnTo>
                    <a:pt x="90" y="61"/>
                  </a:lnTo>
                  <a:lnTo>
                    <a:pt x="89" y="61"/>
                  </a:lnTo>
                  <a:lnTo>
                    <a:pt x="87" y="67"/>
                  </a:lnTo>
                  <a:lnTo>
                    <a:pt x="84" y="69"/>
                  </a:lnTo>
                  <a:lnTo>
                    <a:pt x="80" y="62"/>
                  </a:lnTo>
                  <a:lnTo>
                    <a:pt x="78" y="61"/>
                  </a:lnTo>
                  <a:lnTo>
                    <a:pt x="77" y="60"/>
                  </a:lnTo>
                  <a:lnTo>
                    <a:pt x="75" y="58"/>
                  </a:lnTo>
                  <a:lnTo>
                    <a:pt x="73" y="58"/>
                  </a:lnTo>
                  <a:close/>
                  <a:moveTo>
                    <a:pt x="101" y="68"/>
                  </a:moveTo>
                  <a:lnTo>
                    <a:pt x="102" y="66"/>
                  </a:lnTo>
                  <a:lnTo>
                    <a:pt x="102" y="68"/>
                  </a:lnTo>
                  <a:lnTo>
                    <a:pt x="102" y="69"/>
                  </a:lnTo>
                  <a:lnTo>
                    <a:pt x="104" y="69"/>
                  </a:lnTo>
                  <a:lnTo>
                    <a:pt x="106" y="71"/>
                  </a:lnTo>
                  <a:lnTo>
                    <a:pt x="98" y="74"/>
                  </a:lnTo>
                  <a:lnTo>
                    <a:pt x="97" y="76"/>
                  </a:lnTo>
                  <a:lnTo>
                    <a:pt x="94" y="74"/>
                  </a:lnTo>
                  <a:lnTo>
                    <a:pt x="96" y="73"/>
                  </a:lnTo>
                  <a:lnTo>
                    <a:pt x="97" y="75"/>
                  </a:lnTo>
                  <a:lnTo>
                    <a:pt x="97" y="71"/>
                  </a:lnTo>
                  <a:lnTo>
                    <a:pt x="98" y="67"/>
                  </a:lnTo>
                  <a:lnTo>
                    <a:pt x="100" y="66"/>
                  </a:lnTo>
                  <a:lnTo>
                    <a:pt x="101" y="68"/>
                  </a:lnTo>
                  <a:close/>
                  <a:moveTo>
                    <a:pt x="121" y="69"/>
                  </a:moveTo>
                  <a:lnTo>
                    <a:pt x="121" y="67"/>
                  </a:lnTo>
                  <a:lnTo>
                    <a:pt x="121" y="67"/>
                  </a:lnTo>
                  <a:lnTo>
                    <a:pt x="119" y="70"/>
                  </a:lnTo>
                  <a:lnTo>
                    <a:pt x="120" y="67"/>
                  </a:lnTo>
                  <a:lnTo>
                    <a:pt x="119" y="65"/>
                  </a:lnTo>
                  <a:lnTo>
                    <a:pt x="123" y="69"/>
                  </a:lnTo>
                  <a:lnTo>
                    <a:pt x="123" y="71"/>
                  </a:lnTo>
                  <a:lnTo>
                    <a:pt x="119" y="73"/>
                  </a:lnTo>
                  <a:lnTo>
                    <a:pt x="115" y="72"/>
                  </a:lnTo>
                  <a:lnTo>
                    <a:pt x="115" y="71"/>
                  </a:lnTo>
                  <a:lnTo>
                    <a:pt x="119" y="71"/>
                  </a:lnTo>
                  <a:lnTo>
                    <a:pt x="121" y="69"/>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 name="Freeform 21"/>
            <p:cNvSpPr>
              <a:spLocks noEditPoints="1"/>
            </p:cNvSpPr>
            <p:nvPr/>
          </p:nvSpPr>
          <p:spPr bwMode="auto">
            <a:xfrm>
              <a:off x="6307593" y="1542918"/>
              <a:ext cx="1009997" cy="784388"/>
            </a:xfrm>
            <a:custGeom>
              <a:avLst/>
              <a:gdLst>
                <a:gd name="T0" fmla="*/ 18 w 269"/>
                <a:gd name="T1" fmla="*/ 158 h 226"/>
                <a:gd name="T2" fmla="*/ 22 w 269"/>
                <a:gd name="T3" fmla="*/ 134 h 226"/>
                <a:gd name="T4" fmla="*/ 14 w 269"/>
                <a:gd name="T5" fmla="*/ 123 h 226"/>
                <a:gd name="T6" fmla="*/ 62 w 269"/>
                <a:gd name="T7" fmla="*/ 115 h 226"/>
                <a:gd name="T8" fmla="*/ 88 w 269"/>
                <a:gd name="T9" fmla="*/ 106 h 226"/>
                <a:gd name="T10" fmla="*/ 101 w 269"/>
                <a:gd name="T11" fmla="*/ 87 h 226"/>
                <a:gd name="T12" fmla="*/ 100 w 269"/>
                <a:gd name="T13" fmla="*/ 72 h 226"/>
                <a:gd name="T14" fmla="*/ 91 w 269"/>
                <a:gd name="T15" fmla="*/ 65 h 226"/>
                <a:gd name="T16" fmla="*/ 125 w 269"/>
                <a:gd name="T17" fmla="*/ 14 h 226"/>
                <a:gd name="T18" fmla="*/ 174 w 269"/>
                <a:gd name="T19" fmla="*/ 1 h 226"/>
                <a:gd name="T20" fmla="*/ 177 w 269"/>
                <a:gd name="T21" fmla="*/ 10 h 226"/>
                <a:gd name="T22" fmla="*/ 178 w 269"/>
                <a:gd name="T23" fmla="*/ 18 h 226"/>
                <a:gd name="T24" fmla="*/ 180 w 269"/>
                <a:gd name="T25" fmla="*/ 22 h 226"/>
                <a:gd name="T26" fmla="*/ 184 w 269"/>
                <a:gd name="T27" fmla="*/ 36 h 226"/>
                <a:gd name="T28" fmla="*/ 183 w 269"/>
                <a:gd name="T29" fmla="*/ 44 h 226"/>
                <a:gd name="T30" fmla="*/ 184 w 269"/>
                <a:gd name="T31" fmla="*/ 50 h 226"/>
                <a:gd name="T32" fmla="*/ 188 w 269"/>
                <a:gd name="T33" fmla="*/ 60 h 226"/>
                <a:gd name="T34" fmla="*/ 189 w 269"/>
                <a:gd name="T35" fmla="*/ 70 h 226"/>
                <a:gd name="T36" fmla="*/ 192 w 269"/>
                <a:gd name="T37" fmla="*/ 67 h 226"/>
                <a:gd name="T38" fmla="*/ 195 w 269"/>
                <a:gd name="T39" fmla="*/ 72 h 226"/>
                <a:gd name="T40" fmla="*/ 202 w 269"/>
                <a:gd name="T41" fmla="*/ 107 h 226"/>
                <a:gd name="T42" fmla="*/ 204 w 269"/>
                <a:gd name="T43" fmla="*/ 144 h 226"/>
                <a:gd name="T44" fmla="*/ 211 w 269"/>
                <a:gd name="T45" fmla="*/ 179 h 226"/>
                <a:gd name="T46" fmla="*/ 211 w 269"/>
                <a:gd name="T47" fmla="*/ 197 h 226"/>
                <a:gd name="T48" fmla="*/ 205 w 269"/>
                <a:gd name="T49" fmla="*/ 209 h 226"/>
                <a:gd name="T50" fmla="*/ 204 w 269"/>
                <a:gd name="T51" fmla="*/ 205 h 226"/>
                <a:gd name="T52" fmla="*/ 192 w 269"/>
                <a:gd name="T53" fmla="*/ 195 h 226"/>
                <a:gd name="T54" fmla="*/ 173 w 269"/>
                <a:gd name="T55" fmla="*/ 187 h 226"/>
                <a:gd name="T56" fmla="*/ 169 w 269"/>
                <a:gd name="T57" fmla="*/ 185 h 226"/>
                <a:gd name="T58" fmla="*/ 164 w 269"/>
                <a:gd name="T59" fmla="*/ 183 h 226"/>
                <a:gd name="T60" fmla="*/ 159 w 269"/>
                <a:gd name="T61" fmla="*/ 178 h 226"/>
                <a:gd name="T62" fmla="*/ 158 w 269"/>
                <a:gd name="T63" fmla="*/ 172 h 226"/>
                <a:gd name="T64" fmla="*/ 156 w 269"/>
                <a:gd name="T65" fmla="*/ 168 h 226"/>
                <a:gd name="T66" fmla="*/ 152 w 269"/>
                <a:gd name="T67" fmla="*/ 166 h 226"/>
                <a:gd name="T68" fmla="*/ 146 w 269"/>
                <a:gd name="T69" fmla="*/ 162 h 226"/>
                <a:gd name="T70" fmla="*/ 120 w 269"/>
                <a:gd name="T71" fmla="*/ 167 h 226"/>
                <a:gd name="T72" fmla="*/ 72 w 269"/>
                <a:gd name="T73" fmla="*/ 176 h 226"/>
                <a:gd name="T74" fmla="*/ 30 w 269"/>
                <a:gd name="T75" fmla="*/ 184 h 226"/>
                <a:gd name="T76" fmla="*/ 0 w 269"/>
                <a:gd name="T77" fmla="*/ 176 h 226"/>
                <a:gd name="T78" fmla="*/ 212 w 269"/>
                <a:gd name="T79" fmla="*/ 216 h 226"/>
                <a:gd name="T80" fmla="*/ 205 w 269"/>
                <a:gd name="T81" fmla="*/ 221 h 226"/>
                <a:gd name="T82" fmla="*/ 210 w 269"/>
                <a:gd name="T83" fmla="*/ 208 h 226"/>
                <a:gd name="T84" fmla="*/ 220 w 269"/>
                <a:gd name="T85" fmla="*/ 199 h 226"/>
                <a:gd name="T86" fmla="*/ 245 w 269"/>
                <a:gd name="T87" fmla="*/ 190 h 226"/>
                <a:gd name="T88" fmla="*/ 251 w 269"/>
                <a:gd name="T89" fmla="*/ 186 h 226"/>
                <a:gd name="T90" fmla="*/ 255 w 269"/>
                <a:gd name="T91" fmla="*/ 185 h 226"/>
                <a:gd name="T92" fmla="*/ 269 w 269"/>
                <a:gd name="T93" fmla="*/ 179 h 226"/>
                <a:gd name="T94" fmla="*/ 213 w 269"/>
                <a:gd name="T95" fmla="*/ 218 h 226"/>
                <a:gd name="T96" fmla="*/ 235 w 269"/>
                <a:gd name="T97" fmla="*/ 208 h 226"/>
                <a:gd name="T98" fmla="*/ 243 w 269"/>
                <a:gd name="T99" fmla="*/ 202 h 226"/>
                <a:gd name="T100" fmla="*/ 228 w 269"/>
                <a:gd name="T101" fmla="*/ 213 h 226"/>
                <a:gd name="T102" fmla="*/ 202 w 269"/>
                <a:gd name="T103" fmla="*/ 217 h 226"/>
                <a:gd name="T104" fmla="*/ 198 w 269"/>
                <a:gd name="T10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9" h="226">
                  <a:moveTo>
                    <a:pt x="0" y="176"/>
                  </a:moveTo>
                  <a:lnTo>
                    <a:pt x="10" y="167"/>
                  </a:lnTo>
                  <a:lnTo>
                    <a:pt x="12" y="162"/>
                  </a:lnTo>
                  <a:lnTo>
                    <a:pt x="18" y="158"/>
                  </a:lnTo>
                  <a:lnTo>
                    <a:pt x="20" y="150"/>
                  </a:lnTo>
                  <a:lnTo>
                    <a:pt x="25" y="145"/>
                  </a:lnTo>
                  <a:lnTo>
                    <a:pt x="21" y="137"/>
                  </a:lnTo>
                  <a:lnTo>
                    <a:pt x="22" y="134"/>
                  </a:lnTo>
                  <a:lnTo>
                    <a:pt x="20" y="132"/>
                  </a:lnTo>
                  <a:lnTo>
                    <a:pt x="16" y="131"/>
                  </a:lnTo>
                  <a:lnTo>
                    <a:pt x="16" y="129"/>
                  </a:lnTo>
                  <a:lnTo>
                    <a:pt x="14" y="123"/>
                  </a:lnTo>
                  <a:lnTo>
                    <a:pt x="32" y="114"/>
                  </a:lnTo>
                  <a:lnTo>
                    <a:pt x="47" y="111"/>
                  </a:lnTo>
                  <a:lnTo>
                    <a:pt x="55" y="111"/>
                  </a:lnTo>
                  <a:lnTo>
                    <a:pt x="62" y="115"/>
                  </a:lnTo>
                  <a:lnTo>
                    <a:pt x="68" y="112"/>
                  </a:lnTo>
                  <a:lnTo>
                    <a:pt x="82" y="109"/>
                  </a:lnTo>
                  <a:lnTo>
                    <a:pt x="87" y="105"/>
                  </a:lnTo>
                  <a:lnTo>
                    <a:pt x="88" y="106"/>
                  </a:lnTo>
                  <a:lnTo>
                    <a:pt x="90" y="101"/>
                  </a:lnTo>
                  <a:lnTo>
                    <a:pt x="94" y="96"/>
                  </a:lnTo>
                  <a:lnTo>
                    <a:pt x="101" y="91"/>
                  </a:lnTo>
                  <a:lnTo>
                    <a:pt x="101" y="87"/>
                  </a:lnTo>
                  <a:lnTo>
                    <a:pt x="100" y="85"/>
                  </a:lnTo>
                  <a:lnTo>
                    <a:pt x="97" y="78"/>
                  </a:lnTo>
                  <a:lnTo>
                    <a:pt x="98" y="73"/>
                  </a:lnTo>
                  <a:lnTo>
                    <a:pt x="100" y="72"/>
                  </a:lnTo>
                  <a:lnTo>
                    <a:pt x="99" y="68"/>
                  </a:lnTo>
                  <a:lnTo>
                    <a:pt x="96" y="66"/>
                  </a:lnTo>
                  <a:lnTo>
                    <a:pt x="93" y="68"/>
                  </a:lnTo>
                  <a:lnTo>
                    <a:pt x="91" y="65"/>
                  </a:lnTo>
                  <a:lnTo>
                    <a:pt x="104" y="48"/>
                  </a:lnTo>
                  <a:lnTo>
                    <a:pt x="105" y="41"/>
                  </a:lnTo>
                  <a:lnTo>
                    <a:pt x="115" y="24"/>
                  </a:lnTo>
                  <a:lnTo>
                    <a:pt x="125" y="14"/>
                  </a:lnTo>
                  <a:lnTo>
                    <a:pt x="132" y="10"/>
                  </a:lnTo>
                  <a:lnTo>
                    <a:pt x="154" y="6"/>
                  </a:lnTo>
                  <a:lnTo>
                    <a:pt x="174" y="0"/>
                  </a:lnTo>
                  <a:lnTo>
                    <a:pt x="174" y="1"/>
                  </a:lnTo>
                  <a:lnTo>
                    <a:pt x="175" y="4"/>
                  </a:lnTo>
                  <a:lnTo>
                    <a:pt x="175" y="8"/>
                  </a:lnTo>
                  <a:lnTo>
                    <a:pt x="175" y="9"/>
                  </a:lnTo>
                  <a:lnTo>
                    <a:pt x="177" y="10"/>
                  </a:lnTo>
                  <a:lnTo>
                    <a:pt x="177" y="14"/>
                  </a:lnTo>
                  <a:lnTo>
                    <a:pt x="177" y="16"/>
                  </a:lnTo>
                  <a:lnTo>
                    <a:pt x="177" y="17"/>
                  </a:lnTo>
                  <a:lnTo>
                    <a:pt x="178" y="18"/>
                  </a:lnTo>
                  <a:lnTo>
                    <a:pt x="177" y="19"/>
                  </a:lnTo>
                  <a:lnTo>
                    <a:pt x="178" y="21"/>
                  </a:lnTo>
                  <a:lnTo>
                    <a:pt x="179" y="22"/>
                  </a:lnTo>
                  <a:lnTo>
                    <a:pt x="180" y="22"/>
                  </a:lnTo>
                  <a:lnTo>
                    <a:pt x="183" y="28"/>
                  </a:lnTo>
                  <a:lnTo>
                    <a:pt x="183" y="29"/>
                  </a:lnTo>
                  <a:lnTo>
                    <a:pt x="182" y="31"/>
                  </a:lnTo>
                  <a:lnTo>
                    <a:pt x="184" y="36"/>
                  </a:lnTo>
                  <a:lnTo>
                    <a:pt x="183" y="39"/>
                  </a:lnTo>
                  <a:lnTo>
                    <a:pt x="183" y="41"/>
                  </a:lnTo>
                  <a:lnTo>
                    <a:pt x="183" y="43"/>
                  </a:lnTo>
                  <a:lnTo>
                    <a:pt x="183" y="44"/>
                  </a:lnTo>
                  <a:lnTo>
                    <a:pt x="183" y="47"/>
                  </a:lnTo>
                  <a:lnTo>
                    <a:pt x="183" y="47"/>
                  </a:lnTo>
                  <a:lnTo>
                    <a:pt x="184" y="49"/>
                  </a:lnTo>
                  <a:lnTo>
                    <a:pt x="184" y="50"/>
                  </a:lnTo>
                  <a:lnTo>
                    <a:pt x="185" y="53"/>
                  </a:lnTo>
                  <a:lnTo>
                    <a:pt x="187" y="55"/>
                  </a:lnTo>
                  <a:lnTo>
                    <a:pt x="187" y="59"/>
                  </a:lnTo>
                  <a:lnTo>
                    <a:pt x="188" y="60"/>
                  </a:lnTo>
                  <a:lnTo>
                    <a:pt x="189" y="61"/>
                  </a:lnTo>
                  <a:lnTo>
                    <a:pt x="189" y="63"/>
                  </a:lnTo>
                  <a:lnTo>
                    <a:pt x="188" y="67"/>
                  </a:lnTo>
                  <a:lnTo>
                    <a:pt x="189" y="70"/>
                  </a:lnTo>
                  <a:lnTo>
                    <a:pt x="190" y="70"/>
                  </a:lnTo>
                  <a:lnTo>
                    <a:pt x="190" y="68"/>
                  </a:lnTo>
                  <a:lnTo>
                    <a:pt x="192" y="67"/>
                  </a:lnTo>
                  <a:lnTo>
                    <a:pt x="192" y="67"/>
                  </a:lnTo>
                  <a:lnTo>
                    <a:pt x="193" y="68"/>
                  </a:lnTo>
                  <a:lnTo>
                    <a:pt x="193" y="69"/>
                  </a:lnTo>
                  <a:lnTo>
                    <a:pt x="194" y="70"/>
                  </a:lnTo>
                  <a:lnTo>
                    <a:pt x="195" y="72"/>
                  </a:lnTo>
                  <a:lnTo>
                    <a:pt x="197" y="82"/>
                  </a:lnTo>
                  <a:lnTo>
                    <a:pt x="201" y="100"/>
                  </a:lnTo>
                  <a:lnTo>
                    <a:pt x="202" y="105"/>
                  </a:lnTo>
                  <a:lnTo>
                    <a:pt x="202" y="107"/>
                  </a:lnTo>
                  <a:lnTo>
                    <a:pt x="203" y="109"/>
                  </a:lnTo>
                  <a:lnTo>
                    <a:pt x="204" y="109"/>
                  </a:lnTo>
                  <a:lnTo>
                    <a:pt x="204" y="121"/>
                  </a:lnTo>
                  <a:lnTo>
                    <a:pt x="204" y="144"/>
                  </a:lnTo>
                  <a:lnTo>
                    <a:pt x="204" y="145"/>
                  </a:lnTo>
                  <a:lnTo>
                    <a:pt x="208" y="164"/>
                  </a:lnTo>
                  <a:lnTo>
                    <a:pt x="209" y="171"/>
                  </a:lnTo>
                  <a:lnTo>
                    <a:pt x="211" y="179"/>
                  </a:lnTo>
                  <a:lnTo>
                    <a:pt x="211" y="182"/>
                  </a:lnTo>
                  <a:lnTo>
                    <a:pt x="215" y="185"/>
                  </a:lnTo>
                  <a:lnTo>
                    <a:pt x="208" y="193"/>
                  </a:lnTo>
                  <a:lnTo>
                    <a:pt x="211" y="197"/>
                  </a:lnTo>
                  <a:lnTo>
                    <a:pt x="212" y="197"/>
                  </a:lnTo>
                  <a:lnTo>
                    <a:pt x="208" y="204"/>
                  </a:lnTo>
                  <a:lnTo>
                    <a:pt x="209" y="207"/>
                  </a:lnTo>
                  <a:lnTo>
                    <a:pt x="205" y="209"/>
                  </a:lnTo>
                  <a:lnTo>
                    <a:pt x="203" y="215"/>
                  </a:lnTo>
                  <a:lnTo>
                    <a:pt x="203" y="213"/>
                  </a:lnTo>
                  <a:lnTo>
                    <a:pt x="203" y="209"/>
                  </a:lnTo>
                  <a:lnTo>
                    <a:pt x="204" y="205"/>
                  </a:lnTo>
                  <a:lnTo>
                    <a:pt x="204" y="203"/>
                  </a:lnTo>
                  <a:lnTo>
                    <a:pt x="204" y="201"/>
                  </a:lnTo>
                  <a:lnTo>
                    <a:pt x="204" y="199"/>
                  </a:lnTo>
                  <a:lnTo>
                    <a:pt x="192" y="195"/>
                  </a:lnTo>
                  <a:lnTo>
                    <a:pt x="191" y="195"/>
                  </a:lnTo>
                  <a:lnTo>
                    <a:pt x="186" y="193"/>
                  </a:lnTo>
                  <a:lnTo>
                    <a:pt x="173" y="188"/>
                  </a:lnTo>
                  <a:lnTo>
                    <a:pt x="173" y="187"/>
                  </a:lnTo>
                  <a:lnTo>
                    <a:pt x="171" y="186"/>
                  </a:lnTo>
                  <a:lnTo>
                    <a:pt x="171" y="185"/>
                  </a:lnTo>
                  <a:lnTo>
                    <a:pt x="171" y="185"/>
                  </a:lnTo>
                  <a:lnTo>
                    <a:pt x="169" y="185"/>
                  </a:lnTo>
                  <a:lnTo>
                    <a:pt x="167" y="185"/>
                  </a:lnTo>
                  <a:lnTo>
                    <a:pt x="166" y="185"/>
                  </a:lnTo>
                  <a:lnTo>
                    <a:pt x="166" y="184"/>
                  </a:lnTo>
                  <a:lnTo>
                    <a:pt x="164" y="183"/>
                  </a:lnTo>
                  <a:lnTo>
                    <a:pt x="163" y="183"/>
                  </a:lnTo>
                  <a:lnTo>
                    <a:pt x="161" y="182"/>
                  </a:lnTo>
                  <a:lnTo>
                    <a:pt x="160" y="180"/>
                  </a:lnTo>
                  <a:lnTo>
                    <a:pt x="159" y="178"/>
                  </a:lnTo>
                  <a:lnTo>
                    <a:pt x="158" y="178"/>
                  </a:lnTo>
                  <a:lnTo>
                    <a:pt x="159" y="177"/>
                  </a:lnTo>
                  <a:lnTo>
                    <a:pt x="158" y="173"/>
                  </a:lnTo>
                  <a:lnTo>
                    <a:pt x="158" y="172"/>
                  </a:lnTo>
                  <a:lnTo>
                    <a:pt x="157" y="170"/>
                  </a:lnTo>
                  <a:lnTo>
                    <a:pt x="156" y="170"/>
                  </a:lnTo>
                  <a:lnTo>
                    <a:pt x="156" y="169"/>
                  </a:lnTo>
                  <a:lnTo>
                    <a:pt x="156" y="168"/>
                  </a:lnTo>
                  <a:lnTo>
                    <a:pt x="154" y="168"/>
                  </a:lnTo>
                  <a:lnTo>
                    <a:pt x="154" y="167"/>
                  </a:lnTo>
                  <a:lnTo>
                    <a:pt x="154" y="167"/>
                  </a:lnTo>
                  <a:lnTo>
                    <a:pt x="152" y="166"/>
                  </a:lnTo>
                  <a:lnTo>
                    <a:pt x="150" y="167"/>
                  </a:lnTo>
                  <a:lnTo>
                    <a:pt x="148" y="163"/>
                  </a:lnTo>
                  <a:lnTo>
                    <a:pt x="146" y="163"/>
                  </a:lnTo>
                  <a:lnTo>
                    <a:pt x="146" y="162"/>
                  </a:lnTo>
                  <a:lnTo>
                    <a:pt x="144" y="162"/>
                  </a:lnTo>
                  <a:lnTo>
                    <a:pt x="141" y="162"/>
                  </a:lnTo>
                  <a:lnTo>
                    <a:pt x="121" y="166"/>
                  </a:lnTo>
                  <a:lnTo>
                    <a:pt x="120" y="167"/>
                  </a:lnTo>
                  <a:lnTo>
                    <a:pt x="106" y="170"/>
                  </a:lnTo>
                  <a:lnTo>
                    <a:pt x="94" y="172"/>
                  </a:lnTo>
                  <a:lnTo>
                    <a:pt x="93" y="172"/>
                  </a:lnTo>
                  <a:lnTo>
                    <a:pt x="72" y="176"/>
                  </a:lnTo>
                  <a:lnTo>
                    <a:pt x="68" y="178"/>
                  </a:lnTo>
                  <a:lnTo>
                    <a:pt x="53" y="180"/>
                  </a:lnTo>
                  <a:lnTo>
                    <a:pt x="50" y="181"/>
                  </a:lnTo>
                  <a:lnTo>
                    <a:pt x="30" y="184"/>
                  </a:lnTo>
                  <a:lnTo>
                    <a:pt x="25" y="185"/>
                  </a:lnTo>
                  <a:lnTo>
                    <a:pt x="8" y="188"/>
                  </a:lnTo>
                  <a:lnTo>
                    <a:pt x="2" y="189"/>
                  </a:lnTo>
                  <a:lnTo>
                    <a:pt x="0" y="176"/>
                  </a:lnTo>
                  <a:close/>
                  <a:moveTo>
                    <a:pt x="213" y="218"/>
                  </a:moveTo>
                  <a:lnTo>
                    <a:pt x="208" y="221"/>
                  </a:lnTo>
                  <a:lnTo>
                    <a:pt x="212" y="217"/>
                  </a:lnTo>
                  <a:lnTo>
                    <a:pt x="212" y="216"/>
                  </a:lnTo>
                  <a:lnTo>
                    <a:pt x="209" y="216"/>
                  </a:lnTo>
                  <a:lnTo>
                    <a:pt x="207" y="217"/>
                  </a:lnTo>
                  <a:lnTo>
                    <a:pt x="209" y="219"/>
                  </a:lnTo>
                  <a:lnTo>
                    <a:pt x="205" y="221"/>
                  </a:lnTo>
                  <a:lnTo>
                    <a:pt x="203" y="218"/>
                  </a:lnTo>
                  <a:lnTo>
                    <a:pt x="204" y="212"/>
                  </a:lnTo>
                  <a:lnTo>
                    <a:pt x="206" y="209"/>
                  </a:lnTo>
                  <a:lnTo>
                    <a:pt x="210" y="208"/>
                  </a:lnTo>
                  <a:lnTo>
                    <a:pt x="210" y="205"/>
                  </a:lnTo>
                  <a:lnTo>
                    <a:pt x="214" y="201"/>
                  </a:lnTo>
                  <a:lnTo>
                    <a:pt x="218" y="201"/>
                  </a:lnTo>
                  <a:lnTo>
                    <a:pt x="220" y="199"/>
                  </a:lnTo>
                  <a:lnTo>
                    <a:pt x="227" y="199"/>
                  </a:lnTo>
                  <a:lnTo>
                    <a:pt x="229" y="195"/>
                  </a:lnTo>
                  <a:lnTo>
                    <a:pt x="232" y="193"/>
                  </a:lnTo>
                  <a:lnTo>
                    <a:pt x="245" y="190"/>
                  </a:lnTo>
                  <a:lnTo>
                    <a:pt x="253" y="179"/>
                  </a:lnTo>
                  <a:lnTo>
                    <a:pt x="254" y="180"/>
                  </a:lnTo>
                  <a:lnTo>
                    <a:pt x="253" y="182"/>
                  </a:lnTo>
                  <a:lnTo>
                    <a:pt x="251" y="186"/>
                  </a:lnTo>
                  <a:lnTo>
                    <a:pt x="248" y="190"/>
                  </a:lnTo>
                  <a:lnTo>
                    <a:pt x="247" y="193"/>
                  </a:lnTo>
                  <a:lnTo>
                    <a:pt x="251" y="191"/>
                  </a:lnTo>
                  <a:lnTo>
                    <a:pt x="255" y="185"/>
                  </a:lnTo>
                  <a:lnTo>
                    <a:pt x="258" y="183"/>
                  </a:lnTo>
                  <a:lnTo>
                    <a:pt x="263" y="184"/>
                  </a:lnTo>
                  <a:lnTo>
                    <a:pt x="267" y="179"/>
                  </a:lnTo>
                  <a:lnTo>
                    <a:pt x="269" y="179"/>
                  </a:lnTo>
                  <a:lnTo>
                    <a:pt x="267" y="182"/>
                  </a:lnTo>
                  <a:lnTo>
                    <a:pt x="251" y="197"/>
                  </a:lnTo>
                  <a:lnTo>
                    <a:pt x="223" y="212"/>
                  </a:lnTo>
                  <a:lnTo>
                    <a:pt x="213" y="218"/>
                  </a:lnTo>
                  <a:close/>
                  <a:moveTo>
                    <a:pt x="228" y="213"/>
                  </a:moveTo>
                  <a:lnTo>
                    <a:pt x="228" y="212"/>
                  </a:lnTo>
                  <a:lnTo>
                    <a:pt x="230" y="212"/>
                  </a:lnTo>
                  <a:lnTo>
                    <a:pt x="235" y="208"/>
                  </a:lnTo>
                  <a:lnTo>
                    <a:pt x="240" y="204"/>
                  </a:lnTo>
                  <a:lnTo>
                    <a:pt x="243" y="202"/>
                  </a:lnTo>
                  <a:lnTo>
                    <a:pt x="243" y="201"/>
                  </a:lnTo>
                  <a:lnTo>
                    <a:pt x="243" y="202"/>
                  </a:lnTo>
                  <a:lnTo>
                    <a:pt x="238" y="206"/>
                  </a:lnTo>
                  <a:lnTo>
                    <a:pt x="236" y="208"/>
                  </a:lnTo>
                  <a:lnTo>
                    <a:pt x="229" y="212"/>
                  </a:lnTo>
                  <a:lnTo>
                    <a:pt x="228" y="213"/>
                  </a:lnTo>
                  <a:close/>
                  <a:moveTo>
                    <a:pt x="198" y="226"/>
                  </a:moveTo>
                  <a:lnTo>
                    <a:pt x="198" y="224"/>
                  </a:lnTo>
                  <a:lnTo>
                    <a:pt x="199" y="219"/>
                  </a:lnTo>
                  <a:lnTo>
                    <a:pt x="202" y="217"/>
                  </a:lnTo>
                  <a:lnTo>
                    <a:pt x="203" y="220"/>
                  </a:lnTo>
                  <a:lnTo>
                    <a:pt x="201" y="223"/>
                  </a:lnTo>
                  <a:lnTo>
                    <a:pt x="199" y="225"/>
                  </a:lnTo>
                  <a:lnTo>
                    <a:pt x="198" y="226"/>
                  </a:lnTo>
                  <a:close/>
                </a:path>
              </a:pathLst>
            </a:custGeom>
            <a:solidFill>
              <a:schemeClr val="accent1">
                <a:lumMod val="75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4" name="Freeform 22"/>
            <p:cNvSpPr>
              <a:spLocks/>
            </p:cNvSpPr>
            <p:nvPr/>
          </p:nvSpPr>
          <p:spPr bwMode="auto">
            <a:xfrm>
              <a:off x="6224991" y="2105179"/>
              <a:ext cx="780963" cy="499787"/>
            </a:xfrm>
            <a:custGeom>
              <a:avLst/>
              <a:gdLst>
                <a:gd name="T0" fmla="*/ 92 w 208"/>
                <a:gd name="T1" fmla="*/ 131 h 144"/>
                <a:gd name="T2" fmla="*/ 72 w 208"/>
                <a:gd name="T3" fmla="*/ 135 h 144"/>
                <a:gd name="T4" fmla="*/ 44 w 208"/>
                <a:gd name="T5" fmla="*/ 140 h 144"/>
                <a:gd name="T6" fmla="*/ 18 w 208"/>
                <a:gd name="T7" fmla="*/ 144 h 144"/>
                <a:gd name="T8" fmla="*/ 14 w 208"/>
                <a:gd name="T9" fmla="*/ 122 h 144"/>
                <a:gd name="T10" fmla="*/ 11 w 208"/>
                <a:gd name="T11" fmla="*/ 99 h 144"/>
                <a:gd name="T12" fmla="*/ 7 w 208"/>
                <a:gd name="T13" fmla="*/ 74 h 144"/>
                <a:gd name="T14" fmla="*/ 1 w 208"/>
                <a:gd name="T15" fmla="*/ 39 h 144"/>
                <a:gd name="T16" fmla="*/ 24 w 208"/>
                <a:gd name="T17" fmla="*/ 27 h 144"/>
                <a:gd name="T18" fmla="*/ 52 w 208"/>
                <a:gd name="T19" fmla="*/ 22 h 144"/>
                <a:gd name="T20" fmla="*/ 90 w 208"/>
                <a:gd name="T21" fmla="*/ 16 h 144"/>
                <a:gd name="T22" fmla="*/ 116 w 208"/>
                <a:gd name="T23" fmla="*/ 10 h 144"/>
                <a:gd name="T24" fmla="*/ 143 w 208"/>
                <a:gd name="T25" fmla="*/ 4 h 144"/>
                <a:gd name="T26" fmla="*/ 168 w 208"/>
                <a:gd name="T27" fmla="*/ 0 h 144"/>
                <a:gd name="T28" fmla="*/ 172 w 208"/>
                <a:gd name="T29" fmla="*/ 5 h 144"/>
                <a:gd name="T30" fmla="*/ 176 w 208"/>
                <a:gd name="T31" fmla="*/ 5 h 144"/>
                <a:gd name="T32" fmla="*/ 178 w 208"/>
                <a:gd name="T33" fmla="*/ 7 h 144"/>
                <a:gd name="T34" fmla="*/ 180 w 208"/>
                <a:gd name="T35" fmla="*/ 10 h 144"/>
                <a:gd name="T36" fmla="*/ 180 w 208"/>
                <a:gd name="T37" fmla="*/ 16 h 144"/>
                <a:gd name="T38" fmla="*/ 183 w 208"/>
                <a:gd name="T39" fmla="*/ 20 h 144"/>
                <a:gd name="T40" fmla="*/ 188 w 208"/>
                <a:gd name="T41" fmla="*/ 22 h 144"/>
                <a:gd name="T42" fmla="*/ 191 w 208"/>
                <a:gd name="T43" fmla="*/ 23 h 144"/>
                <a:gd name="T44" fmla="*/ 193 w 208"/>
                <a:gd name="T45" fmla="*/ 24 h 144"/>
                <a:gd name="T46" fmla="*/ 193 w 208"/>
                <a:gd name="T47" fmla="*/ 29 h 144"/>
                <a:gd name="T48" fmla="*/ 191 w 208"/>
                <a:gd name="T49" fmla="*/ 33 h 144"/>
                <a:gd name="T50" fmla="*/ 190 w 208"/>
                <a:gd name="T51" fmla="*/ 39 h 144"/>
                <a:gd name="T52" fmla="*/ 189 w 208"/>
                <a:gd name="T53" fmla="*/ 41 h 144"/>
                <a:gd name="T54" fmla="*/ 187 w 208"/>
                <a:gd name="T55" fmla="*/ 45 h 144"/>
                <a:gd name="T56" fmla="*/ 186 w 208"/>
                <a:gd name="T57" fmla="*/ 48 h 144"/>
                <a:gd name="T58" fmla="*/ 189 w 208"/>
                <a:gd name="T59" fmla="*/ 52 h 144"/>
                <a:gd name="T60" fmla="*/ 189 w 208"/>
                <a:gd name="T61" fmla="*/ 55 h 144"/>
                <a:gd name="T62" fmla="*/ 186 w 208"/>
                <a:gd name="T63" fmla="*/ 58 h 144"/>
                <a:gd name="T64" fmla="*/ 186 w 208"/>
                <a:gd name="T65" fmla="*/ 62 h 144"/>
                <a:gd name="T66" fmla="*/ 187 w 208"/>
                <a:gd name="T67" fmla="*/ 64 h 144"/>
                <a:gd name="T68" fmla="*/ 188 w 208"/>
                <a:gd name="T69" fmla="*/ 68 h 144"/>
                <a:gd name="T70" fmla="*/ 192 w 208"/>
                <a:gd name="T71" fmla="*/ 68 h 144"/>
                <a:gd name="T72" fmla="*/ 194 w 208"/>
                <a:gd name="T73" fmla="*/ 74 h 144"/>
                <a:gd name="T74" fmla="*/ 197 w 208"/>
                <a:gd name="T75" fmla="*/ 74 h 144"/>
                <a:gd name="T76" fmla="*/ 199 w 208"/>
                <a:gd name="T77" fmla="*/ 78 h 144"/>
                <a:gd name="T78" fmla="*/ 207 w 208"/>
                <a:gd name="T79" fmla="*/ 84 h 144"/>
                <a:gd name="T80" fmla="*/ 205 w 208"/>
                <a:gd name="T81" fmla="*/ 87 h 144"/>
                <a:gd name="T82" fmla="*/ 201 w 208"/>
                <a:gd name="T83" fmla="*/ 92 h 144"/>
                <a:gd name="T84" fmla="*/ 198 w 208"/>
                <a:gd name="T85" fmla="*/ 96 h 144"/>
                <a:gd name="T86" fmla="*/ 196 w 208"/>
                <a:gd name="T87" fmla="*/ 98 h 144"/>
                <a:gd name="T88" fmla="*/ 195 w 208"/>
                <a:gd name="T89" fmla="*/ 101 h 144"/>
                <a:gd name="T90" fmla="*/ 191 w 208"/>
                <a:gd name="T91" fmla="*/ 104 h 144"/>
                <a:gd name="T92" fmla="*/ 183 w 208"/>
                <a:gd name="T93" fmla="*/ 106 h 144"/>
                <a:gd name="T94" fmla="*/ 178 w 208"/>
                <a:gd name="T95" fmla="*/ 111 h 144"/>
                <a:gd name="T96" fmla="*/ 166 w 208"/>
                <a:gd name="T97" fmla="*/ 116 h 144"/>
                <a:gd name="T98" fmla="*/ 144 w 208"/>
                <a:gd name="T99" fmla="*/ 121 h 144"/>
                <a:gd name="T100" fmla="*/ 121 w 208"/>
                <a:gd name="T101" fmla="*/ 12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 h="144">
                  <a:moveTo>
                    <a:pt x="121" y="125"/>
                  </a:moveTo>
                  <a:lnTo>
                    <a:pt x="100" y="129"/>
                  </a:lnTo>
                  <a:lnTo>
                    <a:pt x="92" y="131"/>
                  </a:lnTo>
                  <a:lnTo>
                    <a:pt x="90" y="131"/>
                  </a:lnTo>
                  <a:lnTo>
                    <a:pt x="76" y="134"/>
                  </a:lnTo>
                  <a:lnTo>
                    <a:pt x="72" y="135"/>
                  </a:lnTo>
                  <a:lnTo>
                    <a:pt x="56" y="137"/>
                  </a:lnTo>
                  <a:lnTo>
                    <a:pt x="53" y="138"/>
                  </a:lnTo>
                  <a:lnTo>
                    <a:pt x="44" y="140"/>
                  </a:lnTo>
                  <a:lnTo>
                    <a:pt x="39" y="140"/>
                  </a:lnTo>
                  <a:lnTo>
                    <a:pt x="22" y="143"/>
                  </a:lnTo>
                  <a:lnTo>
                    <a:pt x="18" y="144"/>
                  </a:lnTo>
                  <a:lnTo>
                    <a:pt x="16" y="132"/>
                  </a:lnTo>
                  <a:lnTo>
                    <a:pt x="16" y="129"/>
                  </a:lnTo>
                  <a:lnTo>
                    <a:pt x="14" y="122"/>
                  </a:lnTo>
                  <a:lnTo>
                    <a:pt x="13" y="110"/>
                  </a:lnTo>
                  <a:lnTo>
                    <a:pt x="12" y="107"/>
                  </a:lnTo>
                  <a:lnTo>
                    <a:pt x="11" y="99"/>
                  </a:lnTo>
                  <a:lnTo>
                    <a:pt x="9" y="88"/>
                  </a:lnTo>
                  <a:lnTo>
                    <a:pt x="9" y="86"/>
                  </a:lnTo>
                  <a:lnTo>
                    <a:pt x="7" y="74"/>
                  </a:lnTo>
                  <a:lnTo>
                    <a:pt x="4" y="57"/>
                  </a:lnTo>
                  <a:lnTo>
                    <a:pt x="4" y="57"/>
                  </a:lnTo>
                  <a:lnTo>
                    <a:pt x="1" y="39"/>
                  </a:lnTo>
                  <a:lnTo>
                    <a:pt x="0" y="32"/>
                  </a:lnTo>
                  <a:lnTo>
                    <a:pt x="22" y="14"/>
                  </a:lnTo>
                  <a:lnTo>
                    <a:pt x="24" y="27"/>
                  </a:lnTo>
                  <a:lnTo>
                    <a:pt x="30" y="26"/>
                  </a:lnTo>
                  <a:lnTo>
                    <a:pt x="47" y="23"/>
                  </a:lnTo>
                  <a:lnTo>
                    <a:pt x="52" y="22"/>
                  </a:lnTo>
                  <a:lnTo>
                    <a:pt x="72" y="19"/>
                  </a:lnTo>
                  <a:lnTo>
                    <a:pt x="75" y="18"/>
                  </a:lnTo>
                  <a:lnTo>
                    <a:pt x="90" y="16"/>
                  </a:lnTo>
                  <a:lnTo>
                    <a:pt x="94" y="14"/>
                  </a:lnTo>
                  <a:lnTo>
                    <a:pt x="115" y="10"/>
                  </a:lnTo>
                  <a:lnTo>
                    <a:pt x="116" y="10"/>
                  </a:lnTo>
                  <a:lnTo>
                    <a:pt x="128" y="8"/>
                  </a:lnTo>
                  <a:lnTo>
                    <a:pt x="142" y="5"/>
                  </a:lnTo>
                  <a:lnTo>
                    <a:pt x="143" y="4"/>
                  </a:lnTo>
                  <a:lnTo>
                    <a:pt x="163" y="0"/>
                  </a:lnTo>
                  <a:lnTo>
                    <a:pt x="166" y="0"/>
                  </a:lnTo>
                  <a:lnTo>
                    <a:pt x="168" y="0"/>
                  </a:lnTo>
                  <a:lnTo>
                    <a:pt x="168" y="1"/>
                  </a:lnTo>
                  <a:lnTo>
                    <a:pt x="170" y="1"/>
                  </a:lnTo>
                  <a:lnTo>
                    <a:pt x="172" y="5"/>
                  </a:lnTo>
                  <a:lnTo>
                    <a:pt x="174" y="4"/>
                  </a:lnTo>
                  <a:lnTo>
                    <a:pt x="176" y="5"/>
                  </a:lnTo>
                  <a:lnTo>
                    <a:pt x="176" y="5"/>
                  </a:lnTo>
                  <a:lnTo>
                    <a:pt x="176" y="6"/>
                  </a:lnTo>
                  <a:lnTo>
                    <a:pt x="178" y="6"/>
                  </a:lnTo>
                  <a:lnTo>
                    <a:pt x="178" y="7"/>
                  </a:lnTo>
                  <a:lnTo>
                    <a:pt x="178" y="8"/>
                  </a:lnTo>
                  <a:lnTo>
                    <a:pt x="179" y="8"/>
                  </a:lnTo>
                  <a:lnTo>
                    <a:pt x="180" y="10"/>
                  </a:lnTo>
                  <a:lnTo>
                    <a:pt x="180" y="11"/>
                  </a:lnTo>
                  <a:lnTo>
                    <a:pt x="181" y="15"/>
                  </a:lnTo>
                  <a:lnTo>
                    <a:pt x="180" y="16"/>
                  </a:lnTo>
                  <a:lnTo>
                    <a:pt x="181" y="16"/>
                  </a:lnTo>
                  <a:lnTo>
                    <a:pt x="182" y="18"/>
                  </a:lnTo>
                  <a:lnTo>
                    <a:pt x="183" y="20"/>
                  </a:lnTo>
                  <a:lnTo>
                    <a:pt x="185" y="21"/>
                  </a:lnTo>
                  <a:lnTo>
                    <a:pt x="186" y="21"/>
                  </a:lnTo>
                  <a:lnTo>
                    <a:pt x="188" y="22"/>
                  </a:lnTo>
                  <a:lnTo>
                    <a:pt x="188" y="23"/>
                  </a:lnTo>
                  <a:lnTo>
                    <a:pt x="189" y="23"/>
                  </a:lnTo>
                  <a:lnTo>
                    <a:pt x="191" y="23"/>
                  </a:lnTo>
                  <a:lnTo>
                    <a:pt x="193" y="23"/>
                  </a:lnTo>
                  <a:lnTo>
                    <a:pt x="193" y="23"/>
                  </a:lnTo>
                  <a:lnTo>
                    <a:pt x="193" y="24"/>
                  </a:lnTo>
                  <a:lnTo>
                    <a:pt x="195" y="25"/>
                  </a:lnTo>
                  <a:lnTo>
                    <a:pt x="195" y="26"/>
                  </a:lnTo>
                  <a:lnTo>
                    <a:pt x="193" y="29"/>
                  </a:lnTo>
                  <a:lnTo>
                    <a:pt x="193" y="29"/>
                  </a:lnTo>
                  <a:lnTo>
                    <a:pt x="192" y="30"/>
                  </a:lnTo>
                  <a:lnTo>
                    <a:pt x="191" y="33"/>
                  </a:lnTo>
                  <a:lnTo>
                    <a:pt x="191" y="34"/>
                  </a:lnTo>
                  <a:lnTo>
                    <a:pt x="191" y="38"/>
                  </a:lnTo>
                  <a:lnTo>
                    <a:pt x="190" y="39"/>
                  </a:lnTo>
                  <a:lnTo>
                    <a:pt x="189" y="41"/>
                  </a:lnTo>
                  <a:lnTo>
                    <a:pt x="189" y="41"/>
                  </a:lnTo>
                  <a:lnTo>
                    <a:pt x="189" y="41"/>
                  </a:lnTo>
                  <a:lnTo>
                    <a:pt x="189" y="43"/>
                  </a:lnTo>
                  <a:lnTo>
                    <a:pt x="188" y="45"/>
                  </a:lnTo>
                  <a:lnTo>
                    <a:pt x="187" y="45"/>
                  </a:lnTo>
                  <a:lnTo>
                    <a:pt x="186" y="46"/>
                  </a:lnTo>
                  <a:lnTo>
                    <a:pt x="186" y="47"/>
                  </a:lnTo>
                  <a:lnTo>
                    <a:pt x="186" y="48"/>
                  </a:lnTo>
                  <a:lnTo>
                    <a:pt x="188" y="51"/>
                  </a:lnTo>
                  <a:lnTo>
                    <a:pt x="188" y="52"/>
                  </a:lnTo>
                  <a:lnTo>
                    <a:pt x="189" y="52"/>
                  </a:lnTo>
                  <a:lnTo>
                    <a:pt x="189" y="53"/>
                  </a:lnTo>
                  <a:lnTo>
                    <a:pt x="188" y="54"/>
                  </a:lnTo>
                  <a:lnTo>
                    <a:pt x="189" y="55"/>
                  </a:lnTo>
                  <a:lnTo>
                    <a:pt x="189" y="57"/>
                  </a:lnTo>
                  <a:lnTo>
                    <a:pt x="188" y="57"/>
                  </a:lnTo>
                  <a:lnTo>
                    <a:pt x="186" y="58"/>
                  </a:lnTo>
                  <a:lnTo>
                    <a:pt x="186" y="59"/>
                  </a:lnTo>
                  <a:lnTo>
                    <a:pt x="186" y="60"/>
                  </a:lnTo>
                  <a:lnTo>
                    <a:pt x="186" y="62"/>
                  </a:lnTo>
                  <a:lnTo>
                    <a:pt x="187" y="63"/>
                  </a:lnTo>
                  <a:lnTo>
                    <a:pt x="187" y="64"/>
                  </a:lnTo>
                  <a:lnTo>
                    <a:pt x="187" y="64"/>
                  </a:lnTo>
                  <a:lnTo>
                    <a:pt x="188" y="66"/>
                  </a:lnTo>
                  <a:lnTo>
                    <a:pt x="188" y="67"/>
                  </a:lnTo>
                  <a:lnTo>
                    <a:pt x="188" y="68"/>
                  </a:lnTo>
                  <a:lnTo>
                    <a:pt x="188" y="68"/>
                  </a:lnTo>
                  <a:lnTo>
                    <a:pt x="190" y="68"/>
                  </a:lnTo>
                  <a:lnTo>
                    <a:pt x="192" y="68"/>
                  </a:lnTo>
                  <a:lnTo>
                    <a:pt x="193" y="69"/>
                  </a:lnTo>
                  <a:lnTo>
                    <a:pt x="193" y="72"/>
                  </a:lnTo>
                  <a:lnTo>
                    <a:pt x="194" y="74"/>
                  </a:lnTo>
                  <a:lnTo>
                    <a:pt x="195" y="75"/>
                  </a:lnTo>
                  <a:lnTo>
                    <a:pt x="196" y="74"/>
                  </a:lnTo>
                  <a:lnTo>
                    <a:pt x="197" y="74"/>
                  </a:lnTo>
                  <a:lnTo>
                    <a:pt x="198" y="77"/>
                  </a:lnTo>
                  <a:lnTo>
                    <a:pt x="199" y="78"/>
                  </a:lnTo>
                  <a:lnTo>
                    <a:pt x="199" y="78"/>
                  </a:lnTo>
                  <a:lnTo>
                    <a:pt x="201" y="79"/>
                  </a:lnTo>
                  <a:lnTo>
                    <a:pt x="203" y="81"/>
                  </a:lnTo>
                  <a:lnTo>
                    <a:pt x="207" y="84"/>
                  </a:lnTo>
                  <a:lnTo>
                    <a:pt x="208" y="85"/>
                  </a:lnTo>
                  <a:lnTo>
                    <a:pt x="207" y="86"/>
                  </a:lnTo>
                  <a:lnTo>
                    <a:pt x="205" y="87"/>
                  </a:lnTo>
                  <a:lnTo>
                    <a:pt x="204" y="90"/>
                  </a:lnTo>
                  <a:lnTo>
                    <a:pt x="201" y="91"/>
                  </a:lnTo>
                  <a:lnTo>
                    <a:pt x="201" y="92"/>
                  </a:lnTo>
                  <a:lnTo>
                    <a:pt x="199" y="94"/>
                  </a:lnTo>
                  <a:lnTo>
                    <a:pt x="199" y="96"/>
                  </a:lnTo>
                  <a:lnTo>
                    <a:pt x="198" y="96"/>
                  </a:lnTo>
                  <a:lnTo>
                    <a:pt x="197" y="96"/>
                  </a:lnTo>
                  <a:lnTo>
                    <a:pt x="196" y="97"/>
                  </a:lnTo>
                  <a:lnTo>
                    <a:pt x="196" y="98"/>
                  </a:lnTo>
                  <a:lnTo>
                    <a:pt x="197" y="100"/>
                  </a:lnTo>
                  <a:lnTo>
                    <a:pt x="197" y="101"/>
                  </a:lnTo>
                  <a:lnTo>
                    <a:pt x="195" y="101"/>
                  </a:lnTo>
                  <a:lnTo>
                    <a:pt x="194" y="103"/>
                  </a:lnTo>
                  <a:lnTo>
                    <a:pt x="194" y="103"/>
                  </a:lnTo>
                  <a:lnTo>
                    <a:pt x="191" y="104"/>
                  </a:lnTo>
                  <a:lnTo>
                    <a:pt x="189" y="107"/>
                  </a:lnTo>
                  <a:lnTo>
                    <a:pt x="187" y="106"/>
                  </a:lnTo>
                  <a:lnTo>
                    <a:pt x="183" y="106"/>
                  </a:lnTo>
                  <a:lnTo>
                    <a:pt x="181" y="107"/>
                  </a:lnTo>
                  <a:lnTo>
                    <a:pt x="180" y="108"/>
                  </a:lnTo>
                  <a:lnTo>
                    <a:pt x="178" y="111"/>
                  </a:lnTo>
                  <a:lnTo>
                    <a:pt x="178" y="113"/>
                  </a:lnTo>
                  <a:lnTo>
                    <a:pt x="177" y="113"/>
                  </a:lnTo>
                  <a:lnTo>
                    <a:pt x="166" y="116"/>
                  </a:lnTo>
                  <a:lnTo>
                    <a:pt x="162" y="117"/>
                  </a:lnTo>
                  <a:lnTo>
                    <a:pt x="151" y="119"/>
                  </a:lnTo>
                  <a:lnTo>
                    <a:pt x="144" y="121"/>
                  </a:lnTo>
                  <a:lnTo>
                    <a:pt x="137" y="122"/>
                  </a:lnTo>
                  <a:lnTo>
                    <a:pt x="129" y="123"/>
                  </a:lnTo>
                  <a:lnTo>
                    <a:pt x="121" y="125"/>
                  </a:lnTo>
                  <a:lnTo>
                    <a:pt x="121" y="125"/>
                  </a:lnTo>
                  <a:close/>
                </a:path>
              </a:pathLst>
            </a:custGeom>
            <a:solidFill>
              <a:schemeClr val="accent1">
                <a:lumMod val="75000"/>
              </a:schemeClr>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5" name="Freeform 23"/>
            <p:cNvSpPr>
              <a:spLocks/>
            </p:cNvSpPr>
            <p:nvPr/>
          </p:nvSpPr>
          <p:spPr bwMode="auto">
            <a:xfrm>
              <a:off x="7073538" y="2004526"/>
              <a:ext cx="236543" cy="222128"/>
            </a:xfrm>
            <a:custGeom>
              <a:avLst/>
              <a:gdLst>
                <a:gd name="T0" fmla="*/ 5 w 63"/>
                <a:gd name="T1" fmla="*/ 38 h 64"/>
                <a:gd name="T2" fmla="*/ 4 w 63"/>
                <a:gd name="T3" fmla="*/ 31 h 64"/>
                <a:gd name="T4" fmla="*/ 0 w 63"/>
                <a:gd name="T5" fmla="*/ 12 h 64"/>
                <a:gd name="T6" fmla="*/ 15 w 63"/>
                <a:gd name="T7" fmla="*/ 9 h 64"/>
                <a:gd name="T8" fmla="*/ 16 w 63"/>
                <a:gd name="T9" fmla="*/ 9 h 64"/>
                <a:gd name="T10" fmla="*/ 22 w 63"/>
                <a:gd name="T11" fmla="*/ 8 h 64"/>
                <a:gd name="T12" fmla="*/ 23 w 63"/>
                <a:gd name="T13" fmla="*/ 9 h 64"/>
                <a:gd name="T14" fmla="*/ 24 w 63"/>
                <a:gd name="T15" fmla="*/ 8 h 64"/>
                <a:gd name="T16" fmla="*/ 24 w 63"/>
                <a:gd name="T17" fmla="*/ 7 h 64"/>
                <a:gd name="T18" fmla="*/ 29 w 63"/>
                <a:gd name="T19" fmla="*/ 6 h 64"/>
                <a:gd name="T20" fmla="*/ 29 w 63"/>
                <a:gd name="T21" fmla="*/ 6 h 64"/>
                <a:gd name="T22" fmla="*/ 30 w 63"/>
                <a:gd name="T23" fmla="*/ 6 h 64"/>
                <a:gd name="T24" fmla="*/ 30 w 63"/>
                <a:gd name="T25" fmla="*/ 6 h 64"/>
                <a:gd name="T26" fmla="*/ 32 w 63"/>
                <a:gd name="T27" fmla="*/ 5 h 64"/>
                <a:gd name="T28" fmla="*/ 44 w 63"/>
                <a:gd name="T29" fmla="*/ 2 h 64"/>
                <a:gd name="T30" fmla="*/ 45 w 63"/>
                <a:gd name="T31" fmla="*/ 2 h 64"/>
                <a:gd name="T32" fmla="*/ 55 w 63"/>
                <a:gd name="T33" fmla="*/ 0 h 64"/>
                <a:gd name="T34" fmla="*/ 55 w 63"/>
                <a:gd name="T35" fmla="*/ 0 h 64"/>
                <a:gd name="T36" fmla="*/ 59 w 63"/>
                <a:gd name="T37" fmla="*/ 14 h 64"/>
                <a:gd name="T38" fmla="*/ 60 w 63"/>
                <a:gd name="T39" fmla="*/ 18 h 64"/>
                <a:gd name="T40" fmla="*/ 61 w 63"/>
                <a:gd name="T41" fmla="*/ 20 h 64"/>
                <a:gd name="T42" fmla="*/ 63 w 63"/>
                <a:gd name="T43" fmla="*/ 29 h 64"/>
                <a:gd name="T44" fmla="*/ 61 w 63"/>
                <a:gd name="T45" fmla="*/ 30 h 64"/>
                <a:gd name="T46" fmla="*/ 62 w 63"/>
                <a:gd name="T47" fmla="*/ 33 h 64"/>
                <a:gd name="T48" fmla="*/ 62 w 63"/>
                <a:gd name="T49" fmla="*/ 34 h 64"/>
                <a:gd name="T50" fmla="*/ 61 w 63"/>
                <a:gd name="T51" fmla="*/ 34 h 64"/>
                <a:gd name="T52" fmla="*/ 49 w 63"/>
                <a:gd name="T53" fmla="*/ 39 h 64"/>
                <a:gd name="T54" fmla="*/ 47 w 63"/>
                <a:gd name="T55" fmla="*/ 39 h 64"/>
                <a:gd name="T56" fmla="*/ 45 w 63"/>
                <a:gd name="T57" fmla="*/ 37 h 64"/>
                <a:gd name="T58" fmla="*/ 45 w 63"/>
                <a:gd name="T59" fmla="*/ 41 h 64"/>
                <a:gd name="T60" fmla="*/ 41 w 63"/>
                <a:gd name="T61" fmla="*/ 43 h 64"/>
                <a:gd name="T62" fmla="*/ 28 w 63"/>
                <a:gd name="T63" fmla="*/ 45 h 64"/>
                <a:gd name="T64" fmla="*/ 24 w 63"/>
                <a:gd name="T65" fmla="*/ 52 h 64"/>
                <a:gd name="T66" fmla="*/ 8 w 63"/>
                <a:gd name="T67" fmla="*/ 64 h 64"/>
                <a:gd name="T68" fmla="*/ 7 w 63"/>
                <a:gd name="T69" fmla="*/ 64 h 64"/>
                <a:gd name="T70" fmla="*/ 4 w 63"/>
                <a:gd name="T71" fmla="*/ 60 h 64"/>
                <a:gd name="T72" fmla="*/ 11 w 63"/>
                <a:gd name="T73" fmla="*/ 52 h 64"/>
                <a:gd name="T74" fmla="*/ 7 w 63"/>
                <a:gd name="T75" fmla="*/ 49 h 64"/>
                <a:gd name="T76" fmla="*/ 7 w 63"/>
                <a:gd name="T77" fmla="*/ 46 h 64"/>
                <a:gd name="T78" fmla="*/ 5 w 63"/>
                <a:gd name="T79" fmla="*/ 3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 h="64">
                  <a:moveTo>
                    <a:pt x="5" y="38"/>
                  </a:moveTo>
                  <a:lnTo>
                    <a:pt x="4" y="31"/>
                  </a:lnTo>
                  <a:lnTo>
                    <a:pt x="0" y="12"/>
                  </a:lnTo>
                  <a:lnTo>
                    <a:pt x="15" y="9"/>
                  </a:lnTo>
                  <a:lnTo>
                    <a:pt x="16" y="9"/>
                  </a:lnTo>
                  <a:lnTo>
                    <a:pt x="22" y="8"/>
                  </a:lnTo>
                  <a:lnTo>
                    <a:pt x="23" y="9"/>
                  </a:lnTo>
                  <a:lnTo>
                    <a:pt x="24" y="8"/>
                  </a:lnTo>
                  <a:lnTo>
                    <a:pt x="24" y="7"/>
                  </a:lnTo>
                  <a:lnTo>
                    <a:pt x="29" y="6"/>
                  </a:lnTo>
                  <a:lnTo>
                    <a:pt x="29" y="6"/>
                  </a:lnTo>
                  <a:lnTo>
                    <a:pt x="30" y="6"/>
                  </a:lnTo>
                  <a:lnTo>
                    <a:pt x="30" y="6"/>
                  </a:lnTo>
                  <a:lnTo>
                    <a:pt x="32" y="5"/>
                  </a:lnTo>
                  <a:lnTo>
                    <a:pt x="44" y="2"/>
                  </a:lnTo>
                  <a:lnTo>
                    <a:pt x="45" y="2"/>
                  </a:lnTo>
                  <a:lnTo>
                    <a:pt x="55" y="0"/>
                  </a:lnTo>
                  <a:lnTo>
                    <a:pt x="55" y="0"/>
                  </a:lnTo>
                  <a:lnTo>
                    <a:pt x="59" y="14"/>
                  </a:lnTo>
                  <a:lnTo>
                    <a:pt x="60" y="18"/>
                  </a:lnTo>
                  <a:lnTo>
                    <a:pt x="61" y="20"/>
                  </a:lnTo>
                  <a:lnTo>
                    <a:pt x="63" y="29"/>
                  </a:lnTo>
                  <a:lnTo>
                    <a:pt x="61" y="30"/>
                  </a:lnTo>
                  <a:lnTo>
                    <a:pt x="62" y="33"/>
                  </a:lnTo>
                  <a:lnTo>
                    <a:pt x="62" y="34"/>
                  </a:lnTo>
                  <a:lnTo>
                    <a:pt x="61" y="34"/>
                  </a:lnTo>
                  <a:lnTo>
                    <a:pt x="49" y="39"/>
                  </a:lnTo>
                  <a:lnTo>
                    <a:pt x="47" y="39"/>
                  </a:lnTo>
                  <a:lnTo>
                    <a:pt x="45" y="37"/>
                  </a:lnTo>
                  <a:lnTo>
                    <a:pt x="45" y="41"/>
                  </a:lnTo>
                  <a:lnTo>
                    <a:pt x="41" y="43"/>
                  </a:lnTo>
                  <a:lnTo>
                    <a:pt x="28" y="45"/>
                  </a:lnTo>
                  <a:lnTo>
                    <a:pt x="24" y="52"/>
                  </a:lnTo>
                  <a:lnTo>
                    <a:pt x="8" y="64"/>
                  </a:lnTo>
                  <a:lnTo>
                    <a:pt x="7" y="64"/>
                  </a:lnTo>
                  <a:lnTo>
                    <a:pt x="4" y="60"/>
                  </a:lnTo>
                  <a:lnTo>
                    <a:pt x="11" y="52"/>
                  </a:lnTo>
                  <a:lnTo>
                    <a:pt x="7" y="49"/>
                  </a:lnTo>
                  <a:lnTo>
                    <a:pt x="7" y="46"/>
                  </a:lnTo>
                  <a:lnTo>
                    <a:pt x="5" y="38"/>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24"/>
            <p:cNvSpPr>
              <a:spLocks noEditPoints="1"/>
            </p:cNvSpPr>
            <p:nvPr/>
          </p:nvSpPr>
          <p:spPr bwMode="auto">
            <a:xfrm>
              <a:off x="7280042" y="1990644"/>
              <a:ext cx="108885" cy="131888"/>
            </a:xfrm>
            <a:custGeom>
              <a:avLst/>
              <a:gdLst>
                <a:gd name="T0" fmla="*/ 6 w 29"/>
                <a:gd name="T1" fmla="*/ 24 h 38"/>
                <a:gd name="T2" fmla="*/ 5 w 29"/>
                <a:gd name="T3" fmla="*/ 22 h 38"/>
                <a:gd name="T4" fmla="*/ 4 w 29"/>
                <a:gd name="T5" fmla="*/ 18 h 38"/>
                <a:gd name="T6" fmla="*/ 0 w 29"/>
                <a:gd name="T7" fmla="*/ 4 h 38"/>
                <a:gd name="T8" fmla="*/ 10 w 29"/>
                <a:gd name="T9" fmla="*/ 2 h 38"/>
                <a:gd name="T10" fmla="*/ 14 w 29"/>
                <a:gd name="T11" fmla="*/ 0 h 38"/>
                <a:gd name="T12" fmla="*/ 14 w 29"/>
                <a:gd name="T13" fmla="*/ 2 h 38"/>
                <a:gd name="T14" fmla="*/ 15 w 29"/>
                <a:gd name="T15" fmla="*/ 7 h 38"/>
                <a:gd name="T16" fmla="*/ 16 w 29"/>
                <a:gd name="T17" fmla="*/ 6 h 38"/>
                <a:gd name="T18" fmla="*/ 16 w 29"/>
                <a:gd name="T19" fmla="*/ 7 h 38"/>
                <a:gd name="T20" fmla="*/ 17 w 29"/>
                <a:gd name="T21" fmla="*/ 8 h 38"/>
                <a:gd name="T22" fmla="*/ 17 w 29"/>
                <a:gd name="T23" fmla="*/ 10 h 38"/>
                <a:gd name="T24" fmla="*/ 17 w 29"/>
                <a:gd name="T25" fmla="*/ 12 h 38"/>
                <a:gd name="T26" fmla="*/ 18 w 29"/>
                <a:gd name="T27" fmla="*/ 12 h 38"/>
                <a:gd name="T28" fmla="*/ 20 w 29"/>
                <a:gd name="T29" fmla="*/ 12 h 38"/>
                <a:gd name="T30" fmla="*/ 22 w 29"/>
                <a:gd name="T31" fmla="*/ 14 h 38"/>
                <a:gd name="T32" fmla="*/ 21 w 29"/>
                <a:gd name="T33" fmla="*/ 16 h 38"/>
                <a:gd name="T34" fmla="*/ 17 w 29"/>
                <a:gd name="T35" fmla="*/ 14 h 38"/>
                <a:gd name="T36" fmla="*/ 16 w 29"/>
                <a:gd name="T37" fmla="*/ 13 h 38"/>
                <a:gd name="T38" fmla="*/ 17 w 29"/>
                <a:gd name="T39" fmla="*/ 16 h 38"/>
                <a:gd name="T40" fmla="*/ 17 w 29"/>
                <a:gd name="T41" fmla="*/ 18 h 38"/>
                <a:gd name="T42" fmla="*/ 19 w 29"/>
                <a:gd name="T43" fmla="*/ 26 h 38"/>
                <a:gd name="T44" fmla="*/ 17 w 29"/>
                <a:gd name="T45" fmla="*/ 31 h 38"/>
                <a:gd name="T46" fmla="*/ 11 w 29"/>
                <a:gd name="T47" fmla="*/ 37 h 38"/>
                <a:gd name="T48" fmla="*/ 6 w 29"/>
                <a:gd name="T49" fmla="*/ 38 h 38"/>
                <a:gd name="T50" fmla="*/ 7 w 29"/>
                <a:gd name="T51" fmla="*/ 38 h 38"/>
                <a:gd name="T52" fmla="*/ 7 w 29"/>
                <a:gd name="T53" fmla="*/ 37 h 38"/>
                <a:gd name="T54" fmla="*/ 6 w 29"/>
                <a:gd name="T55" fmla="*/ 34 h 38"/>
                <a:gd name="T56" fmla="*/ 8 w 29"/>
                <a:gd name="T57" fmla="*/ 33 h 38"/>
                <a:gd name="T58" fmla="*/ 6 w 29"/>
                <a:gd name="T59" fmla="*/ 24 h 38"/>
                <a:gd name="T60" fmla="*/ 23 w 29"/>
                <a:gd name="T61" fmla="*/ 15 h 38"/>
                <a:gd name="T62" fmla="*/ 25 w 29"/>
                <a:gd name="T63" fmla="*/ 16 h 38"/>
                <a:gd name="T64" fmla="*/ 29 w 29"/>
                <a:gd name="T65" fmla="*/ 23 h 38"/>
                <a:gd name="T66" fmla="*/ 26 w 29"/>
                <a:gd name="T67" fmla="*/ 25 h 38"/>
                <a:gd name="T68" fmla="*/ 23 w 29"/>
                <a:gd name="T69" fmla="*/ 15 h 38"/>
                <a:gd name="T70" fmla="*/ 22 w 29"/>
                <a:gd name="T71" fmla="*/ 19 h 38"/>
                <a:gd name="T72" fmla="*/ 23 w 29"/>
                <a:gd name="T73" fmla="*/ 17 h 38"/>
                <a:gd name="T74" fmla="*/ 25 w 29"/>
                <a:gd name="T75" fmla="*/ 25 h 38"/>
                <a:gd name="T76" fmla="*/ 23 w 29"/>
                <a:gd name="T77" fmla="*/ 25 h 38"/>
                <a:gd name="T78" fmla="*/ 21 w 29"/>
                <a:gd name="T79" fmla="*/ 27 h 38"/>
                <a:gd name="T80" fmla="*/ 22 w 29"/>
                <a:gd name="T8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 h="38">
                  <a:moveTo>
                    <a:pt x="6" y="24"/>
                  </a:moveTo>
                  <a:lnTo>
                    <a:pt x="5" y="22"/>
                  </a:lnTo>
                  <a:lnTo>
                    <a:pt x="4" y="18"/>
                  </a:lnTo>
                  <a:lnTo>
                    <a:pt x="0" y="4"/>
                  </a:lnTo>
                  <a:lnTo>
                    <a:pt x="10" y="2"/>
                  </a:lnTo>
                  <a:lnTo>
                    <a:pt x="14" y="0"/>
                  </a:lnTo>
                  <a:lnTo>
                    <a:pt x="14" y="2"/>
                  </a:lnTo>
                  <a:lnTo>
                    <a:pt x="15" y="7"/>
                  </a:lnTo>
                  <a:lnTo>
                    <a:pt x="16" y="6"/>
                  </a:lnTo>
                  <a:lnTo>
                    <a:pt x="16" y="7"/>
                  </a:lnTo>
                  <a:lnTo>
                    <a:pt x="17" y="8"/>
                  </a:lnTo>
                  <a:lnTo>
                    <a:pt x="17" y="10"/>
                  </a:lnTo>
                  <a:lnTo>
                    <a:pt x="17" y="12"/>
                  </a:lnTo>
                  <a:lnTo>
                    <a:pt x="18" y="12"/>
                  </a:lnTo>
                  <a:lnTo>
                    <a:pt x="20" y="12"/>
                  </a:lnTo>
                  <a:lnTo>
                    <a:pt x="22" y="14"/>
                  </a:lnTo>
                  <a:lnTo>
                    <a:pt x="21" y="16"/>
                  </a:lnTo>
                  <a:lnTo>
                    <a:pt x="17" y="14"/>
                  </a:lnTo>
                  <a:lnTo>
                    <a:pt x="16" y="13"/>
                  </a:lnTo>
                  <a:lnTo>
                    <a:pt x="17" y="16"/>
                  </a:lnTo>
                  <a:lnTo>
                    <a:pt x="17" y="18"/>
                  </a:lnTo>
                  <a:lnTo>
                    <a:pt x="19" y="26"/>
                  </a:lnTo>
                  <a:lnTo>
                    <a:pt x="17" y="31"/>
                  </a:lnTo>
                  <a:lnTo>
                    <a:pt x="11" y="37"/>
                  </a:lnTo>
                  <a:lnTo>
                    <a:pt x="6" y="38"/>
                  </a:lnTo>
                  <a:lnTo>
                    <a:pt x="7" y="38"/>
                  </a:lnTo>
                  <a:lnTo>
                    <a:pt x="7" y="37"/>
                  </a:lnTo>
                  <a:lnTo>
                    <a:pt x="6" y="34"/>
                  </a:lnTo>
                  <a:lnTo>
                    <a:pt x="8" y="33"/>
                  </a:lnTo>
                  <a:lnTo>
                    <a:pt x="6" y="24"/>
                  </a:lnTo>
                  <a:close/>
                  <a:moveTo>
                    <a:pt x="23" y="15"/>
                  </a:moveTo>
                  <a:lnTo>
                    <a:pt x="25" y="16"/>
                  </a:lnTo>
                  <a:lnTo>
                    <a:pt x="29" y="23"/>
                  </a:lnTo>
                  <a:lnTo>
                    <a:pt x="26" y="25"/>
                  </a:lnTo>
                  <a:lnTo>
                    <a:pt x="23" y="15"/>
                  </a:lnTo>
                  <a:close/>
                  <a:moveTo>
                    <a:pt x="22" y="19"/>
                  </a:moveTo>
                  <a:lnTo>
                    <a:pt x="23" y="17"/>
                  </a:lnTo>
                  <a:lnTo>
                    <a:pt x="25" y="25"/>
                  </a:lnTo>
                  <a:lnTo>
                    <a:pt x="23" y="25"/>
                  </a:lnTo>
                  <a:lnTo>
                    <a:pt x="21" y="27"/>
                  </a:lnTo>
                  <a:lnTo>
                    <a:pt x="22" y="19"/>
                  </a:lnTo>
                  <a:close/>
                </a:path>
              </a:pathLst>
            </a:custGeom>
            <a:solidFill>
              <a:schemeClr val="accent1">
                <a:lumMod val="20000"/>
                <a:lumOff val="80000"/>
              </a:schemeClr>
            </a:solid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25"/>
            <p:cNvSpPr>
              <a:spLocks/>
            </p:cNvSpPr>
            <p:nvPr/>
          </p:nvSpPr>
          <p:spPr bwMode="auto">
            <a:xfrm>
              <a:off x="6923353" y="2195418"/>
              <a:ext cx="172713" cy="409548"/>
            </a:xfrm>
            <a:custGeom>
              <a:avLst/>
              <a:gdLst>
                <a:gd name="T0" fmla="*/ 2 w 46"/>
                <a:gd name="T1" fmla="*/ 85 h 118"/>
                <a:gd name="T2" fmla="*/ 2 w 46"/>
                <a:gd name="T3" fmla="*/ 83 h 118"/>
                <a:gd name="T4" fmla="*/ 3 w 46"/>
                <a:gd name="T5" fmla="*/ 81 h 118"/>
                <a:gd name="T6" fmla="*/ 5 w 46"/>
                <a:gd name="T7" fmla="*/ 78 h 118"/>
                <a:gd name="T8" fmla="*/ 8 w 46"/>
                <a:gd name="T9" fmla="*/ 77 h 118"/>
                <a:gd name="T10" fmla="*/ 11 w 46"/>
                <a:gd name="T11" fmla="*/ 75 h 118"/>
                <a:gd name="T12" fmla="*/ 10 w 46"/>
                <a:gd name="T13" fmla="*/ 72 h 118"/>
                <a:gd name="T14" fmla="*/ 11 w 46"/>
                <a:gd name="T15" fmla="*/ 70 h 118"/>
                <a:gd name="T16" fmla="*/ 13 w 46"/>
                <a:gd name="T17" fmla="*/ 70 h 118"/>
                <a:gd name="T18" fmla="*/ 15 w 46"/>
                <a:gd name="T19" fmla="*/ 66 h 118"/>
                <a:gd name="T20" fmla="*/ 18 w 46"/>
                <a:gd name="T21" fmla="*/ 64 h 118"/>
                <a:gd name="T22" fmla="*/ 21 w 46"/>
                <a:gd name="T23" fmla="*/ 60 h 118"/>
                <a:gd name="T24" fmla="*/ 21 w 46"/>
                <a:gd name="T25" fmla="*/ 58 h 118"/>
                <a:gd name="T26" fmla="*/ 15 w 46"/>
                <a:gd name="T27" fmla="*/ 53 h 118"/>
                <a:gd name="T28" fmla="*/ 13 w 46"/>
                <a:gd name="T29" fmla="*/ 52 h 118"/>
                <a:gd name="T30" fmla="*/ 11 w 46"/>
                <a:gd name="T31" fmla="*/ 48 h 118"/>
                <a:gd name="T32" fmla="*/ 9 w 46"/>
                <a:gd name="T33" fmla="*/ 49 h 118"/>
                <a:gd name="T34" fmla="*/ 7 w 46"/>
                <a:gd name="T35" fmla="*/ 46 h 118"/>
                <a:gd name="T36" fmla="*/ 6 w 46"/>
                <a:gd name="T37" fmla="*/ 42 h 118"/>
                <a:gd name="T38" fmla="*/ 2 w 46"/>
                <a:gd name="T39" fmla="*/ 42 h 118"/>
                <a:gd name="T40" fmla="*/ 2 w 46"/>
                <a:gd name="T41" fmla="*/ 41 h 118"/>
                <a:gd name="T42" fmla="*/ 1 w 46"/>
                <a:gd name="T43" fmla="*/ 38 h 118"/>
                <a:gd name="T44" fmla="*/ 1 w 46"/>
                <a:gd name="T45" fmla="*/ 37 h 118"/>
                <a:gd name="T46" fmla="*/ 0 w 46"/>
                <a:gd name="T47" fmla="*/ 34 h 118"/>
                <a:gd name="T48" fmla="*/ 0 w 46"/>
                <a:gd name="T49" fmla="*/ 32 h 118"/>
                <a:gd name="T50" fmla="*/ 3 w 46"/>
                <a:gd name="T51" fmla="*/ 31 h 118"/>
                <a:gd name="T52" fmla="*/ 2 w 46"/>
                <a:gd name="T53" fmla="*/ 28 h 118"/>
                <a:gd name="T54" fmla="*/ 3 w 46"/>
                <a:gd name="T55" fmla="*/ 26 h 118"/>
                <a:gd name="T56" fmla="*/ 2 w 46"/>
                <a:gd name="T57" fmla="*/ 25 h 118"/>
                <a:gd name="T58" fmla="*/ 0 w 46"/>
                <a:gd name="T59" fmla="*/ 21 h 118"/>
                <a:gd name="T60" fmla="*/ 1 w 46"/>
                <a:gd name="T61" fmla="*/ 19 h 118"/>
                <a:gd name="T62" fmla="*/ 3 w 46"/>
                <a:gd name="T63" fmla="*/ 17 h 118"/>
                <a:gd name="T64" fmla="*/ 3 w 46"/>
                <a:gd name="T65" fmla="*/ 15 h 118"/>
                <a:gd name="T66" fmla="*/ 4 w 46"/>
                <a:gd name="T67" fmla="*/ 13 h 118"/>
                <a:gd name="T68" fmla="*/ 5 w 46"/>
                <a:gd name="T69" fmla="*/ 8 h 118"/>
                <a:gd name="T70" fmla="*/ 6 w 46"/>
                <a:gd name="T71" fmla="*/ 4 h 118"/>
                <a:gd name="T72" fmla="*/ 7 w 46"/>
                <a:gd name="T73" fmla="*/ 3 h 118"/>
                <a:gd name="T74" fmla="*/ 22 w 46"/>
                <a:gd name="T75" fmla="*/ 5 h 118"/>
                <a:gd name="T76" fmla="*/ 28 w 46"/>
                <a:gd name="T77" fmla="*/ 7 h 118"/>
                <a:gd name="T78" fmla="*/ 40 w 46"/>
                <a:gd name="T79" fmla="*/ 13 h 118"/>
                <a:gd name="T80" fmla="*/ 40 w 46"/>
                <a:gd name="T81" fmla="*/ 17 h 118"/>
                <a:gd name="T82" fmla="*/ 39 w 46"/>
                <a:gd name="T83" fmla="*/ 25 h 118"/>
                <a:gd name="T84" fmla="*/ 36 w 46"/>
                <a:gd name="T85" fmla="*/ 30 h 118"/>
                <a:gd name="T86" fmla="*/ 35 w 46"/>
                <a:gd name="T87" fmla="*/ 29 h 118"/>
                <a:gd name="T88" fmla="*/ 33 w 46"/>
                <a:gd name="T89" fmla="*/ 38 h 118"/>
                <a:gd name="T90" fmla="*/ 35 w 46"/>
                <a:gd name="T91" fmla="*/ 40 h 118"/>
                <a:gd name="T92" fmla="*/ 44 w 46"/>
                <a:gd name="T93" fmla="*/ 44 h 118"/>
                <a:gd name="T94" fmla="*/ 43 w 46"/>
                <a:gd name="T95" fmla="*/ 56 h 118"/>
                <a:gd name="T96" fmla="*/ 46 w 46"/>
                <a:gd name="T97" fmla="*/ 56 h 118"/>
                <a:gd name="T98" fmla="*/ 43 w 46"/>
                <a:gd name="T99" fmla="*/ 59 h 118"/>
                <a:gd name="T100" fmla="*/ 44 w 46"/>
                <a:gd name="T101" fmla="*/ 68 h 118"/>
                <a:gd name="T102" fmla="*/ 44 w 46"/>
                <a:gd name="T103" fmla="*/ 81 h 118"/>
                <a:gd name="T104" fmla="*/ 42 w 46"/>
                <a:gd name="T105" fmla="*/ 86 h 118"/>
                <a:gd name="T106" fmla="*/ 40 w 46"/>
                <a:gd name="T107" fmla="*/ 88 h 118"/>
                <a:gd name="T108" fmla="*/ 40 w 46"/>
                <a:gd name="T109" fmla="*/ 94 h 118"/>
                <a:gd name="T110" fmla="*/ 35 w 46"/>
                <a:gd name="T111" fmla="*/ 101 h 118"/>
                <a:gd name="T112" fmla="*/ 32 w 46"/>
                <a:gd name="T113" fmla="*/ 114 h 118"/>
                <a:gd name="T114" fmla="*/ 30 w 46"/>
                <a:gd name="T115" fmla="*/ 118 h 118"/>
                <a:gd name="T116" fmla="*/ 28 w 46"/>
                <a:gd name="T117" fmla="*/ 110 h 118"/>
                <a:gd name="T118" fmla="*/ 23 w 46"/>
                <a:gd name="T119" fmla="*/ 107 h 118"/>
                <a:gd name="T120" fmla="*/ 7 w 46"/>
                <a:gd name="T121" fmla="*/ 102 h 118"/>
                <a:gd name="T122" fmla="*/ 2 w 46"/>
                <a:gd name="T123" fmla="*/ 93 h 118"/>
                <a:gd name="T124" fmla="*/ 2 w 46"/>
                <a:gd name="T125" fmla="*/ 8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 h="118">
                  <a:moveTo>
                    <a:pt x="2" y="85"/>
                  </a:moveTo>
                  <a:lnTo>
                    <a:pt x="2" y="85"/>
                  </a:lnTo>
                  <a:lnTo>
                    <a:pt x="2" y="84"/>
                  </a:lnTo>
                  <a:lnTo>
                    <a:pt x="2" y="83"/>
                  </a:lnTo>
                  <a:lnTo>
                    <a:pt x="3" y="82"/>
                  </a:lnTo>
                  <a:lnTo>
                    <a:pt x="3" y="81"/>
                  </a:lnTo>
                  <a:lnTo>
                    <a:pt x="3" y="81"/>
                  </a:lnTo>
                  <a:lnTo>
                    <a:pt x="5" y="78"/>
                  </a:lnTo>
                  <a:lnTo>
                    <a:pt x="8" y="77"/>
                  </a:lnTo>
                  <a:lnTo>
                    <a:pt x="8" y="77"/>
                  </a:lnTo>
                  <a:lnTo>
                    <a:pt x="9" y="75"/>
                  </a:lnTo>
                  <a:lnTo>
                    <a:pt x="11" y="75"/>
                  </a:lnTo>
                  <a:lnTo>
                    <a:pt x="11" y="74"/>
                  </a:lnTo>
                  <a:lnTo>
                    <a:pt x="10" y="72"/>
                  </a:lnTo>
                  <a:lnTo>
                    <a:pt x="10" y="71"/>
                  </a:lnTo>
                  <a:lnTo>
                    <a:pt x="11" y="70"/>
                  </a:lnTo>
                  <a:lnTo>
                    <a:pt x="12" y="70"/>
                  </a:lnTo>
                  <a:lnTo>
                    <a:pt x="13" y="70"/>
                  </a:lnTo>
                  <a:lnTo>
                    <a:pt x="13" y="68"/>
                  </a:lnTo>
                  <a:lnTo>
                    <a:pt x="15" y="66"/>
                  </a:lnTo>
                  <a:lnTo>
                    <a:pt x="15" y="65"/>
                  </a:lnTo>
                  <a:lnTo>
                    <a:pt x="18" y="64"/>
                  </a:lnTo>
                  <a:lnTo>
                    <a:pt x="19" y="61"/>
                  </a:lnTo>
                  <a:lnTo>
                    <a:pt x="21" y="60"/>
                  </a:lnTo>
                  <a:lnTo>
                    <a:pt x="22" y="59"/>
                  </a:lnTo>
                  <a:lnTo>
                    <a:pt x="21" y="58"/>
                  </a:lnTo>
                  <a:lnTo>
                    <a:pt x="17" y="55"/>
                  </a:lnTo>
                  <a:lnTo>
                    <a:pt x="15" y="53"/>
                  </a:lnTo>
                  <a:lnTo>
                    <a:pt x="13" y="52"/>
                  </a:lnTo>
                  <a:lnTo>
                    <a:pt x="13" y="52"/>
                  </a:lnTo>
                  <a:lnTo>
                    <a:pt x="12" y="51"/>
                  </a:lnTo>
                  <a:lnTo>
                    <a:pt x="11" y="48"/>
                  </a:lnTo>
                  <a:lnTo>
                    <a:pt x="10" y="48"/>
                  </a:lnTo>
                  <a:lnTo>
                    <a:pt x="9" y="49"/>
                  </a:lnTo>
                  <a:lnTo>
                    <a:pt x="8" y="48"/>
                  </a:lnTo>
                  <a:lnTo>
                    <a:pt x="7" y="46"/>
                  </a:lnTo>
                  <a:lnTo>
                    <a:pt x="7" y="43"/>
                  </a:lnTo>
                  <a:lnTo>
                    <a:pt x="6" y="42"/>
                  </a:lnTo>
                  <a:lnTo>
                    <a:pt x="4" y="42"/>
                  </a:lnTo>
                  <a:lnTo>
                    <a:pt x="2" y="42"/>
                  </a:lnTo>
                  <a:lnTo>
                    <a:pt x="2" y="42"/>
                  </a:lnTo>
                  <a:lnTo>
                    <a:pt x="2" y="41"/>
                  </a:lnTo>
                  <a:lnTo>
                    <a:pt x="2" y="40"/>
                  </a:lnTo>
                  <a:lnTo>
                    <a:pt x="1" y="38"/>
                  </a:lnTo>
                  <a:lnTo>
                    <a:pt x="1" y="38"/>
                  </a:lnTo>
                  <a:lnTo>
                    <a:pt x="1" y="37"/>
                  </a:lnTo>
                  <a:lnTo>
                    <a:pt x="0" y="36"/>
                  </a:lnTo>
                  <a:lnTo>
                    <a:pt x="0" y="34"/>
                  </a:lnTo>
                  <a:lnTo>
                    <a:pt x="0" y="33"/>
                  </a:lnTo>
                  <a:lnTo>
                    <a:pt x="0" y="32"/>
                  </a:lnTo>
                  <a:lnTo>
                    <a:pt x="2" y="31"/>
                  </a:lnTo>
                  <a:lnTo>
                    <a:pt x="3" y="31"/>
                  </a:lnTo>
                  <a:lnTo>
                    <a:pt x="3" y="29"/>
                  </a:lnTo>
                  <a:lnTo>
                    <a:pt x="2" y="28"/>
                  </a:lnTo>
                  <a:lnTo>
                    <a:pt x="3" y="27"/>
                  </a:lnTo>
                  <a:lnTo>
                    <a:pt x="3" y="26"/>
                  </a:lnTo>
                  <a:lnTo>
                    <a:pt x="2" y="26"/>
                  </a:lnTo>
                  <a:lnTo>
                    <a:pt x="2" y="25"/>
                  </a:lnTo>
                  <a:lnTo>
                    <a:pt x="0" y="22"/>
                  </a:lnTo>
                  <a:lnTo>
                    <a:pt x="0" y="21"/>
                  </a:lnTo>
                  <a:lnTo>
                    <a:pt x="0" y="20"/>
                  </a:lnTo>
                  <a:lnTo>
                    <a:pt x="1" y="19"/>
                  </a:lnTo>
                  <a:lnTo>
                    <a:pt x="2" y="19"/>
                  </a:lnTo>
                  <a:lnTo>
                    <a:pt x="3" y="17"/>
                  </a:lnTo>
                  <a:lnTo>
                    <a:pt x="3" y="15"/>
                  </a:lnTo>
                  <a:lnTo>
                    <a:pt x="3" y="15"/>
                  </a:lnTo>
                  <a:lnTo>
                    <a:pt x="3" y="15"/>
                  </a:lnTo>
                  <a:lnTo>
                    <a:pt x="4" y="13"/>
                  </a:lnTo>
                  <a:lnTo>
                    <a:pt x="5" y="12"/>
                  </a:lnTo>
                  <a:lnTo>
                    <a:pt x="5" y="8"/>
                  </a:lnTo>
                  <a:lnTo>
                    <a:pt x="5" y="7"/>
                  </a:lnTo>
                  <a:lnTo>
                    <a:pt x="6" y="4"/>
                  </a:lnTo>
                  <a:lnTo>
                    <a:pt x="7" y="3"/>
                  </a:lnTo>
                  <a:lnTo>
                    <a:pt x="7" y="3"/>
                  </a:lnTo>
                  <a:lnTo>
                    <a:pt x="9" y="0"/>
                  </a:lnTo>
                  <a:lnTo>
                    <a:pt x="22" y="5"/>
                  </a:lnTo>
                  <a:lnTo>
                    <a:pt x="27" y="7"/>
                  </a:lnTo>
                  <a:lnTo>
                    <a:pt x="28" y="7"/>
                  </a:lnTo>
                  <a:lnTo>
                    <a:pt x="40" y="11"/>
                  </a:lnTo>
                  <a:lnTo>
                    <a:pt x="40" y="13"/>
                  </a:lnTo>
                  <a:lnTo>
                    <a:pt x="40" y="15"/>
                  </a:lnTo>
                  <a:lnTo>
                    <a:pt x="40" y="17"/>
                  </a:lnTo>
                  <a:lnTo>
                    <a:pt x="39" y="21"/>
                  </a:lnTo>
                  <a:lnTo>
                    <a:pt x="39" y="25"/>
                  </a:lnTo>
                  <a:lnTo>
                    <a:pt x="39" y="27"/>
                  </a:lnTo>
                  <a:lnTo>
                    <a:pt x="36" y="30"/>
                  </a:lnTo>
                  <a:lnTo>
                    <a:pt x="36" y="27"/>
                  </a:lnTo>
                  <a:lnTo>
                    <a:pt x="35" y="29"/>
                  </a:lnTo>
                  <a:lnTo>
                    <a:pt x="34" y="33"/>
                  </a:lnTo>
                  <a:lnTo>
                    <a:pt x="33" y="38"/>
                  </a:lnTo>
                  <a:lnTo>
                    <a:pt x="33" y="40"/>
                  </a:lnTo>
                  <a:lnTo>
                    <a:pt x="35" y="40"/>
                  </a:lnTo>
                  <a:lnTo>
                    <a:pt x="38" y="40"/>
                  </a:lnTo>
                  <a:lnTo>
                    <a:pt x="44" y="44"/>
                  </a:lnTo>
                  <a:lnTo>
                    <a:pt x="45" y="56"/>
                  </a:lnTo>
                  <a:lnTo>
                    <a:pt x="43" y="56"/>
                  </a:lnTo>
                  <a:lnTo>
                    <a:pt x="44" y="57"/>
                  </a:lnTo>
                  <a:lnTo>
                    <a:pt x="46" y="56"/>
                  </a:lnTo>
                  <a:lnTo>
                    <a:pt x="45" y="58"/>
                  </a:lnTo>
                  <a:lnTo>
                    <a:pt x="43" y="59"/>
                  </a:lnTo>
                  <a:lnTo>
                    <a:pt x="44" y="59"/>
                  </a:lnTo>
                  <a:lnTo>
                    <a:pt x="44" y="68"/>
                  </a:lnTo>
                  <a:lnTo>
                    <a:pt x="45" y="75"/>
                  </a:lnTo>
                  <a:lnTo>
                    <a:pt x="44" y="81"/>
                  </a:lnTo>
                  <a:lnTo>
                    <a:pt x="42" y="84"/>
                  </a:lnTo>
                  <a:lnTo>
                    <a:pt x="42" y="86"/>
                  </a:lnTo>
                  <a:lnTo>
                    <a:pt x="39" y="86"/>
                  </a:lnTo>
                  <a:lnTo>
                    <a:pt x="40" y="88"/>
                  </a:lnTo>
                  <a:lnTo>
                    <a:pt x="39" y="92"/>
                  </a:lnTo>
                  <a:lnTo>
                    <a:pt x="40" y="94"/>
                  </a:lnTo>
                  <a:lnTo>
                    <a:pt x="34" y="101"/>
                  </a:lnTo>
                  <a:lnTo>
                    <a:pt x="35" y="101"/>
                  </a:lnTo>
                  <a:lnTo>
                    <a:pt x="35" y="102"/>
                  </a:lnTo>
                  <a:lnTo>
                    <a:pt x="32" y="114"/>
                  </a:lnTo>
                  <a:lnTo>
                    <a:pt x="30" y="116"/>
                  </a:lnTo>
                  <a:lnTo>
                    <a:pt x="30" y="118"/>
                  </a:lnTo>
                  <a:lnTo>
                    <a:pt x="27" y="118"/>
                  </a:lnTo>
                  <a:lnTo>
                    <a:pt x="28" y="110"/>
                  </a:lnTo>
                  <a:lnTo>
                    <a:pt x="27" y="108"/>
                  </a:lnTo>
                  <a:lnTo>
                    <a:pt x="23" y="107"/>
                  </a:lnTo>
                  <a:lnTo>
                    <a:pt x="19" y="109"/>
                  </a:lnTo>
                  <a:lnTo>
                    <a:pt x="7" y="102"/>
                  </a:lnTo>
                  <a:lnTo>
                    <a:pt x="2" y="97"/>
                  </a:lnTo>
                  <a:lnTo>
                    <a:pt x="2" y="93"/>
                  </a:lnTo>
                  <a:lnTo>
                    <a:pt x="0" y="91"/>
                  </a:lnTo>
                  <a:lnTo>
                    <a:pt x="2" y="85"/>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30"/>
            <p:cNvSpPr>
              <a:spLocks/>
            </p:cNvSpPr>
            <p:nvPr/>
          </p:nvSpPr>
          <p:spPr bwMode="auto">
            <a:xfrm>
              <a:off x="5706852" y="2216242"/>
              <a:ext cx="559441" cy="652500"/>
            </a:xfrm>
            <a:custGeom>
              <a:avLst/>
              <a:gdLst>
                <a:gd name="T0" fmla="*/ 69 w 149"/>
                <a:gd name="T1" fmla="*/ 181 h 188"/>
                <a:gd name="T2" fmla="*/ 63 w 149"/>
                <a:gd name="T3" fmla="*/ 178 h 188"/>
                <a:gd name="T4" fmla="*/ 58 w 149"/>
                <a:gd name="T5" fmla="*/ 181 h 188"/>
                <a:gd name="T6" fmla="*/ 53 w 149"/>
                <a:gd name="T7" fmla="*/ 181 h 188"/>
                <a:gd name="T8" fmla="*/ 48 w 149"/>
                <a:gd name="T9" fmla="*/ 177 h 188"/>
                <a:gd name="T10" fmla="*/ 39 w 149"/>
                <a:gd name="T11" fmla="*/ 176 h 188"/>
                <a:gd name="T12" fmla="*/ 34 w 149"/>
                <a:gd name="T13" fmla="*/ 169 h 188"/>
                <a:gd name="T14" fmla="*/ 29 w 149"/>
                <a:gd name="T15" fmla="*/ 164 h 188"/>
                <a:gd name="T16" fmla="*/ 25 w 149"/>
                <a:gd name="T17" fmla="*/ 162 h 188"/>
                <a:gd name="T18" fmla="*/ 17 w 149"/>
                <a:gd name="T19" fmla="*/ 161 h 188"/>
                <a:gd name="T20" fmla="*/ 14 w 149"/>
                <a:gd name="T21" fmla="*/ 153 h 188"/>
                <a:gd name="T22" fmla="*/ 10 w 149"/>
                <a:gd name="T23" fmla="*/ 122 h 188"/>
                <a:gd name="T24" fmla="*/ 7 w 149"/>
                <a:gd name="T25" fmla="*/ 89 h 188"/>
                <a:gd name="T26" fmla="*/ 3 w 149"/>
                <a:gd name="T27" fmla="*/ 56 h 188"/>
                <a:gd name="T28" fmla="*/ 0 w 149"/>
                <a:gd name="T29" fmla="*/ 34 h 188"/>
                <a:gd name="T30" fmla="*/ 34 w 149"/>
                <a:gd name="T31" fmla="*/ 29 h 188"/>
                <a:gd name="T32" fmla="*/ 67 w 149"/>
                <a:gd name="T33" fmla="*/ 34 h 188"/>
                <a:gd name="T34" fmla="*/ 70 w 149"/>
                <a:gd name="T35" fmla="*/ 38 h 188"/>
                <a:gd name="T36" fmla="*/ 95 w 149"/>
                <a:gd name="T37" fmla="*/ 31 h 188"/>
                <a:gd name="T38" fmla="*/ 123 w 149"/>
                <a:gd name="T39" fmla="*/ 9 h 188"/>
                <a:gd name="T40" fmla="*/ 142 w 149"/>
                <a:gd name="T41" fmla="*/ 25 h 188"/>
                <a:gd name="T42" fmla="*/ 149 w 149"/>
                <a:gd name="T43" fmla="*/ 67 h 188"/>
                <a:gd name="T44" fmla="*/ 144 w 149"/>
                <a:gd name="T45" fmla="*/ 70 h 188"/>
                <a:gd name="T46" fmla="*/ 148 w 149"/>
                <a:gd name="T47" fmla="*/ 75 h 188"/>
                <a:gd name="T48" fmla="*/ 149 w 149"/>
                <a:gd name="T49" fmla="*/ 83 h 188"/>
                <a:gd name="T50" fmla="*/ 146 w 149"/>
                <a:gd name="T51" fmla="*/ 91 h 188"/>
                <a:gd name="T52" fmla="*/ 146 w 149"/>
                <a:gd name="T53" fmla="*/ 102 h 188"/>
                <a:gd name="T54" fmla="*/ 145 w 149"/>
                <a:gd name="T55" fmla="*/ 104 h 188"/>
                <a:gd name="T56" fmla="*/ 145 w 149"/>
                <a:gd name="T57" fmla="*/ 108 h 188"/>
                <a:gd name="T58" fmla="*/ 146 w 149"/>
                <a:gd name="T59" fmla="*/ 114 h 188"/>
                <a:gd name="T60" fmla="*/ 145 w 149"/>
                <a:gd name="T61" fmla="*/ 118 h 188"/>
                <a:gd name="T62" fmla="*/ 141 w 149"/>
                <a:gd name="T63" fmla="*/ 124 h 188"/>
                <a:gd name="T64" fmla="*/ 137 w 149"/>
                <a:gd name="T65" fmla="*/ 130 h 188"/>
                <a:gd name="T66" fmla="*/ 133 w 149"/>
                <a:gd name="T67" fmla="*/ 132 h 188"/>
                <a:gd name="T68" fmla="*/ 127 w 149"/>
                <a:gd name="T69" fmla="*/ 132 h 188"/>
                <a:gd name="T70" fmla="*/ 125 w 149"/>
                <a:gd name="T71" fmla="*/ 140 h 188"/>
                <a:gd name="T72" fmla="*/ 119 w 149"/>
                <a:gd name="T73" fmla="*/ 143 h 188"/>
                <a:gd name="T74" fmla="*/ 119 w 149"/>
                <a:gd name="T75" fmla="*/ 150 h 188"/>
                <a:gd name="T76" fmla="*/ 119 w 149"/>
                <a:gd name="T77" fmla="*/ 153 h 188"/>
                <a:gd name="T78" fmla="*/ 118 w 149"/>
                <a:gd name="T79" fmla="*/ 157 h 188"/>
                <a:gd name="T80" fmla="*/ 115 w 149"/>
                <a:gd name="T81" fmla="*/ 161 h 188"/>
                <a:gd name="T82" fmla="*/ 114 w 149"/>
                <a:gd name="T83" fmla="*/ 155 h 188"/>
                <a:gd name="T84" fmla="*/ 110 w 149"/>
                <a:gd name="T85" fmla="*/ 156 h 188"/>
                <a:gd name="T86" fmla="*/ 108 w 149"/>
                <a:gd name="T87" fmla="*/ 164 h 188"/>
                <a:gd name="T88" fmla="*/ 107 w 149"/>
                <a:gd name="T89" fmla="*/ 172 h 188"/>
                <a:gd name="T90" fmla="*/ 106 w 149"/>
                <a:gd name="T91" fmla="*/ 177 h 188"/>
                <a:gd name="T92" fmla="*/ 102 w 149"/>
                <a:gd name="T93" fmla="*/ 186 h 188"/>
                <a:gd name="T94" fmla="*/ 96 w 149"/>
                <a:gd name="T95" fmla="*/ 188 h 188"/>
                <a:gd name="T96" fmla="*/ 91 w 149"/>
                <a:gd name="T97" fmla="*/ 182 h 188"/>
                <a:gd name="T98" fmla="*/ 86 w 149"/>
                <a:gd name="T99" fmla="*/ 179 h 188"/>
                <a:gd name="T100" fmla="*/ 83 w 149"/>
                <a:gd name="T101" fmla="*/ 173 h 188"/>
                <a:gd name="T102" fmla="*/ 78 w 149"/>
                <a:gd name="T103" fmla="*/ 176 h 188"/>
                <a:gd name="T104" fmla="*/ 72 w 149"/>
                <a:gd name="T105" fmla="*/ 18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 h="188">
                  <a:moveTo>
                    <a:pt x="71" y="180"/>
                  </a:moveTo>
                  <a:lnTo>
                    <a:pt x="70" y="181"/>
                  </a:lnTo>
                  <a:lnTo>
                    <a:pt x="70" y="182"/>
                  </a:lnTo>
                  <a:lnTo>
                    <a:pt x="69" y="181"/>
                  </a:lnTo>
                  <a:lnTo>
                    <a:pt x="69" y="180"/>
                  </a:lnTo>
                  <a:lnTo>
                    <a:pt x="67" y="179"/>
                  </a:lnTo>
                  <a:lnTo>
                    <a:pt x="65" y="179"/>
                  </a:lnTo>
                  <a:lnTo>
                    <a:pt x="63" y="178"/>
                  </a:lnTo>
                  <a:lnTo>
                    <a:pt x="61" y="178"/>
                  </a:lnTo>
                  <a:lnTo>
                    <a:pt x="59" y="179"/>
                  </a:lnTo>
                  <a:lnTo>
                    <a:pt x="58" y="180"/>
                  </a:lnTo>
                  <a:lnTo>
                    <a:pt x="58" y="181"/>
                  </a:lnTo>
                  <a:lnTo>
                    <a:pt x="57" y="182"/>
                  </a:lnTo>
                  <a:lnTo>
                    <a:pt x="57" y="182"/>
                  </a:lnTo>
                  <a:lnTo>
                    <a:pt x="55" y="182"/>
                  </a:lnTo>
                  <a:lnTo>
                    <a:pt x="53" y="181"/>
                  </a:lnTo>
                  <a:lnTo>
                    <a:pt x="53" y="179"/>
                  </a:lnTo>
                  <a:lnTo>
                    <a:pt x="51" y="179"/>
                  </a:lnTo>
                  <a:lnTo>
                    <a:pt x="50" y="177"/>
                  </a:lnTo>
                  <a:lnTo>
                    <a:pt x="48" y="177"/>
                  </a:lnTo>
                  <a:lnTo>
                    <a:pt x="46" y="176"/>
                  </a:lnTo>
                  <a:lnTo>
                    <a:pt x="43" y="177"/>
                  </a:lnTo>
                  <a:lnTo>
                    <a:pt x="42" y="177"/>
                  </a:lnTo>
                  <a:lnTo>
                    <a:pt x="39" y="176"/>
                  </a:lnTo>
                  <a:lnTo>
                    <a:pt x="37" y="175"/>
                  </a:lnTo>
                  <a:lnTo>
                    <a:pt x="36" y="172"/>
                  </a:lnTo>
                  <a:lnTo>
                    <a:pt x="35" y="170"/>
                  </a:lnTo>
                  <a:lnTo>
                    <a:pt x="34" y="169"/>
                  </a:lnTo>
                  <a:lnTo>
                    <a:pt x="33" y="165"/>
                  </a:lnTo>
                  <a:lnTo>
                    <a:pt x="32" y="165"/>
                  </a:lnTo>
                  <a:lnTo>
                    <a:pt x="30" y="165"/>
                  </a:lnTo>
                  <a:lnTo>
                    <a:pt x="29" y="164"/>
                  </a:lnTo>
                  <a:lnTo>
                    <a:pt x="28" y="163"/>
                  </a:lnTo>
                  <a:lnTo>
                    <a:pt x="28" y="161"/>
                  </a:lnTo>
                  <a:lnTo>
                    <a:pt x="26" y="161"/>
                  </a:lnTo>
                  <a:lnTo>
                    <a:pt x="25" y="162"/>
                  </a:lnTo>
                  <a:lnTo>
                    <a:pt x="23" y="164"/>
                  </a:lnTo>
                  <a:lnTo>
                    <a:pt x="22" y="164"/>
                  </a:lnTo>
                  <a:lnTo>
                    <a:pt x="20" y="163"/>
                  </a:lnTo>
                  <a:lnTo>
                    <a:pt x="17" y="161"/>
                  </a:lnTo>
                  <a:lnTo>
                    <a:pt x="16" y="163"/>
                  </a:lnTo>
                  <a:lnTo>
                    <a:pt x="15" y="163"/>
                  </a:lnTo>
                  <a:lnTo>
                    <a:pt x="14" y="153"/>
                  </a:lnTo>
                  <a:lnTo>
                    <a:pt x="14" y="153"/>
                  </a:lnTo>
                  <a:lnTo>
                    <a:pt x="12" y="143"/>
                  </a:lnTo>
                  <a:lnTo>
                    <a:pt x="12" y="140"/>
                  </a:lnTo>
                  <a:lnTo>
                    <a:pt x="11" y="132"/>
                  </a:lnTo>
                  <a:lnTo>
                    <a:pt x="10" y="122"/>
                  </a:lnTo>
                  <a:lnTo>
                    <a:pt x="10" y="118"/>
                  </a:lnTo>
                  <a:lnTo>
                    <a:pt x="8" y="103"/>
                  </a:lnTo>
                  <a:lnTo>
                    <a:pt x="8" y="101"/>
                  </a:lnTo>
                  <a:lnTo>
                    <a:pt x="7" y="89"/>
                  </a:lnTo>
                  <a:lnTo>
                    <a:pt x="6" y="82"/>
                  </a:lnTo>
                  <a:lnTo>
                    <a:pt x="5" y="72"/>
                  </a:lnTo>
                  <a:lnTo>
                    <a:pt x="4" y="69"/>
                  </a:lnTo>
                  <a:lnTo>
                    <a:pt x="3" y="56"/>
                  </a:lnTo>
                  <a:lnTo>
                    <a:pt x="3" y="55"/>
                  </a:lnTo>
                  <a:lnTo>
                    <a:pt x="2" y="48"/>
                  </a:lnTo>
                  <a:lnTo>
                    <a:pt x="1" y="42"/>
                  </a:lnTo>
                  <a:lnTo>
                    <a:pt x="0" y="34"/>
                  </a:lnTo>
                  <a:lnTo>
                    <a:pt x="14" y="32"/>
                  </a:lnTo>
                  <a:lnTo>
                    <a:pt x="14" y="32"/>
                  </a:lnTo>
                  <a:lnTo>
                    <a:pt x="31" y="30"/>
                  </a:lnTo>
                  <a:lnTo>
                    <a:pt x="34" y="29"/>
                  </a:lnTo>
                  <a:lnTo>
                    <a:pt x="43" y="27"/>
                  </a:lnTo>
                  <a:lnTo>
                    <a:pt x="55" y="31"/>
                  </a:lnTo>
                  <a:lnTo>
                    <a:pt x="60" y="34"/>
                  </a:lnTo>
                  <a:lnTo>
                    <a:pt x="67" y="34"/>
                  </a:lnTo>
                  <a:lnTo>
                    <a:pt x="68" y="35"/>
                  </a:lnTo>
                  <a:lnTo>
                    <a:pt x="59" y="39"/>
                  </a:lnTo>
                  <a:lnTo>
                    <a:pt x="64" y="40"/>
                  </a:lnTo>
                  <a:lnTo>
                    <a:pt x="70" y="38"/>
                  </a:lnTo>
                  <a:lnTo>
                    <a:pt x="76" y="40"/>
                  </a:lnTo>
                  <a:lnTo>
                    <a:pt x="82" y="37"/>
                  </a:lnTo>
                  <a:lnTo>
                    <a:pt x="93" y="31"/>
                  </a:lnTo>
                  <a:lnTo>
                    <a:pt x="95" y="31"/>
                  </a:lnTo>
                  <a:lnTo>
                    <a:pt x="102" y="31"/>
                  </a:lnTo>
                  <a:lnTo>
                    <a:pt x="109" y="23"/>
                  </a:lnTo>
                  <a:lnTo>
                    <a:pt x="113" y="17"/>
                  </a:lnTo>
                  <a:lnTo>
                    <a:pt x="123" y="9"/>
                  </a:lnTo>
                  <a:lnTo>
                    <a:pt x="138" y="0"/>
                  </a:lnTo>
                  <a:lnTo>
                    <a:pt x="139" y="7"/>
                  </a:lnTo>
                  <a:lnTo>
                    <a:pt x="142" y="25"/>
                  </a:lnTo>
                  <a:lnTo>
                    <a:pt x="142" y="25"/>
                  </a:lnTo>
                  <a:lnTo>
                    <a:pt x="145" y="42"/>
                  </a:lnTo>
                  <a:lnTo>
                    <a:pt x="147" y="54"/>
                  </a:lnTo>
                  <a:lnTo>
                    <a:pt x="147" y="56"/>
                  </a:lnTo>
                  <a:lnTo>
                    <a:pt x="149" y="67"/>
                  </a:lnTo>
                  <a:lnTo>
                    <a:pt x="147" y="68"/>
                  </a:lnTo>
                  <a:lnTo>
                    <a:pt x="146" y="68"/>
                  </a:lnTo>
                  <a:lnTo>
                    <a:pt x="145" y="68"/>
                  </a:lnTo>
                  <a:lnTo>
                    <a:pt x="144" y="70"/>
                  </a:lnTo>
                  <a:lnTo>
                    <a:pt x="144" y="71"/>
                  </a:lnTo>
                  <a:lnTo>
                    <a:pt x="146" y="72"/>
                  </a:lnTo>
                  <a:lnTo>
                    <a:pt x="146" y="74"/>
                  </a:lnTo>
                  <a:lnTo>
                    <a:pt x="148" y="75"/>
                  </a:lnTo>
                  <a:lnTo>
                    <a:pt x="147" y="79"/>
                  </a:lnTo>
                  <a:lnTo>
                    <a:pt x="147" y="79"/>
                  </a:lnTo>
                  <a:lnTo>
                    <a:pt x="148" y="80"/>
                  </a:lnTo>
                  <a:lnTo>
                    <a:pt x="149" y="83"/>
                  </a:lnTo>
                  <a:lnTo>
                    <a:pt x="149" y="85"/>
                  </a:lnTo>
                  <a:lnTo>
                    <a:pt x="148" y="87"/>
                  </a:lnTo>
                  <a:lnTo>
                    <a:pt x="147" y="89"/>
                  </a:lnTo>
                  <a:lnTo>
                    <a:pt x="146" y="91"/>
                  </a:lnTo>
                  <a:lnTo>
                    <a:pt x="147" y="91"/>
                  </a:lnTo>
                  <a:lnTo>
                    <a:pt x="146" y="97"/>
                  </a:lnTo>
                  <a:lnTo>
                    <a:pt x="147" y="100"/>
                  </a:lnTo>
                  <a:lnTo>
                    <a:pt x="146" y="102"/>
                  </a:lnTo>
                  <a:lnTo>
                    <a:pt x="147" y="103"/>
                  </a:lnTo>
                  <a:lnTo>
                    <a:pt x="146" y="104"/>
                  </a:lnTo>
                  <a:lnTo>
                    <a:pt x="146" y="104"/>
                  </a:lnTo>
                  <a:lnTo>
                    <a:pt x="145" y="104"/>
                  </a:lnTo>
                  <a:lnTo>
                    <a:pt x="145" y="104"/>
                  </a:lnTo>
                  <a:lnTo>
                    <a:pt x="146" y="106"/>
                  </a:lnTo>
                  <a:lnTo>
                    <a:pt x="146" y="106"/>
                  </a:lnTo>
                  <a:lnTo>
                    <a:pt x="145" y="108"/>
                  </a:lnTo>
                  <a:lnTo>
                    <a:pt x="146" y="109"/>
                  </a:lnTo>
                  <a:lnTo>
                    <a:pt x="144" y="112"/>
                  </a:lnTo>
                  <a:lnTo>
                    <a:pt x="145" y="113"/>
                  </a:lnTo>
                  <a:lnTo>
                    <a:pt x="146" y="114"/>
                  </a:lnTo>
                  <a:lnTo>
                    <a:pt x="146" y="114"/>
                  </a:lnTo>
                  <a:lnTo>
                    <a:pt x="145" y="116"/>
                  </a:lnTo>
                  <a:lnTo>
                    <a:pt x="145" y="116"/>
                  </a:lnTo>
                  <a:lnTo>
                    <a:pt x="145" y="118"/>
                  </a:lnTo>
                  <a:lnTo>
                    <a:pt x="144" y="120"/>
                  </a:lnTo>
                  <a:lnTo>
                    <a:pt x="143" y="120"/>
                  </a:lnTo>
                  <a:lnTo>
                    <a:pt x="142" y="121"/>
                  </a:lnTo>
                  <a:lnTo>
                    <a:pt x="141" y="124"/>
                  </a:lnTo>
                  <a:lnTo>
                    <a:pt x="141" y="124"/>
                  </a:lnTo>
                  <a:lnTo>
                    <a:pt x="139" y="126"/>
                  </a:lnTo>
                  <a:lnTo>
                    <a:pt x="139" y="128"/>
                  </a:lnTo>
                  <a:lnTo>
                    <a:pt x="137" y="130"/>
                  </a:lnTo>
                  <a:lnTo>
                    <a:pt x="136" y="130"/>
                  </a:lnTo>
                  <a:lnTo>
                    <a:pt x="135" y="131"/>
                  </a:lnTo>
                  <a:lnTo>
                    <a:pt x="135" y="132"/>
                  </a:lnTo>
                  <a:lnTo>
                    <a:pt x="133" y="132"/>
                  </a:lnTo>
                  <a:lnTo>
                    <a:pt x="132" y="134"/>
                  </a:lnTo>
                  <a:lnTo>
                    <a:pt x="131" y="135"/>
                  </a:lnTo>
                  <a:lnTo>
                    <a:pt x="128" y="132"/>
                  </a:lnTo>
                  <a:lnTo>
                    <a:pt x="127" y="132"/>
                  </a:lnTo>
                  <a:lnTo>
                    <a:pt x="127" y="132"/>
                  </a:lnTo>
                  <a:lnTo>
                    <a:pt x="125" y="136"/>
                  </a:lnTo>
                  <a:lnTo>
                    <a:pt x="125" y="137"/>
                  </a:lnTo>
                  <a:lnTo>
                    <a:pt x="125" y="140"/>
                  </a:lnTo>
                  <a:lnTo>
                    <a:pt x="121" y="140"/>
                  </a:lnTo>
                  <a:lnTo>
                    <a:pt x="121" y="141"/>
                  </a:lnTo>
                  <a:lnTo>
                    <a:pt x="121" y="143"/>
                  </a:lnTo>
                  <a:lnTo>
                    <a:pt x="119" y="143"/>
                  </a:lnTo>
                  <a:lnTo>
                    <a:pt x="119" y="145"/>
                  </a:lnTo>
                  <a:lnTo>
                    <a:pt x="119" y="147"/>
                  </a:lnTo>
                  <a:lnTo>
                    <a:pt x="119" y="149"/>
                  </a:lnTo>
                  <a:lnTo>
                    <a:pt x="119" y="150"/>
                  </a:lnTo>
                  <a:lnTo>
                    <a:pt x="117" y="151"/>
                  </a:lnTo>
                  <a:lnTo>
                    <a:pt x="117" y="151"/>
                  </a:lnTo>
                  <a:lnTo>
                    <a:pt x="118" y="152"/>
                  </a:lnTo>
                  <a:lnTo>
                    <a:pt x="119" y="153"/>
                  </a:lnTo>
                  <a:lnTo>
                    <a:pt x="119" y="156"/>
                  </a:lnTo>
                  <a:lnTo>
                    <a:pt x="121" y="157"/>
                  </a:lnTo>
                  <a:lnTo>
                    <a:pt x="120" y="158"/>
                  </a:lnTo>
                  <a:lnTo>
                    <a:pt x="118" y="157"/>
                  </a:lnTo>
                  <a:lnTo>
                    <a:pt x="117" y="157"/>
                  </a:lnTo>
                  <a:lnTo>
                    <a:pt x="117" y="160"/>
                  </a:lnTo>
                  <a:lnTo>
                    <a:pt x="117" y="161"/>
                  </a:lnTo>
                  <a:lnTo>
                    <a:pt x="115" y="161"/>
                  </a:lnTo>
                  <a:lnTo>
                    <a:pt x="115" y="160"/>
                  </a:lnTo>
                  <a:lnTo>
                    <a:pt x="116" y="158"/>
                  </a:lnTo>
                  <a:lnTo>
                    <a:pt x="114" y="155"/>
                  </a:lnTo>
                  <a:lnTo>
                    <a:pt x="114" y="155"/>
                  </a:lnTo>
                  <a:lnTo>
                    <a:pt x="113" y="155"/>
                  </a:lnTo>
                  <a:lnTo>
                    <a:pt x="111" y="155"/>
                  </a:lnTo>
                  <a:lnTo>
                    <a:pt x="110" y="155"/>
                  </a:lnTo>
                  <a:lnTo>
                    <a:pt x="110" y="156"/>
                  </a:lnTo>
                  <a:lnTo>
                    <a:pt x="109" y="157"/>
                  </a:lnTo>
                  <a:lnTo>
                    <a:pt x="109" y="158"/>
                  </a:lnTo>
                  <a:lnTo>
                    <a:pt x="107" y="161"/>
                  </a:lnTo>
                  <a:lnTo>
                    <a:pt x="108" y="164"/>
                  </a:lnTo>
                  <a:lnTo>
                    <a:pt x="106" y="166"/>
                  </a:lnTo>
                  <a:lnTo>
                    <a:pt x="106" y="167"/>
                  </a:lnTo>
                  <a:lnTo>
                    <a:pt x="107" y="171"/>
                  </a:lnTo>
                  <a:lnTo>
                    <a:pt x="107" y="172"/>
                  </a:lnTo>
                  <a:lnTo>
                    <a:pt x="109" y="175"/>
                  </a:lnTo>
                  <a:lnTo>
                    <a:pt x="108" y="176"/>
                  </a:lnTo>
                  <a:lnTo>
                    <a:pt x="107" y="177"/>
                  </a:lnTo>
                  <a:lnTo>
                    <a:pt x="106" y="177"/>
                  </a:lnTo>
                  <a:lnTo>
                    <a:pt x="105" y="177"/>
                  </a:lnTo>
                  <a:lnTo>
                    <a:pt x="105" y="183"/>
                  </a:lnTo>
                  <a:lnTo>
                    <a:pt x="105" y="184"/>
                  </a:lnTo>
                  <a:lnTo>
                    <a:pt x="102" y="186"/>
                  </a:lnTo>
                  <a:lnTo>
                    <a:pt x="102" y="186"/>
                  </a:lnTo>
                  <a:lnTo>
                    <a:pt x="99" y="187"/>
                  </a:lnTo>
                  <a:lnTo>
                    <a:pt x="98" y="188"/>
                  </a:lnTo>
                  <a:lnTo>
                    <a:pt x="96" y="188"/>
                  </a:lnTo>
                  <a:lnTo>
                    <a:pt x="96" y="187"/>
                  </a:lnTo>
                  <a:lnTo>
                    <a:pt x="94" y="184"/>
                  </a:lnTo>
                  <a:lnTo>
                    <a:pt x="92" y="183"/>
                  </a:lnTo>
                  <a:lnTo>
                    <a:pt x="91" y="182"/>
                  </a:lnTo>
                  <a:lnTo>
                    <a:pt x="90" y="181"/>
                  </a:lnTo>
                  <a:lnTo>
                    <a:pt x="88" y="181"/>
                  </a:lnTo>
                  <a:lnTo>
                    <a:pt x="86" y="180"/>
                  </a:lnTo>
                  <a:lnTo>
                    <a:pt x="86" y="179"/>
                  </a:lnTo>
                  <a:lnTo>
                    <a:pt x="85" y="177"/>
                  </a:lnTo>
                  <a:lnTo>
                    <a:pt x="84" y="175"/>
                  </a:lnTo>
                  <a:lnTo>
                    <a:pt x="84" y="173"/>
                  </a:lnTo>
                  <a:lnTo>
                    <a:pt x="83" y="173"/>
                  </a:lnTo>
                  <a:lnTo>
                    <a:pt x="82" y="173"/>
                  </a:lnTo>
                  <a:lnTo>
                    <a:pt x="80" y="174"/>
                  </a:lnTo>
                  <a:lnTo>
                    <a:pt x="78" y="175"/>
                  </a:lnTo>
                  <a:lnTo>
                    <a:pt x="78" y="176"/>
                  </a:lnTo>
                  <a:lnTo>
                    <a:pt x="76" y="177"/>
                  </a:lnTo>
                  <a:lnTo>
                    <a:pt x="75" y="180"/>
                  </a:lnTo>
                  <a:lnTo>
                    <a:pt x="74" y="180"/>
                  </a:lnTo>
                  <a:lnTo>
                    <a:pt x="72" y="180"/>
                  </a:lnTo>
                  <a:lnTo>
                    <a:pt x="71" y="180"/>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Freeform 32"/>
            <p:cNvSpPr>
              <a:spLocks/>
            </p:cNvSpPr>
            <p:nvPr/>
          </p:nvSpPr>
          <p:spPr bwMode="auto">
            <a:xfrm>
              <a:off x="6754393" y="2653556"/>
              <a:ext cx="26283" cy="34708"/>
            </a:xfrm>
            <a:custGeom>
              <a:avLst/>
              <a:gdLst>
                <a:gd name="T0" fmla="*/ 3 w 7"/>
                <a:gd name="T1" fmla="*/ 1 h 10"/>
                <a:gd name="T2" fmla="*/ 7 w 7"/>
                <a:gd name="T3" fmla="*/ 4 h 10"/>
                <a:gd name="T4" fmla="*/ 4 w 7"/>
                <a:gd name="T5" fmla="*/ 10 h 10"/>
                <a:gd name="T6" fmla="*/ 4 w 7"/>
                <a:gd name="T7" fmla="*/ 9 h 10"/>
                <a:gd name="T8" fmla="*/ 3 w 7"/>
                <a:gd name="T9" fmla="*/ 8 h 10"/>
                <a:gd name="T10" fmla="*/ 3 w 7"/>
                <a:gd name="T11" fmla="*/ 8 h 10"/>
                <a:gd name="T12" fmla="*/ 3 w 7"/>
                <a:gd name="T13" fmla="*/ 6 h 10"/>
                <a:gd name="T14" fmla="*/ 2 w 7"/>
                <a:gd name="T15" fmla="*/ 6 h 10"/>
                <a:gd name="T16" fmla="*/ 1 w 7"/>
                <a:gd name="T17" fmla="*/ 4 h 10"/>
                <a:gd name="T18" fmla="*/ 0 w 7"/>
                <a:gd name="T19" fmla="*/ 4 h 10"/>
                <a:gd name="T20" fmla="*/ 2 w 7"/>
                <a:gd name="T21" fmla="*/ 0 h 10"/>
                <a:gd name="T22" fmla="*/ 3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3" y="1"/>
                  </a:moveTo>
                  <a:lnTo>
                    <a:pt x="7" y="4"/>
                  </a:lnTo>
                  <a:lnTo>
                    <a:pt x="4" y="10"/>
                  </a:lnTo>
                  <a:lnTo>
                    <a:pt x="4" y="9"/>
                  </a:lnTo>
                  <a:lnTo>
                    <a:pt x="3" y="8"/>
                  </a:lnTo>
                  <a:lnTo>
                    <a:pt x="3" y="8"/>
                  </a:lnTo>
                  <a:lnTo>
                    <a:pt x="3" y="6"/>
                  </a:lnTo>
                  <a:lnTo>
                    <a:pt x="2" y="6"/>
                  </a:lnTo>
                  <a:lnTo>
                    <a:pt x="1" y="4"/>
                  </a:lnTo>
                  <a:lnTo>
                    <a:pt x="0" y="4"/>
                  </a:lnTo>
                  <a:lnTo>
                    <a:pt x="2" y="0"/>
                  </a:lnTo>
                  <a:lnTo>
                    <a:pt x="3" y="1"/>
                  </a:lnTo>
                  <a:close/>
                </a:path>
              </a:pathLst>
            </a:custGeom>
            <a:solidFill>
              <a:srgbClr val="002060"/>
            </a:solid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Freeform 33"/>
            <p:cNvSpPr>
              <a:spLocks/>
            </p:cNvSpPr>
            <p:nvPr/>
          </p:nvSpPr>
          <p:spPr bwMode="auto">
            <a:xfrm>
              <a:off x="6889560" y="2473078"/>
              <a:ext cx="146432" cy="236010"/>
            </a:xfrm>
            <a:custGeom>
              <a:avLst/>
              <a:gdLst>
                <a:gd name="T0" fmla="*/ 15 w 39"/>
                <a:gd name="T1" fmla="*/ 64 h 68"/>
                <a:gd name="T2" fmla="*/ 14 w 39"/>
                <a:gd name="T3" fmla="*/ 60 h 68"/>
                <a:gd name="T4" fmla="*/ 12 w 39"/>
                <a:gd name="T5" fmla="*/ 50 h 68"/>
                <a:gd name="T6" fmla="*/ 8 w 39"/>
                <a:gd name="T7" fmla="*/ 36 h 68"/>
                <a:gd name="T8" fmla="*/ 6 w 39"/>
                <a:gd name="T9" fmla="*/ 30 h 68"/>
                <a:gd name="T10" fmla="*/ 6 w 39"/>
                <a:gd name="T11" fmla="*/ 28 h 68"/>
                <a:gd name="T12" fmla="*/ 5 w 39"/>
                <a:gd name="T13" fmla="*/ 24 h 68"/>
                <a:gd name="T14" fmla="*/ 0 w 39"/>
                <a:gd name="T15" fmla="*/ 7 h 68"/>
                <a:gd name="T16" fmla="*/ 1 w 39"/>
                <a:gd name="T17" fmla="*/ 7 h 68"/>
                <a:gd name="T18" fmla="*/ 1 w 39"/>
                <a:gd name="T19" fmla="*/ 5 h 68"/>
                <a:gd name="T20" fmla="*/ 3 w 39"/>
                <a:gd name="T21" fmla="*/ 2 h 68"/>
                <a:gd name="T22" fmla="*/ 4 w 39"/>
                <a:gd name="T23" fmla="*/ 1 h 68"/>
                <a:gd name="T24" fmla="*/ 6 w 39"/>
                <a:gd name="T25" fmla="*/ 0 h 68"/>
                <a:gd name="T26" fmla="*/ 10 w 39"/>
                <a:gd name="T27" fmla="*/ 0 h 68"/>
                <a:gd name="T28" fmla="*/ 12 w 39"/>
                <a:gd name="T29" fmla="*/ 1 h 68"/>
                <a:gd name="T30" fmla="*/ 12 w 39"/>
                <a:gd name="T31" fmla="*/ 1 h 68"/>
                <a:gd name="T32" fmla="*/ 12 w 39"/>
                <a:gd name="T33" fmla="*/ 2 h 68"/>
                <a:gd name="T34" fmla="*/ 11 w 39"/>
                <a:gd name="T35" fmla="*/ 3 h 68"/>
                <a:gd name="T36" fmla="*/ 11 w 39"/>
                <a:gd name="T37" fmla="*/ 4 h 68"/>
                <a:gd name="T38" fmla="*/ 11 w 39"/>
                <a:gd name="T39" fmla="*/ 5 h 68"/>
                <a:gd name="T40" fmla="*/ 11 w 39"/>
                <a:gd name="T41" fmla="*/ 5 h 68"/>
                <a:gd name="T42" fmla="*/ 7 w 39"/>
                <a:gd name="T43" fmla="*/ 11 h 68"/>
                <a:gd name="T44" fmla="*/ 9 w 39"/>
                <a:gd name="T45" fmla="*/ 13 h 68"/>
                <a:gd name="T46" fmla="*/ 10 w 39"/>
                <a:gd name="T47" fmla="*/ 19 h 68"/>
                <a:gd name="T48" fmla="*/ 13 w 39"/>
                <a:gd name="T49" fmla="*/ 23 h 68"/>
                <a:gd name="T50" fmla="*/ 18 w 39"/>
                <a:gd name="T51" fmla="*/ 27 h 68"/>
                <a:gd name="T52" fmla="*/ 20 w 39"/>
                <a:gd name="T53" fmla="*/ 36 h 68"/>
                <a:gd name="T54" fmla="*/ 24 w 39"/>
                <a:gd name="T55" fmla="*/ 38 h 68"/>
                <a:gd name="T56" fmla="*/ 25 w 39"/>
                <a:gd name="T57" fmla="*/ 42 h 68"/>
                <a:gd name="T58" fmla="*/ 30 w 39"/>
                <a:gd name="T59" fmla="*/ 48 h 68"/>
                <a:gd name="T60" fmla="*/ 34 w 39"/>
                <a:gd name="T61" fmla="*/ 47 h 68"/>
                <a:gd name="T62" fmla="*/ 39 w 39"/>
                <a:gd name="T63" fmla="*/ 64 h 68"/>
                <a:gd name="T64" fmla="*/ 38 w 39"/>
                <a:gd name="T65" fmla="*/ 64 h 68"/>
                <a:gd name="T66" fmla="*/ 38 w 39"/>
                <a:gd name="T67" fmla="*/ 64 h 68"/>
                <a:gd name="T68" fmla="*/ 28 w 39"/>
                <a:gd name="T69" fmla="*/ 66 h 68"/>
                <a:gd name="T70" fmla="*/ 16 w 39"/>
                <a:gd name="T71" fmla="*/ 68 h 68"/>
                <a:gd name="T72" fmla="*/ 15 w 39"/>
                <a:gd name="T73"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68">
                  <a:moveTo>
                    <a:pt x="15" y="64"/>
                  </a:moveTo>
                  <a:lnTo>
                    <a:pt x="14" y="60"/>
                  </a:lnTo>
                  <a:lnTo>
                    <a:pt x="12" y="50"/>
                  </a:lnTo>
                  <a:lnTo>
                    <a:pt x="8" y="36"/>
                  </a:lnTo>
                  <a:lnTo>
                    <a:pt x="6" y="30"/>
                  </a:lnTo>
                  <a:lnTo>
                    <a:pt x="6" y="28"/>
                  </a:lnTo>
                  <a:lnTo>
                    <a:pt x="5" y="24"/>
                  </a:lnTo>
                  <a:lnTo>
                    <a:pt x="0" y="7"/>
                  </a:lnTo>
                  <a:lnTo>
                    <a:pt x="1" y="7"/>
                  </a:lnTo>
                  <a:lnTo>
                    <a:pt x="1" y="5"/>
                  </a:lnTo>
                  <a:lnTo>
                    <a:pt x="3" y="2"/>
                  </a:lnTo>
                  <a:lnTo>
                    <a:pt x="4" y="1"/>
                  </a:lnTo>
                  <a:lnTo>
                    <a:pt x="6" y="0"/>
                  </a:lnTo>
                  <a:lnTo>
                    <a:pt x="10" y="0"/>
                  </a:lnTo>
                  <a:lnTo>
                    <a:pt x="12" y="1"/>
                  </a:lnTo>
                  <a:lnTo>
                    <a:pt x="12" y="1"/>
                  </a:lnTo>
                  <a:lnTo>
                    <a:pt x="12" y="2"/>
                  </a:lnTo>
                  <a:lnTo>
                    <a:pt x="11" y="3"/>
                  </a:lnTo>
                  <a:lnTo>
                    <a:pt x="11" y="4"/>
                  </a:lnTo>
                  <a:lnTo>
                    <a:pt x="11" y="5"/>
                  </a:lnTo>
                  <a:lnTo>
                    <a:pt x="11" y="5"/>
                  </a:lnTo>
                  <a:lnTo>
                    <a:pt x="7" y="11"/>
                  </a:lnTo>
                  <a:lnTo>
                    <a:pt x="9" y="13"/>
                  </a:lnTo>
                  <a:lnTo>
                    <a:pt x="10" y="19"/>
                  </a:lnTo>
                  <a:lnTo>
                    <a:pt x="13" y="23"/>
                  </a:lnTo>
                  <a:lnTo>
                    <a:pt x="18" y="27"/>
                  </a:lnTo>
                  <a:lnTo>
                    <a:pt x="20" y="36"/>
                  </a:lnTo>
                  <a:lnTo>
                    <a:pt x="24" y="38"/>
                  </a:lnTo>
                  <a:lnTo>
                    <a:pt x="25" y="42"/>
                  </a:lnTo>
                  <a:lnTo>
                    <a:pt x="30" y="48"/>
                  </a:lnTo>
                  <a:lnTo>
                    <a:pt x="34" y="47"/>
                  </a:lnTo>
                  <a:lnTo>
                    <a:pt x="39" y="64"/>
                  </a:lnTo>
                  <a:lnTo>
                    <a:pt x="38" y="64"/>
                  </a:lnTo>
                  <a:lnTo>
                    <a:pt x="38" y="64"/>
                  </a:lnTo>
                  <a:lnTo>
                    <a:pt x="28" y="66"/>
                  </a:lnTo>
                  <a:lnTo>
                    <a:pt x="16" y="68"/>
                  </a:lnTo>
                  <a:lnTo>
                    <a:pt x="15" y="64"/>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 name="Freeform 34"/>
            <p:cNvSpPr>
              <a:spLocks/>
            </p:cNvSpPr>
            <p:nvPr/>
          </p:nvSpPr>
          <p:spPr bwMode="auto">
            <a:xfrm>
              <a:off x="6067297" y="2448781"/>
              <a:ext cx="593232" cy="607381"/>
            </a:xfrm>
            <a:custGeom>
              <a:avLst/>
              <a:gdLst>
                <a:gd name="T0" fmla="*/ 99 w 158"/>
                <a:gd name="T1" fmla="*/ 98 h 175"/>
                <a:gd name="T2" fmla="*/ 97 w 158"/>
                <a:gd name="T3" fmla="*/ 110 h 175"/>
                <a:gd name="T4" fmla="*/ 93 w 158"/>
                <a:gd name="T5" fmla="*/ 120 h 175"/>
                <a:gd name="T6" fmla="*/ 89 w 158"/>
                <a:gd name="T7" fmla="*/ 133 h 175"/>
                <a:gd name="T8" fmla="*/ 86 w 158"/>
                <a:gd name="T9" fmla="*/ 141 h 175"/>
                <a:gd name="T10" fmla="*/ 87 w 158"/>
                <a:gd name="T11" fmla="*/ 148 h 175"/>
                <a:gd name="T12" fmla="*/ 85 w 158"/>
                <a:gd name="T13" fmla="*/ 154 h 175"/>
                <a:gd name="T14" fmla="*/ 78 w 158"/>
                <a:gd name="T15" fmla="*/ 156 h 175"/>
                <a:gd name="T16" fmla="*/ 71 w 158"/>
                <a:gd name="T17" fmla="*/ 161 h 175"/>
                <a:gd name="T18" fmla="*/ 66 w 158"/>
                <a:gd name="T19" fmla="*/ 166 h 175"/>
                <a:gd name="T20" fmla="*/ 52 w 158"/>
                <a:gd name="T21" fmla="*/ 169 h 175"/>
                <a:gd name="T22" fmla="*/ 45 w 158"/>
                <a:gd name="T23" fmla="*/ 174 h 175"/>
                <a:gd name="T24" fmla="*/ 34 w 158"/>
                <a:gd name="T25" fmla="*/ 172 h 175"/>
                <a:gd name="T26" fmla="*/ 28 w 158"/>
                <a:gd name="T27" fmla="*/ 163 h 175"/>
                <a:gd name="T28" fmla="*/ 25 w 158"/>
                <a:gd name="T29" fmla="*/ 161 h 175"/>
                <a:gd name="T30" fmla="*/ 19 w 158"/>
                <a:gd name="T31" fmla="*/ 156 h 175"/>
                <a:gd name="T32" fmla="*/ 10 w 158"/>
                <a:gd name="T33" fmla="*/ 149 h 175"/>
                <a:gd name="T34" fmla="*/ 5 w 158"/>
                <a:gd name="T35" fmla="*/ 139 h 175"/>
                <a:gd name="T36" fmla="*/ 1 w 158"/>
                <a:gd name="T37" fmla="*/ 129 h 175"/>
                <a:gd name="T38" fmla="*/ 2 w 158"/>
                <a:gd name="T39" fmla="*/ 121 h 175"/>
                <a:gd name="T40" fmla="*/ 10 w 158"/>
                <a:gd name="T41" fmla="*/ 110 h 175"/>
                <a:gd name="T42" fmla="*/ 10 w 158"/>
                <a:gd name="T43" fmla="*/ 99 h 175"/>
                <a:gd name="T44" fmla="*/ 15 w 158"/>
                <a:gd name="T45" fmla="*/ 88 h 175"/>
                <a:gd name="T46" fmla="*/ 21 w 158"/>
                <a:gd name="T47" fmla="*/ 94 h 175"/>
                <a:gd name="T48" fmla="*/ 23 w 158"/>
                <a:gd name="T49" fmla="*/ 86 h 175"/>
                <a:gd name="T50" fmla="*/ 23 w 158"/>
                <a:gd name="T51" fmla="*/ 78 h 175"/>
                <a:gd name="T52" fmla="*/ 29 w 158"/>
                <a:gd name="T53" fmla="*/ 69 h 175"/>
                <a:gd name="T54" fmla="*/ 39 w 158"/>
                <a:gd name="T55" fmla="*/ 65 h 175"/>
                <a:gd name="T56" fmla="*/ 45 w 158"/>
                <a:gd name="T57" fmla="*/ 57 h 175"/>
                <a:gd name="T58" fmla="*/ 50 w 158"/>
                <a:gd name="T59" fmla="*/ 47 h 175"/>
                <a:gd name="T60" fmla="*/ 50 w 158"/>
                <a:gd name="T61" fmla="*/ 39 h 175"/>
                <a:gd name="T62" fmla="*/ 51 w 158"/>
                <a:gd name="T63" fmla="*/ 33 h 175"/>
                <a:gd name="T64" fmla="*/ 53 w 158"/>
                <a:gd name="T65" fmla="*/ 16 h 175"/>
                <a:gd name="T66" fmla="*/ 48 w 158"/>
                <a:gd name="T67" fmla="*/ 4 h 175"/>
                <a:gd name="T68" fmla="*/ 55 w 158"/>
                <a:gd name="T69" fmla="*/ 11 h 175"/>
                <a:gd name="T70" fmla="*/ 86 w 158"/>
                <a:gd name="T71" fmla="*/ 41 h 175"/>
                <a:gd name="T72" fmla="*/ 105 w 158"/>
                <a:gd name="T73" fmla="*/ 59 h 175"/>
                <a:gd name="T74" fmla="*/ 111 w 158"/>
                <a:gd name="T75" fmla="*/ 49 h 175"/>
                <a:gd name="T76" fmla="*/ 118 w 158"/>
                <a:gd name="T77" fmla="*/ 45 h 175"/>
                <a:gd name="T78" fmla="*/ 120 w 158"/>
                <a:gd name="T79" fmla="*/ 39 h 175"/>
                <a:gd name="T80" fmla="*/ 122 w 158"/>
                <a:gd name="T81" fmla="*/ 42 h 175"/>
                <a:gd name="T82" fmla="*/ 131 w 158"/>
                <a:gd name="T83" fmla="*/ 43 h 175"/>
                <a:gd name="T84" fmla="*/ 132 w 158"/>
                <a:gd name="T85" fmla="*/ 37 h 175"/>
                <a:gd name="T86" fmla="*/ 138 w 158"/>
                <a:gd name="T87" fmla="*/ 34 h 175"/>
                <a:gd name="T88" fmla="*/ 148 w 158"/>
                <a:gd name="T89" fmla="*/ 35 h 175"/>
                <a:gd name="T90" fmla="*/ 150 w 158"/>
                <a:gd name="T91" fmla="*/ 34 h 175"/>
                <a:gd name="T92" fmla="*/ 152 w 158"/>
                <a:gd name="T93" fmla="*/ 37 h 175"/>
                <a:gd name="T94" fmla="*/ 154 w 158"/>
                <a:gd name="T95" fmla="*/ 39 h 175"/>
                <a:gd name="T96" fmla="*/ 155 w 158"/>
                <a:gd name="T97" fmla="*/ 43 h 175"/>
                <a:gd name="T98" fmla="*/ 157 w 158"/>
                <a:gd name="T99" fmla="*/ 47 h 175"/>
                <a:gd name="T100" fmla="*/ 148 w 158"/>
                <a:gd name="T101" fmla="*/ 52 h 175"/>
                <a:gd name="T102" fmla="*/ 137 w 158"/>
                <a:gd name="T103" fmla="*/ 51 h 175"/>
                <a:gd name="T104" fmla="*/ 136 w 158"/>
                <a:gd name="T105" fmla="*/ 62 h 175"/>
                <a:gd name="T106" fmla="*/ 132 w 158"/>
                <a:gd name="T107" fmla="*/ 71 h 175"/>
                <a:gd name="T108" fmla="*/ 127 w 158"/>
                <a:gd name="T109" fmla="*/ 74 h 175"/>
                <a:gd name="T110" fmla="*/ 119 w 158"/>
                <a:gd name="T111" fmla="*/ 8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175">
                  <a:moveTo>
                    <a:pt x="115" y="98"/>
                  </a:moveTo>
                  <a:lnTo>
                    <a:pt x="114" y="101"/>
                  </a:lnTo>
                  <a:lnTo>
                    <a:pt x="113" y="102"/>
                  </a:lnTo>
                  <a:lnTo>
                    <a:pt x="106" y="101"/>
                  </a:lnTo>
                  <a:lnTo>
                    <a:pt x="104" y="96"/>
                  </a:lnTo>
                  <a:lnTo>
                    <a:pt x="100" y="96"/>
                  </a:lnTo>
                  <a:lnTo>
                    <a:pt x="99" y="98"/>
                  </a:lnTo>
                  <a:lnTo>
                    <a:pt x="99" y="99"/>
                  </a:lnTo>
                  <a:lnTo>
                    <a:pt x="99" y="100"/>
                  </a:lnTo>
                  <a:lnTo>
                    <a:pt x="99" y="104"/>
                  </a:lnTo>
                  <a:lnTo>
                    <a:pt x="99" y="106"/>
                  </a:lnTo>
                  <a:lnTo>
                    <a:pt x="99" y="108"/>
                  </a:lnTo>
                  <a:lnTo>
                    <a:pt x="97" y="108"/>
                  </a:lnTo>
                  <a:lnTo>
                    <a:pt x="97" y="110"/>
                  </a:lnTo>
                  <a:lnTo>
                    <a:pt x="97" y="111"/>
                  </a:lnTo>
                  <a:lnTo>
                    <a:pt x="97" y="112"/>
                  </a:lnTo>
                  <a:lnTo>
                    <a:pt x="97" y="112"/>
                  </a:lnTo>
                  <a:lnTo>
                    <a:pt x="96" y="113"/>
                  </a:lnTo>
                  <a:lnTo>
                    <a:pt x="94" y="117"/>
                  </a:lnTo>
                  <a:lnTo>
                    <a:pt x="94" y="118"/>
                  </a:lnTo>
                  <a:lnTo>
                    <a:pt x="93" y="120"/>
                  </a:lnTo>
                  <a:lnTo>
                    <a:pt x="94" y="121"/>
                  </a:lnTo>
                  <a:lnTo>
                    <a:pt x="93" y="123"/>
                  </a:lnTo>
                  <a:lnTo>
                    <a:pt x="93" y="125"/>
                  </a:lnTo>
                  <a:lnTo>
                    <a:pt x="93" y="127"/>
                  </a:lnTo>
                  <a:lnTo>
                    <a:pt x="91" y="129"/>
                  </a:lnTo>
                  <a:lnTo>
                    <a:pt x="89" y="131"/>
                  </a:lnTo>
                  <a:lnTo>
                    <a:pt x="89" y="133"/>
                  </a:lnTo>
                  <a:lnTo>
                    <a:pt x="88" y="133"/>
                  </a:lnTo>
                  <a:lnTo>
                    <a:pt x="87" y="135"/>
                  </a:lnTo>
                  <a:lnTo>
                    <a:pt x="87" y="135"/>
                  </a:lnTo>
                  <a:lnTo>
                    <a:pt x="86" y="137"/>
                  </a:lnTo>
                  <a:lnTo>
                    <a:pt x="87" y="139"/>
                  </a:lnTo>
                  <a:lnTo>
                    <a:pt x="85" y="140"/>
                  </a:lnTo>
                  <a:lnTo>
                    <a:pt x="86" y="141"/>
                  </a:lnTo>
                  <a:lnTo>
                    <a:pt x="85" y="144"/>
                  </a:lnTo>
                  <a:lnTo>
                    <a:pt x="85" y="145"/>
                  </a:lnTo>
                  <a:lnTo>
                    <a:pt x="85" y="145"/>
                  </a:lnTo>
                  <a:lnTo>
                    <a:pt x="85" y="146"/>
                  </a:lnTo>
                  <a:lnTo>
                    <a:pt x="87" y="146"/>
                  </a:lnTo>
                  <a:lnTo>
                    <a:pt x="88" y="147"/>
                  </a:lnTo>
                  <a:lnTo>
                    <a:pt x="87" y="148"/>
                  </a:lnTo>
                  <a:lnTo>
                    <a:pt x="85" y="150"/>
                  </a:lnTo>
                  <a:lnTo>
                    <a:pt x="85" y="151"/>
                  </a:lnTo>
                  <a:lnTo>
                    <a:pt x="85" y="152"/>
                  </a:lnTo>
                  <a:lnTo>
                    <a:pt x="87" y="151"/>
                  </a:lnTo>
                  <a:lnTo>
                    <a:pt x="87" y="152"/>
                  </a:lnTo>
                  <a:lnTo>
                    <a:pt x="85" y="154"/>
                  </a:lnTo>
                  <a:lnTo>
                    <a:pt x="85" y="154"/>
                  </a:lnTo>
                  <a:lnTo>
                    <a:pt x="84" y="155"/>
                  </a:lnTo>
                  <a:lnTo>
                    <a:pt x="82" y="156"/>
                  </a:lnTo>
                  <a:lnTo>
                    <a:pt x="81" y="158"/>
                  </a:lnTo>
                  <a:lnTo>
                    <a:pt x="80" y="157"/>
                  </a:lnTo>
                  <a:lnTo>
                    <a:pt x="80" y="156"/>
                  </a:lnTo>
                  <a:lnTo>
                    <a:pt x="79" y="155"/>
                  </a:lnTo>
                  <a:lnTo>
                    <a:pt x="78" y="156"/>
                  </a:lnTo>
                  <a:lnTo>
                    <a:pt x="76" y="157"/>
                  </a:lnTo>
                  <a:lnTo>
                    <a:pt x="73" y="160"/>
                  </a:lnTo>
                  <a:lnTo>
                    <a:pt x="72" y="160"/>
                  </a:lnTo>
                  <a:lnTo>
                    <a:pt x="72" y="161"/>
                  </a:lnTo>
                  <a:lnTo>
                    <a:pt x="72" y="161"/>
                  </a:lnTo>
                  <a:lnTo>
                    <a:pt x="71" y="162"/>
                  </a:lnTo>
                  <a:lnTo>
                    <a:pt x="71" y="161"/>
                  </a:lnTo>
                  <a:lnTo>
                    <a:pt x="70" y="161"/>
                  </a:lnTo>
                  <a:lnTo>
                    <a:pt x="70" y="160"/>
                  </a:lnTo>
                  <a:lnTo>
                    <a:pt x="68" y="160"/>
                  </a:lnTo>
                  <a:lnTo>
                    <a:pt x="67" y="162"/>
                  </a:lnTo>
                  <a:lnTo>
                    <a:pt x="68" y="163"/>
                  </a:lnTo>
                  <a:lnTo>
                    <a:pt x="68" y="164"/>
                  </a:lnTo>
                  <a:lnTo>
                    <a:pt x="66" y="166"/>
                  </a:lnTo>
                  <a:lnTo>
                    <a:pt x="64" y="167"/>
                  </a:lnTo>
                  <a:lnTo>
                    <a:pt x="64" y="167"/>
                  </a:lnTo>
                  <a:lnTo>
                    <a:pt x="64" y="166"/>
                  </a:lnTo>
                  <a:lnTo>
                    <a:pt x="62" y="168"/>
                  </a:lnTo>
                  <a:lnTo>
                    <a:pt x="58" y="169"/>
                  </a:lnTo>
                  <a:lnTo>
                    <a:pt x="56" y="171"/>
                  </a:lnTo>
                  <a:lnTo>
                    <a:pt x="52" y="169"/>
                  </a:lnTo>
                  <a:lnTo>
                    <a:pt x="50" y="167"/>
                  </a:lnTo>
                  <a:lnTo>
                    <a:pt x="50" y="168"/>
                  </a:lnTo>
                  <a:lnTo>
                    <a:pt x="49" y="170"/>
                  </a:lnTo>
                  <a:lnTo>
                    <a:pt x="47" y="172"/>
                  </a:lnTo>
                  <a:lnTo>
                    <a:pt x="47" y="172"/>
                  </a:lnTo>
                  <a:lnTo>
                    <a:pt x="46" y="173"/>
                  </a:lnTo>
                  <a:lnTo>
                    <a:pt x="45" y="174"/>
                  </a:lnTo>
                  <a:lnTo>
                    <a:pt x="41" y="175"/>
                  </a:lnTo>
                  <a:lnTo>
                    <a:pt x="39" y="174"/>
                  </a:lnTo>
                  <a:lnTo>
                    <a:pt x="38" y="173"/>
                  </a:lnTo>
                  <a:lnTo>
                    <a:pt x="37" y="172"/>
                  </a:lnTo>
                  <a:lnTo>
                    <a:pt x="36" y="172"/>
                  </a:lnTo>
                  <a:lnTo>
                    <a:pt x="35" y="172"/>
                  </a:lnTo>
                  <a:lnTo>
                    <a:pt x="34" y="172"/>
                  </a:lnTo>
                  <a:lnTo>
                    <a:pt x="33" y="171"/>
                  </a:lnTo>
                  <a:lnTo>
                    <a:pt x="33" y="170"/>
                  </a:lnTo>
                  <a:lnTo>
                    <a:pt x="31" y="170"/>
                  </a:lnTo>
                  <a:lnTo>
                    <a:pt x="30" y="168"/>
                  </a:lnTo>
                  <a:lnTo>
                    <a:pt x="30" y="166"/>
                  </a:lnTo>
                  <a:lnTo>
                    <a:pt x="27" y="164"/>
                  </a:lnTo>
                  <a:lnTo>
                    <a:pt x="28" y="163"/>
                  </a:lnTo>
                  <a:lnTo>
                    <a:pt x="29" y="162"/>
                  </a:lnTo>
                  <a:lnTo>
                    <a:pt x="29" y="162"/>
                  </a:lnTo>
                  <a:lnTo>
                    <a:pt x="28" y="160"/>
                  </a:lnTo>
                  <a:lnTo>
                    <a:pt x="27" y="160"/>
                  </a:lnTo>
                  <a:lnTo>
                    <a:pt x="25" y="161"/>
                  </a:lnTo>
                  <a:lnTo>
                    <a:pt x="25" y="160"/>
                  </a:lnTo>
                  <a:lnTo>
                    <a:pt x="25" y="161"/>
                  </a:lnTo>
                  <a:lnTo>
                    <a:pt x="23" y="160"/>
                  </a:lnTo>
                  <a:lnTo>
                    <a:pt x="21" y="160"/>
                  </a:lnTo>
                  <a:lnTo>
                    <a:pt x="21" y="160"/>
                  </a:lnTo>
                  <a:lnTo>
                    <a:pt x="21" y="160"/>
                  </a:lnTo>
                  <a:lnTo>
                    <a:pt x="21" y="158"/>
                  </a:lnTo>
                  <a:lnTo>
                    <a:pt x="21" y="158"/>
                  </a:lnTo>
                  <a:lnTo>
                    <a:pt x="19" y="156"/>
                  </a:lnTo>
                  <a:lnTo>
                    <a:pt x="19" y="157"/>
                  </a:lnTo>
                  <a:lnTo>
                    <a:pt x="17" y="156"/>
                  </a:lnTo>
                  <a:lnTo>
                    <a:pt x="15" y="155"/>
                  </a:lnTo>
                  <a:lnTo>
                    <a:pt x="13" y="152"/>
                  </a:lnTo>
                  <a:lnTo>
                    <a:pt x="13" y="151"/>
                  </a:lnTo>
                  <a:lnTo>
                    <a:pt x="13" y="150"/>
                  </a:lnTo>
                  <a:lnTo>
                    <a:pt x="10" y="149"/>
                  </a:lnTo>
                  <a:lnTo>
                    <a:pt x="10" y="146"/>
                  </a:lnTo>
                  <a:lnTo>
                    <a:pt x="9" y="145"/>
                  </a:lnTo>
                  <a:lnTo>
                    <a:pt x="6" y="144"/>
                  </a:lnTo>
                  <a:lnTo>
                    <a:pt x="6" y="143"/>
                  </a:lnTo>
                  <a:lnTo>
                    <a:pt x="7" y="143"/>
                  </a:lnTo>
                  <a:lnTo>
                    <a:pt x="7" y="141"/>
                  </a:lnTo>
                  <a:lnTo>
                    <a:pt x="5" y="139"/>
                  </a:lnTo>
                  <a:lnTo>
                    <a:pt x="2" y="135"/>
                  </a:lnTo>
                  <a:lnTo>
                    <a:pt x="0" y="133"/>
                  </a:lnTo>
                  <a:lnTo>
                    <a:pt x="0" y="133"/>
                  </a:lnTo>
                  <a:lnTo>
                    <a:pt x="1" y="132"/>
                  </a:lnTo>
                  <a:lnTo>
                    <a:pt x="1" y="131"/>
                  </a:lnTo>
                  <a:lnTo>
                    <a:pt x="0" y="129"/>
                  </a:lnTo>
                  <a:lnTo>
                    <a:pt x="1" y="129"/>
                  </a:lnTo>
                  <a:lnTo>
                    <a:pt x="2" y="128"/>
                  </a:lnTo>
                  <a:lnTo>
                    <a:pt x="1" y="126"/>
                  </a:lnTo>
                  <a:lnTo>
                    <a:pt x="1" y="125"/>
                  </a:lnTo>
                  <a:lnTo>
                    <a:pt x="0" y="123"/>
                  </a:lnTo>
                  <a:lnTo>
                    <a:pt x="0" y="120"/>
                  </a:lnTo>
                  <a:lnTo>
                    <a:pt x="0" y="121"/>
                  </a:lnTo>
                  <a:lnTo>
                    <a:pt x="2" y="121"/>
                  </a:lnTo>
                  <a:lnTo>
                    <a:pt x="3" y="120"/>
                  </a:lnTo>
                  <a:lnTo>
                    <a:pt x="6" y="119"/>
                  </a:lnTo>
                  <a:lnTo>
                    <a:pt x="6" y="119"/>
                  </a:lnTo>
                  <a:lnTo>
                    <a:pt x="9" y="117"/>
                  </a:lnTo>
                  <a:lnTo>
                    <a:pt x="9" y="116"/>
                  </a:lnTo>
                  <a:lnTo>
                    <a:pt x="9" y="110"/>
                  </a:lnTo>
                  <a:lnTo>
                    <a:pt x="10" y="110"/>
                  </a:lnTo>
                  <a:lnTo>
                    <a:pt x="11" y="110"/>
                  </a:lnTo>
                  <a:lnTo>
                    <a:pt x="12" y="109"/>
                  </a:lnTo>
                  <a:lnTo>
                    <a:pt x="13" y="108"/>
                  </a:lnTo>
                  <a:lnTo>
                    <a:pt x="11" y="105"/>
                  </a:lnTo>
                  <a:lnTo>
                    <a:pt x="11" y="104"/>
                  </a:lnTo>
                  <a:lnTo>
                    <a:pt x="10" y="100"/>
                  </a:lnTo>
                  <a:lnTo>
                    <a:pt x="10" y="99"/>
                  </a:lnTo>
                  <a:lnTo>
                    <a:pt x="12" y="97"/>
                  </a:lnTo>
                  <a:lnTo>
                    <a:pt x="11" y="94"/>
                  </a:lnTo>
                  <a:lnTo>
                    <a:pt x="13" y="91"/>
                  </a:lnTo>
                  <a:lnTo>
                    <a:pt x="13" y="90"/>
                  </a:lnTo>
                  <a:lnTo>
                    <a:pt x="14" y="89"/>
                  </a:lnTo>
                  <a:lnTo>
                    <a:pt x="14" y="88"/>
                  </a:lnTo>
                  <a:lnTo>
                    <a:pt x="15" y="88"/>
                  </a:lnTo>
                  <a:lnTo>
                    <a:pt x="17" y="88"/>
                  </a:lnTo>
                  <a:lnTo>
                    <a:pt x="18" y="88"/>
                  </a:lnTo>
                  <a:lnTo>
                    <a:pt x="18" y="88"/>
                  </a:lnTo>
                  <a:lnTo>
                    <a:pt x="20" y="91"/>
                  </a:lnTo>
                  <a:lnTo>
                    <a:pt x="19" y="93"/>
                  </a:lnTo>
                  <a:lnTo>
                    <a:pt x="19" y="94"/>
                  </a:lnTo>
                  <a:lnTo>
                    <a:pt x="21" y="94"/>
                  </a:lnTo>
                  <a:lnTo>
                    <a:pt x="21" y="93"/>
                  </a:lnTo>
                  <a:lnTo>
                    <a:pt x="21" y="90"/>
                  </a:lnTo>
                  <a:lnTo>
                    <a:pt x="22" y="90"/>
                  </a:lnTo>
                  <a:lnTo>
                    <a:pt x="24" y="91"/>
                  </a:lnTo>
                  <a:lnTo>
                    <a:pt x="25" y="90"/>
                  </a:lnTo>
                  <a:lnTo>
                    <a:pt x="23" y="89"/>
                  </a:lnTo>
                  <a:lnTo>
                    <a:pt x="23" y="86"/>
                  </a:lnTo>
                  <a:lnTo>
                    <a:pt x="22" y="85"/>
                  </a:lnTo>
                  <a:lnTo>
                    <a:pt x="21" y="84"/>
                  </a:lnTo>
                  <a:lnTo>
                    <a:pt x="21" y="84"/>
                  </a:lnTo>
                  <a:lnTo>
                    <a:pt x="23" y="83"/>
                  </a:lnTo>
                  <a:lnTo>
                    <a:pt x="23" y="82"/>
                  </a:lnTo>
                  <a:lnTo>
                    <a:pt x="23" y="80"/>
                  </a:lnTo>
                  <a:lnTo>
                    <a:pt x="23" y="78"/>
                  </a:lnTo>
                  <a:lnTo>
                    <a:pt x="23" y="76"/>
                  </a:lnTo>
                  <a:lnTo>
                    <a:pt x="25" y="76"/>
                  </a:lnTo>
                  <a:lnTo>
                    <a:pt x="25" y="74"/>
                  </a:lnTo>
                  <a:lnTo>
                    <a:pt x="25" y="73"/>
                  </a:lnTo>
                  <a:lnTo>
                    <a:pt x="29" y="73"/>
                  </a:lnTo>
                  <a:lnTo>
                    <a:pt x="29" y="70"/>
                  </a:lnTo>
                  <a:lnTo>
                    <a:pt x="29" y="69"/>
                  </a:lnTo>
                  <a:lnTo>
                    <a:pt x="31" y="65"/>
                  </a:lnTo>
                  <a:lnTo>
                    <a:pt x="31" y="65"/>
                  </a:lnTo>
                  <a:lnTo>
                    <a:pt x="32" y="65"/>
                  </a:lnTo>
                  <a:lnTo>
                    <a:pt x="35" y="68"/>
                  </a:lnTo>
                  <a:lnTo>
                    <a:pt x="36" y="67"/>
                  </a:lnTo>
                  <a:lnTo>
                    <a:pt x="37" y="65"/>
                  </a:lnTo>
                  <a:lnTo>
                    <a:pt x="39" y="65"/>
                  </a:lnTo>
                  <a:lnTo>
                    <a:pt x="39" y="64"/>
                  </a:lnTo>
                  <a:lnTo>
                    <a:pt x="40" y="63"/>
                  </a:lnTo>
                  <a:lnTo>
                    <a:pt x="41" y="63"/>
                  </a:lnTo>
                  <a:lnTo>
                    <a:pt x="43" y="61"/>
                  </a:lnTo>
                  <a:lnTo>
                    <a:pt x="43" y="59"/>
                  </a:lnTo>
                  <a:lnTo>
                    <a:pt x="45" y="57"/>
                  </a:lnTo>
                  <a:lnTo>
                    <a:pt x="45" y="57"/>
                  </a:lnTo>
                  <a:lnTo>
                    <a:pt x="46" y="54"/>
                  </a:lnTo>
                  <a:lnTo>
                    <a:pt x="47" y="53"/>
                  </a:lnTo>
                  <a:lnTo>
                    <a:pt x="48" y="53"/>
                  </a:lnTo>
                  <a:lnTo>
                    <a:pt x="49" y="51"/>
                  </a:lnTo>
                  <a:lnTo>
                    <a:pt x="49" y="49"/>
                  </a:lnTo>
                  <a:lnTo>
                    <a:pt x="49" y="49"/>
                  </a:lnTo>
                  <a:lnTo>
                    <a:pt x="50" y="47"/>
                  </a:lnTo>
                  <a:lnTo>
                    <a:pt x="50" y="47"/>
                  </a:lnTo>
                  <a:lnTo>
                    <a:pt x="49" y="46"/>
                  </a:lnTo>
                  <a:lnTo>
                    <a:pt x="48" y="45"/>
                  </a:lnTo>
                  <a:lnTo>
                    <a:pt x="50" y="42"/>
                  </a:lnTo>
                  <a:lnTo>
                    <a:pt x="49" y="41"/>
                  </a:lnTo>
                  <a:lnTo>
                    <a:pt x="50" y="39"/>
                  </a:lnTo>
                  <a:lnTo>
                    <a:pt x="50" y="39"/>
                  </a:lnTo>
                  <a:lnTo>
                    <a:pt x="49" y="37"/>
                  </a:lnTo>
                  <a:lnTo>
                    <a:pt x="49" y="37"/>
                  </a:lnTo>
                  <a:lnTo>
                    <a:pt x="50" y="37"/>
                  </a:lnTo>
                  <a:lnTo>
                    <a:pt x="50" y="37"/>
                  </a:lnTo>
                  <a:lnTo>
                    <a:pt x="51" y="36"/>
                  </a:lnTo>
                  <a:lnTo>
                    <a:pt x="50" y="35"/>
                  </a:lnTo>
                  <a:lnTo>
                    <a:pt x="51" y="33"/>
                  </a:lnTo>
                  <a:lnTo>
                    <a:pt x="50" y="30"/>
                  </a:lnTo>
                  <a:lnTo>
                    <a:pt x="51" y="24"/>
                  </a:lnTo>
                  <a:lnTo>
                    <a:pt x="50" y="24"/>
                  </a:lnTo>
                  <a:lnTo>
                    <a:pt x="51" y="22"/>
                  </a:lnTo>
                  <a:lnTo>
                    <a:pt x="52" y="20"/>
                  </a:lnTo>
                  <a:lnTo>
                    <a:pt x="53" y="18"/>
                  </a:lnTo>
                  <a:lnTo>
                    <a:pt x="53" y="16"/>
                  </a:lnTo>
                  <a:lnTo>
                    <a:pt x="52" y="13"/>
                  </a:lnTo>
                  <a:lnTo>
                    <a:pt x="51" y="12"/>
                  </a:lnTo>
                  <a:lnTo>
                    <a:pt x="51" y="12"/>
                  </a:lnTo>
                  <a:lnTo>
                    <a:pt x="52" y="8"/>
                  </a:lnTo>
                  <a:lnTo>
                    <a:pt x="50" y="7"/>
                  </a:lnTo>
                  <a:lnTo>
                    <a:pt x="50" y="5"/>
                  </a:lnTo>
                  <a:lnTo>
                    <a:pt x="48" y="4"/>
                  </a:lnTo>
                  <a:lnTo>
                    <a:pt x="48" y="3"/>
                  </a:lnTo>
                  <a:lnTo>
                    <a:pt x="49" y="1"/>
                  </a:lnTo>
                  <a:lnTo>
                    <a:pt x="50" y="1"/>
                  </a:lnTo>
                  <a:lnTo>
                    <a:pt x="51" y="1"/>
                  </a:lnTo>
                  <a:lnTo>
                    <a:pt x="53" y="0"/>
                  </a:lnTo>
                  <a:lnTo>
                    <a:pt x="54" y="8"/>
                  </a:lnTo>
                  <a:lnTo>
                    <a:pt x="55" y="11"/>
                  </a:lnTo>
                  <a:lnTo>
                    <a:pt x="56" y="23"/>
                  </a:lnTo>
                  <a:lnTo>
                    <a:pt x="58" y="30"/>
                  </a:lnTo>
                  <a:lnTo>
                    <a:pt x="58" y="33"/>
                  </a:lnTo>
                  <a:lnTo>
                    <a:pt x="60" y="45"/>
                  </a:lnTo>
                  <a:lnTo>
                    <a:pt x="64" y="44"/>
                  </a:lnTo>
                  <a:lnTo>
                    <a:pt x="81" y="41"/>
                  </a:lnTo>
                  <a:lnTo>
                    <a:pt x="86" y="41"/>
                  </a:lnTo>
                  <a:lnTo>
                    <a:pt x="95" y="39"/>
                  </a:lnTo>
                  <a:lnTo>
                    <a:pt x="100" y="65"/>
                  </a:lnTo>
                  <a:lnTo>
                    <a:pt x="101" y="64"/>
                  </a:lnTo>
                  <a:lnTo>
                    <a:pt x="101" y="64"/>
                  </a:lnTo>
                  <a:lnTo>
                    <a:pt x="103" y="61"/>
                  </a:lnTo>
                  <a:lnTo>
                    <a:pt x="104" y="59"/>
                  </a:lnTo>
                  <a:lnTo>
                    <a:pt x="105" y="59"/>
                  </a:lnTo>
                  <a:lnTo>
                    <a:pt x="106" y="57"/>
                  </a:lnTo>
                  <a:lnTo>
                    <a:pt x="106" y="56"/>
                  </a:lnTo>
                  <a:lnTo>
                    <a:pt x="109" y="53"/>
                  </a:lnTo>
                  <a:lnTo>
                    <a:pt x="109" y="52"/>
                  </a:lnTo>
                  <a:lnTo>
                    <a:pt x="110" y="52"/>
                  </a:lnTo>
                  <a:lnTo>
                    <a:pt x="111" y="50"/>
                  </a:lnTo>
                  <a:lnTo>
                    <a:pt x="111" y="49"/>
                  </a:lnTo>
                  <a:lnTo>
                    <a:pt x="111" y="49"/>
                  </a:lnTo>
                  <a:lnTo>
                    <a:pt x="111" y="49"/>
                  </a:lnTo>
                  <a:lnTo>
                    <a:pt x="112" y="48"/>
                  </a:lnTo>
                  <a:lnTo>
                    <a:pt x="112" y="48"/>
                  </a:lnTo>
                  <a:lnTo>
                    <a:pt x="115" y="49"/>
                  </a:lnTo>
                  <a:lnTo>
                    <a:pt x="115" y="49"/>
                  </a:lnTo>
                  <a:lnTo>
                    <a:pt x="118" y="45"/>
                  </a:lnTo>
                  <a:lnTo>
                    <a:pt x="119" y="43"/>
                  </a:lnTo>
                  <a:lnTo>
                    <a:pt x="120" y="42"/>
                  </a:lnTo>
                  <a:lnTo>
                    <a:pt x="119" y="41"/>
                  </a:lnTo>
                  <a:lnTo>
                    <a:pt x="119" y="40"/>
                  </a:lnTo>
                  <a:lnTo>
                    <a:pt x="119" y="39"/>
                  </a:lnTo>
                  <a:lnTo>
                    <a:pt x="120" y="38"/>
                  </a:lnTo>
                  <a:lnTo>
                    <a:pt x="120" y="39"/>
                  </a:lnTo>
                  <a:lnTo>
                    <a:pt x="122" y="39"/>
                  </a:lnTo>
                  <a:lnTo>
                    <a:pt x="122" y="39"/>
                  </a:lnTo>
                  <a:lnTo>
                    <a:pt x="122" y="40"/>
                  </a:lnTo>
                  <a:lnTo>
                    <a:pt x="120" y="41"/>
                  </a:lnTo>
                  <a:lnTo>
                    <a:pt x="121" y="41"/>
                  </a:lnTo>
                  <a:lnTo>
                    <a:pt x="122" y="41"/>
                  </a:lnTo>
                  <a:lnTo>
                    <a:pt x="122" y="42"/>
                  </a:lnTo>
                  <a:lnTo>
                    <a:pt x="124" y="43"/>
                  </a:lnTo>
                  <a:lnTo>
                    <a:pt x="125" y="43"/>
                  </a:lnTo>
                  <a:lnTo>
                    <a:pt x="126" y="43"/>
                  </a:lnTo>
                  <a:lnTo>
                    <a:pt x="126" y="43"/>
                  </a:lnTo>
                  <a:lnTo>
                    <a:pt x="128" y="43"/>
                  </a:lnTo>
                  <a:lnTo>
                    <a:pt x="130" y="43"/>
                  </a:lnTo>
                  <a:lnTo>
                    <a:pt x="131" y="43"/>
                  </a:lnTo>
                  <a:lnTo>
                    <a:pt x="132" y="42"/>
                  </a:lnTo>
                  <a:lnTo>
                    <a:pt x="132" y="41"/>
                  </a:lnTo>
                  <a:lnTo>
                    <a:pt x="132" y="41"/>
                  </a:lnTo>
                  <a:lnTo>
                    <a:pt x="131" y="39"/>
                  </a:lnTo>
                  <a:lnTo>
                    <a:pt x="131" y="39"/>
                  </a:lnTo>
                  <a:lnTo>
                    <a:pt x="133" y="39"/>
                  </a:lnTo>
                  <a:lnTo>
                    <a:pt x="132" y="37"/>
                  </a:lnTo>
                  <a:lnTo>
                    <a:pt x="133" y="37"/>
                  </a:lnTo>
                  <a:lnTo>
                    <a:pt x="134" y="37"/>
                  </a:lnTo>
                  <a:lnTo>
                    <a:pt x="134" y="36"/>
                  </a:lnTo>
                  <a:lnTo>
                    <a:pt x="134" y="36"/>
                  </a:lnTo>
                  <a:lnTo>
                    <a:pt x="137" y="36"/>
                  </a:lnTo>
                  <a:lnTo>
                    <a:pt x="137" y="36"/>
                  </a:lnTo>
                  <a:lnTo>
                    <a:pt x="138" y="34"/>
                  </a:lnTo>
                  <a:lnTo>
                    <a:pt x="138" y="34"/>
                  </a:lnTo>
                  <a:lnTo>
                    <a:pt x="139" y="34"/>
                  </a:lnTo>
                  <a:lnTo>
                    <a:pt x="140" y="32"/>
                  </a:lnTo>
                  <a:lnTo>
                    <a:pt x="142" y="33"/>
                  </a:lnTo>
                  <a:lnTo>
                    <a:pt x="146" y="35"/>
                  </a:lnTo>
                  <a:lnTo>
                    <a:pt x="146" y="36"/>
                  </a:lnTo>
                  <a:lnTo>
                    <a:pt x="148" y="35"/>
                  </a:lnTo>
                  <a:lnTo>
                    <a:pt x="148" y="36"/>
                  </a:lnTo>
                  <a:lnTo>
                    <a:pt x="149" y="36"/>
                  </a:lnTo>
                  <a:lnTo>
                    <a:pt x="148" y="35"/>
                  </a:lnTo>
                  <a:lnTo>
                    <a:pt x="148" y="34"/>
                  </a:lnTo>
                  <a:lnTo>
                    <a:pt x="150" y="36"/>
                  </a:lnTo>
                  <a:lnTo>
                    <a:pt x="150" y="35"/>
                  </a:lnTo>
                  <a:lnTo>
                    <a:pt x="150" y="34"/>
                  </a:lnTo>
                  <a:lnTo>
                    <a:pt x="152" y="35"/>
                  </a:lnTo>
                  <a:lnTo>
                    <a:pt x="152" y="34"/>
                  </a:lnTo>
                  <a:lnTo>
                    <a:pt x="152" y="36"/>
                  </a:lnTo>
                  <a:lnTo>
                    <a:pt x="152" y="36"/>
                  </a:lnTo>
                  <a:lnTo>
                    <a:pt x="151" y="37"/>
                  </a:lnTo>
                  <a:lnTo>
                    <a:pt x="150" y="37"/>
                  </a:lnTo>
                  <a:lnTo>
                    <a:pt x="152" y="37"/>
                  </a:lnTo>
                  <a:lnTo>
                    <a:pt x="152" y="39"/>
                  </a:lnTo>
                  <a:lnTo>
                    <a:pt x="152" y="38"/>
                  </a:lnTo>
                  <a:lnTo>
                    <a:pt x="153" y="38"/>
                  </a:lnTo>
                  <a:lnTo>
                    <a:pt x="153" y="38"/>
                  </a:lnTo>
                  <a:lnTo>
                    <a:pt x="153" y="39"/>
                  </a:lnTo>
                  <a:lnTo>
                    <a:pt x="152" y="39"/>
                  </a:lnTo>
                  <a:lnTo>
                    <a:pt x="154" y="39"/>
                  </a:lnTo>
                  <a:lnTo>
                    <a:pt x="155" y="39"/>
                  </a:lnTo>
                  <a:lnTo>
                    <a:pt x="154" y="40"/>
                  </a:lnTo>
                  <a:lnTo>
                    <a:pt x="155" y="41"/>
                  </a:lnTo>
                  <a:lnTo>
                    <a:pt x="154" y="41"/>
                  </a:lnTo>
                  <a:lnTo>
                    <a:pt x="155" y="41"/>
                  </a:lnTo>
                  <a:lnTo>
                    <a:pt x="154" y="42"/>
                  </a:lnTo>
                  <a:lnTo>
                    <a:pt x="155" y="43"/>
                  </a:lnTo>
                  <a:lnTo>
                    <a:pt x="156" y="43"/>
                  </a:lnTo>
                  <a:lnTo>
                    <a:pt x="157" y="43"/>
                  </a:lnTo>
                  <a:lnTo>
                    <a:pt x="157" y="44"/>
                  </a:lnTo>
                  <a:lnTo>
                    <a:pt x="157" y="45"/>
                  </a:lnTo>
                  <a:lnTo>
                    <a:pt x="157" y="45"/>
                  </a:lnTo>
                  <a:lnTo>
                    <a:pt x="157" y="47"/>
                  </a:lnTo>
                  <a:lnTo>
                    <a:pt x="157" y="47"/>
                  </a:lnTo>
                  <a:lnTo>
                    <a:pt x="158" y="47"/>
                  </a:lnTo>
                  <a:lnTo>
                    <a:pt x="157" y="49"/>
                  </a:lnTo>
                  <a:lnTo>
                    <a:pt x="157" y="51"/>
                  </a:lnTo>
                  <a:lnTo>
                    <a:pt x="157" y="54"/>
                  </a:lnTo>
                  <a:lnTo>
                    <a:pt x="157" y="57"/>
                  </a:lnTo>
                  <a:lnTo>
                    <a:pt x="157" y="57"/>
                  </a:lnTo>
                  <a:lnTo>
                    <a:pt x="148" y="52"/>
                  </a:lnTo>
                  <a:lnTo>
                    <a:pt x="140" y="47"/>
                  </a:lnTo>
                  <a:lnTo>
                    <a:pt x="139" y="46"/>
                  </a:lnTo>
                  <a:lnTo>
                    <a:pt x="136" y="45"/>
                  </a:lnTo>
                  <a:lnTo>
                    <a:pt x="136" y="49"/>
                  </a:lnTo>
                  <a:lnTo>
                    <a:pt x="136" y="49"/>
                  </a:lnTo>
                  <a:lnTo>
                    <a:pt x="137" y="50"/>
                  </a:lnTo>
                  <a:lnTo>
                    <a:pt x="137" y="51"/>
                  </a:lnTo>
                  <a:lnTo>
                    <a:pt x="136" y="55"/>
                  </a:lnTo>
                  <a:lnTo>
                    <a:pt x="136" y="55"/>
                  </a:lnTo>
                  <a:lnTo>
                    <a:pt x="136" y="57"/>
                  </a:lnTo>
                  <a:lnTo>
                    <a:pt x="136" y="58"/>
                  </a:lnTo>
                  <a:lnTo>
                    <a:pt x="137" y="59"/>
                  </a:lnTo>
                  <a:lnTo>
                    <a:pt x="136" y="61"/>
                  </a:lnTo>
                  <a:lnTo>
                    <a:pt x="136" y="62"/>
                  </a:lnTo>
                  <a:lnTo>
                    <a:pt x="134" y="63"/>
                  </a:lnTo>
                  <a:lnTo>
                    <a:pt x="134" y="64"/>
                  </a:lnTo>
                  <a:lnTo>
                    <a:pt x="133" y="66"/>
                  </a:lnTo>
                  <a:lnTo>
                    <a:pt x="132" y="67"/>
                  </a:lnTo>
                  <a:lnTo>
                    <a:pt x="133" y="67"/>
                  </a:lnTo>
                  <a:lnTo>
                    <a:pt x="133" y="68"/>
                  </a:lnTo>
                  <a:lnTo>
                    <a:pt x="132" y="71"/>
                  </a:lnTo>
                  <a:lnTo>
                    <a:pt x="131" y="70"/>
                  </a:lnTo>
                  <a:lnTo>
                    <a:pt x="130" y="72"/>
                  </a:lnTo>
                  <a:lnTo>
                    <a:pt x="130" y="73"/>
                  </a:lnTo>
                  <a:lnTo>
                    <a:pt x="128" y="74"/>
                  </a:lnTo>
                  <a:lnTo>
                    <a:pt x="128" y="73"/>
                  </a:lnTo>
                  <a:lnTo>
                    <a:pt x="128" y="73"/>
                  </a:lnTo>
                  <a:lnTo>
                    <a:pt x="127" y="74"/>
                  </a:lnTo>
                  <a:lnTo>
                    <a:pt x="126" y="76"/>
                  </a:lnTo>
                  <a:lnTo>
                    <a:pt x="126" y="78"/>
                  </a:lnTo>
                  <a:lnTo>
                    <a:pt x="124" y="82"/>
                  </a:lnTo>
                  <a:lnTo>
                    <a:pt x="120" y="79"/>
                  </a:lnTo>
                  <a:lnTo>
                    <a:pt x="119" y="81"/>
                  </a:lnTo>
                  <a:lnTo>
                    <a:pt x="118" y="82"/>
                  </a:lnTo>
                  <a:lnTo>
                    <a:pt x="119" y="84"/>
                  </a:lnTo>
                  <a:lnTo>
                    <a:pt x="118" y="86"/>
                  </a:lnTo>
                  <a:lnTo>
                    <a:pt x="118" y="88"/>
                  </a:lnTo>
                  <a:lnTo>
                    <a:pt x="117" y="88"/>
                  </a:lnTo>
                  <a:lnTo>
                    <a:pt x="117" y="89"/>
                  </a:lnTo>
                  <a:lnTo>
                    <a:pt x="115" y="98"/>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 name="Freeform 35"/>
            <p:cNvSpPr>
              <a:spLocks noEditPoints="1"/>
            </p:cNvSpPr>
            <p:nvPr/>
          </p:nvSpPr>
          <p:spPr bwMode="auto">
            <a:xfrm>
              <a:off x="6423986" y="2497372"/>
              <a:ext cx="612006" cy="298484"/>
            </a:xfrm>
            <a:custGeom>
              <a:avLst/>
              <a:gdLst>
                <a:gd name="T0" fmla="*/ 162 w 163"/>
                <a:gd name="T1" fmla="*/ 57 h 86"/>
                <a:gd name="T2" fmla="*/ 156 w 163"/>
                <a:gd name="T3" fmla="*/ 80 h 86"/>
                <a:gd name="T4" fmla="*/ 137 w 163"/>
                <a:gd name="T5" fmla="*/ 77 h 86"/>
                <a:gd name="T6" fmla="*/ 136 w 163"/>
                <a:gd name="T7" fmla="*/ 68 h 86"/>
                <a:gd name="T8" fmla="*/ 131 w 163"/>
                <a:gd name="T9" fmla="*/ 74 h 86"/>
                <a:gd name="T10" fmla="*/ 128 w 163"/>
                <a:gd name="T11" fmla="*/ 59 h 86"/>
                <a:gd name="T12" fmla="*/ 122 w 163"/>
                <a:gd name="T13" fmla="*/ 53 h 86"/>
                <a:gd name="T14" fmla="*/ 117 w 163"/>
                <a:gd name="T15" fmla="*/ 47 h 86"/>
                <a:gd name="T16" fmla="*/ 123 w 163"/>
                <a:gd name="T17" fmla="*/ 43 h 86"/>
                <a:gd name="T18" fmla="*/ 116 w 163"/>
                <a:gd name="T19" fmla="*/ 34 h 86"/>
                <a:gd name="T20" fmla="*/ 126 w 163"/>
                <a:gd name="T21" fmla="*/ 18 h 86"/>
                <a:gd name="T22" fmla="*/ 117 w 163"/>
                <a:gd name="T23" fmla="*/ 12 h 86"/>
                <a:gd name="T24" fmla="*/ 104 w 163"/>
                <a:gd name="T25" fmla="*/ 29 h 86"/>
                <a:gd name="T26" fmla="*/ 103 w 163"/>
                <a:gd name="T27" fmla="*/ 34 h 86"/>
                <a:gd name="T28" fmla="*/ 110 w 163"/>
                <a:gd name="T29" fmla="*/ 55 h 86"/>
                <a:gd name="T30" fmla="*/ 115 w 163"/>
                <a:gd name="T31" fmla="*/ 73 h 86"/>
                <a:gd name="T32" fmla="*/ 113 w 163"/>
                <a:gd name="T33" fmla="*/ 80 h 86"/>
                <a:gd name="T34" fmla="*/ 97 w 163"/>
                <a:gd name="T35" fmla="*/ 72 h 86"/>
                <a:gd name="T36" fmla="*/ 90 w 163"/>
                <a:gd name="T37" fmla="*/ 61 h 86"/>
                <a:gd name="T38" fmla="*/ 92 w 163"/>
                <a:gd name="T39" fmla="*/ 55 h 86"/>
                <a:gd name="T40" fmla="*/ 86 w 163"/>
                <a:gd name="T41" fmla="*/ 47 h 86"/>
                <a:gd name="T42" fmla="*/ 76 w 163"/>
                <a:gd name="T43" fmla="*/ 44 h 86"/>
                <a:gd name="T44" fmla="*/ 73 w 163"/>
                <a:gd name="T45" fmla="*/ 39 h 86"/>
                <a:gd name="T46" fmla="*/ 69 w 163"/>
                <a:gd name="T47" fmla="*/ 33 h 86"/>
                <a:gd name="T48" fmla="*/ 62 w 163"/>
                <a:gd name="T49" fmla="*/ 33 h 86"/>
                <a:gd name="T50" fmla="*/ 61 w 163"/>
                <a:gd name="T51" fmla="*/ 29 h 86"/>
                <a:gd name="T52" fmla="*/ 60 w 163"/>
                <a:gd name="T53" fmla="*/ 27 h 86"/>
                <a:gd name="T54" fmla="*/ 58 w 163"/>
                <a:gd name="T55" fmla="*/ 25 h 86"/>
                <a:gd name="T56" fmla="*/ 57 w 163"/>
                <a:gd name="T57" fmla="*/ 23 h 86"/>
                <a:gd name="T58" fmla="*/ 57 w 163"/>
                <a:gd name="T59" fmla="*/ 20 h 86"/>
                <a:gd name="T60" fmla="*/ 53 w 163"/>
                <a:gd name="T61" fmla="*/ 20 h 86"/>
                <a:gd name="T62" fmla="*/ 51 w 163"/>
                <a:gd name="T63" fmla="*/ 22 h 86"/>
                <a:gd name="T64" fmla="*/ 43 w 163"/>
                <a:gd name="T65" fmla="*/ 20 h 86"/>
                <a:gd name="T66" fmla="*/ 39 w 163"/>
                <a:gd name="T67" fmla="*/ 22 h 86"/>
                <a:gd name="T68" fmla="*/ 36 w 163"/>
                <a:gd name="T69" fmla="*/ 25 h 86"/>
                <a:gd name="T70" fmla="*/ 36 w 163"/>
                <a:gd name="T71" fmla="*/ 29 h 86"/>
                <a:gd name="T72" fmla="*/ 30 w 163"/>
                <a:gd name="T73" fmla="*/ 29 h 86"/>
                <a:gd name="T74" fmla="*/ 25 w 163"/>
                <a:gd name="T75" fmla="*/ 27 h 86"/>
                <a:gd name="T76" fmla="*/ 25 w 163"/>
                <a:gd name="T77" fmla="*/ 24 h 86"/>
                <a:gd name="T78" fmla="*/ 24 w 163"/>
                <a:gd name="T79" fmla="*/ 29 h 86"/>
                <a:gd name="T80" fmla="*/ 17 w 163"/>
                <a:gd name="T81" fmla="*/ 34 h 86"/>
                <a:gd name="T82" fmla="*/ 15 w 163"/>
                <a:gd name="T83" fmla="*/ 38 h 86"/>
                <a:gd name="T84" fmla="*/ 10 w 163"/>
                <a:gd name="T85" fmla="*/ 45 h 86"/>
                <a:gd name="T86" fmla="*/ 5 w 163"/>
                <a:gd name="T87" fmla="*/ 51 h 86"/>
                <a:gd name="T88" fmla="*/ 37 w 163"/>
                <a:gd name="T89" fmla="*/ 18 h 86"/>
                <a:gd name="T90" fmla="*/ 76 w 163"/>
                <a:gd name="T91" fmla="*/ 10 h 86"/>
                <a:gd name="T92" fmla="*/ 113 w 163"/>
                <a:gd name="T93" fmla="*/ 3 h 86"/>
                <a:gd name="T94" fmla="*/ 132 w 163"/>
                <a:gd name="T95" fmla="*/ 29 h 86"/>
                <a:gd name="T96" fmla="*/ 114 w 163"/>
                <a:gd name="T97" fmla="*/ 42 h 86"/>
                <a:gd name="T98" fmla="*/ 113 w 163"/>
                <a:gd name="T99" fmla="*/ 47 h 86"/>
                <a:gd name="T100" fmla="*/ 116 w 163"/>
                <a:gd name="T101" fmla="*/ 42 h 86"/>
                <a:gd name="T102" fmla="*/ 162 w 163"/>
                <a:gd name="T103" fmla="*/ 57 h 86"/>
                <a:gd name="T104" fmla="*/ 163 w 163"/>
                <a:gd name="T105"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 h="86">
                  <a:moveTo>
                    <a:pt x="138" y="53"/>
                  </a:moveTo>
                  <a:lnTo>
                    <a:pt x="139" y="57"/>
                  </a:lnTo>
                  <a:lnTo>
                    <a:pt x="140" y="61"/>
                  </a:lnTo>
                  <a:lnTo>
                    <a:pt x="152" y="59"/>
                  </a:lnTo>
                  <a:lnTo>
                    <a:pt x="162" y="57"/>
                  </a:lnTo>
                  <a:lnTo>
                    <a:pt x="160" y="62"/>
                  </a:lnTo>
                  <a:lnTo>
                    <a:pt x="162" y="66"/>
                  </a:lnTo>
                  <a:lnTo>
                    <a:pt x="158" y="70"/>
                  </a:lnTo>
                  <a:lnTo>
                    <a:pt x="156" y="78"/>
                  </a:lnTo>
                  <a:lnTo>
                    <a:pt x="156" y="80"/>
                  </a:lnTo>
                  <a:lnTo>
                    <a:pt x="148" y="84"/>
                  </a:lnTo>
                  <a:lnTo>
                    <a:pt x="148" y="85"/>
                  </a:lnTo>
                  <a:lnTo>
                    <a:pt x="140" y="86"/>
                  </a:lnTo>
                  <a:lnTo>
                    <a:pt x="142" y="80"/>
                  </a:lnTo>
                  <a:lnTo>
                    <a:pt x="137" y="77"/>
                  </a:lnTo>
                  <a:lnTo>
                    <a:pt x="138" y="74"/>
                  </a:lnTo>
                  <a:lnTo>
                    <a:pt x="137" y="73"/>
                  </a:lnTo>
                  <a:lnTo>
                    <a:pt x="140" y="72"/>
                  </a:lnTo>
                  <a:lnTo>
                    <a:pt x="136" y="72"/>
                  </a:lnTo>
                  <a:lnTo>
                    <a:pt x="136" y="68"/>
                  </a:lnTo>
                  <a:lnTo>
                    <a:pt x="135" y="67"/>
                  </a:lnTo>
                  <a:lnTo>
                    <a:pt x="134" y="72"/>
                  </a:lnTo>
                  <a:lnTo>
                    <a:pt x="133" y="72"/>
                  </a:lnTo>
                  <a:lnTo>
                    <a:pt x="131" y="70"/>
                  </a:lnTo>
                  <a:lnTo>
                    <a:pt x="131" y="74"/>
                  </a:lnTo>
                  <a:lnTo>
                    <a:pt x="121" y="67"/>
                  </a:lnTo>
                  <a:lnTo>
                    <a:pt x="120" y="65"/>
                  </a:lnTo>
                  <a:lnTo>
                    <a:pt x="123" y="61"/>
                  </a:lnTo>
                  <a:lnTo>
                    <a:pt x="121" y="59"/>
                  </a:lnTo>
                  <a:lnTo>
                    <a:pt x="128" y="59"/>
                  </a:lnTo>
                  <a:lnTo>
                    <a:pt x="128" y="56"/>
                  </a:lnTo>
                  <a:lnTo>
                    <a:pt x="127" y="58"/>
                  </a:lnTo>
                  <a:lnTo>
                    <a:pt x="127" y="57"/>
                  </a:lnTo>
                  <a:lnTo>
                    <a:pt x="124" y="53"/>
                  </a:lnTo>
                  <a:lnTo>
                    <a:pt x="122" y="53"/>
                  </a:lnTo>
                  <a:lnTo>
                    <a:pt x="120" y="51"/>
                  </a:lnTo>
                  <a:lnTo>
                    <a:pt x="118" y="51"/>
                  </a:lnTo>
                  <a:lnTo>
                    <a:pt x="117" y="55"/>
                  </a:lnTo>
                  <a:lnTo>
                    <a:pt x="116" y="55"/>
                  </a:lnTo>
                  <a:lnTo>
                    <a:pt x="117" y="47"/>
                  </a:lnTo>
                  <a:lnTo>
                    <a:pt x="121" y="50"/>
                  </a:lnTo>
                  <a:lnTo>
                    <a:pt x="121" y="49"/>
                  </a:lnTo>
                  <a:lnTo>
                    <a:pt x="122" y="44"/>
                  </a:lnTo>
                  <a:lnTo>
                    <a:pt x="123" y="43"/>
                  </a:lnTo>
                  <a:lnTo>
                    <a:pt x="123" y="43"/>
                  </a:lnTo>
                  <a:lnTo>
                    <a:pt x="122" y="41"/>
                  </a:lnTo>
                  <a:lnTo>
                    <a:pt x="122" y="42"/>
                  </a:lnTo>
                  <a:lnTo>
                    <a:pt x="118" y="40"/>
                  </a:lnTo>
                  <a:lnTo>
                    <a:pt x="120" y="32"/>
                  </a:lnTo>
                  <a:lnTo>
                    <a:pt x="116" y="34"/>
                  </a:lnTo>
                  <a:lnTo>
                    <a:pt x="115" y="33"/>
                  </a:lnTo>
                  <a:lnTo>
                    <a:pt x="115" y="29"/>
                  </a:lnTo>
                  <a:lnTo>
                    <a:pt x="117" y="22"/>
                  </a:lnTo>
                  <a:lnTo>
                    <a:pt x="120" y="20"/>
                  </a:lnTo>
                  <a:lnTo>
                    <a:pt x="126" y="18"/>
                  </a:lnTo>
                  <a:lnTo>
                    <a:pt x="121" y="18"/>
                  </a:lnTo>
                  <a:lnTo>
                    <a:pt x="121" y="14"/>
                  </a:lnTo>
                  <a:lnTo>
                    <a:pt x="120" y="12"/>
                  </a:lnTo>
                  <a:lnTo>
                    <a:pt x="118" y="10"/>
                  </a:lnTo>
                  <a:lnTo>
                    <a:pt x="117" y="12"/>
                  </a:lnTo>
                  <a:lnTo>
                    <a:pt x="115" y="19"/>
                  </a:lnTo>
                  <a:lnTo>
                    <a:pt x="113" y="21"/>
                  </a:lnTo>
                  <a:lnTo>
                    <a:pt x="109" y="21"/>
                  </a:lnTo>
                  <a:lnTo>
                    <a:pt x="109" y="29"/>
                  </a:lnTo>
                  <a:lnTo>
                    <a:pt x="104" y="29"/>
                  </a:lnTo>
                  <a:lnTo>
                    <a:pt x="101" y="29"/>
                  </a:lnTo>
                  <a:lnTo>
                    <a:pt x="103" y="30"/>
                  </a:lnTo>
                  <a:lnTo>
                    <a:pt x="103" y="31"/>
                  </a:lnTo>
                  <a:lnTo>
                    <a:pt x="102" y="33"/>
                  </a:lnTo>
                  <a:lnTo>
                    <a:pt x="103" y="34"/>
                  </a:lnTo>
                  <a:lnTo>
                    <a:pt x="103" y="31"/>
                  </a:lnTo>
                  <a:lnTo>
                    <a:pt x="109" y="35"/>
                  </a:lnTo>
                  <a:lnTo>
                    <a:pt x="110" y="45"/>
                  </a:lnTo>
                  <a:lnTo>
                    <a:pt x="109" y="53"/>
                  </a:lnTo>
                  <a:lnTo>
                    <a:pt x="110" y="55"/>
                  </a:lnTo>
                  <a:lnTo>
                    <a:pt x="113" y="64"/>
                  </a:lnTo>
                  <a:lnTo>
                    <a:pt x="118" y="70"/>
                  </a:lnTo>
                  <a:lnTo>
                    <a:pt x="118" y="72"/>
                  </a:lnTo>
                  <a:lnTo>
                    <a:pt x="117" y="74"/>
                  </a:lnTo>
                  <a:lnTo>
                    <a:pt x="115" y="73"/>
                  </a:lnTo>
                  <a:lnTo>
                    <a:pt x="113" y="70"/>
                  </a:lnTo>
                  <a:lnTo>
                    <a:pt x="109" y="68"/>
                  </a:lnTo>
                  <a:lnTo>
                    <a:pt x="121" y="78"/>
                  </a:lnTo>
                  <a:lnTo>
                    <a:pt x="123" y="86"/>
                  </a:lnTo>
                  <a:lnTo>
                    <a:pt x="113" y="80"/>
                  </a:lnTo>
                  <a:lnTo>
                    <a:pt x="107" y="80"/>
                  </a:lnTo>
                  <a:lnTo>
                    <a:pt x="101" y="73"/>
                  </a:lnTo>
                  <a:lnTo>
                    <a:pt x="101" y="78"/>
                  </a:lnTo>
                  <a:lnTo>
                    <a:pt x="99" y="77"/>
                  </a:lnTo>
                  <a:lnTo>
                    <a:pt x="97" y="72"/>
                  </a:lnTo>
                  <a:lnTo>
                    <a:pt x="90" y="76"/>
                  </a:lnTo>
                  <a:lnTo>
                    <a:pt x="88" y="75"/>
                  </a:lnTo>
                  <a:lnTo>
                    <a:pt x="86" y="71"/>
                  </a:lnTo>
                  <a:lnTo>
                    <a:pt x="90" y="62"/>
                  </a:lnTo>
                  <a:lnTo>
                    <a:pt x="90" y="61"/>
                  </a:lnTo>
                  <a:lnTo>
                    <a:pt x="91" y="59"/>
                  </a:lnTo>
                  <a:lnTo>
                    <a:pt x="91" y="59"/>
                  </a:lnTo>
                  <a:lnTo>
                    <a:pt x="92" y="59"/>
                  </a:lnTo>
                  <a:lnTo>
                    <a:pt x="92" y="59"/>
                  </a:lnTo>
                  <a:lnTo>
                    <a:pt x="92" y="55"/>
                  </a:lnTo>
                  <a:lnTo>
                    <a:pt x="95" y="49"/>
                  </a:lnTo>
                  <a:lnTo>
                    <a:pt x="91" y="46"/>
                  </a:lnTo>
                  <a:lnTo>
                    <a:pt x="90" y="45"/>
                  </a:lnTo>
                  <a:lnTo>
                    <a:pt x="88" y="49"/>
                  </a:lnTo>
                  <a:lnTo>
                    <a:pt x="86" y="47"/>
                  </a:lnTo>
                  <a:lnTo>
                    <a:pt x="83" y="47"/>
                  </a:lnTo>
                  <a:lnTo>
                    <a:pt x="82" y="45"/>
                  </a:lnTo>
                  <a:lnTo>
                    <a:pt x="80" y="43"/>
                  </a:lnTo>
                  <a:lnTo>
                    <a:pt x="78" y="43"/>
                  </a:lnTo>
                  <a:lnTo>
                    <a:pt x="76" y="44"/>
                  </a:lnTo>
                  <a:lnTo>
                    <a:pt x="74" y="43"/>
                  </a:lnTo>
                  <a:lnTo>
                    <a:pt x="74" y="43"/>
                  </a:lnTo>
                  <a:lnTo>
                    <a:pt x="72" y="42"/>
                  </a:lnTo>
                  <a:lnTo>
                    <a:pt x="72" y="40"/>
                  </a:lnTo>
                  <a:lnTo>
                    <a:pt x="73" y="39"/>
                  </a:lnTo>
                  <a:lnTo>
                    <a:pt x="73" y="37"/>
                  </a:lnTo>
                  <a:lnTo>
                    <a:pt x="73" y="36"/>
                  </a:lnTo>
                  <a:lnTo>
                    <a:pt x="72" y="35"/>
                  </a:lnTo>
                  <a:lnTo>
                    <a:pt x="70" y="35"/>
                  </a:lnTo>
                  <a:lnTo>
                    <a:pt x="69" y="33"/>
                  </a:lnTo>
                  <a:lnTo>
                    <a:pt x="67" y="34"/>
                  </a:lnTo>
                  <a:lnTo>
                    <a:pt x="65" y="33"/>
                  </a:lnTo>
                  <a:lnTo>
                    <a:pt x="63" y="33"/>
                  </a:lnTo>
                  <a:lnTo>
                    <a:pt x="62" y="33"/>
                  </a:lnTo>
                  <a:lnTo>
                    <a:pt x="62" y="33"/>
                  </a:lnTo>
                  <a:lnTo>
                    <a:pt x="62" y="31"/>
                  </a:lnTo>
                  <a:lnTo>
                    <a:pt x="62" y="31"/>
                  </a:lnTo>
                  <a:lnTo>
                    <a:pt x="62" y="30"/>
                  </a:lnTo>
                  <a:lnTo>
                    <a:pt x="62" y="29"/>
                  </a:lnTo>
                  <a:lnTo>
                    <a:pt x="61" y="29"/>
                  </a:lnTo>
                  <a:lnTo>
                    <a:pt x="60" y="29"/>
                  </a:lnTo>
                  <a:lnTo>
                    <a:pt x="59" y="28"/>
                  </a:lnTo>
                  <a:lnTo>
                    <a:pt x="60" y="27"/>
                  </a:lnTo>
                  <a:lnTo>
                    <a:pt x="59" y="27"/>
                  </a:lnTo>
                  <a:lnTo>
                    <a:pt x="60" y="27"/>
                  </a:lnTo>
                  <a:lnTo>
                    <a:pt x="59" y="26"/>
                  </a:lnTo>
                  <a:lnTo>
                    <a:pt x="60" y="25"/>
                  </a:lnTo>
                  <a:lnTo>
                    <a:pt x="59" y="25"/>
                  </a:lnTo>
                  <a:lnTo>
                    <a:pt x="57" y="25"/>
                  </a:lnTo>
                  <a:lnTo>
                    <a:pt x="58" y="25"/>
                  </a:lnTo>
                  <a:lnTo>
                    <a:pt x="58" y="24"/>
                  </a:lnTo>
                  <a:lnTo>
                    <a:pt x="58" y="24"/>
                  </a:lnTo>
                  <a:lnTo>
                    <a:pt x="57" y="24"/>
                  </a:lnTo>
                  <a:lnTo>
                    <a:pt x="57" y="25"/>
                  </a:lnTo>
                  <a:lnTo>
                    <a:pt x="57" y="23"/>
                  </a:lnTo>
                  <a:lnTo>
                    <a:pt x="55" y="23"/>
                  </a:lnTo>
                  <a:lnTo>
                    <a:pt x="56" y="23"/>
                  </a:lnTo>
                  <a:lnTo>
                    <a:pt x="57" y="22"/>
                  </a:lnTo>
                  <a:lnTo>
                    <a:pt x="57" y="22"/>
                  </a:lnTo>
                  <a:lnTo>
                    <a:pt x="57" y="20"/>
                  </a:lnTo>
                  <a:lnTo>
                    <a:pt x="57" y="21"/>
                  </a:lnTo>
                  <a:lnTo>
                    <a:pt x="55" y="20"/>
                  </a:lnTo>
                  <a:lnTo>
                    <a:pt x="55" y="21"/>
                  </a:lnTo>
                  <a:lnTo>
                    <a:pt x="55" y="22"/>
                  </a:lnTo>
                  <a:lnTo>
                    <a:pt x="53" y="20"/>
                  </a:lnTo>
                  <a:lnTo>
                    <a:pt x="53" y="21"/>
                  </a:lnTo>
                  <a:lnTo>
                    <a:pt x="54" y="22"/>
                  </a:lnTo>
                  <a:lnTo>
                    <a:pt x="53" y="22"/>
                  </a:lnTo>
                  <a:lnTo>
                    <a:pt x="53" y="21"/>
                  </a:lnTo>
                  <a:lnTo>
                    <a:pt x="51" y="22"/>
                  </a:lnTo>
                  <a:lnTo>
                    <a:pt x="51" y="21"/>
                  </a:lnTo>
                  <a:lnTo>
                    <a:pt x="47" y="19"/>
                  </a:lnTo>
                  <a:lnTo>
                    <a:pt x="45" y="18"/>
                  </a:lnTo>
                  <a:lnTo>
                    <a:pt x="44" y="20"/>
                  </a:lnTo>
                  <a:lnTo>
                    <a:pt x="43" y="20"/>
                  </a:lnTo>
                  <a:lnTo>
                    <a:pt x="43" y="20"/>
                  </a:lnTo>
                  <a:lnTo>
                    <a:pt x="42" y="22"/>
                  </a:lnTo>
                  <a:lnTo>
                    <a:pt x="42" y="22"/>
                  </a:lnTo>
                  <a:lnTo>
                    <a:pt x="39" y="22"/>
                  </a:lnTo>
                  <a:lnTo>
                    <a:pt x="39" y="22"/>
                  </a:lnTo>
                  <a:lnTo>
                    <a:pt x="39" y="23"/>
                  </a:lnTo>
                  <a:lnTo>
                    <a:pt x="38" y="23"/>
                  </a:lnTo>
                  <a:lnTo>
                    <a:pt x="37" y="23"/>
                  </a:lnTo>
                  <a:lnTo>
                    <a:pt x="38" y="25"/>
                  </a:lnTo>
                  <a:lnTo>
                    <a:pt x="36" y="25"/>
                  </a:lnTo>
                  <a:lnTo>
                    <a:pt x="36" y="25"/>
                  </a:lnTo>
                  <a:lnTo>
                    <a:pt x="37" y="27"/>
                  </a:lnTo>
                  <a:lnTo>
                    <a:pt x="37" y="27"/>
                  </a:lnTo>
                  <a:lnTo>
                    <a:pt x="37" y="28"/>
                  </a:lnTo>
                  <a:lnTo>
                    <a:pt x="36" y="29"/>
                  </a:lnTo>
                  <a:lnTo>
                    <a:pt x="35" y="29"/>
                  </a:lnTo>
                  <a:lnTo>
                    <a:pt x="33" y="29"/>
                  </a:lnTo>
                  <a:lnTo>
                    <a:pt x="31" y="29"/>
                  </a:lnTo>
                  <a:lnTo>
                    <a:pt x="31" y="29"/>
                  </a:lnTo>
                  <a:lnTo>
                    <a:pt x="30" y="29"/>
                  </a:lnTo>
                  <a:lnTo>
                    <a:pt x="29" y="29"/>
                  </a:lnTo>
                  <a:lnTo>
                    <a:pt x="27" y="28"/>
                  </a:lnTo>
                  <a:lnTo>
                    <a:pt x="27" y="27"/>
                  </a:lnTo>
                  <a:lnTo>
                    <a:pt x="26" y="27"/>
                  </a:lnTo>
                  <a:lnTo>
                    <a:pt x="25" y="27"/>
                  </a:lnTo>
                  <a:lnTo>
                    <a:pt x="27" y="26"/>
                  </a:lnTo>
                  <a:lnTo>
                    <a:pt x="27" y="25"/>
                  </a:lnTo>
                  <a:lnTo>
                    <a:pt x="27" y="25"/>
                  </a:lnTo>
                  <a:lnTo>
                    <a:pt x="25" y="25"/>
                  </a:lnTo>
                  <a:lnTo>
                    <a:pt x="25" y="24"/>
                  </a:lnTo>
                  <a:lnTo>
                    <a:pt x="24" y="25"/>
                  </a:lnTo>
                  <a:lnTo>
                    <a:pt x="24" y="26"/>
                  </a:lnTo>
                  <a:lnTo>
                    <a:pt x="24" y="27"/>
                  </a:lnTo>
                  <a:lnTo>
                    <a:pt x="25" y="28"/>
                  </a:lnTo>
                  <a:lnTo>
                    <a:pt x="24" y="29"/>
                  </a:lnTo>
                  <a:lnTo>
                    <a:pt x="23" y="31"/>
                  </a:lnTo>
                  <a:lnTo>
                    <a:pt x="20" y="35"/>
                  </a:lnTo>
                  <a:lnTo>
                    <a:pt x="20" y="35"/>
                  </a:lnTo>
                  <a:lnTo>
                    <a:pt x="17" y="34"/>
                  </a:lnTo>
                  <a:lnTo>
                    <a:pt x="17" y="34"/>
                  </a:lnTo>
                  <a:lnTo>
                    <a:pt x="16" y="35"/>
                  </a:lnTo>
                  <a:lnTo>
                    <a:pt x="16" y="35"/>
                  </a:lnTo>
                  <a:lnTo>
                    <a:pt x="16" y="35"/>
                  </a:lnTo>
                  <a:lnTo>
                    <a:pt x="16" y="36"/>
                  </a:lnTo>
                  <a:lnTo>
                    <a:pt x="15" y="38"/>
                  </a:lnTo>
                  <a:lnTo>
                    <a:pt x="14" y="38"/>
                  </a:lnTo>
                  <a:lnTo>
                    <a:pt x="14" y="39"/>
                  </a:lnTo>
                  <a:lnTo>
                    <a:pt x="11" y="42"/>
                  </a:lnTo>
                  <a:lnTo>
                    <a:pt x="11" y="43"/>
                  </a:lnTo>
                  <a:lnTo>
                    <a:pt x="10" y="45"/>
                  </a:lnTo>
                  <a:lnTo>
                    <a:pt x="9" y="45"/>
                  </a:lnTo>
                  <a:lnTo>
                    <a:pt x="8" y="47"/>
                  </a:lnTo>
                  <a:lnTo>
                    <a:pt x="6" y="50"/>
                  </a:lnTo>
                  <a:lnTo>
                    <a:pt x="6" y="50"/>
                  </a:lnTo>
                  <a:lnTo>
                    <a:pt x="5" y="51"/>
                  </a:lnTo>
                  <a:lnTo>
                    <a:pt x="0" y="25"/>
                  </a:lnTo>
                  <a:lnTo>
                    <a:pt x="3" y="24"/>
                  </a:lnTo>
                  <a:lnTo>
                    <a:pt x="19" y="22"/>
                  </a:lnTo>
                  <a:lnTo>
                    <a:pt x="23" y="21"/>
                  </a:lnTo>
                  <a:lnTo>
                    <a:pt x="37" y="18"/>
                  </a:lnTo>
                  <a:lnTo>
                    <a:pt x="39" y="18"/>
                  </a:lnTo>
                  <a:lnTo>
                    <a:pt x="47" y="16"/>
                  </a:lnTo>
                  <a:lnTo>
                    <a:pt x="68" y="12"/>
                  </a:lnTo>
                  <a:lnTo>
                    <a:pt x="68" y="12"/>
                  </a:lnTo>
                  <a:lnTo>
                    <a:pt x="76" y="10"/>
                  </a:lnTo>
                  <a:lnTo>
                    <a:pt x="84" y="9"/>
                  </a:lnTo>
                  <a:lnTo>
                    <a:pt x="91" y="8"/>
                  </a:lnTo>
                  <a:lnTo>
                    <a:pt x="98" y="6"/>
                  </a:lnTo>
                  <a:lnTo>
                    <a:pt x="109" y="4"/>
                  </a:lnTo>
                  <a:lnTo>
                    <a:pt x="113" y="3"/>
                  </a:lnTo>
                  <a:lnTo>
                    <a:pt x="124" y="0"/>
                  </a:lnTo>
                  <a:lnTo>
                    <a:pt x="129" y="17"/>
                  </a:lnTo>
                  <a:lnTo>
                    <a:pt x="130" y="21"/>
                  </a:lnTo>
                  <a:lnTo>
                    <a:pt x="130" y="23"/>
                  </a:lnTo>
                  <a:lnTo>
                    <a:pt x="132" y="29"/>
                  </a:lnTo>
                  <a:lnTo>
                    <a:pt x="136" y="43"/>
                  </a:lnTo>
                  <a:lnTo>
                    <a:pt x="138" y="53"/>
                  </a:lnTo>
                  <a:close/>
                  <a:moveTo>
                    <a:pt x="116" y="44"/>
                  </a:moveTo>
                  <a:lnTo>
                    <a:pt x="115" y="41"/>
                  </a:lnTo>
                  <a:lnTo>
                    <a:pt x="114" y="42"/>
                  </a:lnTo>
                  <a:lnTo>
                    <a:pt x="115" y="43"/>
                  </a:lnTo>
                  <a:lnTo>
                    <a:pt x="115" y="44"/>
                  </a:lnTo>
                  <a:lnTo>
                    <a:pt x="114" y="43"/>
                  </a:lnTo>
                  <a:lnTo>
                    <a:pt x="115" y="46"/>
                  </a:lnTo>
                  <a:lnTo>
                    <a:pt x="113" y="47"/>
                  </a:lnTo>
                  <a:lnTo>
                    <a:pt x="113" y="42"/>
                  </a:lnTo>
                  <a:lnTo>
                    <a:pt x="114" y="37"/>
                  </a:lnTo>
                  <a:lnTo>
                    <a:pt x="117" y="40"/>
                  </a:lnTo>
                  <a:lnTo>
                    <a:pt x="117" y="43"/>
                  </a:lnTo>
                  <a:lnTo>
                    <a:pt x="116" y="42"/>
                  </a:lnTo>
                  <a:lnTo>
                    <a:pt x="116" y="44"/>
                  </a:lnTo>
                  <a:close/>
                  <a:moveTo>
                    <a:pt x="162" y="57"/>
                  </a:moveTo>
                  <a:lnTo>
                    <a:pt x="163" y="57"/>
                  </a:lnTo>
                  <a:lnTo>
                    <a:pt x="163" y="64"/>
                  </a:lnTo>
                  <a:lnTo>
                    <a:pt x="162" y="57"/>
                  </a:lnTo>
                  <a:close/>
                  <a:moveTo>
                    <a:pt x="160" y="79"/>
                  </a:moveTo>
                  <a:lnTo>
                    <a:pt x="161" y="78"/>
                  </a:lnTo>
                  <a:lnTo>
                    <a:pt x="162" y="76"/>
                  </a:lnTo>
                  <a:lnTo>
                    <a:pt x="162" y="70"/>
                  </a:lnTo>
                  <a:lnTo>
                    <a:pt x="163" y="64"/>
                  </a:lnTo>
                  <a:lnTo>
                    <a:pt x="162" y="74"/>
                  </a:lnTo>
                  <a:lnTo>
                    <a:pt x="161" y="79"/>
                  </a:lnTo>
                  <a:lnTo>
                    <a:pt x="160" y="79"/>
                  </a:lnTo>
                  <a:close/>
                </a:path>
              </a:pathLst>
            </a:custGeom>
            <a:solidFill>
              <a:schemeClr val="accent1">
                <a:lumMod val="75000"/>
              </a:schemeClr>
            </a:solid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 name="Freeform 39"/>
            <p:cNvSpPr>
              <a:spLocks noEditPoints="1"/>
            </p:cNvSpPr>
            <p:nvPr/>
          </p:nvSpPr>
          <p:spPr bwMode="auto">
            <a:xfrm>
              <a:off x="5969676" y="2604966"/>
              <a:ext cx="1058807" cy="590026"/>
            </a:xfrm>
            <a:custGeom>
              <a:avLst/>
              <a:gdLst>
                <a:gd name="T0" fmla="*/ 115 w 282"/>
                <a:gd name="T1" fmla="*/ 155 h 170"/>
                <a:gd name="T2" fmla="*/ 65 w 282"/>
                <a:gd name="T3" fmla="*/ 160 h 170"/>
                <a:gd name="T4" fmla="*/ 30 w 282"/>
                <a:gd name="T5" fmla="*/ 166 h 170"/>
                <a:gd name="T6" fmla="*/ 1 w 282"/>
                <a:gd name="T7" fmla="*/ 169 h 170"/>
                <a:gd name="T8" fmla="*/ 18 w 282"/>
                <a:gd name="T9" fmla="*/ 160 h 170"/>
                <a:gd name="T10" fmla="*/ 27 w 282"/>
                <a:gd name="T11" fmla="*/ 150 h 170"/>
                <a:gd name="T12" fmla="*/ 30 w 282"/>
                <a:gd name="T13" fmla="*/ 140 h 170"/>
                <a:gd name="T14" fmla="*/ 55 w 282"/>
                <a:gd name="T15" fmla="*/ 117 h 170"/>
                <a:gd name="T16" fmla="*/ 59 w 282"/>
                <a:gd name="T17" fmla="*/ 125 h 170"/>
                <a:gd name="T18" fmla="*/ 65 w 282"/>
                <a:gd name="T19" fmla="*/ 129 h 170"/>
                <a:gd name="T20" fmla="*/ 76 w 282"/>
                <a:gd name="T21" fmla="*/ 123 h 170"/>
                <a:gd name="T22" fmla="*/ 90 w 282"/>
                <a:gd name="T23" fmla="*/ 122 h 170"/>
                <a:gd name="T24" fmla="*/ 96 w 282"/>
                <a:gd name="T25" fmla="*/ 115 h 170"/>
                <a:gd name="T26" fmla="*/ 99 w 282"/>
                <a:gd name="T27" fmla="*/ 115 h 170"/>
                <a:gd name="T28" fmla="*/ 108 w 282"/>
                <a:gd name="T29" fmla="*/ 111 h 170"/>
                <a:gd name="T30" fmla="*/ 111 w 282"/>
                <a:gd name="T31" fmla="*/ 106 h 170"/>
                <a:gd name="T32" fmla="*/ 111 w 282"/>
                <a:gd name="T33" fmla="*/ 100 h 170"/>
                <a:gd name="T34" fmla="*/ 113 w 282"/>
                <a:gd name="T35" fmla="*/ 90 h 170"/>
                <a:gd name="T36" fmla="*/ 119 w 282"/>
                <a:gd name="T37" fmla="*/ 78 h 170"/>
                <a:gd name="T38" fmla="*/ 123 w 282"/>
                <a:gd name="T39" fmla="*/ 67 h 170"/>
                <a:gd name="T40" fmla="*/ 125 w 282"/>
                <a:gd name="T41" fmla="*/ 55 h 170"/>
                <a:gd name="T42" fmla="*/ 140 w 282"/>
                <a:gd name="T43" fmla="*/ 56 h 170"/>
                <a:gd name="T44" fmla="*/ 144 w 282"/>
                <a:gd name="T45" fmla="*/ 37 h 170"/>
                <a:gd name="T46" fmla="*/ 154 w 282"/>
                <a:gd name="T47" fmla="*/ 28 h 170"/>
                <a:gd name="T48" fmla="*/ 159 w 282"/>
                <a:gd name="T49" fmla="*/ 23 h 170"/>
                <a:gd name="T50" fmla="*/ 162 w 282"/>
                <a:gd name="T51" fmla="*/ 16 h 170"/>
                <a:gd name="T52" fmla="*/ 163 w 282"/>
                <a:gd name="T53" fmla="*/ 5 h 170"/>
                <a:gd name="T54" fmla="*/ 183 w 282"/>
                <a:gd name="T55" fmla="*/ 12 h 170"/>
                <a:gd name="T56" fmla="*/ 188 w 282"/>
                <a:gd name="T57" fmla="*/ 3 h 170"/>
                <a:gd name="T58" fmla="*/ 193 w 282"/>
                <a:gd name="T59" fmla="*/ 9 h 170"/>
                <a:gd name="T60" fmla="*/ 203 w 282"/>
                <a:gd name="T61" fmla="*/ 14 h 170"/>
                <a:gd name="T62" fmla="*/ 212 w 282"/>
                <a:gd name="T63" fmla="*/ 22 h 170"/>
                <a:gd name="T64" fmla="*/ 212 w 282"/>
                <a:gd name="T65" fmla="*/ 28 h 170"/>
                <a:gd name="T66" fmla="*/ 206 w 282"/>
                <a:gd name="T67" fmla="*/ 43 h 170"/>
                <a:gd name="T68" fmla="*/ 234 w 282"/>
                <a:gd name="T69" fmla="*/ 53 h 170"/>
                <a:gd name="T70" fmla="*/ 249 w 282"/>
                <a:gd name="T71" fmla="*/ 64 h 170"/>
                <a:gd name="T72" fmla="*/ 238 w 282"/>
                <a:gd name="T73" fmla="*/ 70 h 170"/>
                <a:gd name="T74" fmla="*/ 250 w 282"/>
                <a:gd name="T75" fmla="*/ 79 h 170"/>
                <a:gd name="T76" fmla="*/ 253 w 282"/>
                <a:gd name="T77" fmla="*/ 90 h 170"/>
                <a:gd name="T78" fmla="*/ 250 w 282"/>
                <a:gd name="T79" fmla="*/ 92 h 170"/>
                <a:gd name="T80" fmla="*/ 251 w 282"/>
                <a:gd name="T81" fmla="*/ 100 h 170"/>
                <a:gd name="T82" fmla="*/ 256 w 282"/>
                <a:gd name="T83" fmla="*/ 105 h 170"/>
                <a:gd name="T84" fmla="*/ 244 w 282"/>
                <a:gd name="T85" fmla="*/ 102 h 170"/>
                <a:gd name="T86" fmla="*/ 233 w 282"/>
                <a:gd name="T87" fmla="*/ 94 h 170"/>
                <a:gd name="T88" fmla="*/ 242 w 282"/>
                <a:gd name="T89" fmla="*/ 102 h 170"/>
                <a:gd name="T90" fmla="*/ 251 w 282"/>
                <a:gd name="T91" fmla="*/ 111 h 170"/>
                <a:gd name="T92" fmla="*/ 256 w 282"/>
                <a:gd name="T93" fmla="*/ 113 h 170"/>
                <a:gd name="T94" fmla="*/ 260 w 282"/>
                <a:gd name="T95" fmla="*/ 108 h 170"/>
                <a:gd name="T96" fmla="*/ 271 w 282"/>
                <a:gd name="T97" fmla="*/ 117 h 170"/>
                <a:gd name="T98" fmla="*/ 254 w 282"/>
                <a:gd name="T99" fmla="*/ 129 h 170"/>
                <a:gd name="T100" fmla="*/ 205 w 282"/>
                <a:gd name="T101" fmla="*/ 139 h 170"/>
                <a:gd name="T102" fmla="*/ 281 w 282"/>
                <a:gd name="T103" fmla="*/ 48 h 170"/>
                <a:gd name="T104" fmla="*/ 279 w 282"/>
                <a:gd name="T105" fmla="*/ 54 h 170"/>
                <a:gd name="T106" fmla="*/ 266 w 282"/>
                <a:gd name="T107" fmla="*/ 68 h 170"/>
                <a:gd name="T108" fmla="*/ 269 w 282"/>
                <a:gd name="T109" fmla="*/ 53 h 170"/>
                <a:gd name="T110" fmla="*/ 270 w 282"/>
                <a:gd name="T111" fmla="*/ 77 h 170"/>
                <a:gd name="T112" fmla="*/ 267 w 282"/>
                <a:gd name="T113" fmla="*/ 96 h 170"/>
                <a:gd name="T114" fmla="*/ 265 w 282"/>
                <a:gd name="T115" fmla="*/ 7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2" h="170">
                  <a:moveTo>
                    <a:pt x="161" y="148"/>
                  </a:moveTo>
                  <a:lnTo>
                    <a:pt x="158" y="148"/>
                  </a:lnTo>
                  <a:lnTo>
                    <a:pt x="148" y="150"/>
                  </a:lnTo>
                  <a:lnTo>
                    <a:pt x="141" y="151"/>
                  </a:lnTo>
                  <a:lnTo>
                    <a:pt x="130" y="153"/>
                  </a:lnTo>
                  <a:lnTo>
                    <a:pt x="129" y="153"/>
                  </a:lnTo>
                  <a:lnTo>
                    <a:pt x="115" y="155"/>
                  </a:lnTo>
                  <a:lnTo>
                    <a:pt x="109" y="156"/>
                  </a:lnTo>
                  <a:lnTo>
                    <a:pt x="101" y="157"/>
                  </a:lnTo>
                  <a:lnTo>
                    <a:pt x="98" y="157"/>
                  </a:lnTo>
                  <a:lnTo>
                    <a:pt x="83" y="159"/>
                  </a:lnTo>
                  <a:lnTo>
                    <a:pt x="71" y="160"/>
                  </a:lnTo>
                  <a:lnTo>
                    <a:pt x="72" y="159"/>
                  </a:lnTo>
                  <a:lnTo>
                    <a:pt x="65" y="160"/>
                  </a:lnTo>
                  <a:lnTo>
                    <a:pt x="62" y="160"/>
                  </a:lnTo>
                  <a:lnTo>
                    <a:pt x="62" y="161"/>
                  </a:lnTo>
                  <a:lnTo>
                    <a:pt x="54" y="162"/>
                  </a:lnTo>
                  <a:lnTo>
                    <a:pt x="52" y="163"/>
                  </a:lnTo>
                  <a:lnTo>
                    <a:pt x="49" y="164"/>
                  </a:lnTo>
                  <a:lnTo>
                    <a:pt x="37" y="165"/>
                  </a:lnTo>
                  <a:lnTo>
                    <a:pt x="30" y="166"/>
                  </a:lnTo>
                  <a:lnTo>
                    <a:pt x="24" y="167"/>
                  </a:lnTo>
                  <a:lnTo>
                    <a:pt x="16" y="168"/>
                  </a:lnTo>
                  <a:lnTo>
                    <a:pt x="15" y="168"/>
                  </a:lnTo>
                  <a:lnTo>
                    <a:pt x="14" y="168"/>
                  </a:lnTo>
                  <a:lnTo>
                    <a:pt x="8" y="169"/>
                  </a:lnTo>
                  <a:lnTo>
                    <a:pt x="0" y="170"/>
                  </a:lnTo>
                  <a:lnTo>
                    <a:pt x="1" y="169"/>
                  </a:lnTo>
                  <a:lnTo>
                    <a:pt x="4" y="166"/>
                  </a:lnTo>
                  <a:lnTo>
                    <a:pt x="7" y="166"/>
                  </a:lnTo>
                  <a:lnTo>
                    <a:pt x="9" y="165"/>
                  </a:lnTo>
                  <a:lnTo>
                    <a:pt x="10" y="164"/>
                  </a:lnTo>
                  <a:lnTo>
                    <a:pt x="12" y="163"/>
                  </a:lnTo>
                  <a:lnTo>
                    <a:pt x="16" y="161"/>
                  </a:lnTo>
                  <a:lnTo>
                    <a:pt x="18" y="160"/>
                  </a:lnTo>
                  <a:lnTo>
                    <a:pt x="18" y="160"/>
                  </a:lnTo>
                  <a:lnTo>
                    <a:pt x="18" y="158"/>
                  </a:lnTo>
                  <a:lnTo>
                    <a:pt x="20" y="154"/>
                  </a:lnTo>
                  <a:lnTo>
                    <a:pt x="20" y="154"/>
                  </a:lnTo>
                  <a:lnTo>
                    <a:pt x="24" y="153"/>
                  </a:lnTo>
                  <a:lnTo>
                    <a:pt x="26" y="152"/>
                  </a:lnTo>
                  <a:lnTo>
                    <a:pt x="27" y="150"/>
                  </a:lnTo>
                  <a:lnTo>
                    <a:pt x="26" y="148"/>
                  </a:lnTo>
                  <a:lnTo>
                    <a:pt x="28" y="146"/>
                  </a:lnTo>
                  <a:lnTo>
                    <a:pt x="31" y="144"/>
                  </a:lnTo>
                  <a:lnTo>
                    <a:pt x="31" y="143"/>
                  </a:lnTo>
                  <a:lnTo>
                    <a:pt x="31" y="142"/>
                  </a:lnTo>
                  <a:lnTo>
                    <a:pt x="30" y="141"/>
                  </a:lnTo>
                  <a:lnTo>
                    <a:pt x="30" y="140"/>
                  </a:lnTo>
                  <a:lnTo>
                    <a:pt x="35" y="135"/>
                  </a:lnTo>
                  <a:lnTo>
                    <a:pt x="36" y="135"/>
                  </a:lnTo>
                  <a:lnTo>
                    <a:pt x="40" y="131"/>
                  </a:lnTo>
                  <a:lnTo>
                    <a:pt x="42" y="131"/>
                  </a:lnTo>
                  <a:lnTo>
                    <a:pt x="44" y="129"/>
                  </a:lnTo>
                  <a:lnTo>
                    <a:pt x="54" y="115"/>
                  </a:lnTo>
                  <a:lnTo>
                    <a:pt x="55" y="117"/>
                  </a:lnTo>
                  <a:lnTo>
                    <a:pt x="55" y="117"/>
                  </a:lnTo>
                  <a:lnTo>
                    <a:pt x="54" y="118"/>
                  </a:lnTo>
                  <a:lnTo>
                    <a:pt x="53" y="119"/>
                  </a:lnTo>
                  <a:lnTo>
                    <a:pt x="56" y="121"/>
                  </a:lnTo>
                  <a:lnTo>
                    <a:pt x="56" y="123"/>
                  </a:lnTo>
                  <a:lnTo>
                    <a:pt x="57" y="125"/>
                  </a:lnTo>
                  <a:lnTo>
                    <a:pt x="59" y="125"/>
                  </a:lnTo>
                  <a:lnTo>
                    <a:pt x="59" y="126"/>
                  </a:lnTo>
                  <a:lnTo>
                    <a:pt x="60" y="127"/>
                  </a:lnTo>
                  <a:lnTo>
                    <a:pt x="61" y="127"/>
                  </a:lnTo>
                  <a:lnTo>
                    <a:pt x="62" y="127"/>
                  </a:lnTo>
                  <a:lnTo>
                    <a:pt x="63" y="127"/>
                  </a:lnTo>
                  <a:lnTo>
                    <a:pt x="64" y="128"/>
                  </a:lnTo>
                  <a:lnTo>
                    <a:pt x="65" y="129"/>
                  </a:lnTo>
                  <a:lnTo>
                    <a:pt x="67" y="130"/>
                  </a:lnTo>
                  <a:lnTo>
                    <a:pt x="71" y="129"/>
                  </a:lnTo>
                  <a:lnTo>
                    <a:pt x="72" y="128"/>
                  </a:lnTo>
                  <a:lnTo>
                    <a:pt x="73" y="127"/>
                  </a:lnTo>
                  <a:lnTo>
                    <a:pt x="73" y="127"/>
                  </a:lnTo>
                  <a:lnTo>
                    <a:pt x="75" y="125"/>
                  </a:lnTo>
                  <a:lnTo>
                    <a:pt x="76" y="123"/>
                  </a:lnTo>
                  <a:lnTo>
                    <a:pt x="76" y="122"/>
                  </a:lnTo>
                  <a:lnTo>
                    <a:pt x="78" y="124"/>
                  </a:lnTo>
                  <a:lnTo>
                    <a:pt x="82" y="126"/>
                  </a:lnTo>
                  <a:lnTo>
                    <a:pt x="84" y="124"/>
                  </a:lnTo>
                  <a:lnTo>
                    <a:pt x="88" y="123"/>
                  </a:lnTo>
                  <a:lnTo>
                    <a:pt x="90" y="121"/>
                  </a:lnTo>
                  <a:lnTo>
                    <a:pt x="90" y="122"/>
                  </a:lnTo>
                  <a:lnTo>
                    <a:pt x="90" y="122"/>
                  </a:lnTo>
                  <a:lnTo>
                    <a:pt x="92" y="121"/>
                  </a:lnTo>
                  <a:lnTo>
                    <a:pt x="94" y="119"/>
                  </a:lnTo>
                  <a:lnTo>
                    <a:pt x="94" y="118"/>
                  </a:lnTo>
                  <a:lnTo>
                    <a:pt x="93" y="117"/>
                  </a:lnTo>
                  <a:lnTo>
                    <a:pt x="94" y="115"/>
                  </a:lnTo>
                  <a:lnTo>
                    <a:pt x="96" y="115"/>
                  </a:lnTo>
                  <a:lnTo>
                    <a:pt x="96" y="116"/>
                  </a:lnTo>
                  <a:lnTo>
                    <a:pt x="97" y="116"/>
                  </a:lnTo>
                  <a:lnTo>
                    <a:pt x="97" y="117"/>
                  </a:lnTo>
                  <a:lnTo>
                    <a:pt x="98" y="116"/>
                  </a:lnTo>
                  <a:lnTo>
                    <a:pt x="98" y="116"/>
                  </a:lnTo>
                  <a:lnTo>
                    <a:pt x="98" y="115"/>
                  </a:lnTo>
                  <a:lnTo>
                    <a:pt x="99" y="115"/>
                  </a:lnTo>
                  <a:lnTo>
                    <a:pt x="102" y="112"/>
                  </a:lnTo>
                  <a:lnTo>
                    <a:pt x="104" y="111"/>
                  </a:lnTo>
                  <a:lnTo>
                    <a:pt x="105" y="110"/>
                  </a:lnTo>
                  <a:lnTo>
                    <a:pt x="106" y="111"/>
                  </a:lnTo>
                  <a:lnTo>
                    <a:pt x="106" y="112"/>
                  </a:lnTo>
                  <a:lnTo>
                    <a:pt x="107" y="113"/>
                  </a:lnTo>
                  <a:lnTo>
                    <a:pt x="108" y="111"/>
                  </a:lnTo>
                  <a:lnTo>
                    <a:pt x="110" y="110"/>
                  </a:lnTo>
                  <a:lnTo>
                    <a:pt x="111" y="109"/>
                  </a:lnTo>
                  <a:lnTo>
                    <a:pt x="111" y="109"/>
                  </a:lnTo>
                  <a:lnTo>
                    <a:pt x="113" y="107"/>
                  </a:lnTo>
                  <a:lnTo>
                    <a:pt x="113" y="106"/>
                  </a:lnTo>
                  <a:lnTo>
                    <a:pt x="111" y="107"/>
                  </a:lnTo>
                  <a:lnTo>
                    <a:pt x="111" y="106"/>
                  </a:lnTo>
                  <a:lnTo>
                    <a:pt x="111" y="105"/>
                  </a:lnTo>
                  <a:lnTo>
                    <a:pt x="113" y="103"/>
                  </a:lnTo>
                  <a:lnTo>
                    <a:pt x="114" y="102"/>
                  </a:lnTo>
                  <a:lnTo>
                    <a:pt x="113" y="101"/>
                  </a:lnTo>
                  <a:lnTo>
                    <a:pt x="111" y="101"/>
                  </a:lnTo>
                  <a:lnTo>
                    <a:pt x="111" y="100"/>
                  </a:lnTo>
                  <a:lnTo>
                    <a:pt x="111" y="100"/>
                  </a:lnTo>
                  <a:lnTo>
                    <a:pt x="111" y="99"/>
                  </a:lnTo>
                  <a:lnTo>
                    <a:pt x="112" y="96"/>
                  </a:lnTo>
                  <a:lnTo>
                    <a:pt x="111" y="95"/>
                  </a:lnTo>
                  <a:lnTo>
                    <a:pt x="113" y="94"/>
                  </a:lnTo>
                  <a:lnTo>
                    <a:pt x="112" y="92"/>
                  </a:lnTo>
                  <a:lnTo>
                    <a:pt x="113" y="90"/>
                  </a:lnTo>
                  <a:lnTo>
                    <a:pt x="113" y="90"/>
                  </a:lnTo>
                  <a:lnTo>
                    <a:pt x="114" y="88"/>
                  </a:lnTo>
                  <a:lnTo>
                    <a:pt x="115" y="88"/>
                  </a:lnTo>
                  <a:lnTo>
                    <a:pt x="115" y="86"/>
                  </a:lnTo>
                  <a:lnTo>
                    <a:pt x="117" y="84"/>
                  </a:lnTo>
                  <a:lnTo>
                    <a:pt x="119" y="82"/>
                  </a:lnTo>
                  <a:lnTo>
                    <a:pt x="119" y="80"/>
                  </a:lnTo>
                  <a:lnTo>
                    <a:pt x="119" y="78"/>
                  </a:lnTo>
                  <a:lnTo>
                    <a:pt x="120" y="76"/>
                  </a:lnTo>
                  <a:lnTo>
                    <a:pt x="119" y="75"/>
                  </a:lnTo>
                  <a:lnTo>
                    <a:pt x="120" y="73"/>
                  </a:lnTo>
                  <a:lnTo>
                    <a:pt x="120" y="72"/>
                  </a:lnTo>
                  <a:lnTo>
                    <a:pt x="122" y="68"/>
                  </a:lnTo>
                  <a:lnTo>
                    <a:pt x="123" y="67"/>
                  </a:lnTo>
                  <a:lnTo>
                    <a:pt x="123" y="67"/>
                  </a:lnTo>
                  <a:lnTo>
                    <a:pt x="123" y="66"/>
                  </a:lnTo>
                  <a:lnTo>
                    <a:pt x="123" y="65"/>
                  </a:lnTo>
                  <a:lnTo>
                    <a:pt x="123" y="63"/>
                  </a:lnTo>
                  <a:lnTo>
                    <a:pt x="125" y="63"/>
                  </a:lnTo>
                  <a:lnTo>
                    <a:pt x="125" y="61"/>
                  </a:lnTo>
                  <a:lnTo>
                    <a:pt x="125" y="59"/>
                  </a:lnTo>
                  <a:lnTo>
                    <a:pt x="125" y="55"/>
                  </a:lnTo>
                  <a:lnTo>
                    <a:pt x="125" y="54"/>
                  </a:lnTo>
                  <a:lnTo>
                    <a:pt x="125" y="53"/>
                  </a:lnTo>
                  <a:lnTo>
                    <a:pt x="126" y="51"/>
                  </a:lnTo>
                  <a:lnTo>
                    <a:pt x="130" y="51"/>
                  </a:lnTo>
                  <a:lnTo>
                    <a:pt x="132" y="56"/>
                  </a:lnTo>
                  <a:lnTo>
                    <a:pt x="139" y="57"/>
                  </a:lnTo>
                  <a:lnTo>
                    <a:pt x="140" y="56"/>
                  </a:lnTo>
                  <a:lnTo>
                    <a:pt x="141" y="53"/>
                  </a:lnTo>
                  <a:lnTo>
                    <a:pt x="143" y="44"/>
                  </a:lnTo>
                  <a:lnTo>
                    <a:pt x="143" y="43"/>
                  </a:lnTo>
                  <a:lnTo>
                    <a:pt x="144" y="43"/>
                  </a:lnTo>
                  <a:lnTo>
                    <a:pt x="144" y="41"/>
                  </a:lnTo>
                  <a:lnTo>
                    <a:pt x="145" y="39"/>
                  </a:lnTo>
                  <a:lnTo>
                    <a:pt x="144" y="37"/>
                  </a:lnTo>
                  <a:lnTo>
                    <a:pt x="145" y="36"/>
                  </a:lnTo>
                  <a:lnTo>
                    <a:pt x="146" y="34"/>
                  </a:lnTo>
                  <a:lnTo>
                    <a:pt x="150" y="37"/>
                  </a:lnTo>
                  <a:lnTo>
                    <a:pt x="152" y="33"/>
                  </a:lnTo>
                  <a:lnTo>
                    <a:pt x="152" y="31"/>
                  </a:lnTo>
                  <a:lnTo>
                    <a:pt x="153" y="29"/>
                  </a:lnTo>
                  <a:lnTo>
                    <a:pt x="154" y="28"/>
                  </a:lnTo>
                  <a:lnTo>
                    <a:pt x="154" y="28"/>
                  </a:lnTo>
                  <a:lnTo>
                    <a:pt x="154" y="29"/>
                  </a:lnTo>
                  <a:lnTo>
                    <a:pt x="156" y="28"/>
                  </a:lnTo>
                  <a:lnTo>
                    <a:pt x="156" y="27"/>
                  </a:lnTo>
                  <a:lnTo>
                    <a:pt x="157" y="25"/>
                  </a:lnTo>
                  <a:lnTo>
                    <a:pt x="158" y="26"/>
                  </a:lnTo>
                  <a:lnTo>
                    <a:pt x="159" y="23"/>
                  </a:lnTo>
                  <a:lnTo>
                    <a:pt x="159" y="22"/>
                  </a:lnTo>
                  <a:lnTo>
                    <a:pt x="158" y="22"/>
                  </a:lnTo>
                  <a:lnTo>
                    <a:pt x="159" y="21"/>
                  </a:lnTo>
                  <a:lnTo>
                    <a:pt x="160" y="19"/>
                  </a:lnTo>
                  <a:lnTo>
                    <a:pt x="160" y="18"/>
                  </a:lnTo>
                  <a:lnTo>
                    <a:pt x="162" y="17"/>
                  </a:lnTo>
                  <a:lnTo>
                    <a:pt x="162" y="16"/>
                  </a:lnTo>
                  <a:lnTo>
                    <a:pt x="163" y="14"/>
                  </a:lnTo>
                  <a:lnTo>
                    <a:pt x="162" y="13"/>
                  </a:lnTo>
                  <a:lnTo>
                    <a:pt x="162" y="12"/>
                  </a:lnTo>
                  <a:lnTo>
                    <a:pt x="162" y="10"/>
                  </a:lnTo>
                  <a:lnTo>
                    <a:pt x="162" y="10"/>
                  </a:lnTo>
                  <a:lnTo>
                    <a:pt x="163" y="6"/>
                  </a:lnTo>
                  <a:lnTo>
                    <a:pt x="163" y="5"/>
                  </a:lnTo>
                  <a:lnTo>
                    <a:pt x="162" y="4"/>
                  </a:lnTo>
                  <a:lnTo>
                    <a:pt x="162" y="4"/>
                  </a:lnTo>
                  <a:lnTo>
                    <a:pt x="162" y="0"/>
                  </a:lnTo>
                  <a:lnTo>
                    <a:pt x="165" y="1"/>
                  </a:lnTo>
                  <a:lnTo>
                    <a:pt x="166" y="2"/>
                  </a:lnTo>
                  <a:lnTo>
                    <a:pt x="174" y="7"/>
                  </a:lnTo>
                  <a:lnTo>
                    <a:pt x="183" y="12"/>
                  </a:lnTo>
                  <a:lnTo>
                    <a:pt x="183" y="12"/>
                  </a:lnTo>
                  <a:lnTo>
                    <a:pt x="183" y="9"/>
                  </a:lnTo>
                  <a:lnTo>
                    <a:pt x="183" y="6"/>
                  </a:lnTo>
                  <a:lnTo>
                    <a:pt x="183" y="4"/>
                  </a:lnTo>
                  <a:lnTo>
                    <a:pt x="184" y="2"/>
                  </a:lnTo>
                  <a:lnTo>
                    <a:pt x="186" y="2"/>
                  </a:lnTo>
                  <a:lnTo>
                    <a:pt x="188" y="3"/>
                  </a:lnTo>
                  <a:lnTo>
                    <a:pt x="190" y="2"/>
                  </a:lnTo>
                  <a:lnTo>
                    <a:pt x="191" y="4"/>
                  </a:lnTo>
                  <a:lnTo>
                    <a:pt x="193" y="4"/>
                  </a:lnTo>
                  <a:lnTo>
                    <a:pt x="194" y="5"/>
                  </a:lnTo>
                  <a:lnTo>
                    <a:pt x="194" y="6"/>
                  </a:lnTo>
                  <a:lnTo>
                    <a:pt x="194" y="8"/>
                  </a:lnTo>
                  <a:lnTo>
                    <a:pt x="193" y="9"/>
                  </a:lnTo>
                  <a:lnTo>
                    <a:pt x="193" y="11"/>
                  </a:lnTo>
                  <a:lnTo>
                    <a:pt x="195" y="12"/>
                  </a:lnTo>
                  <a:lnTo>
                    <a:pt x="195" y="12"/>
                  </a:lnTo>
                  <a:lnTo>
                    <a:pt x="197" y="13"/>
                  </a:lnTo>
                  <a:lnTo>
                    <a:pt x="199" y="12"/>
                  </a:lnTo>
                  <a:lnTo>
                    <a:pt x="201" y="12"/>
                  </a:lnTo>
                  <a:lnTo>
                    <a:pt x="203" y="14"/>
                  </a:lnTo>
                  <a:lnTo>
                    <a:pt x="204" y="16"/>
                  </a:lnTo>
                  <a:lnTo>
                    <a:pt x="207" y="16"/>
                  </a:lnTo>
                  <a:lnTo>
                    <a:pt x="209" y="18"/>
                  </a:lnTo>
                  <a:lnTo>
                    <a:pt x="210" y="18"/>
                  </a:lnTo>
                  <a:lnTo>
                    <a:pt x="211" y="20"/>
                  </a:lnTo>
                  <a:lnTo>
                    <a:pt x="212" y="20"/>
                  </a:lnTo>
                  <a:lnTo>
                    <a:pt x="212" y="22"/>
                  </a:lnTo>
                  <a:lnTo>
                    <a:pt x="212" y="22"/>
                  </a:lnTo>
                  <a:lnTo>
                    <a:pt x="213" y="23"/>
                  </a:lnTo>
                  <a:lnTo>
                    <a:pt x="213" y="24"/>
                  </a:lnTo>
                  <a:lnTo>
                    <a:pt x="213" y="28"/>
                  </a:lnTo>
                  <a:lnTo>
                    <a:pt x="213" y="28"/>
                  </a:lnTo>
                  <a:lnTo>
                    <a:pt x="212" y="28"/>
                  </a:lnTo>
                  <a:lnTo>
                    <a:pt x="212" y="28"/>
                  </a:lnTo>
                  <a:lnTo>
                    <a:pt x="211" y="30"/>
                  </a:lnTo>
                  <a:lnTo>
                    <a:pt x="211" y="31"/>
                  </a:lnTo>
                  <a:lnTo>
                    <a:pt x="209" y="33"/>
                  </a:lnTo>
                  <a:lnTo>
                    <a:pt x="209" y="31"/>
                  </a:lnTo>
                  <a:lnTo>
                    <a:pt x="208" y="32"/>
                  </a:lnTo>
                  <a:lnTo>
                    <a:pt x="207" y="40"/>
                  </a:lnTo>
                  <a:lnTo>
                    <a:pt x="206" y="43"/>
                  </a:lnTo>
                  <a:lnTo>
                    <a:pt x="209" y="47"/>
                  </a:lnTo>
                  <a:lnTo>
                    <a:pt x="207" y="47"/>
                  </a:lnTo>
                  <a:lnTo>
                    <a:pt x="211" y="48"/>
                  </a:lnTo>
                  <a:lnTo>
                    <a:pt x="217" y="44"/>
                  </a:lnTo>
                  <a:lnTo>
                    <a:pt x="219" y="49"/>
                  </a:lnTo>
                  <a:lnTo>
                    <a:pt x="222" y="52"/>
                  </a:lnTo>
                  <a:lnTo>
                    <a:pt x="234" y="53"/>
                  </a:lnTo>
                  <a:lnTo>
                    <a:pt x="236" y="55"/>
                  </a:lnTo>
                  <a:lnTo>
                    <a:pt x="237" y="58"/>
                  </a:lnTo>
                  <a:lnTo>
                    <a:pt x="236" y="59"/>
                  </a:lnTo>
                  <a:lnTo>
                    <a:pt x="238" y="58"/>
                  </a:lnTo>
                  <a:lnTo>
                    <a:pt x="244" y="60"/>
                  </a:lnTo>
                  <a:lnTo>
                    <a:pt x="248" y="63"/>
                  </a:lnTo>
                  <a:lnTo>
                    <a:pt x="249" y="64"/>
                  </a:lnTo>
                  <a:lnTo>
                    <a:pt x="247" y="67"/>
                  </a:lnTo>
                  <a:lnTo>
                    <a:pt x="248" y="71"/>
                  </a:lnTo>
                  <a:lnTo>
                    <a:pt x="247" y="72"/>
                  </a:lnTo>
                  <a:lnTo>
                    <a:pt x="248" y="73"/>
                  </a:lnTo>
                  <a:lnTo>
                    <a:pt x="248" y="76"/>
                  </a:lnTo>
                  <a:lnTo>
                    <a:pt x="242" y="76"/>
                  </a:lnTo>
                  <a:lnTo>
                    <a:pt x="238" y="70"/>
                  </a:lnTo>
                  <a:lnTo>
                    <a:pt x="236" y="70"/>
                  </a:lnTo>
                  <a:lnTo>
                    <a:pt x="230" y="65"/>
                  </a:lnTo>
                  <a:lnTo>
                    <a:pt x="229" y="65"/>
                  </a:lnTo>
                  <a:lnTo>
                    <a:pt x="233" y="70"/>
                  </a:lnTo>
                  <a:lnTo>
                    <a:pt x="235" y="71"/>
                  </a:lnTo>
                  <a:lnTo>
                    <a:pt x="240" y="76"/>
                  </a:lnTo>
                  <a:lnTo>
                    <a:pt x="250" y="79"/>
                  </a:lnTo>
                  <a:lnTo>
                    <a:pt x="249" y="81"/>
                  </a:lnTo>
                  <a:lnTo>
                    <a:pt x="243" y="80"/>
                  </a:lnTo>
                  <a:lnTo>
                    <a:pt x="246" y="82"/>
                  </a:lnTo>
                  <a:lnTo>
                    <a:pt x="249" y="81"/>
                  </a:lnTo>
                  <a:lnTo>
                    <a:pt x="254" y="86"/>
                  </a:lnTo>
                  <a:lnTo>
                    <a:pt x="254" y="90"/>
                  </a:lnTo>
                  <a:lnTo>
                    <a:pt x="253" y="90"/>
                  </a:lnTo>
                  <a:lnTo>
                    <a:pt x="251" y="87"/>
                  </a:lnTo>
                  <a:lnTo>
                    <a:pt x="246" y="85"/>
                  </a:lnTo>
                  <a:lnTo>
                    <a:pt x="246" y="87"/>
                  </a:lnTo>
                  <a:lnTo>
                    <a:pt x="248" y="87"/>
                  </a:lnTo>
                  <a:lnTo>
                    <a:pt x="249" y="88"/>
                  </a:lnTo>
                  <a:lnTo>
                    <a:pt x="247" y="89"/>
                  </a:lnTo>
                  <a:lnTo>
                    <a:pt x="250" y="92"/>
                  </a:lnTo>
                  <a:lnTo>
                    <a:pt x="248" y="95"/>
                  </a:lnTo>
                  <a:lnTo>
                    <a:pt x="240" y="88"/>
                  </a:lnTo>
                  <a:lnTo>
                    <a:pt x="238" y="88"/>
                  </a:lnTo>
                  <a:lnTo>
                    <a:pt x="240" y="90"/>
                  </a:lnTo>
                  <a:lnTo>
                    <a:pt x="243" y="94"/>
                  </a:lnTo>
                  <a:lnTo>
                    <a:pt x="250" y="97"/>
                  </a:lnTo>
                  <a:lnTo>
                    <a:pt x="251" y="100"/>
                  </a:lnTo>
                  <a:lnTo>
                    <a:pt x="251" y="98"/>
                  </a:lnTo>
                  <a:lnTo>
                    <a:pt x="252" y="100"/>
                  </a:lnTo>
                  <a:lnTo>
                    <a:pt x="253" y="98"/>
                  </a:lnTo>
                  <a:lnTo>
                    <a:pt x="256" y="100"/>
                  </a:lnTo>
                  <a:lnTo>
                    <a:pt x="252" y="102"/>
                  </a:lnTo>
                  <a:lnTo>
                    <a:pt x="256" y="102"/>
                  </a:lnTo>
                  <a:lnTo>
                    <a:pt x="256" y="105"/>
                  </a:lnTo>
                  <a:lnTo>
                    <a:pt x="254" y="107"/>
                  </a:lnTo>
                  <a:lnTo>
                    <a:pt x="252" y="109"/>
                  </a:lnTo>
                  <a:lnTo>
                    <a:pt x="248" y="104"/>
                  </a:lnTo>
                  <a:lnTo>
                    <a:pt x="248" y="104"/>
                  </a:lnTo>
                  <a:lnTo>
                    <a:pt x="246" y="102"/>
                  </a:lnTo>
                  <a:lnTo>
                    <a:pt x="246" y="104"/>
                  </a:lnTo>
                  <a:lnTo>
                    <a:pt x="244" y="102"/>
                  </a:lnTo>
                  <a:lnTo>
                    <a:pt x="244" y="100"/>
                  </a:lnTo>
                  <a:lnTo>
                    <a:pt x="242" y="98"/>
                  </a:lnTo>
                  <a:lnTo>
                    <a:pt x="240" y="98"/>
                  </a:lnTo>
                  <a:lnTo>
                    <a:pt x="239" y="100"/>
                  </a:lnTo>
                  <a:lnTo>
                    <a:pt x="236" y="98"/>
                  </a:lnTo>
                  <a:lnTo>
                    <a:pt x="234" y="98"/>
                  </a:lnTo>
                  <a:lnTo>
                    <a:pt x="233" y="94"/>
                  </a:lnTo>
                  <a:lnTo>
                    <a:pt x="234" y="98"/>
                  </a:lnTo>
                  <a:lnTo>
                    <a:pt x="232" y="99"/>
                  </a:lnTo>
                  <a:lnTo>
                    <a:pt x="233" y="100"/>
                  </a:lnTo>
                  <a:lnTo>
                    <a:pt x="237" y="100"/>
                  </a:lnTo>
                  <a:lnTo>
                    <a:pt x="240" y="102"/>
                  </a:lnTo>
                  <a:lnTo>
                    <a:pt x="241" y="99"/>
                  </a:lnTo>
                  <a:lnTo>
                    <a:pt x="242" y="102"/>
                  </a:lnTo>
                  <a:lnTo>
                    <a:pt x="243" y="106"/>
                  </a:lnTo>
                  <a:lnTo>
                    <a:pt x="246" y="107"/>
                  </a:lnTo>
                  <a:lnTo>
                    <a:pt x="246" y="108"/>
                  </a:lnTo>
                  <a:lnTo>
                    <a:pt x="247" y="107"/>
                  </a:lnTo>
                  <a:lnTo>
                    <a:pt x="250" y="109"/>
                  </a:lnTo>
                  <a:lnTo>
                    <a:pt x="250" y="112"/>
                  </a:lnTo>
                  <a:lnTo>
                    <a:pt x="251" y="111"/>
                  </a:lnTo>
                  <a:lnTo>
                    <a:pt x="251" y="112"/>
                  </a:lnTo>
                  <a:lnTo>
                    <a:pt x="249" y="115"/>
                  </a:lnTo>
                  <a:lnTo>
                    <a:pt x="249" y="118"/>
                  </a:lnTo>
                  <a:lnTo>
                    <a:pt x="250" y="114"/>
                  </a:lnTo>
                  <a:lnTo>
                    <a:pt x="254" y="111"/>
                  </a:lnTo>
                  <a:lnTo>
                    <a:pt x="256" y="111"/>
                  </a:lnTo>
                  <a:lnTo>
                    <a:pt x="256" y="113"/>
                  </a:lnTo>
                  <a:lnTo>
                    <a:pt x="255" y="115"/>
                  </a:lnTo>
                  <a:lnTo>
                    <a:pt x="254" y="115"/>
                  </a:lnTo>
                  <a:lnTo>
                    <a:pt x="257" y="113"/>
                  </a:lnTo>
                  <a:lnTo>
                    <a:pt x="258" y="114"/>
                  </a:lnTo>
                  <a:lnTo>
                    <a:pt x="257" y="109"/>
                  </a:lnTo>
                  <a:lnTo>
                    <a:pt x="257" y="107"/>
                  </a:lnTo>
                  <a:lnTo>
                    <a:pt x="260" y="108"/>
                  </a:lnTo>
                  <a:lnTo>
                    <a:pt x="261" y="109"/>
                  </a:lnTo>
                  <a:lnTo>
                    <a:pt x="263" y="108"/>
                  </a:lnTo>
                  <a:lnTo>
                    <a:pt x="267" y="107"/>
                  </a:lnTo>
                  <a:lnTo>
                    <a:pt x="275" y="125"/>
                  </a:lnTo>
                  <a:lnTo>
                    <a:pt x="275" y="125"/>
                  </a:lnTo>
                  <a:lnTo>
                    <a:pt x="275" y="123"/>
                  </a:lnTo>
                  <a:lnTo>
                    <a:pt x="271" y="117"/>
                  </a:lnTo>
                  <a:lnTo>
                    <a:pt x="271" y="125"/>
                  </a:lnTo>
                  <a:lnTo>
                    <a:pt x="270" y="125"/>
                  </a:lnTo>
                  <a:lnTo>
                    <a:pt x="269" y="123"/>
                  </a:lnTo>
                  <a:lnTo>
                    <a:pt x="269" y="125"/>
                  </a:lnTo>
                  <a:lnTo>
                    <a:pt x="267" y="126"/>
                  </a:lnTo>
                  <a:lnTo>
                    <a:pt x="259" y="128"/>
                  </a:lnTo>
                  <a:lnTo>
                    <a:pt x="254" y="129"/>
                  </a:lnTo>
                  <a:lnTo>
                    <a:pt x="252" y="129"/>
                  </a:lnTo>
                  <a:lnTo>
                    <a:pt x="239" y="132"/>
                  </a:lnTo>
                  <a:lnTo>
                    <a:pt x="239" y="132"/>
                  </a:lnTo>
                  <a:lnTo>
                    <a:pt x="230" y="134"/>
                  </a:lnTo>
                  <a:lnTo>
                    <a:pt x="225" y="135"/>
                  </a:lnTo>
                  <a:lnTo>
                    <a:pt x="209" y="138"/>
                  </a:lnTo>
                  <a:lnTo>
                    <a:pt x="205" y="139"/>
                  </a:lnTo>
                  <a:lnTo>
                    <a:pt x="199" y="140"/>
                  </a:lnTo>
                  <a:lnTo>
                    <a:pt x="190" y="143"/>
                  </a:lnTo>
                  <a:lnTo>
                    <a:pt x="185" y="143"/>
                  </a:lnTo>
                  <a:lnTo>
                    <a:pt x="175" y="145"/>
                  </a:lnTo>
                  <a:lnTo>
                    <a:pt x="173" y="145"/>
                  </a:lnTo>
                  <a:lnTo>
                    <a:pt x="161" y="148"/>
                  </a:lnTo>
                  <a:close/>
                  <a:moveTo>
                    <a:pt x="281" y="48"/>
                  </a:moveTo>
                  <a:lnTo>
                    <a:pt x="282" y="48"/>
                  </a:lnTo>
                  <a:lnTo>
                    <a:pt x="281" y="51"/>
                  </a:lnTo>
                  <a:lnTo>
                    <a:pt x="280" y="55"/>
                  </a:lnTo>
                  <a:lnTo>
                    <a:pt x="279" y="57"/>
                  </a:lnTo>
                  <a:lnTo>
                    <a:pt x="280" y="55"/>
                  </a:lnTo>
                  <a:lnTo>
                    <a:pt x="279" y="55"/>
                  </a:lnTo>
                  <a:lnTo>
                    <a:pt x="279" y="54"/>
                  </a:lnTo>
                  <a:lnTo>
                    <a:pt x="281" y="48"/>
                  </a:lnTo>
                  <a:close/>
                  <a:moveTo>
                    <a:pt x="265" y="76"/>
                  </a:moveTo>
                  <a:lnTo>
                    <a:pt x="263" y="76"/>
                  </a:lnTo>
                  <a:lnTo>
                    <a:pt x="263" y="74"/>
                  </a:lnTo>
                  <a:lnTo>
                    <a:pt x="265" y="74"/>
                  </a:lnTo>
                  <a:lnTo>
                    <a:pt x="263" y="74"/>
                  </a:lnTo>
                  <a:lnTo>
                    <a:pt x="266" y="68"/>
                  </a:lnTo>
                  <a:lnTo>
                    <a:pt x="266" y="64"/>
                  </a:lnTo>
                  <a:lnTo>
                    <a:pt x="269" y="61"/>
                  </a:lnTo>
                  <a:lnTo>
                    <a:pt x="269" y="60"/>
                  </a:lnTo>
                  <a:lnTo>
                    <a:pt x="266" y="57"/>
                  </a:lnTo>
                  <a:lnTo>
                    <a:pt x="269" y="55"/>
                  </a:lnTo>
                  <a:lnTo>
                    <a:pt x="269" y="54"/>
                  </a:lnTo>
                  <a:lnTo>
                    <a:pt x="269" y="53"/>
                  </a:lnTo>
                  <a:lnTo>
                    <a:pt x="277" y="49"/>
                  </a:lnTo>
                  <a:lnTo>
                    <a:pt x="273" y="67"/>
                  </a:lnTo>
                  <a:lnTo>
                    <a:pt x="274" y="68"/>
                  </a:lnTo>
                  <a:lnTo>
                    <a:pt x="271" y="73"/>
                  </a:lnTo>
                  <a:lnTo>
                    <a:pt x="273" y="74"/>
                  </a:lnTo>
                  <a:lnTo>
                    <a:pt x="270" y="74"/>
                  </a:lnTo>
                  <a:lnTo>
                    <a:pt x="270" y="77"/>
                  </a:lnTo>
                  <a:lnTo>
                    <a:pt x="271" y="78"/>
                  </a:lnTo>
                  <a:lnTo>
                    <a:pt x="268" y="80"/>
                  </a:lnTo>
                  <a:lnTo>
                    <a:pt x="269" y="82"/>
                  </a:lnTo>
                  <a:lnTo>
                    <a:pt x="269" y="82"/>
                  </a:lnTo>
                  <a:lnTo>
                    <a:pt x="268" y="82"/>
                  </a:lnTo>
                  <a:lnTo>
                    <a:pt x="266" y="85"/>
                  </a:lnTo>
                  <a:lnTo>
                    <a:pt x="267" y="96"/>
                  </a:lnTo>
                  <a:lnTo>
                    <a:pt x="266" y="98"/>
                  </a:lnTo>
                  <a:lnTo>
                    <a:pt x="263" y="89"/>
                  </a:lnTo>
                  <a:lnTo>
                    <a:pt x="264" y="80"/>
                  </a:lnTo>
                  <a:lnTo>
                    <a:pt x="263" y="80"/>
                  </a:lnTo>
                  <a:lnTo>
                    <a:pt x="263" y="78"/>
                  </a:lnTo>
                  <a:lnTo>
                    <a:pt x="263" y="76"/>
                  </a:lnTo>
                  <a:lnTo>
                    <a:pt x="265" y="76"/>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 name="Freeform 43"/>
            <p:cNvSpPr>
              <a:spLocks noEditPoints="1"/>
            </p:cNvSpPr>
            <p:nvPr/>
          </p:nvSpPr>
          <p:spPr bwMode="auto">
            <a:xfrm>
              <a:off x="5920864" y="3038808"/>
              <a:ext cx="1182710" cy="517142"/>
            </a:xfrm>
            <a:custGeom>
              <a:avLst/>
              <a:gdLst>
                <a:gd name="T0" fmla="*/ 2 w 315"/>
                <a:gd name="T1" fmla="*/ 113 h 149"/>
                <a:gd name="T2" fmla="*/ 8 w 315"/>
                <a:gd name="T3" fmla="*/ 109 h 149"/>
                <a:gd name="T4" fmla="*/ 13 w 315"/>
                <a:gd name="T5" fmla="*/ 99 h 149"/>
                <a:gd name="T6" fmla="*/ 24 w 315"/>
                <a:gd name="T7" fmla="*/ 95 h 149"/>
                <a:gd name="T8" fmla="*/ 33 w 315"/>
                <a:gd name="T9" fmla="*/ 90 h 149"/>
                <a:gd name="T10" fmla="*/ 37 w 315"/>
                <a:gd name="T11" fmla="*/ 84 h 149"/>
                <a:gd name="T12" fmla="*/ 45 w 315"/>
                <a:gd name="T13" fmla="*/ 77 h 149"/>
                <a:gd name="T14" fmla="*/ 49 w 315"/>
                <a:gd name="T15" fmla="*/ 72 h 149"/>
                <a:gd name="T16" fmla="*/ 55 w 315"/>
                <a:gd name="T17" fmla="*/ 67 h 149"/>
                <a:gd name="T18" fmla="*/ 59 w 315"/>
                <a:gd name="T19" fmla="*/ 70 h 149"/>
                <a:gd name="T20" fmla="*/ 66 w 315"/>
                <a:gd name="T21" fmla="*/ 61 h 149"/>
                <a:gd name="T22" fmla="*/ 75 w 315"/>
                <a:gd name="T23" fmla="*/ 60 h 149"/>
                <a:gd name="T24" fmla="*/ 85 w 315"/>
                <a:gd name="T25" fmla="*/ 48 h 149"/>
                <a:gd name="T26" fmla="*/ 84 w 315"/>
                <a:gd name="T27" fmla="*/ 35 h 149"/>
                <a:gd name="T28" fmla="*/ 128 w 315"/>
                <a:gd name="T29" fmla="*/ 30 h 149"/>
                <a:gd name="T30" fmla="*/ 171 w 315"/>
                <a:gd name="T31" fmla="*/ 23 h 149"/>
                <a:gd name="T32" fmla="*/ 203 w 315"/>
                <a:gd name="T33" fmla="*/ 18 h 149"/>
                <a:gd name="T34" fmla="*/ 243 w 315"/>
                <a:gd name="T35" fmla="*/ 9 h 149"/>
                <a:gd name="T36" fmla="*/ 272 w 315"/>
                <a:gd name="T37" fmla="*/ 3 h 149"/>
                <a:gd name="T38" fmla="*/ 286 w 315"/>
                <a:gd name="T39" fmla="*/ 6 h 149"/>
                <a:gd name="T40" fmla="*/ 289 w 315"/>
                <a:gd name="T41" fmla="*/ 10 h 149"/>
                <a:gd name="T42" fmla="*/ 289 w 315"/>
                <a:gd name="T43" fmla="*/ 14 h 149"/>
                <a:gd name="T44" fmla="*/ 280 w 315"/>
                <a:gd name="T45" fmla="*/ 14 h 149"/>
                <a:gd name="T46" fmla="*/ 277 w 315"/>
                <a:gd name="T47" fmla="*/ 19 h 149"/>
                <a:gd name="T48" fmla="*/ 269 w 315"/>
                <a:gd name="T49" fmla="*/ 31 h 149"/>
                <a:gd name="T50" fmla="*/ 263 w 315"/>
                <a:gd name="T51" fmla="*/ 18 h 149"/>
                <a:gd name="T52" fmla="*/ 261 w 315"/>
                <a:gd name="T53" fmla="*/ 21 h 149"/>
                <a:gd name="T54" fmla="*/ 276 w 315"/>
                <a:gd name="T55" fmla="*/ 31 h 149"/>
                <a:gd name="T56" fmla="*/ 290 w 315"/>
                <a:gd name="T57" fmla="*/ 40 h 149"/>
                <a:gd name="T58" fmla="*/ 292 w 315"/>
                <a:gd name="T59" fmla="*/ 33 h 149"/>
                <a:gd name="T60" fmla="*/ 298 w 315"/>
                <a:gd name="T61" fmla="*/ 45 h 149"/>
                <a:gd name="T62" fmla="*/ 279 w 315"/>
                <a:gd name="T63" fmla="*/ 55 h 149"/>
                <a:gd name="T64" fmla="*/ 274 w 315"/>
                <a:gd name="T65" fmla="*/ 59 h 149"/>
                <a:gd name="T66" fmla="*/ 276 w 315"/>
                <a:gd name="T67" fmla="*/ 67 h 149"/>
                <a:gd name="T68" fmla="*/ 277 w 315"/>
                <a:gd name="T69" fmla="*/ 74 h 149"/>
                <a:gd name="T70" fmla="*/ 266 w 315"/>
                <a:gd name="T71" fmla="*/ 80 h 149"/>
                <a:gd name="T72" fmla="*/ 269 w 315"/>
                <a:gd name="T73" fmla="*/ 86 h 149"/>
                <a:gd name="T74" fmla="*/ 286 w 315"/>
                <a:gd name="T75" fmla="*/ 82 h 149"/>
                <a:gd name="T76" fmla="*/ 281 w 315"/>
                <a:gd name="T77" fmla="*/ 94 h 149"/>
                <a:gd name="T78" fmla="*/ 251 w 315"/>
                <a:gd name="T79" fmla="*/ 113 h 149"/>
                <a:gd name="T80" fmla="*/ 241 w 315"/>
                <a:gd name="T81" fmla="*/ 129 h 149"/>
                <a:gd name="T82" fmla="*/ 237 w 315"/>
                <a:gd name="T83" fmla="*/ 143 h 149"/>
                <a:gd name="T84" fmla="*/ 179 w 315"/>
                <a:gd name="T85" fmla="*/ 118 h 149"/>
                <a:gd name="T86" fmla="*/ 138 w 315"/>
                <a:gd name="T87" fmla="*/ 116 h 149"/>
                <a:gd name="T88" fmla="*/ 122 w 315"/>
                <a:gd name="T89" fmla="*/ 104 h 149"/>
                <a:gd name="T90" fmla="*/ 117 w 315"/>
                <a:gd name="T91" fmla="*/ 102 h 149"/>
                <a:gd name="T92" fmla="*/ 84 w 315"/>
                <a:gd name="T93" fmla="*/ 105 h 149"/>
                <a:gd name="T94" fmla="*/ 70 w 315"/>
                <a:gd name="T95" fmla="*/ 108 h 149"/>
                <a:gd name="T96" fmla="*/ 64 w 315"/>
                <a:gd name="T97" fmla="*/ 110 h 149"/>
                <a:gd name="T98" fmla="*/ 58 w 315"/>
                <a:gd name="T99" fmla="*/ 114 h 149"/>
                <a:gd name="T100" fmla="*/ 29 w 315"/>
                <a:gd name="T101" fmla="*/ 123 h 149"/>
                <a:gd name="T102" fmla="*/ 284 w 315"/>
                <a:gd name="T103" fmla="*/ 0 h 149"/>
                <a:gd name="T104" fmla="*/ 283 w 315"/>
                <a:gd name="T105" fmla="*/ 0 h 149"/>
                <a:gd name="T106" fmla="*/ 300 w 315"/>
                <a:gd name="T107" fmla="*/ 23 h 149"/>
                <a:gd name="T108" fmla="*/ 309 w 315"/>
                <a:gd name="T109" fmla="*/ 35 h 149"/>
                <a:gd name="T110" fmla="*/ 315 w 315"/>
                <a:gd name="T111" fmla="*/ 58 h 149"/>
                <a:gd name="T112" fmla="*/ 304 w 315"/>
                <a:gd name="T113" fmla="*/ 66 h 149"/>
                <a:gd name="T114" fmla="*/ 299 w 315"/>
                <a:gd name="T115" fmla="*/ 72 h 149"/>
                <a:gd name="T116" fmla="*/ 288 w 315"/>
                <a:gd name="T117" fmla="*/ 9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5" h="149">
                  <a:moveTo>
                    <a:pt x="12" y="125"/>
                  </a:moveTo>
                  <a:lnTo>
                    <a:pt x="8" y="126"/>
                  </a:lnTo>
                  <a:lnTo>
                    <a:pt x="0" y="127"/>
                  </a:lnTo>
                  <a:lnTo>
                    <a:pt x="0" y="116"/>
                  </a:lnTo>
                  <a:lnTo>
                    <a:pt x="2" y="113"/>
                  </a:lnTo>
                  <a:lnTo>
                    <a:pt x="4" y="114"/>
                  </a:lnTo>
                  <a:lnTo>
                    <a:pt x="6" y="113"/>
                  </a:lnTo>
                  <a:lnTo>
                    <a:pt x="8" y="112"/>
                  </a:lnTo>
                  <a:lnTo>
                    <a:pt x="8" y="111"/>
                  </a:lnTo>
                  <a:lnTo>
                    <a:pt x="8" y="109"/>
                  </a:lnTo>
                  <a:lnTo>
                    <a:pt x="9" y="107"/>
                  </a:lnTo>
                  <a:lnTo>
                    <a:pt x="8" y="105"/>
                  </a:lnTo>
                  <a:lnTo>
                    <a:pt x="10" y="103"/>
                  </a:lnTo>
                  <a:lnTo>
                    <a:pt x="12" y="101"/>
                  </a:lnTo>
                  <a:lnTo>
                    <a:pt x="13" y="99"/>
                  </a:lnTo>
                  <a:lnTo>
                    <a:pt x="14" y="99"/>
                  </a:lnTo>
                  <a:lnTo>
                    <a:pt x="16" y="97"/>
                  </a:lnTo>
                  <a:lnTo>
                    <a:pt x="19" y="95"/>
                  </a:lnTo>
                  <a:lnTo>
                    <a:pt x="22" y="95"/>
                  </a:lnTo>
                  <a:lnTo>
                    <a:pt x="24" y="95"/>
                  </a:lnTo>
                  <a:lnTo>
                    <a:pt x="26" y="95"/>
                  </a:lnTo>
                  <a:lnTo>
                    <a:pt x="27" y="93"/>
                  </a:lnTo>
                  <a:lnTo>
                    <a:pt x="29" y="92"/>
                  </a:lnTo>
                  <a:lnTo>
                    <a:pt x="31" y="90"/>
                  </a:lnTo>
                  <a:lnTo>
                    <a:pt x="33" y="90"/>
                  </a:lnTo>
                  <a:lnTo>
                    <a:pt x="34" y="88"/>
                  </a:lnTo>
                  <a:lnTo>
                    <a:pt x="34" y="87"/>
                  </a:lnTo>
                  <a:lnTo>
                    <a:pt x="34" y="86"/>
                  </a:lnTo>
                  <a:lnTo>
                    <a:pt x="36" y="86"/>
                  </a:lnTo>
                  <a:lnTo>
                    <a:pt x="37" y="84"/>
                  </a:lnTo>
                  <a:lnTo>
                    <a:pt x="39" y="84"/>
                  </a:lnTo>
                  <a:lnTo>
                    <a:pt x="41" y="82"/>
                  </a:lnTo>
                  <a:lnTo>
                    <a:pt x="43" y="82"/>
                  </a:lnTo>
                  <a:lnTo>
                    <a:pt x="44" y="81"/>
                  </a:lnTo>
                  <a:lnTo>
                    <a:pt x="45" y="77"/>
                  </a:lnTo>
                  <a:lnTo>
                    <a:pt x="45" y="74"/>
                  </a:lnTo>
                  <a:lnTo>
                    <a:pt x="45" y="73"/>
                  </a:lnTo>
                  <a:lnTo>
                    <a:pt x="47" y="73"/>
                  </a:lnTo>
                  <a:lnTo>
                    <a:pt x="49" y="74"/>
                  </a:lnTo>
                  <a:lnTo>
                    <a:pt x="49" y="72"/>
                  </a:lnTo>
                  <a:lnTo>
                    <a:pt x="49" y="70"/>
                  </a:lnTo>
                  <a:lnTo>
                    <a:pt x="49" y="70"/>
                  </a:lnTo>
                  <a:lnTo>
                    <a:pt x="53" y="67"/>
                  </a:lnTo>
                  <a:lnTo>
                    <a:pt x="54" y="66"/>
                  </a:lnTo>
                  <a:lnTo>
                    <a:pt x="55" y="67"/>
                  </a:lnTo>
                  <a:lnTo>
                    <a:pt x="56" y="68"/>
                  </a:lnTo>
                  <a:lnTo>
                    <a:pt x="55" y="69"/>
                  </a:lnTo>
                  <a:lnTo>
                    <a:pt x="56" y="71"/>
                  </a:lnTo>
                  <a:lnTo>
                    <a:pt x="57" y="71"/>
                  </a:lnTo>
                  <a:lnTo>
                    <a:pt x="59" y="70"/>
                  </a:lnTo>
                  <a:lnTo>
                    <a:pt x="60" y="69"/>
                  </a:lnTo>
                  <a:lnTo>
                    <a:pt x="62" y="64"/>
                  </a:lnTo>
                  <a:lnTo>
                    <a:pt x="63" y="63"/>
                  </a:lnTo>
                  <a:lnTo>
                    <a:pt x="65" y="62"/>
                  </a:lnTo>
                  <a:lnTo>
                    <a:pt x="66" y="61"/>
                  </a:lnTo>
                  <a:lnTo>
                    <a:pt x="68" y="60"/>
                  </a:lnTo>
                  <a:lnTo>
                    <a:pt x="70" y="60"/>
                  </a:lnTo>
                  <a:lnTo>
                    <a:pt x="72" y="62"/>
                  </a:lnTo>
                  <a:lnTo>
                    <a:pt x="73" y="62"/>
                  </a:lnTo>
                  <a:lnTo>
                    <a:pt x="75" y="60"/>
                  </a:lnTo>
                  <a:lnTo>
                    <a:pt x="77" y="53"/>
                  </a:lnTo>
                  <a:lnTo>
                    <a:pt x="78" y="51"/>
                  </a:lnTo>
                  <a:lnTo>
                    <a:pt x="80" y="49"/>
                  </a:lnTo>
                  <a:lnTo>
                    <a:pt x="84" y="49"/>
                  </a:lnTo>
                  <a:lnTo>
                    <a:pt x="85" y="48"/>
                  </a:lnTo>
                  <a:lnTo>
                    <a:pt x="84" y="47"/>
                  </a:lnTo>
                  <a:lnTo>
                    <a:pt x="83" y="45"/>
                  </a:lnTo>
                  <a:lnTo>
                    <a:pt x="84" y="41"/>
                  </a:lnTo>
                  <a:lnTo>
                    <a:pt x="84" y="39"/>
                  </a:lnTo>
                  <a:lnTo>
                    <a:pt x="84" y="35"/>
                  </a:lnTo>
                  <a:lnTo>
                    <a:pt x="96" y="34"/>
                  </a:lnTo>
                  <a:lnTo>
                    <a:pt x="111" y="32"/>
                  </a:lnTo>
                  <a:lnTo>
                    <a:pt x="114" y="32"/>
                  </a:lnTo>
                  <a:lnTo>
                    <a:pt x="122" y="31"/>
                  </a:lnTo>
                  <a:lnTo>
                    <a:pt x="128" y="30"/>
                  </a:lnTo>
                  <a:lnTo>
                    <a:pt x="142" y="28"/>
                  </a:lnTo>
                  <a:lnTo>
                    <a:pt x="143" y="28"/>
                  </a:lnTo>
                  <a:lnTo>
                    <a:pt x="154" y="26"/>
                  </a:lnTo>
                  <a:lnTo>
                    <a:pt x="161" y="25"/>
                  </a:lnTo>
                  <a:lnTo>
                    <a:pt x="171" y="23"/>
                  </a:lnTo>
                  <a:lnTo>
                    <a:pt x="174" y="23"/>
                  </a:lnTo>
                  <a:lnTo>
                    <a:pt x="186" y="20"/>
                  </a:lnTo>
                  <a:lnTo>
                    <a:pt x="188" y="20"/>
                  </a:lnTo>
                  <a:lnTo>
                    <a:pt x="198" y="18"/>
                  </a:lnTo>
                  <a:lnTo>
                    <a:pt x="203" y="18"/>
                  </a:lnTo>
                  <a:lnTo>
                    <a:pt x="212" y="15"/>
                  </a:lnTo>
                  <a:lnTo>
                    <a:pt x="218" y="14"/>
                  </a:lnTo>
                  <a:lnTo>
                    <a:pt x="222" y="13"/>
                  </a:lnTo>
                  <a:lnTo>
                    <a:pt x="238" y="10"/>
                  </a:lnTo>
                  <a:lnTo>
                    <a:pt x="243" y="9"/>
                  </a:lnTo>
                  <a:lnTo>
                    <a:pt x="252" y="7"/>
                  </a:lnTo>
                  <a:lnTo>
                    <a:pt x="252" y="7"/>
                  </a:lnTo>
                  <a:lnTo>
                    <a:pt x="265" y="4"/>
                  </a:lnTo>
                  <a:lnTo>
                    <a:pt x="267" y="4"/>
                  </a:lnTo>
                  <a:lnTo>
                    <a:pt x="272" y="3"/>
                  </a:lnTo>
                  <a:lnTo>
                    <a:pt x="280" y="1"/>
                  </a:lnTo>
                  <a:lnTo>
                    <a:pt x="282" y="0"/>
                  </a:lnTo>
                  <a:lnTo>
                    <a:pt x="284" y="2"/>
                  </a:lnTo>
                  <a:lnTo>
                    <a:pt x="282" y="4"/>
                  </a:lnTo>
                  <a:lnTo>
                    <a:pt x="286" y="6"/>
                  </a:lnTo>
                  <a:lnTo>
                    <a:pt x="287" y="7"/>
                  </a:lnTo>
                  <a:lnTo>
                    <a:pt x="286" y="7"/>
                  </a:lnTo>
                  <a:lnTo>
                    <a:pt x="288" y="9"/>
                  </a:lnTo>
                  <a:lnTo>
                    <a:pt x="288" y="6"/>
                  </a:lnTo>
                  <a:lnTo>
                    <a:pt x="289" y="10"/>
                  </a:lnTo>
                  <a:lnTo>
                    <a:pt x="296" y="20"/>
                  </a:lnTo>
                  <a:lnTo>
                    <a:pt x="296" y="22"/>
                  </a:lnTo>
                  <a:lnTo>
                    <a:pt x="294" y="21"/>
                  </a:lnTo>
                  <a:lnTo>
                    <a:pt x="290" y="15"/>
                  </a:lnTo>
                  <a:lnTo>
                    <a:pt x="289" y="14"/>
                  </a:lnTo>
                  <a:lnTo>
                    <a:pt x="289" y="13"/>
                  </a:lnTo>
                  <a:lnTo>
                    <a:pt x="286" y="12"/>
                  </a:lnTo>
                  <a:lnTo>
                    <a:pt x="290" y="18"/>
                  </a:lnTo>
                  <a:lnTo>
                    <a:pt x="289" y="19"/>
                  </a:lnTo>
                  <a:lnTo>
                    <a:pt x="280" y="14"/>
                  </a:lnTo>
                  <a:lnTo>
                    <a:pt x="279" y="15"/>
                  </a:lnTo>
                  <a:lnTo>
                    <a:pt x="284" y="19"/>
                  </a:lnTo>
                  <a:lnTo>
                    <a:pt x="284" y="21"/>
                  </a:lnTo>
                  <a:lnTo>
                    <a:pt x="280" y="21"/>
                  </a:lnTo>
                  <a:lnTo>
                    <a:pt x="277" y="19"/>
                  </a:lnTo>
                  <a:lnTo>
                    <a:pt x="279" y="24"/>
                  </a:lnTo>
                  <a:lnTo>
                    <a:pt x="272" y="27"/>
                  </a:lnTo>
                  <a:lnTo>
                    <a:pt x="274" y="27"/>
                  </a:lnTo>
                  <a:lnTo>
                    <a:pt x="271" y="31"/>
                  </a:lnTo>
                  <a:lnTo>
                    <a:pt x="269" y="31"/>
                  </a:lnTo>
                  <a:lnTo>
                    <a:pt x="267" y="29"/>
                  </a:lnTo>
                  <a:lnTo>
                    <a:pt x="267" y="30"/>
                  </a:lnTo>
                  <a:lnTo>
                    <a:pt x="265" y="30"/>
                  </a:lnTo>
                  <a:lnTo>
                    <a:pt x="263" y="25"/>
                  </a:lnTo>
                  <a:lnTo>
                    <a:pt x="263" y="18"/>
                  </a:lnTo>
                  <a:lnTo>
                    <a:pt x="259" y="16"/>
                  </a:lnTo>
                  <a:lnTo>
                    <a:pt x="253" y="15"/>
                  </a:lnTo>
                  <a:lnTo>
                    <a:pt x="261" y="18"/>
                  </a:lnTo>
                  <a:lnTo>
                    <a:pt x="263" y="19"/>
                  </a:lnTo>
                  <a:lnTo>
                    <a:pt x="261" y="21"/>
                  </a:lnTo>
                  <a:lnTo>
                    <a:pt x="262" y="26"/>
                  </a:lnTo>
                  <a:lnTo>
                    <a:pt x="266" y="33"/>
                  </a:lnTo>
                  <a:lnTo>
                    <a:pt x="265" y="36"/>
                  </a:lnTo>
                  <a:lnTo>
                    <a:pt x="266" y="35"/>
                  </a:lnTo>
                  <a:lnTo>
                    <a:pt x="276" y="31"/>
                  </a:lnTo>
                  <a:lnTo>
                    <a:pt x="278" y="33"/>
                  </a:lnTo>
                  <a:lnTo>
                    <a:pt x="283" y="30"/>
                  </a:lnTo>
                  <a:lnTo>
                    <a:pt x="287" y="30"/>
                  </a:lnTo>
                  <a:lnTo>
                    <a:pt x="290" y="31"/>
                  </a:lnTo>
                  <a:lnTo>
                    <a:pt x="290" y="40"/>
                  </a:lnTo>
                  <a:lnTo>
                    <a:pt x="292" y="43"/>
                  </a:lnTo>
                  <a:lnTo>
                    <a:pt x="287" y="43"/>
                  </a:lnTo>
                  <a:lnTo>
                    <a:pt x="290" y="45"/>
                  </a:lnTo>
                  <a:lnTo>
                    <a:pt x="293" y="43"/>
                  </a:lnTo>
                  <a:lnTo>
                    <a:pt x="292" y="33"/>
                  </a:lnTo>
                  <a:lnTo>
                    <a:pt x="298" y="29"/>
                  </a:lnTo>
                  <a:lnTo>
                    <a:pt x="300" y="32"/>
                  </a:lnTo>
                  <a:lnTo>
                    <a:pt x="303" y="41"/>
                  </a:lnTo>
                  <a:lnTo>
                    <a:pt x="302" y="46"/>
                  </a:lnTo>
                  <a:lnTo>
                    <a:pt x="298" y="45"/>
                  </a:lnTo>
                  <a:lnTo>
                    <a:pt x="294" y="56"/>
                  </a:lnTo>
                  <a:lnTo>
                    <a:pt x="290" y="60"/>
                  </a:lnTo>
                  <a:lnTo>
                    <a:pt x="278" y="59"/>
                  </a:lnTo>
                  <a:lnTo>
                    <a:pt x="276" y="58"/>
                  </a:lnTo>
                  <a:lnTo>
                    <a:pt x="279" y="55"/>
                  </a:lnTo>
                  <a:lnTo>
                    <a:pt x="279" y="53"/>
                  </a:lnTo>
                  <a:lnTo>
                    <a:pt x="276" y="52"/>
                  </a:lnTo>
                  <a:lnTo>
                    <a:pt x="277" y="53"/>
                  </a:lnTo>
                  <a:lnTo>
                    <a:pt x="272" y="55"/>
                  </a:lnTo>
                  <a:lnTo>
                    <a:pt x="274" y="59"/>
                  </a:lnTo>
                  <a:lnTo>
                    <a:pt x="271" y="61"/>
                  </a:lnTo>
                  <a:lnTo>
                    <a:pt x="255" y="57"/>
                  </a:lnTo>
                  <a:lnTo>
                    <a:pt x="261" y="62"/>
                  </a:lnTo>
                  <a:lnTo>
                    <a:pt x="272" y="64"/>
                  </a:lnTo>
                  <a:lnTo>
                    <a:pt x="276" y="67"/>
                  </a:lnTo>
                  <a:lnTo>
                    <a:pt x="276" y="65"/>
                  </a:lnTo>
                  <a:lnTo>
                    <a:pt x="278" y="65"/>
                  </a:lnTo>
                  <a:lnTo>
                    <a:pt x="280" y="68"/>
                  </a:lnTo>
                  <a:lnTo>
                    <a:pt x="276" y="72"/>
                  </a:lnTo>
                  <a:lnTo>
                    <a:pt x="277" y="74"/>
                  </a:lnTo>
                  <a:lnTo>
                    <a:pt x="277" y="78"/>
                  </a:lnTo>
                  <a:lnTo>
                    <a:pt x="276" y="80"/>
                  </a:lnTo>
                  <a:lnTo>
                    <a:pt x="270" y="83"/>
                  </a:lnTo>
                  <a:lnTo>
                    <a:pt x="267" y="82"/>
                  </a:lnTo>
                  <a:lnTo>
                    <a:pt x="266" y="80"/>
                  </a:lnTo>
                  <a:lnTo>
                    <a:pt x="262" y="79"/>
                  </a:lnTo>
                  <a:lnTo>
                    <a:pt x="260" y="80"/>
                  </a:lnTo>
                  <a:lnTo>
                    <a:pt x="260" y="81"/>
                  </a:lnTo>
                  <a:lnTo>
                    <a:pt x="264" y="81"/>
                  </a:lnTo>
                  <a:lnTo>
                    <a:pt x="269" y="86"/>
                  </a:lnTo>
                  <a:lnTo>
                    <a:pt x="278" y="85"/>
                  </a:lnTo>
                  <a:lnTo>
                    <a:pt x="276" y="82"/>
                  </a:lnTo>
                  <a:lnTo>
                    <a:pt x="282" y="81"/>
                  </a:lnTo>
                  <a:lnTo>
                    <a:pt x="284" y="78"/>
                  </a:lnTo>
                  <a:lnTo>
                    <a:pt x="286" y="82"/>
                  </a:lnTo>
                  <a:lnTo>
                    <a:pt x="288" y="82"/>
                  </a:lnTo>
                  <a:lnTo>
                    <a:pt x="289" y="80"/>
                  </a:lnTo>
                  <a:lnTo>
                    <a:pt x="290" y="81"/>
                  </a:lnTo>
                  <a:lnTo>
                    <a:pt x="286" y="90"/>
                  </a:lnTo>
                  <a:lnTo>
                    <a:pt x="281" y="94"/>
                  </a:lnTo>
                  <a:lnTo>
                    <a:pt x="266" y="98"/>
                  </a:lnTo>
                  <a:lnTo>
                    <a:pt x="261" y="95"/>
                  </a:lnTo>
                  <a:lnTo>
                    <a:pt x="263" y="99"/>
                  </a:lnTo>
                  <a:lnTo>
                    <a:pt x="262" y="101"/>
                  </a:lnTo>
                  <a:lnTo>
                    <a:pt x="251" y="113"/>
                  </a:lnTo>
                  <a:lnTo>
                    <a:pt x="249" y="115"/>
                  </a:lnTo>
                  <a:lnTo>
                    <a:pt x="248" y="115"/>
                  </a:lnTo>
                  <a:lnTo>
                    <a:pt x="249" y="116"/>
                  </a:lnTo>
                  <a:lnTo>
                    <a:pt x="244" y="123"/>
                  </a:lnTo>
                  <a:lnTo>
                    <a:pt x="241" y="129"/>
                  </a:lnTo>
                  <a:lnTo>
                    <a:pt x="241" y="135"/>
                  </a:lnTo>
                  <a:lnTo>
                    <a:pt x="240" y="135"/>
                  </a:lnTo>
                  <a:lnTo>
                    <a:pt x="237" y="129"/>
                  </a:lnTo>
                  <a:lnTo>
                    <a:pt x="239" y="139"/>
                  </a:lnTo>
                  <a:lnTo>
                    <a:pt x="237" y="143"/>
                  </a:lnTo>
                  <a:lnTo>
                    <a:pt x="218" y="149"/>
                  </a:lnTo>
                  <a:lnTo>
                    <a:pt x="214" y="146"/>
                  </a:lnTo>
                  <a:lnTo>
                    <a:pt x="196" y="131"/>
                  </a:lnTo>
                  <a:lnTo>
                    <a:pt x="180" y="119"/>
                  </a:lnTo>
                  <a:lnTo>
                    <a:pt x="179" y="118"/>
                  </a:lnTo>
                  <a:lnTo>
                    <a:pt x="170" y="111"/>
                  </a:lnTo>
                  <a:lnTo>
                    <a:pt x="169" y="111"/>
                  </a:lnTo>
                  <a:lnTo>
                    <a:pt x="161" y="112"/>
                  </a:lnTo>
                  <a:lnTo>
                    <a:pt x="146" y="115"/>
                  </a:lnTo>
                  <a:lnTo>
                    <a:pt x="138" y="116"/>
                  </a:lnTo>
                  <a:lnTo>
                    <a:pt x="129" y="117"/>
                  </a:lnTo>
                  <a:lnTo>
                    <a:pt x="128" y="111"/>
                  </a:lnTo>
                  <a:lnTo>
                    <a:pt x="126" y="109"/>
                  </a:lnTo>
                  <a:lnTo>
                    <a:pt x="124" y="106"/>
                  </a:lnTo>
                  <a:lnTo>
                    <a:pt x="122" y="104"/>
                  </a:lnTo>
                  <a:lnTo>
                    <a:pt x="119" y="108"/>
                  </a:lnTo>
                  <a:lnTo>
                    <a:pt x="117" y="107"/>
                  </a:lnTo>
                  <a:lnTo>
                    <a:pt x="119" y="105"/>
                  </a:lnTo>
                  <a:lnTo>
                    <a:pt x="117" y="103"/>
                  </a:lnTo>
                  <a:lnTo>
                    <a:pt x="117" y="102"/>
                  </a:lnTo>
                  <a:lnTo>
                    <a:pt x="107" y="103"/>
                  </a:lnTo>
                  <a:lnTo>
                    <a:pt x="106" y="103"/>
                  </a:lnTo>
                  <a:lnTo>
                    <a:pt x="91" y="105"/>
                  </a:lnTo>
                  <a:lnTo>
                    <a:pt x="87" y="105"/>
                  </a:lnTo>
                  <a:lnTo>
                    <a:pt x="84" y="105"/>
                  </a:lnTo>
                  <a:lnTo>
                    <a:pt x="75" y="107"/>
                  </a:lnTo>
                  <a:lnTo>
                    <a:pt x="72" y="107"/>
                  </a:lnTo>
                  <a:lnTo>
                    <a:pt x="71" y="107"/>
                  </a:lnTo>
                  <a:lnTo>
                    <a:pt x="70" y="107"/>
                  </a:lnTo>
                  <a:lnTo>
                    <a:pt x="70" y="108"/>
                  </a:lnTo>
                  <a:lnTo>
                    <a:pt x="69" y="108"/>
                  </a:lnTo>
                  <a:lnTo>
                    <a:pt x="68" y="107"/>
                  </a:lnTo>
                  <a:lnTo>
                    <a:pt x="67" y="109"/>
                  </a:lnTo>
                  <a:lnTo>
                    <a:pt x="66" y="109"/>
                  </a:lnTo>
                  <a:lnTo>
                    <a:pt x="64" y="110"/>
                  </a:lnTo>
                  <a:lnTo>
                    <a:pt x="62" y="111"/>
                  </a:lnTo>
                  <a:lnTo>
                    <a:pt x="60" y="113"/>
                  </a:lnTo>
                  <a:lnTo>
                    <a:pt x="58" y="113"/>
                  </a:lnTo>
                  <a:lnTo>
                    <a:pt x="58" y="114"/>
                  </a:lnTo>
                  <a:lnTo>
                    <a:pt x="58" y="114"/>
                  </a:lnTo>
                  <a:lnTo>
                    <a:pt x="56" y="115"/>
                  </a:lnTo>
                  <a:lnTo>
                    <a:pt x="52" y="117"/>
                  </a:lnTo>
                  <a:lnTo>
                    <a:pt x="47" y="119"/>
                  </a:lnTo>
                  <a:lnTo>
                    <a:pt x="44" y="121"/>
                  </a:lnTo>
                  <a:lnTo>
                    <a:pt x="29" y="123"/>
                  </a:lnTo>
                  <a:lnTo>
                    <a:pt x="28" y="123"/>
                  </a:lnTo>
                  <a:lnTo>
                    <a:pt x="13" y="125"/>
                  </a:lnTo>
                  <a:lnTo>
                    <a:pt x="12" y="125"/>
                  </a:lnTo>
                  <a:close/>
                  <a:moveTo>
                    <a:pt x="283" y="0"/>
                  </a:moveTo>
                  <a:lnTo>
                    <a:pt x="284" y="0"/>
                  </a:lnTo>
                  <a:lnTo>
                    <a:pt x="288" y="0"/>
                  </a:lnTo>
                  <a:lnTo>
                    <a:pt x="288" y="4"/>
                  </a:lnTo>
                  <a:lnTo>
                    <a:pt x="286" y="4"/>
                  </a:lnTo>
                  <a:lnTo>
                    <a:pt x="286" y="2"/>
                  </a:lnTo>
                  <a:lnTo>
                    <a:pt x="283" y="0"/>
                  </a:lnTo>
                  <a:close/>
                  <a:moveTo>
                    <a:pt x="288" y="0"/>
                  </a:moveTo>
                  <a:lnTo>
                    <a:pt x="288" y="0"/>
                  </a:lnTo>
                  <a:lnTo>
                    <a:pt x="296" y="14"/>
                  </a:lnTo>
                  <a:lnTo>
                    <a:pt x="308" y="34"/>
                  </a:lnTo>
                  <a:lnTo>
                    <a:pt x="300" y="23"/>
                  </a:lnTo>
                  <a:lnTo>
                    <a:pt x="299" y="23"/>
                  </a:lnTo>
                  <a:lnTo>
                    <a:pt x="296" y="15"/>
                  </a:lnTo>
                  <a:lnTo>
                    <a:pt x="288" y="0"/>
                  </a:lnTo>
                  <a:close/>
                  <a:moveTo>
                    <a:pt x="311" y="39"/>
                  </a:moveTo>
                  <a:lnTo>
                    <a:pt x="309" y="35"/>
                  </a:lnTo>
                  <a:lnTo>
                    <a:pt x="313" y="42"/>
                  </a:lnTo>
                  <a:lnTo>
                    <a:pt x="315" y="61"/>
                  </a:lnTo>
                  <a:lnTo>
                    <a:pt x="307" y="64"/>
                  </a:lnTo>
                  <a:lnTo>
                    <a:pt x="309" y="62"/>
                  </a:lnTo>
                  <a:lnTo>
                    <a:pt x="315" y="58"/>
                  </a:lnTo>
                  <a:lnTo>
                    <a:pt x="313" y="45"/>
                  </a:lnTo>
                  <a:lnTo>
                    <a:pt x="311" y="39"/>
                  </a:lnTo>
                  <a:close/>
                  <a:moveTo>
                    <a:pt x="299" y="72"/>
                  </a:moveTo>
                  <a:lnTo>
                    <a:pt x="300" y="70"/>
                  </a:lnTo>
                  <a:lnTo>
                    <a:pt x="304" y="66"/>
                  </a:lnTo>
                  <a:lnTo>
                    <a:pt x="307" y="64"/>
                  </a:lnTo>
                  <a:lnTo>
                    <a:pt x="305" y="66"/>
                  </a:lnTo>
                  <a:lnTo>
                    <a:pt x="302" y="68"/>
                  </a:lnTo>
                  <a:lnTo>
                    <a:pt x="300" y="72"/>
                  </a:lnTo>
                  <a:lnTo>
                    <a:pt x="299" y="72"/>
                  </a:lnTo>
                  <a:close/>
                  <a:moveTo>
                    <a:pt x="285" y="100"/>
                  </a:moveTo>
                  <a:lnTo>
                    <a:pt x="284" y="99"/>
                  </a:lnTo>
                  <a:lnTo>
                    <a:pt x="285" y="99"/>
                  </a:lnTo>
                  <a:lnTo>
                    <a:pt x="286" y="94"/>
                  </a:lnTo>
                  <a:lnTo>
                    <a:pt x="288" y="91"/>
                  </a:lnTo>
                  <a:lnTo>
                    <a:pt x="289" y="88"/>
                  </a:lnTo>
                  <a:lnTo>
                    <a:pt x="292" y="84"/>
                  </a:lnTo>
                  <a:lnTo>
                    <a:pt x="287" y="94"/>
                  </a:lnTo>
                  <a:lnTo>
                    <a:pt x="285" y="100"/>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49"/>
            <p:cNvSpPr>
              <a:spLocks noEditPoints="1"/>
            </p:cNvSpPr>
            <p:nvPr/>
          </p:nvSpPr>
          <p:spPr bwMode="auto">
            <a:xfrm>
              <a:off x="5744398" y="3458769"/>
              <a:ext cx="732154" cy="767035"/>
            </a:xfrm>
            <a:custGeom>
              <a:avLst/>
              <a:gdLst>
                <a:gd name="T0" fmla="*/ 37 w 195"/>
                <a:gd name="T1" fmla="*/ 155 h 221"/>
                <a:gd name="T2" fmla="*/ 38 w 195"/>
                <a:gd name="T3" fmla="*/ 147 h 221"/>
                <a:gd name="T4" fmla="*/ 41 w 195"/>
                <a:gd name="T5" fmla="*/ 143 h 221"/>
                <a:gd name="T6" fmla="*/ 38 w 195"/>
                <a:gd name="T7" fmla="*/ 137 h 221"/>
                <a:gd name="T8" fmla="*/ 33 w 195"/>
                <a:gd name="T9" fmla="*/ 127 h 221"/>
                <a:gd name="T10" fmla="*/ 31 w 195"/>
                <a:gd name="T11" fmla="*/ 120 h 221"/>
                <a:gd name="T12" fmla="*/ 24 w 195"/>
                <a:gd name="T13" fmla="*/ 102 h 221"/>
                <a:gd name="T14" fmla="*/ 14 w 195"/>
                <a:gd name="T15" fmla="*/ 61 h 221"/>
                <a:gd name="T16" fmla="*/ 2 w 195"/>
                <a:gd name="T17" fmla="*/ 17 h 221"/>
                <a:gd name="T18" fmla="*/ 24 w 195"/>
                <a:gd name="T19" fmla="*/ 9 h 221"/>
                <a:gd name="T20" fmla="*/ 59 w 195"/>
                <a:gd name="T21" fmla="*/ 4 h 221"/>
                <a:gd name="T22" fmla="*/ 91 w 195"/>
                <a:gd name="T23" fmla="*/ 2 h 221"/>
                <a:gd name="T24" fmla="*/ 90 w 195"/>
                <a:gd name="T25" fmla="*/ 4 h 221"/>
                <a:gd name="T26" fmla="*/ 87 w 195"/>
                <a:gd name="T27" fmla="*/ 6 h 221"/>
                <a:gd name="T28" fmla="*/ 85 w 195"/>
                <a:gd name="T29" fmla="*/ 10 h 221"/>
                <a:gd name="T30" fmla="*/ 86 w 195"/>
                <a:gd name="T31" fmla="*/ 17 h 221"/>
                <a:gd name="T32" fmla="*/ 95 w 195"/>
                <a:gd name="T33" fmla="*/ 23 h 221"/>
                <a:gd name="T34" fmla="*/ 105 w 195"/>
                <a:gd name="T35" fmla="*/ 27 h 221"/>
                <a:gd name="T36" fmla="*/ 109 w 195"/>
                <a:gd name="T37" fmla="*/ 37 h 221"/>
                <a:gd name="T38" fmla="*/ 117 w 195"/>
                <a:gd name="T39" fmla="*/ 48 h 221"/>
                <a:gd name="T40" fmla="*/ 127 w 195"/>
                <a:gd name="T41" fmla="*/ 53 h 221"/>
                <a:gd name="T42" fmla="*/ 134 w 195"/>
                <a:gd name="T43" fmla="*/ 62 h 221"/>
                <a:gd name="T44" fmla="*/ 141 w 195"/>
                <a:gd name="T45" fmla="*/ 66 h 221"/>
                <a:gd name="T46" fmla="*/ 146 w 195"/>
                <a:gd name="T47" fmla="*/ 71 h 221"/>
                <a:gd name="T48" fmla="*/ 146 w 195"/>
                <a:gd name="T49" fmla="*/ 75 h 221"/>
                <a:gd name="T50" fmla="*/ 150 w 195"/>
                <a:gd name="T51" fmla="*/ 78 h 221"/>
                <a:gd name="T52" fmla="*/ 152 w 195"/>
                <a:gd name="T53" fmla="*/ 80 h 221"/>
                <a:gd name="T54" fmla="*/ 160 w 195"/>
                <a:gd name="T55" fmla="*/ 86 h 221"/>
                <a:gd name="T56" fmla="*/ 164 w 195"/>
                <a:gd name="T57" fmla="*/ 89 h 221"/>
                <a:gd name="T58" fmla="*/ 166 w 195"/>
                <a:gd name="T59" fmla="*/ 95 h 221"/>
                <a:gd name="T60" fmla="*/ 169 w 195"/>
                <a:gd name="T61" fmla="*/ 98 h 221"/>
                <a:gd name="T62" fmla="*/ 170 w 195"/>
                <a:gd name="T63" fmla="*/ 103 h 221"/>
                <a:gd name="T64" fmla="*/ 173 w 195"/>
                <a:gd name="T65" fmla="*/ 109 h 221"/>
                <a:gd name="T66" fmla="*/ 179 w 195"/>
                <a:gd name="T67" fmla="*/ 113 h 221"/>
                <a:gd name="T68" fmla="*/ 183 w 195"/>
                <a:gd name="T69" fmla="*/ 119 h 221"/>
                <a:gd name="T70" fmla="*/ 186 w 195"/>
                <a:gd name="T71" fmla="*/ 130 h 221"/>
                <a:gd name="T72" fmla="*/ 183 w 195"/>
                <a:gd name="T73" fmla="*/ 141 h 221"/>
                <a:gd name="T74" fmla="*/ 183 w 195"/>
                <a:gd name="T75" fmla="*/ 140 h 221"/>
                <a:gd name="T76" fmla="*/ 187 w 195"/>
                <a:gd name="T77" fmla="*/ 149 h 221"/>
                <a:gd name="T78" fmla="*/ 187 w 195"/>
                <a:gd name="T79" fmla="*/ 155 h 221"/>
                <a:gd name="T80" fmla="*/ 182 w 195"/>
                <a:gd name="T81" fmla="*/ 169 h 221"/>
                <a:gd name="T82" fmla="*/ 183 w 195"/>
                <a:gd name="T83" fmla="*/ 178 h 221"/>
                <a:gd name="T84" fmla="*/ 178 w 195"/>
                <a:gd name="T85" fmla="*/ 188 h 221"/>
                <a:gd name="T86" fmla="*/ 177 w 195"/>
                <a:gd name="T87" fmla="*/ 200 h 221"/>
                <a:gd name="T88" fmla="*/ 171 w 195"/>
                <a:gd name="T89" fmla="*/ 199 h 221"/>
                <a:gd name="T90" fmla="*/ 164 w 195"/>
                <a:gd name="T91" fmla="*/ 197 h 221"/>
                <a:gd name="T92" fmla="*/ 161 w 195"/>
                <a:gd name="T93" fmla="*/ 201 h 221"/>
                <a:gd name="T94" fmla="*/ 162 w 195"/>
                <a:gd name="T95" fmla="*/ 216 h 221"/>
                <a:gd name="T96" fmla="*/ 156 w 195"/>
                <a:gd name="T97" fmla="*/ 215 h 221"/>
                <a:gd name="T98" fmla="*/ 140 w 195"/>
                <a:gd name="T99" fmla="*/ 212 h 221"/>
                <a:gd name="T100" fmla="*/ 96 w 195"/>
                <a:gd name="T101" fmla="*/ 215 h 221"/>
                <a:gd name="T102" fmla="*/ 52 w 195"/>
                <a:gd name="T103" fmla="*/ 218 h 221"/>
                <a:gd name="T104" fmla="*/ 48 w 195"/>
                <a:gd name="T105" fmla="*/ 209 h 221"/>
                <a:gd name="T106" fmla="*/ 43 w 195"/>
                <a:gd name="T107" fmla="*/ 199 h 221"/>
                <a:gd name="T108" fmla="*/ 40 w 195"/>
                <a:gd name="T109" fmla="*/ 190 h 221"/>
                <a:gd name="T110" fmla="*/ 40 w 195"/>
                <a:gd name="T111" fmla="*/ 177 h 221"/>
                <a:gd name="T112" fmla="*/ 181 w 195"/>
                <a:gd name="T113" fmla="*/ 191 h 221"/>
                <a:gd name="T114" fmla="*/ 180 w 195"/>
                <a:gd name="T115" fmla="*/ 19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5" h="221">
                  <a:moveTo>
                    <a:pt x="35" y="167"/>
                  </a:moveTo>
                  <a:lnTo>
                    <a:pt x="35" y="167"/>
                  </a:lnTo>
                  <a:lnTo>
                    <a:pt x="35" y="164"/>
                  </a:lnTo>
                  <a:lnTo>
                    <a:pt x="35" y="161"/>
                  </a:lnTo>
                  <a:lnTo>
                    <a:pt x="37" y="157"/>
                  </a:lnTo>
                  <a:lnTo>
                    <a:pt x="37" y="155"/>
                  </a:lnTo>
                  <a:lnTo>
                    <a:pt x="37" y="154"/>
                  </a:lnTo>
                  <a:lnTo>
                    <a:pt x="37" y="152"/>
                  </a:lnTo>
                  <a:lnTo>
                    <a:pt x="37" y="152"/>
                  </a:lnTo>
                  <a:lnTo>
                    <a:pt x="37" y="150"/>
                  </a:lnTo>
                  <a:lnTo>
                    <a:pt x="37" y="148"/>
                  </a:lnTo>
                  <a:lnTo>
                    <a:pt x="38" y="147"/>
                  </a:lnTo>
                  <a:lnTo>
                    <a:pt x="39" y="146"/>
                  </a:lnTo>
                  <a:lnTo>
                    <a:pt x="39" y="145"/>
                  </a:lnTo>
                  <a:lnTo>
                    <a:pt x="41" y="144"/>
                  </a:lnTo>
                  <a:lnTo>
                    <a:pt x="41" y="144"/>
                  </a:lnTo>
                  <a:lnTo>
                    <a:pt x="41" y="143"/>
                  </a:lnTo>
                  <a:lnTo>
                    <a:pt x="41" y="143"/>
                  </a:lnTo>
                  <a:lnTo>
                    <a:pt x="42" y="142"/>
                  </a:lnTo>
                  <a:lnTo>
                    <a:pt x="42" y="142"/>
                  </a:lnTo>
                  <a:lnTo>
                    <a:pt x="41" y="141"/>
                  </a:lnTo>
                  <a:lnTo>
                    <a:pt x="37" y="140"/>
                  </a:lnTo>
                  <a:lnTo>
                    <a:pt x="37" y="138"/>
                  </a:lnTo>
                  <a:lnTo>
                    <a:pt x="38" y="137"/>
                  </a:lnTo>
                  <a:lnTo>
                    <a:pt x="37" y="136"/>
                  </a:lnTo>
                  <a:lnTo>
                    <a:pt x="38" y="136"/>
                  </a:lnTo>
                  <a:lnTo>
                    <a:pt x="38" y="134"/>
                  </a:lnTo>
                  <a:lnTo>
                    <a:pt x="37" y="133"/>
                  </a:lnTo>
                  <a:lnTo>
                    <a:pt x="37" y="130"/>
                  </a:lnTo>
                  <a:lnTo>
                    <a:pt x="33" y="127"/>
                  </a:lnTo>
                  <a:lnTo>
                    <a:pt x="33" y="127"/>
                  </a:lnTo>
                  <a:lnTo>
                    <a:pt x="32" y="125"/>
                  </a:lnTo>
                  <a:lnTo>
                    <a:pt x="31" y="125"/>
                  </a:lnTo>
                  <a:lnTo>
                    <a:pt x="32" y="123"/>
                  </a:lnTo>
                  <a:lnTo>
                    <a:pt x="31" y="123"/>
                  </a:lnTo>
                  <a:lnTo>
                    <a:pt x="31" y="120"/>
                  </a:lnTo>
                  <a:lnTo>
                    <a:pt x="30" y="120"/>
                  </a:lnTo>
                  <a:lnTo>
                    <a:pt x="30" y="119"/>
                  </a:lnTo>
                  <a:lnTo>
                    <a:pt x="30" y="118"/>
                  </a:lnTo>
                  <a:lnTo>
                    <a:pt x="29" y="117"/>
                  </a:lnTo>
                  <a:lnTo>
                    <a:pt x="27" y="114"/>
                  </a:lnTo>
                  <a:lnTo>
                    <a:pt x="24" y="102"/>
                  </a:lnTo>
                  <a:lnTo>
                    <a:pt x="24" y="101"/>
                  </a:lnTo>
                  <a:lnTo>
                    <a:pt x="20" y="87"/>
                  </a:lnTo>
                  <a:lnTo>
                    <a:pt x="20" y="84"/>
                  </a:lnTo>
                  <a:lnTo>
                    <a:pt x="18" y="76"/>
                  </a:lnTo>
                  <a:lnTo>
                    <a:pt x="14" y="64"/>
                  </a:lnTo>
                  <a:lnTo>
                    <a:pt x="14" y="61"/>
                  </a:lnTo>
                  <a:lnTo>
                    <a:pt x="12" y="55"/>
                  </a:lnTo>
                  <a:lnTo>
                    <a:pt x="9" y="45"/>
                  </a:lnTo>
                  <a:lnTo>
                    <a:pt x="6" y="34"/>
                  </a:lnTo>
                  <a:lnTo>
                    <a:pt x="5" y="31"/>
                  </a:lnTo>
                  <a:lnTo>
                    <a:pt x="5" y="29"/>
                  </a:lnTo>
                  <a:lnTo>
                    <a:pt x="2" y="17"/>
                  </a:lnTo>
                  <a:lnTo>
                    <a:pt x="0" y="12"/>
                  </a:lnTo>
                  <a:lnTo>
                    <a:pt x="5" y="11"/>
                  </a:lnTo>
                  <a:lnTo>
                    <a:pt x="9" y="10"/>
                  </a:lnTo>
                  <a:lnTo>
                    <a:pt x="12" y="10"/>
                  </a:lnTo>
                  <a:lnTo>
                    <a:pt x="23" y="9"/>
                  </a:lnTo>
                  <a:lnTo>
                    <a:pt x="24" y="9"/>
                  </a:lnTo>
                  <a:lnTo>
                    <a:pt x="29" y="8"/>
                  </a:lnTo>
                  <a:lnTo>
                    <a:pt x="31" y="8"/>
                  </a:lnTo>
                  <a:lnTo>
                    <a:pt x="36" y="8"/>
                  </a:lnTo>
                  <a:lnTo>
                    <a:pt x="47" y="6"/>
                  </a:lnTo>
                  <a:lnTo>
                    <a:pt x="55" y="5"/>
                  </a:lnTo>
                  <a:lnTo>
                    <a:pt x="59" y="4"/>
                  </a:lnTo>
                  <a:lnTo>
                    <a:pt x="60" y="4"/>
                  </a:lnTo>
                  <a:lnTo>
                    <a:pt x="75" y="2"/>
                  </a:lnTo>
                  <a:lnTo>
                    <a:pt x="76" y="2"/>
                  </a:lnTo>
                  <a:lnTo>
                    <a:pt x="91" y="0"/>
                  </a:lnTo>
                  <a:lnTo>
                    <a:pt x="92" y="0"/>
                  </a:lnTo>
                  <a:lnTo>
                    <a:pt x="91" y="2"/>
                  </a:lnTo>
                  <a:lnTo>
                    <a:pt x="91" y="2"/>
                  </a:lnTo>
                  <a:lnTo>
                    <a:pt x="90" y="2"/>
                  </a:lnTo>
                  <a:lnTo>
                    <a:pt x="91" y="3"/>
                  </a:lnTo>
                  <a:lnTo>
                    <a:pt x="91" y="3"/>
                  </a:lnTo>
                  <a:lnTo>
                    <a:pt x="90" y="4"/>
                  </a:lnTo>
                  <a:lnTo>
                    <a:pt x="90" y="4"/>
                  </a:lnTo>
                  <a:lnTo>
                    <a:pt x="90" y="4"/>
                  </a:lnTo>
                  <a:lnTo>
                    <a:pt x="89" y="4"/>
                  </a:lnTo>
                  <a:lnTo>
                    <a:pt x="88" y="6"/>
                  </a:lnTo>
                  <a:lnTo>
                    <a:pt x="88" y="6"/>
                  </a:lnTo>
                  <a:lnTo>
                    <a:pt x="87" y="7"/>
                  </a:lnTo>
                  <a:lnTo>
                    <a:pt x="87" y="6"/>
                  </a:lnTo>
                  <a:lnTo>
                    <a:pt x="87" y="7"/>
                  </a:lnTo>
                  <a:lnTo>
                    <a:pt x="87" y="8"/>
                  </a:lnTo>
                  <a:lnTo>
                    <a:pt x="87" y="8"/>
                  </a:lnTo>
                  <a:lnTo>
                    <a:pt x="86" y="8"/>
                  </a:lnTo>
                  <a:lnTo>
                    <a:pt x="86" y="10"/>
                  </a:lnTo>
                  <a:lnTo>
                    <a:pt x="85" y="10"/>
                  </a:lnTo>
                  <a:lnTo>
                    <a:pt x="84" y="12"/>
                  </a:lnTo>
                  <a:lnTo>
                    <a:pt x="85" y="13"/>
                  </a:lnTo>
                  <a:lnTo>
                    <a:pt x="84" y="14"/>
                  </a:lnTo>
                  <a:lnTo>
                    <a:pt x="84" y="15"/>
                  </a:lnTo>
                  <a:lnTo>
                    <a:pt x="84" y="17"/>
                  </a:lnTo>
                  <a:lnTo>
                    <a:pt x="86" y="17"/>
                  </a:lnTo>
                  <a:lnTo>
                    <a:pt x="89" y="19"/>
                  </a:lnTo>
                  <a:lnTo>
                    <a:pt x="92" y="19"/>
                  </a:lnTo>
                  <a:lnTo>
                    <a:pt x="92" y="21"/>
                  </a:lnTo>
                  <a:lnTo>
                    <a:pt x="93" y="21"/>
                  </a:lnTo>
                  <a:lnTo>
                    <a:pt x="94" y="23"/>
                  </a:lnTo>
                  <a:lnTo>
                    <a:pt x="95" y="23"/>
                  </a:lnTo>
                  <a:lnTo>
                    <a:pt x="96" y="25"/>
                  </a:lnTo>
                  <a:lnTo>
                    <a:pt x="98" y="25"/>
                  </a:lnTo>
                  <a:lnTo>
                    <a:pt x="99" y="25"/>
                  </a:lnTo>
                  <a:lnTo>
                    <a:pt x="102" y="24"/>
                  </a:lnTo>
                  <a:lnTo>
                    <a:pt x="103" y="25"/>
                  </a:lnTo>
                  <a:lnTo>
                    <a:pt x="105" y="27"/>
                  </a:lnTo>
                  <a:lnTo>
                    <a:pt x="105" y="29"/>
                  </a:lnTo>
                  <a:lnTo>
                    <a:pt x="106" y="31"/>
                  </a:lnTo>
                  <a:lnTo>
                    <a:pt x="107" y="33"/>
                  </a:lnTo>
                  <a:lnTo>
                    <a:pt x="108" y="33"/>
                  </a:lnTo>
                  <a:lnTo>
                    <a:pt x="109" y="35"/>
                  </a:lnTo>
                  <a:lnTo>
                    <a:pt x="109" y="37"/>
                  </a:lnTo>
                  <a:lnTo>
                    <a:pt x="110" y="39"/>
                  </a:lnTo>
                  <a:lnTo>
                    <a:pt x="113" y="41"/>
                  </a:lnTo>
                  <a:lnTo>
                    <a:pt x="116" y="45"/>
                  </a:lnTo>
                  <a:lnTo>
                    <a:pt x="117" y="45"/>
                  </a:lnTo>
                  <a:lnTo>
                    <a:pt x="117" y="48"/>
                  </a:lnTo>
                  <a:lnTo>
                    <a:pt x="117" y="48"/>
                  </a:lnTo>
                  <a:lnTo>
                    <a:pt x="120" y="49"/>
                  </a:lnTo>
                  <a:lnTo>
                    <a:pt x="123" y="51"/>
                  </a:lnTo>
                  <a:lnTo>
                    <a:pt x="124" y="52"/>
                  </a:lnTo>
                  <a:lnTo>
                    <a:pt x="125" y="52"/>
                  </a:lnTo>
                  <a:lnTo>
                    <a:pt x="126" y="53"/>
                  </a:lnTo>
                  <a:lnTo>
                    <a:pt x="127" y="53"/>
                  </a:lnTo>
                  <a:lnTo>
                    <a:pt x="129" y="54"/>
                  </a:lnTo>
                  <a:lnTo>
                    <a:pt x="129" y="55"/>
                  </a:lnTo>
                  <a:lnTo>
                    <a:pt x="131" y="56"/>
                  </a:lnTo>
                  <a:lnTo>
                    <a:pt x="132" y="59"/>
                  </a:lnTo>
                  <a:lnTo>
                    <a:pt x="133" y="60"/>
                  </a:lnTo>
                  <a:lnTo>
                    <a:pt x="134" y="62"/>
                  </a:lnTo>
                  <a:lnTo>
                    <a:pt x="135" y="62"/>
                  </a:lnTo>
                  <a:lnTo>
                    <a:pt x="136" y="64"/>
                  </a:lnTo>
                  <a:lnTo>
                    <a:pt x="137" y="64"/>
                  </a:lnTo>
                  <a:lnTo>
                    <a:pt x="139" y="64"/>
                  </a:lnTo>
                  <a:lnTo>
                    <a:pt x="140" y="65"/>
                  </a:lnTo>
                  <a:lnTo>
                    <a:pt x="141" y="66"/>
                  </a:lnTo>
                  <a:lnTo>
                    <a:pt x="142" y="66"/>
                  </a:lnTo>
                  <a:lnTo>
                    <a:pt x="143" y="68"/>
                  </a:lnTo>
                  <a:lnTo>
                    <a:pt x="144" y="68"/>
                  </a:lnTo>
                  <a:lnTo>
                    <a:pt x="146" y="69"/>
                  </a:lnTo>
                  <a:lnTo>
                    <a:pt x="145" y="70"/>
                  </a:lnTo>
                  <a:lnTo>
                    <a:pt x="146" y="71"/>
                  </a:lnTo>
                  <a:lnTo>
                    <a:pt x="145" y="72"/>
                  </a:lnTo>
                  <a:lnTo>
                    <a:pt x="146" y="73"/>
                  </a:lnTo>
                  <a:lnTo>
                    <a:pt x="145" y="73"/>
                  </a:lnTo>
                  <a:lnTo>
                    <a:pt x="146" y="74"/>
                  </a:lnTo>
                  <a:lnTo>
                    <a:pt x="146" y="74"/>
                  </a:lnTo>
                  <a:lnTo>
                    <a:pt x="146" y="75"/>
                  </a:lnTo>
                  <a:lnTo>
                    <a:pt x="147" y="75"/>
                  </a:lnTo>
                  <a:lnTo>
                    <a:pt x="148" y="76"/>
                  </a:lnTo>
                  <a:lnTo>
                    <a:pt x="148" y="76"/>
                  </a:lnTo>
                  <a:lnTo>
                    <a:pt x="149" y="76"/>
                  </a:lnTo>
                  <a:lnTo>
                    <a:pt x="148" y="76"/>
                  </a:lnTo>
                  <a:lnTo>
                    <a:pt x="150" y="78"/>
                  </a:lnTo>
                  <a:lnTo>
                    <a:pt x="150" y="78"/>
                  </a:lnTo>
                  <a:lnTo>
                    <a:pt x="150" y="78"/>
                  </a:lnTo>
                  <a:lnTo>
                    <a:pt x="149" y="79"/>
                  </a:lnTo>
                  <a:lnTo>
                    <a:pt x="151" y="80"/>
                  </a:lnTo>
                  <a:lnTo>
                    <a:pt x="152" y="80"/>
                  </a:lnTo>
                  <a:lnTo>
                    <a:pt x="152" y="80"/>
                  </a:lnTo>
                  <a:lnTo>
                    <a:pt x="152" y="80"/>
                  </a:lnTo>
                  <a:lnTo>
                    <a:pt x="153" y="81"/>
                  </a:lnTo>
                  <a:lnTo>
                    <a:pt x="153" y="82"/>
                  </a:lnTo>
                  <a:lnTo>
                    <a:pt x="154" y="84"/>
                  </a:lnTo>
                  <a:lnTo>
                    <a:pt x="156" y="84"/>
                  </a:lnTo>
                  <a:lnTo>
                    <a:pt x="160" y="86"/>
                  </a:lnTo>
                  <a:lnTo>
                    <a:pt x="160" y="86"/>
                  </a:lnTo>
                  <a:lnTo>
                    <a:pt x="162" y="86"/>
                  </a:lnTo>
                  <a:lnTo>
                    <a:pt x="162" y="87"/>
                  </a:lnTo>
                  <a:lnTo>
                    <a:pt x="163" y="87"/>
                  </a:lnTo>
                  <a:lnTo>
                    <a:pt x="164" y="88"/>
                  </a:lnTo>
                  <a:lnTo>
                    <a:pt x="164" y="89"/>
                  </a:lnTo>
                  <a:lnTo>
                    <a:pt x="165" y="91"/>
                  </a:lnTo>
                  <a:lnTo>
                    <a:pt x="164" y="91"/>
                  </a:lnTo>
                  <a:lnTo>
                    <a:pt x="164" y="91"/>
                  </a:lnTo>
                  <a:lnTo>
                    <a:pt x="166" y="94"/>
                  </a:lnTo>
                  <a:lnTo>
                    <a:pt x="166" y="93"/>
                  </a:lnTo>
                  <a:lnTo>
                    <a:pt x="166" y="95"/>
                  </a:lnTo>
                  <a:lnTo>
                    <a:pt x="167" y="95"/>
                  </a:lnTo>
                  <a:lnTo>
                    <a:pt x="167" y="96"/>
                  </a:lnTo>
                  <a:lnTo>
                    <a:pt x="168" y="96"/>
                  </a:lnTo>
                  <a:lnTo>
                    <a:pt x="168" y="97"/>
                  </a:lnTo>
                  <a:lnTo>
                    <a:pt x="168" y="97"/>
                  </a:lnTo>
                  <a:lnTo>
                    <a:pt x="169" y="98"/>
                  </a:lnTo>
                  <a:lnTo>
                    <a:pt x="168" y="99"/>
                  </a:lnTo>
                  <a:lnTo>
                    <a:pt x="170" y="100"/>
                  </a:lnTo>
                  <a:lnTo>
                    <a:pt x="169" y="101"/>
                  </a:lnTo>
                  <a:lnTo>
                    <a:pt x="170" y="101"/>
                  </a:lnTo>
                  <a:lnTo>
                    <a:pt x="170" y="103"/>
                  </a:lnTo>
                  <a:lnTo>
                    <a:pt x="170" y="103"/>
                  </a:lnTo>
                  <a:lnTo>
                    <a:pt x="171" y="105"/>
                  </a:lnTo>
                  <a:lnTo>
                    <a:pt x="170" y="107"/>
                  </a:lnTo>
                  <a:lnTo>
                    <a:pt x="171" y="108"/>
                  </a:lnTo>
                  <a:lnTo>
                    <a:pt x="172" y="108"/>
                  </a:lnTo>
                  <a:lnTo>
                    <a:pt x="172" y="109"/>
                  </a:lnTo>
                  <a:lnTo>
                    <a:pt x="173" y="109"/>
                  </a:lnTo>
                  <a:lnTo>
                    <a:pt x="173" y="109"/>
                  </a:lnTo>
                  <a:lnTo>
                    <a:pt x="175" y="109"/>
                  </a:lnTo>
                  <a:lnTo>
                    <a:pt x="176" y="109"/>
                  </a:lnTo>
                  <a:lnTo>
                    <a:pt x="176" y="110"/>
                  </a:lnTo>
                  <a:lnTo>
                    <a:pt x="177" y="111"/>
                  </a:lnTo>
                  <a:lnTo>
                    <a:pt x="179" y="113"/>
                  </a:lnTo>
                  <a:lnTo>
                    <a:pt x="180" y="115"/>
                  </a:lnTo>
                  <a:lnTo>
                    <a:pt x="181" y="117"/>
                  </a:lnTo>
                  <a:lnTo>
                    <a:pt x="181" y="118"/>
                  </a:lnTo>
                  <a:lnTo>
                    <a:pt x="182" y="119"/>
                  </a:lnTo>
                  <a:lnTo>
                    <a:pt x="183" y="119"/>
                  </a:lnTo>
                  <a:lnTo>
                    <a:pt x="183" y="119"/>
                  </a:lnTo>
                  <a:lnTo>
                    <a:pt x="184" y="122"/>
                  </a:lnTo>
                  <a:lnTo>
                    <a:pt x="183" y="123"/>
                  </a:lnTo>
                  <a:lnTo>
                    <a:pt x="183" y="125"/>
                  </a:lnTo>
                  <a:lnTo>
                    <a:pt x="185" y="126"/>
                  </a:lnTo>
                  <a:lnTo>
                    <a:pt x="185" y="130"/>
                  </a:lnTo>
                  <a:lnTo>
                    <a:pt x="186" y="130"/>
                  </a:lnTo>
                  <a:lnTo>
                    <a:pt x="195" y="134"/>
                  </a:lnTo>
                  <a:lnTo>
                    <a:pt x="192" y="137"/>
                  </a:lnTo>
                  <a:lnTo>
                    <a:pt x="193" y="140"/>
                  </a:lnTo>
                  <a:lnTo>
                    <a:pt x="187" y="142"/>
                  </a:lnTo>
                  <a:lnTo>
                    <a:pt x="185" y="140"/>
                  </a:lnTo>
                  <a:lnTo>
                    <a:pt x="183" y="141"/>
                  </a:lnTo>
                  <a:lnTo>
                    <a:pt x="184" y="140"/>
                  </a:lnTo>
                  <a:lnTo>
                    <a:pt x="183" y="139"/>
                  </a:lnTo>
                  <a:lnTo>
                    <a:pt x="182" y="141"/>
                  </a:lnTo>
                  <a:lnTo>
                    <a:pt x="180" y="139"/>
                  </a:lnTo>
                  <a:lnTo>
                    <a:pt x="182" y="141"/>
                  </a:lnTo>
                  <a:lnTo>
                    <a:pt x="183" y="140"/>
                  </a:lnTo>
                  <a:lnTo>
                    <a:pt x="183" y="141"/>
                  </a:lnTo>
                  <a:lnTo>
                    <a:pt x="185" y="140"/>
                  </a:lnTo>
                  <a:lnTo>
                    <a:pt x="187" y="142"/>
                  </a:lnTo>
                  <a:lnTo>
                    <a:pt x="191" y="144"/>
                  </a:lnTo>
                  <a:lnTo>
                    <a:pt x="190" y="146"/>
                  </a:lnTo>
                  <a:lnTo>
                    <a:pt x="187" y="149"/>
                  </a:lnTo>
                  <a:lnTo>
                    <a:pt x="185" y="146"/>
                  </a:lnTo>
                  <a:lnTo>
                    <a:pt x="185" y="146"/>
                  </a:lnTo>
                  <a:lnTo>
                    <a:pt x="186" y="148"/>
                  </a:lnTo>
                  <a:lnTo>
                    <a:pt x="181" y="146"/>
                  </a:lnTo>
                  <a:lnTo>
                    <a:pt x="188" y="153"/>
                  </a:lnTo>
                  <a:lnTo>
                    <a:pt x="187" y="155"/>
                  </a:lnTo>
                  <a:lnTo>
                    <a:pt x="184" y="154"/>
                  </a:lnTo>
                  <a:lnTo>
                    <a:pt x="185" y="158"/>
                  </a:lnTo>
                  <a:lnTo>
                    <a:pt x="187" y="160"/>
                  </a:lnTo>
                  <a:lnTo>
                    <a:pt x="187" y="162"/>
                  </a:lnTo>
                  <a:lnTo>
                    <a:pt x="184" y="169"/>
                  </a:lnTo>
                  <a:lnTo>
                    <a:pt x="182" y="169"/>
                  </a:lnTo>
                  <a:lnTo>
                    <a:pt x="180" y="171"/>
                  </a:lnTo>
                  <a:lnTo>
                    <a:pt x="181" y="173"/>
                  </a:lnTo>
                  <a:lnTo>
                    <a:pt x="181" y="171"/>
                  </a:lnTo>
                  <a:lnTo>
                    <a:pt x="185" y="171"/>
                  </a:lnTo>
                  <a:lnTo>
                    <a:pt x="185" y="173"/>
                  </a:lnTo>
                  <a:lnTo>
                    <a:pt x="183" y="178"/>
                  </a:lnTo>
                  <a:lnTo>
                    <a:pt x="177" y="180"/>
                  </a:lnTo>
                  <a:lnTo>
                    <a:pt x="177" y="182"/>
                  </a:lnTo>
                  <a:lnTo>
                    <a:pt x="180" y="184"/>
                  </a:lnTo>
                  <a:lnTo>
                    <a:pt x="177" y="183"/>
                  </a:lnTo>
                  <a:lnTo>
                    <a:pt x="179" y="187"/>
                  </a:lnTo>
                  <a:lnTo>
                    <a:pt x="178" y="188"/>
                  </a:lnTo>
                  <a:lnTo>
                    <a:pt x="180" y="189"/>
                  </a:lnTo>
                  <a:lnTo>
                    <a:pt x="179" y="193"/>
                  </a:lnTo>
                  <a:lnTo>
                    <a:pt x="181" y="198"/>
                  </a:lnTo>
                  <a:lnTo>
                    <a:pt x="180" y="200"/>
                  </a:lnTo>
                  <a:lnTo>
                    <a:pt x="180" y="201"/>
                  </a:lnTo>
                  <a:lnTo>
                    <a:pt x="177" y="200"/>
                  </a:lnTo>
                  <a:lnTo>
                    <a:pt x="177" y="201"/>
                  </a:lnTo>
                  <a:lnTo>
                    <a:pt x="176" y="200"/>
                  </a:lnTo>
                  <a:lnTo>
                    <a:pt x="175" y="200"/>
                  </a:lnTo>
                  <a:lnTo>
                    <a:pt x="173" y="200"/>
                  </a:lnTo>
                  <a:lnTo>
                    <a:pt x="172" y="199"/>
                  </a:lnTo>
                  <a:lnTo>
                    <a:pt x="171" y="199"/>
                  </a:lnTo>
                  <a:lnTo>
                    <a:pt x="170" y="199"/>
                  </a:lnTo>
                  <a:lnTo>
                    <a:pt x="169" y="198"/>
                  </a:lnTo>
                  <a:lnTo>
                    <a:pt x="166" y="198"/>
                  </a:lnTo>
                  <a:lnTo>
                    <a:pt x="165" y="197"/>
                  </a:lnTo>
                  <a:lnTo>
                    <a:pt x="165" y="197"/>
                  </a:lnTo>
                  <a:lnTo>
                    <a:pt x="164" y="197"/>
                  </a:lnTo>
                  <a:lnTo>
                    <a:pt x="163" y="197"/>
                  </a:lnTo>
                  <a:lnTo>
                    <a:pt x="163" y="199"/>
                  </a:lnTo>
                  <a:lnTo>
                    <a:pt x="162" y="200"/>
                  </a:lnTo>
                  <a:lnTo>
                    <a:pt x="161" y="199"/>
                  </a:lnTo>
                  <a:lnTo>
                    <a:pt x="162" y="201"/>
                  </a:lnTo>
                  <a:lnTo>
                    <a:pt x="161" y="201"/>
                  </a:lnTo>
                  <a:lnTo>
                    <a:pt x="161" y="206"/>
                  </a:lnTo>
                  <a:lnTo>
                    <a:pt x="162" y="208"/>
                  </a:lnTo>
                  <a:lnTo>
                    <a:pt x="163" y="210"/>
                  </a:lnTo>
                  <a:lnTo>
                    <a:pt x="163" y="214"/>
                  </a:lnTo>
                  <a:lnTo>
                    <a:pt x="163" y="216"/>
                  </a:lnTo>
                  <a:lnTo>
                    <a:pt x="162" y="216"/>
                  </a:lnTo>
                  <a:lnTo>
                    <a:pt x="163" y="219"/>
                  </a:lnTo>
                  <a:lnTo>
                    <a:pt x="163" y="220"/>
                  </a:lnTo>
                  <a:lnTo>
                    <a:pt x="158" y="221"/>
                  </a:lnTo>
                  <a:lnTo>
                    <a:pt x="158" y="220"/>
                  </a:lnTo>
                  <a:lnTo>
                    <a:pt x="156" y="218"/>
                  </a:lnTo>
                  <a:lnTo>
                    <a:pt x="156" y="215"/>
                  </a:lnTo>
                  <a:lnTo>
                    <a:pt x="155" y="214"/>
                  </a:lnTo>
                  <a:lnTo>
                    <a:pt x="154" y="213"/>
                  </a:lnTo>
                  <a:lnTo>
                    <a:pt x="155" y="211"/>
                  </a:lnTo>
                  <a:lnTo>
                    <a:pt x="147" y="212"/>
                  </a:lnTo>
                  <a:lnTo>
                    <a:pt x="145" y="212"/>
                  </a:lnTo>
                  <a:lnTo>
                    <a:pt x="140" y="212"/>
                  </a:lnTo>
                  <a:lnTo>
                    <a:pt x="136" y="212"/>
                  </a:lnTo>
                  <a:lnTo>
                    <a:pt x="119" y="214"/>
                  </a:lnTo>
                  <a:lnTo>
                    <a:pt x="113" y="214"/>
                  </a:lnTo>
                  <a:lnTo>
                    <a:pt x="112" y="214"/>
                  </a:lnTo>
                  <a:lnTo>
                    <a:pt x="101" y="214"/>
                  </a:lnTo>
                  <a:lnTo>
                    <a:pt x="96" y="215"/>
                  </a:lnTo>
                  <a:lnTo>
                    <a:pt x="86" y="215"/>
                  </a:lnTo>
                  <a:lnTo>
                    <a:pt x="82" y="216"/>
                  </a:lnTo>
                  <a:lnTo>
                    <a:pt x="74" y="216"/>
                  </a:lnTo>
                  <a:lnTo>
                    <a:pt x="71" y="216"/>
                  </a:lnTo>
                  <a:lnTo>
                    <a:pt x="52" y="218"/>
                  </a:lnTo>
                  <a:lnTo>
                    <a:pt x="52" y="218"/>
                  </a:lnTo>
                  <a:lnTo>
                    <a:pt x="51" y="216"/>
                  </a:lnTo>
                  <a:lnTo>
                    <a:pt x="49" y="216"/>
                  </a:lnTo>
                  <a:lnTo>
                    <a:pt x="49" y="215"/>
                  </a:lnTo>
                  <a:lnTo>
                    <a:pt x="49" y="214"/>
                  </a:lnTo>
                  <a:lnTo>
                    <a:pt x="49" y="211"/>
                  </a:lnTo>
                  <a:lnTo>
                    <a:pt x="48" y="209"/>
                  </a:lnTo>
                  <a:lnTo>
                    <a:pt x="47" y="208"/>
                  </a:lnTo>
                  <a:lnTo>
                    <a:pt x="46" y="206"/>
                  </a:lnTo>
                  <a:lnTo>
                    <a:pt x="45" y="205"/>
                  </a:lnTo>
                  <a:lnTo>
                    <a:pt x="45" y="204"/>
                  </a:lnTo>
                  <a:lnTo>
                    <a:pt x="44" y="201"/>
                  </a:lnTo>
                  <a:lnTo>
                    <a:pt x="43" y="199"/>
                  </a:lnTo>
                  <a:lnTo>
                    <a:pt x="41" y="197"/>
                  </a:lnTo>
                  <a:lnTo>
                    <a:pt x="40" y="197"/>
                  </a:lnTo>
                  <a:lnTo>
                    <a:pt x="40" y="195"/>
                  </a:lnTo>
                  <a:lnTo>
                    <a:pt x="40" y="194"/>
                  </a:lnTo>
                  <a:lnTo>
                    <a:pt x="39" y="191"/>
                  </a:lnTo>
                  <a:lnTo>
                    <a:pt x="40" y="190"/>
                  </a:lnTo>
                  <a:lnTo>
                    <a:pt x="40" y="189"/>
                  </a:lnTo>
                  <a:lnTo>
                    <a:pt x="39" y="187"/>
                  </a:lnTo>
                  <a:lnTo>
                    <a:pt x="40" y="183"/>
                  </a:lnTo>
                  <a:lnTo>
                    <a:pt x="39" y="181"/>
                  </a:lnTo>
                  <a:lnTo>
                    <a:pt x="40" y="179"/>
                  </a:lnTo>
                  <a:lnTo>
                    <a:pt x="40" y="177"/>
                  </a:lnTo>
                  <a:lnTo>
                    <a:pt x="39" y="174"/>
                  </a:lnTo>
                  <a:lnTo>
                    <a:pt x="37" y="171"/>
                  </a:lnTo>
                  <a:lnTo>
                    <a:pt x="36" y="170"/>
                  </a:lnTo>
                  <a:lnTo>
                    <a:pt x="36" y="169"/>
                  </a:lnTo>
                  <a:lnTo>
                    <a:pt x="35" y="167"/>
                  </a:lnTo>
                  <a:close/>
                  <a:moveTo>
                    <a:pt x="181" y="191"/>
                  </a:moveTo>
                  <a:lnTo>
                    <a:pt x="183" y="187"/>
                  </a:lnTo>
                  <a:lnTo>
                    <a:pt x="183" y="189"/>
                  </a:lnTo>
                  <a:lnTo>
                    <a:pt x="183" y="200"/>
                  </a:lnTo>
                  <a:lnTo>
                    <a:pt x="182" y="199"/>
                  </a:lnTo>
                  <a:lnTo>
                    <a:pt x="181" y="193"/>
                  </a:lnTo>
                  <a:lnTo>
                    <a:pt x="180" y="192"/>
                  </a:lnTo>
                  <a:lnTo>
                    <a:pt x="181" y="191"/>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50"/>
            <p:cNvSpPr>
              <a:spLocks noEditPoints="1"/>
            </p:cNvSpPr>
            <p:nvPr/>
          </p:nvSpPr>
          <p:spPr bwMode="auto">
            <a:xfrm>
              <a:off x="6059787" y="3392824"/>
              <a:ext cx="679590" cy="517142"/>
            </a:xfrm>
            <a:custGeom>
              <a:avLst/>
              <a:gdLst>
                <a:gd name="T0" fmla="*/ 68 w 181"/>
                <a:gd name="T1" fmla="*/ 99 h 149"/>
                <a:gd name="T2" fmla="*/ 66 w 181"/>
                <a:gd name="T3" fmla="*/ 97 h 149"/>
                <a:gd name="T4" fmla="*/ 64 w 181"/>
                <a:gd name="T5" fmla="*/ 95 h 149"/>
                <a:gd name="T6" fmla="*/ 62 w 181"/>
                <a:gd name="T7" fmla="*/ 93 h 149"/>
                <a:gd name="T8" fmla="*/ 61 w 181"/>
                <a:gd name="T9" fmla="*/ 91 h 149"/>
                <a:gd name="T10" fmla="*/ 60 w 181"/>
                <a:gd name="T11" fmla="*/ 87 h 149"/>
                <a:gd name="T12" fmla="*/ 56 w 181"/>
                <a:gd name="T13" fmla="*/ 84 h 149"/>
                <a:gd name="T14" fmla="*/ 51 w 181"/>
                <a:gd name="T15" fmla="*/ 81 h 149"/>
                <a:gd name="T16" fmla="*/ 47 w 181"/>
                <a:gd name="T17" fmla="*/ 75 h 149"/>
                <a:gd name="T18" fmla="*/ 42 w 181"/>
                <a:gd name="T19" fmla="*/ 72 h 149"/>
                <a:gd name="T20" fmla="*/ 36 w 181"/>
                <a:gd name="T21" fmla="*/ 68 h 149"/>
                <a:gd name="T22" fmla="*/ 32 w 181"/>
                <a:gd name="T23" fmla="*/ 64 h 149"/>
                <a:gd name="T24" fmla="*/ 25 w 181"/>
                <a:gd name="T25" fmla="*/ 54 h 149"/>
                <a:gd name="T26" fmla="*/ 21 w 181"/>
                <a:gd name="T27" fmla="*/ 48 h 149"/>
                <a:gd name="T28" fmla="*/ 15 w 181"/>
                <a:gd name="T29" fmla="*/ 44 h 149"/>
                <a:gd name="T30" fmla="*/ 10 w 181"/>
                <a:gd name="T31" fmla="*/ 42 h 149"/>
                <a:gd name="T32" fmla="*/ 5 w 181"/>
                <a:gd name="T33" fmla="*/ 38 h 149"/>
                <a:gd name="T34" fmla="*/ 0 w 181"/>
                <a:gd name="T35" fmla="*/ 33 h 149"/>
                <a:gd name="T36" fmla="*/ 2 w 181"/>
                <a:gd name="T37" fmla="*/ 29 h 149"/>
                <a:gd name="T38" fmla="*/ 3 w 181"/>
                <a:gd name="T39" fmla="*/ 26 h 149"/>
                <a:gd name="T40" fmla="*/ 4 w 181"/>
                <a:gd name="T41" fmla="*/ 25 h 149"/>
                <a:gd name="T42" fmla="*/ 6 w 181"/>
                <a:gd name="T43" fmla="*/ 23 h 149"/>
                <a:gd name="T44" fmla="*/ 7 w 181"/>
                <a:gd name="T45" fmla="*/ 21 h 149"/>
                <a:gd name="T46" fmla="*/ 10 w 181"/>
                <a:gd name="T47" fmla="*/ 17 h 149"/>
                <a:gd name="T48" fmla="*/ 21 w 181"/>
                <a:gd name="T49" fmla="*/ 12 h 149"/>
                <a:gd name="T50" fmla="*/ 27 w 181"/>
                <a:gd name="T51" fmla="*/ 8 h 149"/>
                <a:gd name="T52" fmla="*/ 32 w 181"/>
                <a:gd name="T53" fmla="*/ 6 h 149"/>
                <a:gd name="T54" fmla="*/ 35 w 181"/>
                <a:gd name="T55" fmla="*/ 5 h 149"/>
                <a:gd name="T56" fmla="*/ 54 w 181"/>
                <a:gd name="T57" fmla="*/ 3 h 149"/>
                <a:gd name="T58" fmla="*/ 80 w 181"/>
                <a:gd name="T59" fmla="*/ 1 h 149"/>
                <a:gd name="T60" fmla="*/ 85 w 181"/>
                <a:gd name="T61" fmla="*/ 2 h 149"/>
                <a:gd name="T62" fmla="*/ 92 w 181"/>
                <a:gd name="T63" fmla="*/ 15 h 149"/>
                <a:gd name="T64" fmla="*/ 132 w 181"/>
                <a:gd name="T65" fmla="*/ 9 h 149"/>
                <a:gd name="T66" fmla="*/ 159 w 181"/>
                <a:gd name="T67" fmla="*/ 29 h 149"/>
                <a:gd name="T68" fmla="*/ 181 w 181"/>
                <a:gd name="T69" fmla="*/ 48 h 149"/>
                <a:gd name="T70" fmla="*/ 165 w 181"/>
                <a:gd name="T71" fmla="*/ 78 h 149"/>
                <a:gd name="T72" fmla="*/ 163 w 181"/>
                <a:gd name="T73" fmla="*/ 87 h 149"/>
                <a:gd name="T74" fmla="*/ 158 w 181"/>
                <a:gd name="T75" fmla="*/ 95 h 149"/>
                <a:gd name="T76" fmla="*/ 152 w 181"/>
                <a:gd name="T77" fmla="*/ 101 h 149"/>
                <a:gd name="T78" fmla="*/ 141 w 181"/>
                <a:gd name="T79" fmla="*/ 105 h 149"/>
                <a:gd name="T80" fmla="*/ 142 w 181"/>
                <a:gd name="T81" fmla="*/ 111 h 149"/>
                <a:gd name="T82" fmla="*/ 129 w 181"/>
                <a:gd name="T83" fmla="*/ 125 h 149"/>
                <a:gd name="T84" fmla="*/ 125 w 181"/>
                <a:gd name="T85" fmla="*/ 126 h 149"/>
                <a:gd name="T86" fmla="*/ 116 w 181"/>
                <a:gd name="T87" fmla="*/ 126 h 149"/>
                <a:gd name="T88" fmla="*/ 124 w 181"/>
                <a:gd name="T89" fmla="*/ 135 h 149"/>
                <a:gd name="T90" fmla="*/ 111 w 181"/>
                <a:gd name="T91" fmla="*/ 130 h 149"/>
                <a:gd name="T92" fmla="*/ 110 w 181"/>
                <a:gd name="T93" fmla="*/ 133 h 149"/>
                <a:gd name="T94" fmla="*/ 101 w 181"/>
                <a:gd name="T95" fmla="*/ 149 h 149"/>
                <a:gd name="T96" fmla="*/ 100 w 181"/>
                <a:gd name="T97" fmla="*/ 141 h 149"/>
                <a:gd name="T98" fmla="*/ 97 w 181"/>
                <a:gd name="T99" fmla="*/ 137 h 149"/>
                <a:gd name="T100" fmla="*/ 93 w 181"/>
                <a:gd name="T101" fmla="*/ 130 h 149"/>
                <a:gd name="T102" fmla="*/ 89 w 181"/>
                <a:gd name="T103" fmla="*/ 128 h 149"/>
                <a:gd name="T104" fmla="*/ 87 w 181"/>
                <a:gd name="T105" fmla="*/ 127 h 149"/>
                <a:gd name="T106" fmla="*/ 86 w 181"/>
                <a:gd name="T107" fmla="*/ 122 h 149"/>
                <a:gd name="T108" fmla="*/ 84 w 181"/>
                <a:gd name="T109" fmla="*/ 118 h 149"/>
                <a:gd name="T110" fmla="*/ 84 w 181"/>
                <a:gd name="T111" fmla="*/ 115 h 149"/>
                <a:gd name="T112" fmla="*/ 82 w 181"/>
                <a:gd name="T113" fmla="*/ 112 h 149"/>
                <a:gd name="T114" fmla="*/ 81 w 181"/>
                <a:gd name="T115" fmla="*/ 110 h 149"/>
                <a:gd name="T116" fmla="*/ 78 w 181"/>
                <a:gd name="T117" fmla="*/ 106 h 149"/>
                <a:gd name="T118" fmla="*/ 72 w 181"/>
                <a:gd name="T119" fmla="*/ 103 h 149"/>
                <a:gd name="T120" fmla="*/ 113 w 181"/>
                <a:gd name="T121" fmla="*/ 140 h 149"/>
                <a:gd name="T122" fmla="*/ 113 w 181"/>
                <a:gd name="T123" fmla="*/ 14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 h="149">
                  <a:moveTo>
                    <a:pt x="69" y="100"/>
                  </a:moveTo>
                  <a:lnTo>
                    <a:pt x="68" y="99"/>
                  </a:lnTo>
                  <a:lnTo>
                    <a:pt x="68" y="99"/>
                  </a:lnTo>
                  <a:lnTo>
                    <a:pt x="68" y="99"/>
                  </a:lnTo>
                  <a:lnTo>
                    <a:pt x="67" y="99"/>
                  </a:lnTo>
                  <a:lnTo>
                    <a:pt x="65" y="98"/>
                  </a:lnTo>
                  <a:lnTo>
                    <a:pt x="66" y="97"/>
                  </a:lnTo>
                  <a:lnTo>
                    <a:pt x="66" y="97"/>
                  </a:lnTo>
                  <a:lnTo>
                    <a:pt x="66" y="97"/>
                  </a:lnTo>
                  <a:lnTo>
                    <a:pt x="64" y="95"/>
                  </a:lnTo>
                  <a:lnTo>
                    <a:pt x="65" y="95"/>
                  </a:lnTo>
                  <a:lnTo>
                    <a:pt x="64" y="95"/>
                  </a:lnTo>
                  <a:lnTo>
                    <a:pt x="64" y="95"/>
                  </a:lnTo>
                  <a:lnTo>
                    <a:pt x="63" y="94"/>
                  </a:lnTo>
                  <a:lnTo>
                    <a:pt x="62" y="94"/>
                  </a:lnTo>
                  <a:lnTo>
                    <a:pt x="62" y="93"/>
                  </a:lnTo>
                  <a:lnTo>
                    <a:pt x="62" y="93"/>
                  </a:lnTo>
                  <a:lnTo>
                    <a:pt x="61" y="92"/>
                  </a:lnTo>
                  <a:lnTo>
                    <a:pt x="62" y="92"/>
                  </a:lnTo>
                  <a:lnTo>
                    <a:pt x="61" y="91"/>
                  </a:lnTo>
                  <a:lnTo>
                    <a:pt x="62" y="90"/>
                  </a:lnTo>
                  <a:lnTo>
                    <a:pt x="61" y="89"/>
                  </a:lnTo>
                  <a:lnTo>
                    <a:pt x="62" y="88"/>
                  </a:lnTo>
                  <a:lnTo>
                    <a:pt x="60" y="87"/>
                  </a:lnTo>
                  <a:lnTo>
                    <a:pt x="59" y="87"/>
                  </a:lnTo>
                  <a:lnTo>
                    <a:pt x="58" y="85"/>
                  </a:lnTo>
                  <a:lnTo>
                    <a:pt x="57" y="85"/>
                  </a:lnTo>
                  <a:lnTo>
                    <a:pt x="56" y="84"/>
                  </a:lnTo>
                  <a:lnTo>
                    <a:pt x="55" y="83"/>
                  </a:lnTo>
                  <a:lnTo>
                    <a:pt x="53" y="83"/>
                  </a:lnTo>
                  <a:lnTo>
                    <a:pt x="52" y="83"/>
                  </a:lnTo>
                  <a:lnTo>
                    <a:pt x="51" y="81"/>
                  </a:lnTo>
                  <a:lnTo>
                    <a:pt x="50" y="81"/>
                  </a:lnTo>
                  <a:lnTo>
                    <a:pt x="49" y="79"/>
                  </a:lnTo>
                  <a:lnTo>
                    <a:pt x="48" y="78"/>
                  </a:lnTo>
                  <a:lnTo>
                    <a:pt x="47" y="75"/>
                  </a:lnTo>
                  <a:lnTo>
                    <a:pt x="45" y="74"/>
                  </a:lnTo>
                  <a:lnTo>
                    <a:pt x="45" y="73"/>
                  </a:lnTo>
                  <a:lnTo>
                    <a:pt x="43" y="72"/>
                  </a:lnTo>
                  <a:lnTo>
                    <a:pt x="42" y="72"/>
                  </a:lnTo>
                  <a:lnTo>
                    <a:pt x="41" y="71"/>
                  </a:lnTo>
                  <a:lnTo>
                    <a:pt x="40" y="71"/>
                  </a:lnTo>
                  <a:lnTo>
                    <a:pt x="39" y="70"/>
                  </a:lnTo>
                  <a:lnTo>
                    <a:pt x="36" y="68"/>
                  </a:lnTo>
                  <a:lnTo>
                    <a:pt x="33" y="67"/>
                  </a:lnTo>
                  <a:lnTo>
                    <a:pt x="33" y="67"/>
                  </a:lnTo>
                  <a:lnTo>
                    <a:pt x="33" y="64"/>
                  </a:lnTo>
                  <a:lnTo>
                    <a:pt x="32" y="64"/>
                  </a:lnTo>
                  <a:lnTo>
                    <a:pt x="29" y="60"/>
                  </a:lnTo>
                  <a:lnTo>
                    <a:pt x="26" y="58"/>
                  </a:lnTo>
                  <a:lnTo>
                    <a:pt x="25" y="56"/>
                  </a:lnTo>
                  <a:lnTo>
                    <a:pt x="25" y="54"/>
                  </a:lnTo>
                  <a:lnTo>
                    <a:pt x="24" y="52"/>
                  </a:lnTo>
                  <a:lnTo>
                    <a:pt x="23" y="52"/>
                  </a:lnTo>
                  <a:lnTo>
                    <a:pt x="22" y="50"/>
                  </a:lnTo>
                  <a:lnTo>
                    <a:pt x="21" y="48"/>
                  </a:lnTo>
                  <a:lnTo>
                    <a:pt x="21" y="46"/>
                  </a:lnTo>
                  <a:lnTo>
                    <a:pt x="19" y="44"/>
                  </a:lnTo>
                  <a:lnTo>
                    <a:pt x="18" y="43"/>
                  </a:lnTo>
                  <a:lnTo>
                    <a:pt x="15" y="44"/>
                  </a:lnTo>
                  <a:lnTo>
                    <a:pt x="14" y="44"/>
                  </a:lnTo>
                  <a:lnTo>
                    <a:pt x="12" y="44"/>
                  </a:lnTo>
                  <a:lnTo>
                    <a:pt x="11" y="42"/>
                  </a:lnTo>
                  <a:lnTo>
                    <a:pt x="10" y="42"/>
                  </a:lnTo>
                  <a:lnTo>
                    <a:pt x="9" y="40"/>
                  </a:lnTo>
                  <a:lnTo>
                    <a:pt x="8" y="40"/>
                  </a:lnTo>
                  <a:lnTo>
                    <a:pt x="8" y="38"/>
                  </a:lnTo>
                  <a:lnTo>
                    <a:pt x="5" y="38"/>
                  </a:lnTo>
                  <a:lnTo>
                    <a:pt x="2" y="36"/>
                  </a:lnTo>
                  <a:lnTo>
                    <a:pt x="0" y="36"/>
                  </a:lnTo>
                  <a:lnTo>
                    <a:pt x="0" y="34"/>
                  </a:lnTo>
                  <a:lnTo>
                    <a:pt x="0" y="33"/>
                  </a:lnTo>
                  <a:lnTo>
                    <a:pt x="1" y="32"/>
                  </a:lnTo>
                  <a:lnTo>
                    <a:pt x="0" y="31"/>
                  </a:lnTo>
                  <a:lnTo>
                    <a:pt x="1" y="29"/>
                  </a:lnTo>
                  <a:lnTo>
                    <a:pt x="2" y="29"/>
                  </a:lnTo>
                  <a:lnTo>
                    <a:pt x="2" y="27"/>
                  </a:lnTo>
                  <a:lnTo>
                    <a:pt x="3" y="27"/>
                  </a:lnTo>
                  <a:lnTo>
                    <a:pt x="3" y="27"/>
                  </a:lnTo>
                  <a:lnTo>
                    <a:pt x="3" y="26"/>
                  </a:lnTo>
                  <a:lnTo>
                    <a:pt x="3" y="25"/>
                  </a:lnTo>
                  <a:lnTo>
                    <a:pt x="3" y="26"/>
                  </a:lnTo>
                  <a:lnTo>
                    <a:pt x="4" y="25"/>
                  </a:lnTo>
                  <a:lnTo>
                    <a:pt x="4" y="25"/>
                  </a:lnTo>
                  <a:lnTo>
                    <a:pt x="5" y="23"/>
                  </a:lnTo>
                  <a:lnTo>
                    <a:pt x="6" y="23"/>
                  </a:lnTo>
                  <a:lnTo>
                    <a:pt x="6" y="23"/>
                  </a:lnTo>
                  <a:lnTo>
                    <a:pt x="6" y="23"/>
                  </a:lnTo>
                  <a:lnTo>
                    <a:pt x="7" y="22"/>
                  </a:lnTo>
                  <a:lnTo>
                    <a:pt x="7" y="22"/>
                  </a:lnTo>
                  <a:lnTo>
                    <a:pt x="6" y="21"/>
                  </a:lnTo>
                  <a:lnTo>
                    <a:pt x="7" y="21"/>
                  </a:lnTo>
                  <a:lnTo>
                    <a:pt x="7" y="21"/>
                  </a:lnTo>
                  <a:lnTo>
                    <a:pt x="8" y="19"/>
                  </a:lnTo>
                  <a:lnTo>
                    <a:pt x="7" y="19"/>
                  </a:lnTo>
                  <a:lnTo>
                    <a:pt x="10" y="17"/>
                  </a:lnTo>
                  <a:lnTo>
                    <a:pt x="15" y="15"/>
                  </a:lnTo>
                  <a:lnTo>
                    <a:pt x="19" y="13"/>
                  </a:lnTo>
                  <a:lnTo>
                    <a:pt x="21" y="12"/>
                  </a:lnTo>
                  <a:lnTo>
                    <a:pt x="21" y="12"/>
                  </a:lnTo>
                  <a:lnTo>
                    <a:pt x="21" y="11"/>
                  </a:lnTo>
                  <a:lnTo>
                    <a:pt x="23" y="11"/>
                  </a:lnTo>
                  <a:lnTo>
                    <a:pt x="25" y="9"/>
                  </a:lnTo>
                  <a:lnTo>
                    <a:pt x="27" y="8"/>
                  </a:lnTo>
                  <a:lnTo>
                    <a:pt x="29" y="7"/>
                  </a:lnTo>
                  <a:lnTo>
                    <a:pt x="30" y="7"/>
                  </a:lnTo>
                  <a:lnTo>
                    <a:pt x="31" y="5"/>
                  </a:lnTo>
                  <a:lnTo>
                    <a:pt x="32" y="6"/>
                  </a:lnTo>
                  <a:lnTo>
                    <a:pt x="33" y="6"/>
                  </a:lnTo>
                  <a:lnTo>
                    <a:pt x="33" y="5"/>
                  </a:lnTo>
                  <a:lnTo>
                    <a:pt x="34" y="5"/>
                  </a:lnTo>
                  <a:lnTo>
                    <a:pt x="35" y="5"/>
                  </a:lnTo>
                  <a:lnTo>
                    <a:pt x="38" y="5"/>
                  </a:lnTo>
                  <a:lnTo>
                    <a:pt x="47" y="3"/>
                  </a:lnTo>
                  <a:lnTo>
                    <a:pt x="50" y="3"/>
                  </a:lnTo>
                  <a:lnTo>
                    <a:pt x="54" y="3"/>
                  </a:lnTo>
                  <a:lnTo>
                    <a:pt x="69" y="1"/>
                  </a:lnTo>
                  <a:lnTo>
                    <a:pt x="70" y="1"/>
                  </a:lnTo>
                  <a:lnTo>
                    <a:pt x="80" y="0"/>
                  </a:lnTo>
                  <a:lnTo>
                    <a:pt x="80" y="1"/>
                  </a:lnTo>
                  <a:lnTo>
                    <a:pt x="82" y="3"/>
                  </a:lnTo>
                  <a:lnTo>
                    <a:pt x="80" y="5"/>
                  </a:lnTo>
                  <a:lnTo>
                    <a:pt x="82" y="6"/>
                  </a:lnTo>
                  <a:lnTo>
                    <a:pt x="85" y="2"/>
                  </a:lnTo>
                  <a:lnTo>
                    <a:pt x="87" y="4"/>
                  </a:lnTo>
                  <a:lnTo>
                    <a:pt x="89" y="7"/>
                  </a:lnTo>
                  <a:lnTo>
                    <a:pt x="91" y="9"/>
                  </a:lnTo>
                  <a:lnTo>
                    <a:pt x="92" y="15"/>
                  </a:lnTo>
                  <a:lnTo>
                    <a:pt x="101" y="14"/>
                  </a:lnTo>
                  <a:lnTo>
                    <a:pt x="109" y="13"/>
                  </a:lnTo>
                  <a:lnTo>
                    <a:pt x="124" y="10"/>
                  </a:lnTo>
                  <a:lnTo>
                    <a:pt x="132" y="9"/>
                  </a:lnTo>
                  <a:lnTo>
                    <a:pt x="133" y="9"/>
                  </a:lnTo>
                  <a:lnTo>
                    <a:pt x="142" y="16"/>
                  </a:lnTo>
                  <a:lnTo>
                    <a:pt x="143" y="17"/>
                  </a:lnTo>
                  <a:lnTo>
                    <a:pt x="159" y="29"/>
                  </a:lnTo>
                  <a:lnTo>
                    <a:pt x="177" y="44"/>
                  </a:lnTo>
                  <a:lnTo>
                    <a:pt x="181" y="47"/>
                  </a:lnTo>
                  <a:lnTo>
                    <a:pt x="179" y="48"/>
                  </a:lnTo>
                  <a:lnTo>
                    <a:pt x="181" y="48"/>
                  </a:lnTo>
                  <a:lnTo>
                    <a:pt x="172" y="57"/>
                  </a:lnTo>
                  <a:lnTo>
                    <a:pt x="168" y="65"/>
                  </a:lnTo>
                  <a:lnTo>
                    <a:pt x="165" y="72"/>
                  </a:lnTo>
                  <a:lnTo>
                    <a:pt x="165" y="78"/>
                  </a:lnTo>
                  <a:lnTo>
                    <a:pt x="164" y="77"/>
                  </a:lnTo>
                  <a:lnTo>
                    <a:pt x="161" y="80"/>
                  </a:lnTo>
                  <a:lnTo>
                    <a:pt x="164" y="85"/>
                  </a:lnTo>
                  <a:lnTo>
                    <a:pt x="163" y="87"/>
                  </a:lnTo>
                  <a:lnTo>
                    <a:pt x="159" y="87"/>
                  </a:lnTo>
                  <a:lnTo>
                    <a:pt x="161" y="87"/>
                  </a:lnTo>
                  <a:lnTo>
                    <a:pt x="161" y="89"/>
                  </a:lnTo>
                  <a:lnTo>
                    <a:pt x="158" y="95"/>
                  </a:lnTo>
                  <a:lnTo>
                    <a:pt x="152" y="95"/>
                  </a:lnTo>
                  <a:lnTo>
                    <a:pt x="150" y="97"/>
                  </a:lnTo>
                  <a:lnTo>
                    <a:pt x="152" y="100"/>
                  </a:lnTo>
                  <a:lnTo>
                    <a:pt x="152" y="101"/>
                  </a:lnTo>
                  <a:lnTo>
                    <a:pt x="147" y="107"/>
                  </a:lnTo>
                  <a:lnTo>
                    <a:pt x="141" y="108"/>
                  </a:lnTo>
                  <a:lnTo>
                    <a:pt x="144" y="101"/>
                  </a:lnTo>
                  <a:lnTo>
                    <a:pt x="141" y="105"/>
                  </a:lnTo>
                  <a:lnTo>
                    <a:pt x="140" y="103"/>
                  </a:lnTo>
                  <a:lnTo>
                    <a:pt x="138" y="103"/>
                  </a:lnTo>
                  <a:lnTo>
                    <a:pt x="140" y="108"/>
                  </a:lnTo>
                  <a:lnTo>
                    <a:pt x="142" y="111"/>
                  </a:lnTo>
                  <a:lnTo>
                    <a:pt x="142" y="114"/>
                  </a:lnTo>
                  <a:lnTo>
                    <a:pt x="140" y="118"/>
                  </a:lnTo>
                  <a:lnTo>
                    <a:pt x="132" y="122"/>
                  </a:lnTo>
                  <a:lnTo>
                    <a:pt x="129" y="125"/>
                  </a:lnTo>
                  <a:lnTo>
                    <a:pt x="127" y="125"/>
                  </a:lnTo>
                  <a:lnTo>
                    <a:pt x="124" y="118"/>
                  </a:lnTo>
                  <a:lnTo>
                    <a:pt x="123" y="118"/>
                  </a:lnTo>
                  <a:lnTo>
                    <a:pt x="125" y="126"/>
                  </a:lnTo>
                  <a:lnTo>
                    <a:pt x="122" y="126"/>
                  </a:lnTo>
                  <a:lnTo>
                    <a:pt x="119" y="124"/>
                  </a:lnTo>
                  <a:lnTo>
                    <a:pt x="120" y="126"/>
                  </a:lnTo>
                  <a:lnTo>
                    <a:pt x="116" y="126"/>
                  </a:lnTo>
                  <a:lnTo>
                    <a:pt x="116" y="127"/>
                  </a:lnTo>
                  <a:lnTo>
                    <a:pt x="122" y="130"/>
                  </a:lnTo>
                  <a:lnTo>
                    <a:pt x="124" y="132"/>
                  </a:lnTo>
                  <a:lnTo>
                    <a:pt x="124" y="135"/>
                  </a:lnTo>
                  <a:lnTo>
                    <a:pt x="119" y="138"/>
                  </a:lnTo>
                  <a:lnTo>
                    <a:pt x="117" y="138"/>
                  </a:lnTo>
                  <a:lnTo>
                    <a:pt x="113" y="134"/>
                  </a:lnTo>
                  <a:lnTo>
                    <a:pt x="111" y="130"/>
                  </a:lnTo>
                  <a:lnTo>
                    <a:pt x="111" y="128"/>
                  </a:lnTo>
                  <a:lnTo>
                    <a:pt x="109" y="128"/>
                  </a:lnTo>
                  <a:lnTo>
                    <a:pt x="107" y="127"/>
                  </a:lnTo>
                  <a:lnTo>
                    <a:pt x="110" y="133"/>
                  </a:lnTo>
                  <a:lnTo>
                    <a:pt x="113" y="140"/>
                  </a:lnTo>
                  <a:lnTo>
                    <a:pt x="110" y="149"/>
                  </a:lnTo>
                  <a:lnTo>
                    <a:pt x="102" y="149"/>
                  </a:lnTo>
                  <a:lnTo>
                    <a:pt x="101" y="149"/>
                  </a:lnTo>
                  <a:lnTo>
                    <a:pt x="101" y="145"/>
                  </a:lnTo>
                  <a:lnTo>
                    <a:pt x="99" y="144"/>
                  </a:lnTo>
                  <a:lnTo>
                    <a:pt x="99" y="142"/>
                  </a:lnTo>
                  <a:lnTo>
                    <a:pt x="100" y="141"/>
                  </a:lnTo>
                  <a:lnTo>
                    <a:pt x="99" y="138"/>
                  </a:lnTo>
                  <a:lnTo>
                    <a:pt x="99" y="138"/>
                  </a:lnTo>
                  <a:lnTo>
                    <a:pt x="98" y="138"/>
                  </a:lnTo>
                  <a:lnTo>
                    <a:pt x="97" y="137"/>
                  </a:lnTo>
                  <a:lnTo>
                    <a:pt x="97" y="136"/>
                  </a:lnTo>
                  <a:lnTo>
                    <a:pt x="96" y="134"/>
                  </a:lnTo>
                  <a:lnTo>
                    <a:pt x="95" y="132"/>
                  </a:lnTo>
                  <a:lnTo>
                    <a:pt x="93" y="130"/>
                  </a:lnTo>
                  <a:lnTo>
                    <a:pt x="92" y="129"/>
                  </a:lnTo>
                  <a:lnTo>
                    <a:pt x="92" y="128"/>
                  </a:lnTo>
                  <a:lnTo>
                    <a:pt x="91" y="128"/>
                  </a:lnTo>
                  <a:lnTo>
                    <a:pt x="89" y="128"/>
                  </a:lnTo>
                  <a:lnTo>
                    <a:pt x="89" y="128"/>
                  </a:lnTo>
                  <a:lnTo>
                    <a:pt x="88" y="128"/>
                  </a:lnTo>
                  <a:lnTo>
                    <a:pt x="88" y="127"/>
                  </a:lnTo>
                  <a:lnTo>
                    <a:pt x="87" y="127"/>
                  </a:lnTo>
                  <a:lnTo>
                    <a:pt x="86" y="126"/>
                  </a:lnTo>
                  <a:lnTo>
                    <a:pt x="87" y="124"/>
                  </a:lnTo>
                  <a:lnTo>
                    <a:pt x="86" y="122"/>
                  </a:lnTo>
                  <a:lnTo>
                    <a:pt x="86" y="122"/>
                  </a:lnTo>
                  <a:lnTo>
                    <a:pt x="86" y="120"/>
                  </a:lnTo>
                  <a:lnTo>
                    <a:pt x="85" y="120"/>
                  </a:lnTo>
                  <a:lnTo>
                    <a:pt x="86" y="119"/>
                  </a:lnTo>
                  <a:lnTo>
                    <a:pt x="84" y="118"/>
                  </a:lnTo>
                  <a:lnTo>
                    <a:pt x="85" y="117"/>
                  </a:lnTo>
                  <a:lnTo>
                    <a:pt x="84" y="116"/>
                  </a:lnTo>
                  <a:lnTo>
                    <a:pt x="84" y="116"/>
                  </a:lnTo>
                  <a:lnTo>
                    <a:pt x="84" y="115"/>
                  </a:lnTo>
                  <a:lnTo>
                    <a:pt x="83" y="115"/>
                  </a:lnTo>
                  <a:lnTo>
                    <a:pt x="83" y="114"/>
                  </a:lnTo>
                  <a:lnTo>
                    <a:pt x="82" y="114"/>
                  </a:lnTo>
                  <a:lnTo>
                    <a:pt x="82" y="112"/>
                  </a:lnTo>
                  <a:lnTo>
                    <a:pt x="82" y="113"/>
                  </a:lnTo>
                  <a:lnTo>
                    <a:pt x="80" y="110"/>
                  </a:lnTo>
                  <a:lnTo>
                    <a:pt x="80" y="110"/>
                  </a:lnTo>
                  <a:lnTo>
                    <a:pt x="81" y="110"/>
                  </a:lnTo>
                  <a:lnTo>
                    <a:pt x="80" y="108"/>
                  </a:lnTo>
                  <a:lnTo>
                    <a:pt x="80" y="107"/>
                  </a:lnTo>
                  <a:lnTo>
                    <a:pt x="79" y="106"/>
                  </a:lnTo>
                  <a:lnTo>
                    <a:pt x="78" y="106"/>
                  </a:lnTo>
                  <a:lnTo>
                    <a:pt x="78" y="105"/>
                  </a:lnTo>
                  <a:lnTo>
                    <a:pt x="76" y="105"/>
                  </a:lnTo>
                  <a:lnTo>
                    <a:pt x="76" y="105"/>
                  </a:lnTo>
                  <a:lnTo>
                    <a:pt x="72" y="103"/>
                  </a:lnTo>
                  <a:lnTo>
                    <a:pt x="70" y="103"/>
                  </a:lnTo>
                  <a:lnTo>
                    <a:pt x="69" y="101"/>
                  </a:lnTo>
                  <a:lnTo>
                    <a:pt x="69" y="100"/>
                  </a:lnTo>
                  <a:close/>
                  <a:moveTo>
                    <a:pt x="113" y="140"/>
                  </a:moveTo>
                  <a:lnTo>
                    <a:pt x="115" y="139"/>
                  </a:lnTo>
                  <a:lnTo>
                    <a:pt x="117" y="141"/>
                  </a:lnTo>
                  <a:lnTo>
                    <a:pt x="113" y="147"/>
                  </a:lnTo>
                  <a:lnTo>
                    <a:pt x="113" y="140"/>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53"/>
            <p:cNvSpPr>
              <a:spLocks noEditPoints="1"/>
            </p:cNvSpPr>
            <p:nvPr/>
          </p:nvSpPr>
          <p:spPr bwMode="auto">
            <a:xfrm>
              <a:off x="5534139" y="4142504"/>
              <a:ext cx="1235275" cy="947514"/>
            </a:xfrm>
            <a:custGeom>
              <a:avLst/>
              <a:gdLst>
                <a:gd name="T0" fmla="*/ 299 w 329"/>
                <a:gd name="T1" fmla="*/ 134 h 273"/>
                <a:gd name="T2" fmla="*/ 316 w 329"/>
                <a:gd name="T3" fmla="*/ 164 h 273"/>
                <a:gd name="T4" fmla="*/ 319 w 329"/>
                <a:gd name="T5" fmla="*/ 167 h 273"/>
                <a:gd name="T6" fmla="*/ 327 w 329"/>
                <a:gd name="T7" fmla="*/ 232 h 273"/>
                <a:gd name="T8" fmla="*/ 317 w 329"/>
                <a:gd name="T9" fmla="*/ 261 h 273"/>
                <a:gd name="T10" fmla="*/ 291 w 329"/>
                <a:gd name="T11" fmla="*/ 262 h 273"/>
                <a:gd name="T12" fmla="*/ 292 w 329"/>
                <a:gd name="T13" fmla="*/ 256 h 273"/>
                <a:gd name="T14" fmla="*/ 264 w 329"/>
                <a:gd name="T15" fmla="*/ 231 h 273"/>
                <a:gd name="T16" fmla="*/ 249 w 329"/>
                <a:gd name="T17" fmla="*/ 208 h 273"/>
                <a:gd name="T18" fmla="*/ 247 w 329"/>
                <a:gd name="T19" fmla="*/ 208 h 273"/>
                <a:gd name="T20" fmla="*/ 245 w 329"/>
                <a:gd name="T21" fmla="*/ 183 h 273"/>
                <a:gd name="T22" fmla="*/ 234 w 329"/>
                <a:gd name="T23" fmla="*/ 187 h 273"/>
                <a:gd name="T24" fmla="*/ 230 w 329"/>
                <a:gd name="T25" fmla="*/ 189 h 273"/>
                <a:gd name="T26" fmla="*/ 220 w 329"/>
                <a:gd name="T27" fmla="*/ 175 h 273"/>
                <a:gd name="T28" fmla="*/ 214 w 329"/>
                <a:gd name="T29" fmla="*/ 163 h 273"/>
                <a:gd name="T30" fmla="*/ 218 w 329"/>
                <a:gd name="T31" fmla="*/ 161 h 273"/>
                <a:gd name="T32" fmla="*/ 222 w 329"/>
                <a:gd name="T33" fmla="*/ 144 h 273"/>
                <a:gd name="T34" fmla="*/ 212 w 329"/>
                <a:gd name="T35" fmla="*/ 140 h 273"/>
                <a:gd name="T36" fmla="*/ 216 w 329"/>
                <a:gd name="T37" fmla="*/ 146 h 273"/>
                <a:gd name="T38" fmla="*/ 210 w 329"/>
                <a:gd name="T39" fmla="*/ 156 h 273"/>
                <a:gd name="T40" fmla="*/ 206 w 329"/>
                <a:gd name="T41" fmla="*/ 101 h 273"/>
                <a:gd name="T42" fmla="*/ 183 w 329"/>
                <a:gd name="T43" fmla="*/ 81 h 273"/>
                <a:gd name="T44" fmla="*/ 165 w 329"/>
                <a:gd name="T45" fmla="*/ 62 h 273"/>
                <a:gd name="T46" fmla="*/ 131 w 329"/>
                <a:gd name="T47" fmla="*/ 50 h 273"/>
                <a:gd name="T48" fmla="*/ 128 w 329"/>
                <a:gd name="T49" fmla="*/ 57 h 273"/>
                <a:gd name="T50" fmla="*/ 92 w 329"/>
                <a:gd name="T51" fmla="*/ 68 h 273"/>
                <a:gd name="T52" fmla="*/ 96 w 329"/>
                <a:gd name="T53" fmla="*/ 66 h 273"/>
                <a:gd name="T54" fmla="*/ 89 w 329"/>
                <a:gd name="T55" fmla="*/ 56 h 273"/>
                <a:gd name="T56" fmla="*/ 78 w 329"/>
                <a:gd name="T57" fmla="*/ 50 h 273"/>
                <a:gd name="T58" fmla="*/ 72 w 329"/>
                <a:gd name="T59" fmla="*/ 46 h 273"/>
                <a:gd name="T60" fmla="*/ 46 w 329"/>
                <a:gd name="T61" fmla="*/ 43 h 273"/>
                <a:gd name="T62" fmla="*/ 56 w 329"/>
                <a:gd name="T63" fmla="*/ 37 h 273"/>
                <a:gd name="T64" fmla="*/ 29 w 329"/>
                <a:gd name="T65" fmla="*/ 41 h 273"/>
                <a:gd name="T66" fmla="*/ 19 w 329"/>
                <a:gd name="T67" fmla="*/ 38 h 273"/>
                <a:gd name="T68" fmla="*/ 13 w 329"/>
                <a:gd name="T69" fmla="*/ 43 h 273"/>
                <a:gd name="T70" fmla="*/ 9 w 329"/>
                <a:gd name="T71" fmla="*/ 32 h 273"/>
                <a:gd name="T72" fmla="*/ 2 w 329"/>
                <a:gd name="T73" fmla="*/ 20 h 273"/>
                <a:gd name="T74" fmla="*/ 56 w 329"/>
                <a:gd name="T75" fmla="*/ 13 h 273"/>
                <a:gd name="T76" fmla="*/ 102 w 329"/>
                <a:gd name="T77" fmla="*/ 9 h 273"/>
                <a:gd name="T78" fmla="*/ 105 w 329"/>
                <a:gd name="T79" fmla="*/ 19 h 273"/>
                <a:gd name="T80" fmla="*/ 138 w 329"/>
                <a:gd name="T81" fmla="*/ 19 h 273"/>
                <a:gd name="T82" fmla="*/ 175 w 329"/>
                <a:gd name="T83" fmla="*/ 17 h 273"/>
                <a:gd name="T84" fmla="*/ 210 w 329"/>
                <a:gd name="T85" fmla="*/ 16 h 273"/>
                <a:gd name="T86" fmla="*/ 219 w 329"/>
                <a:gd name="T87" fmla="*/ 23 h 273"/>
                <a:gd name="T88" fmla="*/ 218 w 329"/>
                <a:gd name="T89" fmla="*/ 11 h 273"/>
                <a:gd name="T90" fmla="*/ 219 w 329"/>
                <a:gd name="T91" fmla="*/ 2 h 273"/>
                <a:gd name="T92" fmla="*/ 225 w 329"/>
                <a:gd name="T93" fmla="*/ 1 h 273"/>
                <a:gd name="T94" fmla="*/ 232 w 329"/>
                <a:gd name="T95" fmla="*/ 3 h 273"/>
                <a:gd name="T96" fmla="*/ 238 w 329"/>
                <a:gd name="T97" fmla="*/ 11 h 273"/>
                <a:gd name="T98" fmla="*/ 251 w 329"/>
                <a:gd name="T99" fmla="*/ 44 h 273"/>
                <a:gd name="T100" fmla="*/ 33 w 329"/>
                <a:gd name="T101" fmla="*/ 44 h 273"/>
                <a:gd name="T102" fmla="*/ 37 w 329"/>
                <a:gd name="T103" fmla="*/ 44 h 273"/>
                <a:gd name="T104" fmla="*/ 16 w 329"/>
                <a:gd name="T105" fmla="*/ 48 h 273"/>
                <a:gd name="T106" fmla="*/ 282 w 329"/>
                <a:gd name="T107" fmla="*/ 91 h 273"/>
                <a:gd name="T108" fmla="*/ 275 w 329"/>
                <a:gd name="T109" fmla="*/ 82 h 273"/>
                <a:gd name="T110" fmla="*/ 289 w 329"/>
                <a:gd name="T111" fmla="*/ 109 h 273"/>
                <a:gd name="T112" fmla="*/ 280 w 329"/>
                <a:gd name="T113" fmla="*/ 96 h 273"/>
                <a:gd name="T114" fmla="*/ 286 w 329"/>
                <a:gd name="T115" fmla="*/ 99 h 273"/>
                <a:gd name="T116" fmla="*/ 285 w 329"/>
                <a:gd name="T117" fmla="*/ 101 h 273"/>
                <a:gd name="T118" fmla="*/ 241 w 329"/>
                <a:gd name="T119" fmla="*/ 200 h 273"/>
                <a:gd name="T120" fmla="*/ 326 w 329"/>
                <a:gd name="T121" fmla="*/ 25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9" h="273">
                  <a:moveTo>
                    <a:pt x="280" y="91"/>
                  </a:moveTo>
                  <a:lnTo>
                    <a:pt x="281" y="94"/>
                  </a:lnTo>
                  <a:lnTo>
                    <a:pt x="278" y="92"/>
                  </a:lnTo>
                  <a:lnTo>
                    <a:pt x="277" y="92"/>
                  </a:lnTo>
                  <a:lnTo>
                    <a:pt x="284" y="110"/>
                  </a:lnTo>
                  <a:lnTo>
                    <a:pt x="299" y="134"/>
                  </a:lnTo>
                  <a:lnTo>
                    <a:pt x="298" y="136"/>
                  </a:lnTo>
                  <a:lnTo>
                    <a:pt x="299" y="134"/>
                  </a:lnTo>
                  <a:lnTo>
                    <a:pt x="303" y="141"/>
                  </a:lnTo>
                  <a:lnTo>
                    <a:pt x="307" y="148"/>
                  </a:lnTo>
                  <a:lnTo>
                    <a:pt x="313" y="161"/>
                  </a:lnTo>
                  <a:lnTo>
                    <a:pt x="316" y="164"/>
                  </a:lnTo>
                  <a:lnTo>
                    <a:pt x="315" y="163"/>
                  </a:lnTo>
                  <a:lnTo>
                    <a:pt x="311" y="162"/>
                  </a:lnTo>
                  <a:lnTo>
                    <a:pt x="310" y="162"/>
                  </a:lnTo>
                  <a:lnTo>
                    <a:pt x="312" y="163"/>
                  </a:lnTo>
                  <a:lnTo>
                    <a:pt x="315" y="163"/>
                  </a:lnTo>
                  <a:lnTo>
                    <a:pt x="319" y="167"/>
                  </a:lnTo>
                  <a:lnTo>
                    <a:pt x="322" y="173"/>
                  </a:lnTo>
                  <a:lnTo>
                    <a:pt x="321" y="174"/>
                  </a:lnTo>
                  <a:lnTo>
                    <a:pt x="325" y="182"/>
                  </a:lnTo>
                  <a:lnTo>
                    <a:pt x="327" y="204"/>
                  </a:lnTo>
                  <a:lnTo>
                    <a:pt x="329" y="222"/>
                  </a:lnTo>
                  <a:lnTo>
                    <a:pt x="327" y="232"/>
                  </a:lnTo>
                  <a:lnTo>
                    <a:pt x="324" y="239"/>
                  </a:lnTo>
                  <a:lnTo>
                    <a:pt x="324" y="246"/>
                  </a:lnTo>
                  <a:lnTo>
                    <a:pt x="326" y="250"/>
                  </a:lnTo>
                  <a:lnTo>
                    <a:pt x="322" y="258"/>
                  </a:lnTo>
                  <a:lnTo>
                    <a:pt x="323" y="261"/>
                  </a:lnTo>
                  <a:lnTo>
                    <a:pt x="317" y="261"/>
                  </a:lnTo>
                  <a:lnTo>
                    <a:pt x="311" y="265"/>
                  </a:lnTo>
                  <a:lnTo>
                    <a:pt x="305" y="264"/>
                  </a:lnTo>
                  <a:lnTo>
                    <a:pt x="300" y="267"/>
                  </a:lnTo>
                  <a:lnTo>
                    <a:pt x="294" y="268"/>
                  </a:lnTo>
                  <a:lnTo>
                    <a:pt x="293" y="267"/>
                  </a:lnTo>
                  <a:lnTo>
                    <a:pt x="291" y="262"/>
                  </a:lnTo>
                  <a:lnTo>
                    <a:pt x="292" y="259"/>
                  </a:lnTo>
                  <a:lnTo>
                    <a:pt x="298" y="263"/>
                  </a:lnTo>
                  <a:lnTo>
                    <a:pt x="301" y="264"/>
                  </a:lnTo>
                  <a:lnTo>
                    <a:pt x="302" y="261"/>
                  </a:lnTo>
                  <a:lnTo>
                    <a:pt x="299" y="258"/>
                  </a:lnTo>
                  <a:lnTo>
                    <a:pt x="292" y="256"/>
                  </a:lnTo>
                  <a:lnTo>
                    <a:pt x="284" y="243"/>
                  </a:lnTo>
                  <a:lnTo>
                    <a:pt x="287" y="241"/>
                  </a:lnTo>
                  <a:lnTo>
                    <a:pt x="284" y="237"/>
                  </a:lnTo>
                  <a:lnTo>
                    <a:pt x="272" y="234"/>
                  </a:lnTo>
                  <a:lnTo>
                    <a:pt x="264" y="234"/>
                  </a:lnTo>
                  <a:lnTo>
                    <a:pt x="264" y="231"/>
                  </a:lnTo>
                  <a:lnTo>
                    <a:pt x="259" y="226"/>
                  </a:lnTo>
                  <a:lnTo>
                    <a:pt x="257" y="218"/>
                  </a:lnTo>
                  <a:lnTo>
                    <a:pt x="256" y="216"/>
                  </a:lnTo>
                  <a:lnTo>
                    <a:pt x="254" y="210"/>
                  </a:lnTo>
                  <a:lnTo>
                    <a:pt x="251" y="210"/>
                  </a:lnTo>
                  <a:lnTo>
                    <a:pt x="249" y="208"/>
                  </a:lnTo>
                  <a:lnTo>
                    <a:pt x="251" y="206"/>
                  </a:lnTo>
                  <a:lnTo>
                    <a:pt x="252" y="201"/>
                  </a:lnTo>
                  <a:lnTo>
                    <a:pt x="256" y="197"/>
                  </a:lnTo>
                  <a:lnTo>
                    <a:pt x="251" y="200"/>
                  </a:lnTo>
                  <a:lnTo>
                    <a:pt x="250" y="206"/>
                  </a:lnTo>
                  <a:lnTo>
                    <a:pt x="247" y="208"/>
                  </a:lnTo>
                  <a:lnTo>
                    <a:pt x="243" y="198"/>
                  </a:lnTo>
                  <a:lnTo>
                    <a:pt x="243" y="197"/>
                  </a:lnTo>
                  <a:lnTo>
                    <a:pt x="243" y="191"/>
                  </a:lnTo>
                  <a:lnTo>
                    <a:pt x="241" y="189"/>
                  </a:lnTo>
                  <a:lnTo>
                    <a:pt x="245" y="187"/>
                  </a:lnTo>
                  <a:lnTo>
                    <a:pt x="245" y="183"/>
                  </a:lnTo>
                  <a:lnTo>
                    <a:pt x="245" y="183"/>
                  </a:lnTo>
                  <a:lnTo>
                    <a:pt x="245" y="186"/>
                  </a:lnTo>
                  <a:lnTo>
                    <a:pt x="239" y="189"/>
                  </a:lnTo>
                  <a:lnTo>
                    <a:pt x="234" y="186"/>
                  </a:lnTo>
                  <a:lnTo>
                    <a:pt x="233" y="185"/>
                  </a:lnTo>
                  <a:lnTo>
                    <a:pt x="234" y="187"/>
                  </a:lnTo>
                  <a:lnTo>
                    <a:pt x="238" y="190"/>
                  </a:lnTo>
                  <a:lnTo>
                    <a:pt x="240" y="196"/>
                  </a:lnTo>
                  <a:lnTo>
                    <a:pt x="234" y="194"/>
                  </a:lnTo>
                  <a:lnTo>
                    <a:pt x="231" y="189"/>
                  </a:lnTo>
                  <a:lnTo>
                    <a:pt x="229" y="187"/>
                  </a:lnTo>
                  <a:lnTo>
                    <a:pt x="230" y="189"/>
                  </a:lnTo>
                  <a:lnTo>
                    <a:pt x="231" y="191"/>
                  </a:lnTo>
                  <a:lnTo>
                    <a:pt x="229" y="189"/>
                  </a:lnTo>
                  <a:lnTo>
                    <a:pt x="223" y="176"/>
                  </a:lnTo>
                  <a:lnTo>
                    <a:pt x="222" y="175"/>
                  </a:lnTo>
                  <a:lnTo>
                    <a:pt x="222" y="177"/>
                  </a:lnTo>
                  <a:lnTo>
                    <a:pt x="220" y="175"/>
                  </a:lnTo>
                  <a:lnTo>
                    <a:pt x="221" y="172"/>
                  </a:lnTo>
                  <a:lnTo>
                    <a:pt x="220" y="169"/>
                  </a:lnTo>
                  <a:lnTo>
                    <a:pt x="214" y="166"/>
                  </a:lnTo>
                  <a:lnTo>
                    <a:pt x="216" y="164"/>
                  </a:lnTo>
                  <a:lnTo>
                    <a:pt x="214" y="165"/>
                  </a:lnTo>
                  <a:lnTo>
                    <a:pt x="214" y="163"/>
                  </a:lnTo>
                  <a:lnTo>
                    <a:pt x="222" y="165"/>
                  </a:lnTo>
                  <a:lnTo>
                    <a:pt x="220" y="163"/>
                  </a:lnTo>
                  <a:lnTo>
                    <a:pt x="224" y="162"/>
                  </a:lnTo>
                  <a:lnTo>
                    <a:pt x="218" y="163"/>
                  </a:lnTo>
                  <a:lnTo>
                    <a:pt x="216" y="163"/>
                  </a:lnTo>
                  <a:lnTo>
                    <a:pt x="218" y="161"/>
                  </a:lnTo>
                  <a:lnTo>
                    <a:pt x="218" y="160"/>
                  </a:lnTo>
                  <a:lnTo>
                    <a:pt x="216" y="161"/>
                  </a:lnTo>
                  <a:lnTo>
                    <a:pt x="219" y="159"/>
                  </a:lnTo>
                  <a:lnTo>
                    <a:pt x="218" y="157"/>
                  </a:lnTo>
                  <a:lnTo>
                    <a:pt x="223" y="149"/>
                  </a:lnTo>
                  <a:lnTo>
                    <a:pt x="222" y="144"/>
                  </a:lnTo>
                  <a:lnTo>
                    <a:pt x="220" y="142"/>
                  </a:lnTo>
                  <a:lnTo>
                    <a:pt x="220" y="148"/>
                  </a:lnTo>
                  <a:lnTo>
                    <a:pt x="218" y="148"/>
                  </a:lnTo>
                  <a:lnTo>
                    <a:pt x="216" y="143"/>
                  </a:lnTo>
                  <a:lnTo>
                    <a:pt x="212" y="139"/>
                  </a:lnTo>
                  <a:lnTo>
                    <a:pt x="212" y="140"/>
                  </a:lnTo>
                  <a:lnTo>
                    <a:pt x="210" y="138"/>
                  </a:lnTo>
                  <a:lnTo>
                    <a:pt x="211" y="140"/>
                  </a:lnTo>
                  <a:lnTo>
                    <a:pt x="210" y="142"/>
                  </a:lnTo>
                  <a:lnTo>
                    <a:pt x="212" y="142"/>
                  </a:lnTo>
                  <a:lnTo>
                    <a:pt x="209" y="144"/>
                  </a:lnTo>
                  <a:lnTo>
                    <a:pt x="216" y="146"/>
                  </a:lnTo>
                  <a:lnTo>
                    <a:pt x="214" y="148"/>
                  </a:lnTo>
                  <a:lnTo>
                    <a:pt x="214" y="154"/>
                  </a:lnTo>
                  <a:lnTo>
                    <a:pt x="212" y="155"/>
                  </a:lnTo>
                  <a:lnTo>
                    <a:pt x="207" y="150"/>
                  </a:lnTo>
                  <a:lnTo>
                    <a:pt x="210" y="154"/>
                  </a:lnTo>
                  <a:lnTo>
                    <a:pt x="210" y="156"/>
                  </a:lnTo>
                  <a:lnTo>
                    <a:pt x="205" y="149"/>
                  </a:lnTo>
                  <a:lnTo>
                    <a:pt x="206" y="133"/>
                  </a:lnTo>
                  <a:lnTo>
                    <a:pt x="208" y="120"/>
                  </a:lnTo>
                  <a:lnTo>
                    <a:pt x="208" y="107"/>
                  </a:lnTo>
                  <a:lnTo>
                    <a:pt x="205" y="102"/>
                  </a:lnTo>
                  <a:lnTo>
                    <a:pt x="206" y="101"/>
                  </a:lnTo>
                  <a:lnTo>
                    <a:pt x="206" y="98"/>
                  </a:lnTo>
                  <a:lnTo>
                    <a:pt x="200" y="93"/>
                  </a:lnTo>
                  <a:lnTo>
                    <a:pt x="198" y="85"/>
                  </a:lnTo>
                  <a:lnTo>
                    <a:pt x="189" y="86"/>
                  </a:lnTo>
                  <a:lnTo>
                    <a:pt x="187" y="82"/>
                  </a:lnTo>
                  <a:lnTo>
                    <a:pt x="183" y="81"/>
                  </a:lnTo>
                  <a:lnTo>
                    <a:pt x="185" y="79"/>
                  </a:lnTo>
                  <a:lnTo>
                    <a:pt x="182" y="79"/>
                  </a:lnTo>
                  <a:lnTo>
                    <a:pt x="179" y="75"/>
                  </a:lnTo>
                  <a:lnTo>
                    <a:pt x="173" y="71"/>
                  </a:lnTo>
                  <a:lnTo>
                    <a:pt x="171" y="64"/>
                  </a:lnTo>
                  <a:lnTo>
                    <a:pt x="165" y="62"/>
                  </a:lnTo>
                  <a:lnTo>
                    <a:pt x="159" y="54"/>
                  </a:lnTo>
                  <a:lnTo>
                    <a:pt x="146" y="47"/>
                  </a:lnTo>
                  <a:lnTo>
                    <a:pt x="142" y="46"/>
                  </a:lnTo>
                  <a:lnTo>
                    <a:pt x="139" y="48"/>
                  </a:lnTo>
                  <a:lnTo>
                    <a:pt x="136" y="47"/>
                  </a:lnTo>
                  <a:lnTo>
                    <a:pt x="131" y="50"/>
                  </a:lnTo>
                  <a:lnTo>
                    <a:pt x="132" y="54"/>
                  </a:lnTo>
                  <a:lnTo>
                    <a:pt x="128" y="54"/>
                  </a:lnTo>
                  <a:lnTo>
                    <a:pt x="129" y="55"/>
                  </a:lnTo>
                  <a:lnTo>
                    <a:pt x="132" y="55"/>
                  </a:lnTo>
                  <a:lnTo>
                    <a:pt x="132" y="57"/>
                  </a:lnTo>
                  <a:lnTo>
                    <a:pt x="128" y="57"/>
                  </a:lnTo>
                  <a:lnTo>
                    <a:pt x="114" y="68"/>
                  </a:lnTo>
                  <a:lnTo>
                    <a:pt x="111" y="66"/>
                  </a:lnTo>
                  <a:lnTo>
                    <a:pt x="109" y="70"/>
                  </a:lnTo>
                  <a:lnTo>
                    <a:pt x="100" y="72"/>
                  </a:lnTo>
                  <a:lnTo>
                    <a:pt x="94" y="73"/>
                  </a:lnTo>
                  <a:lnTo>
                    <a:pt x="92" y="68"/>
                  </a:lnTo>
                  <a:lnTo>
                    <a:pt x="91" y="64"/>
                  </a:lnTo>
                  <a:lnTo>
                    <a:pt x="92" y="64"/>
                  </a:lnTo>
                  <a:lnTo>
                    <a:pt x="92" y="68"/>
                  </a:lnTo>
                  <a:lnTo>
                    <a:pt x="94" y="72"/>
                  </a:lnTo>
                  <a:lnTo>
                    <a:pt x="96" y="72"/>
                  </a:lnTo>
                  <a:lnTo>
                    <a:pt x="96" y="66"/>
                  </a:lnTo>
                  <a:lnTo>
                    <a:pt x="92" y="61"/>
                  </a:lnTo>
                  <a:lnTo>
                    <a:pt x="81" y="54"/>
                  </a:lnTo>
                  <a:lnTo>
                    <a:pt x="84" y="54"/>
                  </a:lnTo>
                  <a:lnTo>
                    <a:pt x="88" y="57"/>
                  </a:lnTo>
                  <a:lnTo>
                    <a:pt x="90" y="56"/>
                  </a:lnTo>
                  <a:lnTo>
                    <a:pt x="89" y="56"/>
                  </a:lnTo>
                  <a:lnTo>
                    <a:pt x="91" y="56"/>
                  </a:lnTo>
                  <a:lnTo>
                    <a:pt x="91" y="56"/>
                  </a:lnTo>
                  <a:lnTo>
                    <a:pt x="91" y="55"/>
                  </a:lnTo>
                  <a:lnTo>
                    <a:pt x="88" y="56"/>
                  </a:lnTo>
                  <a:lnTo>
                    <a:pt x="85" y="52"/>
                  </a:lnTo>
                  <a:lnTo>
                    <a:pt x="78" y="50"/>
                  </a:lnTo>
                  <a:lnTo>
                    <a:pt x="80" y="46"/>
                  </a:lnTo>
                  <a:lnTo>
                    <a:pt x="82" y="46"/>
                  </a:lnTo>
                  <a:lnTo>
                    <a:pt x="83" y="43"/>
                  </a:lnTo>
                  <a:lnTo>
                    <a:pt x="78" y="46"/>
                  </a:lnTo>
                  <a:lnTo>
                    <a:pt x="76" y="44"/>
                  </a:lnTo>
                  <a:lnTo>
                    <a:pt x="72" y="46"/>
                  </a:lnTo>
                  <a:lnTo>
                    <a:pt x="73" y="48"/>
                  </a:lnTo>
                  <a:lnTo>
                    <a:pt x="76" y="48"/>
                  </a:lnTo>
                  <a:lnTo>
                    <a:pt x="78" y="53"/>
                  </a:lnTo>
                  <a:lnTo>
                    <a:pt x="67" y="47"/>
                  </a:lnTo>
                  <a:lnTo>
                    <a:pt x="50" y="43"/>
                  </a:lnTo>
                  <a:lnTo>
                    <a:pt x="46" y="43"/>
                  </a:lnTo>
                  <a:lnTo>
                    <a:pt x="50" y="42"/>
                  </a:lnTo>
                  <a:lnTo>
                    <a:pt x="56" y="42"/>
                  </a:lnTo>
                  <a:lnTo>
                    <a:pt x="56" y="41"/>
                  </a:lnTo>
                  <a:lnTo>
                    <a:pt x="61" y="42"/>
                  </a:lnTo>
                  <a:lnTo>
                    <a:pt x="60" y="40"/>
                  </a:lnTo>
                  <a:lnTo>
                    <a:pt x="56" y="37"/>
                  </a:lnTo>
                  <a:lnTo>
                    <a:pt x="50" y="39"/>
                  </a:lnTo>
                  <a:lnTo>
                    <a:pt x="47" y="38"/>
                  </a:lnTo>
                  <a:lnTo>
                    <a:pt x="42" y="42"/>
                  </a:lnTo>
                  <a:lnTo>
                    <a:pt x="35" y="43"/>
                  </a:lnTo>
                  <a:lnTo>
                    <a:pt x="19" y="48"/>
                  </a:lnTo>
                  <a:lnTo>
                    <a:pt x="29" y="41"/>
                  </a:lnTo>
                  <a:lnTo>
                    <a:pt x="25" y="39"/>
                  </a:lnTo>
                  <a:lnTo>
                    <a:pt x="26" y="35"/>
                  </a:lnTo>
                  <a:lnTo>
                    <a:pt x="25" y="36"/>
                  </a:lnTo>
                  <a:lnTo>
                    <a:pt x="24" y="43"/>
                  </a:lnTo>
                  <a:lnTo>
                    <a:pt x="21" y="37"/>
                  </a:lnTo>
                  <a:lnTo>
                    <a:pt x="19" y="38"/>
                  </a:lnTo>
                  <a:lnTo>
                    <a:pt x="20" y="42"/>
                  </a:lnTo>
                  <a:lnTo>
                    <a:pt x="16" y="48"/>
                  </a:lnTo>
                  <a:lnTo>
                    <a:pt x="11" y="50"/>
                  </a:lnTo>
                  <a:lnTo>
                    <a:pt x="11" y="46"/>
                  </a:lnTo>
                  <a:lnTo>
                    <a:pt x="13" y="44"/>
                  </a:lnTo>
                  <a:lnTo>
                    <a:pt x="13" y="43"/>
                  </a:lnTo>
                  <a:lnTo>
                    <a:pt x="10" y="43"/>
                  </a:lnTo>
                  <a:lnTo>
                    <a:pt x="9" y="40"/>
                  </a:lnTo>
                  <a:lnTo>
                    <a:pt x="9" y="39"/>
                  </a:lnTo>
                  <a:lnTo>
                    <a:pt x="10" y="35"/>
                  </a:lnTo>
                  <a:lnTo>
                    <a:pt x="10" y="33"/>
                  </a:lnTo>
                  <a:lnTo>
                    <a:pt x="9" y="32"/>
                  </a:lnTo>
                  <a:lnTo>
                    <a:pt x="7" y="31"/>
                  </a:lnTo>
                  <a:lnTo>
                    <a:pt x="5" y="29"/>
                  </a:lnTo>
                  <a:lnTo>
                    <a:pt x="4" y="28"/>
                  </a:lnTo>
                  <a:lnTo>
                    <a:pt x="1" y="25"/>
                  </a:lnTo>
                  <a:lnTo>
                    <a:pt x="0" y="24"/>
                  </a:lnTo>
                  <a:lnTo>
                    <a:pt x="2" y="20"/>
                  </a:lnTo>
                  <a:lnTo>
                    <a:pt x="1" y="17"/>
                  </a:lnTo>
                  <a:lnTo>
                    <a:pt x="17" y="16"/>
                  </a:lnTo>
                  <a:lnTo>
                    <a:pt x="33" y="15"/>
                  </a:lnTo>
                  <a:lnTo>
                    <a:pt x="35" y="15"/>
                  </a:lnTo>
                  <a:lnTo>
                    <a:pt x="48" y="13"/>
                  </a:lnTo>
                  <a:lnTo>
                    <a:pt x="56" y="13"/>
                  </a:lnTo>
                  <a:lnTo>
                    <a:pt x="61" y="12"/>
                  </a:lnTo>
                  <a:lnTo>
                    <a:pt x="82" y="9"/>
                  </a:lnTo>
                  <a:lnTo>
                    <a:pt x="82" y="9"/>
                  </a:lnTo>
                  <a:lnTo>
                    <a:pt x="101" y="7"/>
                  </a:lnTo>
                  <a:lnTo>
                    <a:pt x="101" y="8"/>
                  </a:lnTo>
                  <a:lnTo>
                    <a:pt x="102" y="9"/>
                  </a:lnTo>
                  <a:lnTo>
                    <a:pt x="103" y="11"/>
                  </a:lnTo>
                  <a:lnTo>
                    <a:pt x="104" y="12"/>
                  </a:lnTo>
                  <a:lnTo>
                    <a:pt x="105" y="14"/>
                  </a:lnTo>
                  <a:lnTo>
                    <a:pt x="105" y="17"/>
                  </a:lnTo>
                  <a:lnTo>
                    <a:pt x="105" y="18"/>
                  </a:lnTo>
                  <a:lnTo>
                    <a:pt x="105" y="19"/>
                  </a:lnTo>
                  <a:lnTo>
                    <a:pt x="107" y="19"/>
                  </a:lnTo>
                  <a:lnTo>
                    <a:pt x="108" y="21"/>
                  </a:lnTo>
                  <a:lnTo>
                    <a:pt x="108" y="21"/>
                  </a:lnTo>
                  <a:lnTo>
                    <a:pt x="127" y="19"/>
                  </a:lnTo>
                  <a:lnTo>
                    <a:pt x="130" y="19"/>
                  </a:lnTo>
                  <a:lnTo>
                    <a:pt x="138" y="19"/>
                  </a:lnTo>
                  <a:lnTo>
                    <a:pt x="142" y="18"/>
                  </a:lnTo>
                  <a:lnTo>
                    <a:pt x="152" y="18"/>
                  </a:lnTo>
                  <a:lnTo>
                    <a:pt x="157" y="17"/>
                  </a:lnTo>
                  <a:lnTo>
                    <a:pt x="168" y="17"/>
                  </a:lnTo>
                  <a:lnTo>
                    <a:pt x="169" y="17"/>
                  </a:lnTo>
                  <a:lnTo>
                    <a:pt x="175" y="17"/>
                  </a:lnTo>
                  <a:lnTo>
                    <a:pt x="192" y="15"/>
                  </a:lnTo>
                  <a:lnTo>
                    <a:pt x="196" y="15"/>
                  </a:lnTo>
                  <a:lnTo>
                    <a:pt x="201" y="15"/>
                  </a:lnTo>
                  <a:lnTo>
                    <a:pt x="203" y="15"/>
                  </a:lnTo>
                  <a:lnTo>
                    <a:pt x="211" y="14"/>
                  </a:lnTo>
                  <a:lnTo>
                    <a:pt x="210" y="16"/>
                  </a:lnTo>
                  <a:lnTo>
                    <a:pt x="211" y="17"/>
                  </a:lnTo>
                  <a:lnTo>
                    <a:pt x="212" y="18"/>
                  </a:lnTo>
                  <a:lnTo>
                    <a:pt x="212" y="21"/>
                  </a:lnTo>
                  <a:lnTo>
                    <a:pt x="214" y="23"/>
                  </a:lnTo>
                  <a:lnTo>
                    <a:pt x="214" y="24"/>
                  </a:lnTo>
                  <a:lnTo>
                    <a:pt x="219" y="23"/>
                  </a:lnTo>
                  <a:lnTo>
                    <a:pt x="219" y="22"/>
                  </a:lnTo>
                  <a:lnTo>
                    <a:pt x="218" y="19"/>
                  </a:lnTo>
                  <a:lnTo>
                    <a:pt x="219" y="19"/>
                  </a:lnTo>
                  <a:lnTo>
                    <a:pt x="219" y="17"/>
                  </a:lnTo>
                  <a:lnTo>
                    <a:pt x="219" y="13"/>
                  </a:lnTo>
                  <a:lnTo>
                    <a:pt x="218" y="11"/>
                  </a:lnTo>
                  <a:lnTo>
                    <a:pt x="217" y="9"/>
                  </a:lnTo>
                  <a:lnTo>
                    <a:pt x="217" y="4"/>
                  </a:lnTo>
                  <a:lnTo>
                    <a:pt x="218" y="4"/>
                  </a:lnTo>
                  <a:lnTo>
                    <a:pt x="217" y="2"/>
                  </a:lnTo>
                  <a:lnTo>
                    <a:pt x="218" y="3"/>
                  </a:lnTo>
                  <a:lnTo>
                    <a:pt x="219" y="2"/>
                  </a:lnTo>
                  <a:lnTo>
                    <a:pt x="219" y="0"/>
                  </a:lnTo>
                  <a:lnTo>
                    <a:pt x="220" y="0"/>
                  </a:lnTo>
                  <a:lnTo>
                    <a:pt x="221" y="0"/>
                  </a:lnTo>
                  <a:lnTo>
                    <a:pt x="221" y="0"/>
                  </a:lnTo>
                  <a:lnTo>
                    <a:pt x="222" y="1"/>
                  </a:lnTo>
                  <a:lnTo>
                    <a:pt x="225" y="1"/>
                  </a:lnTo>
                  <a:lnTo>
                    <a:pt x="226" y="2"/>
                  </a:lnTo>
                  <a:lnTo>
                    <a:pt x="227" y="2"/>
                  </a:lnTo>
                  <a:lnTo>
                    <a:pt x="228" y="2"/>
                  </a:lnTo>
                  <a:lnTo>
                    <a:pt x="229" y="3"/>
                  </a:lnTo>
                  <a:lnTo>
                    <a:pt x="231" y="3"/>
                  </a:lnTo>
                  <a:lnTo>
                    <a:pt x="232" y="3"/>
                  </a:lnTo>
                  <a:lnTo>
                    <a:pt x="233" y="4"/>
                  </a:lnTo>
                  <a:lnTo>
                    <a:pt x="233" y="3"/>
                  </a:lnTo>
                  <a:lnTo>
                    <a:pt x="236" y="4"/>
                  </a:lnTo>
                  <a:lnTo>
                    <a:pt x="236" y="3"/>
                  </a:lnTo>
                  <a:lnTo>
                    <a:pt x="238" y="9"/>
                  </a:lnTo>
                  <a:lnTo>
                    <a:pt x="238" y="11"/>
                  </a:lnTo>
                  <a:lnTo>
                    <a:pt x="241" y="15"/>
                  </a:lnTo>
                  <a:lnTo>
                    <a:pt x="241" y="19"/>
                  </a:lnTo>
                  <a:lnTo>
                    <a:pt x="242" y="20"/>
                  </a:lnTo>
                  <a:lnTo>
                    <a:pt x="243" y="25"/>
                  </a:lnTo>
                  <a:lnTo>
                    <a:pt x="251" y="41"/>
                  </a:lnTo>
                  <a:lnTo>
                    <a:pt x="251" y="44"/>
                  </a:lnTo>
                  <a:lnTo>
                    <a:pt x="255" y="48"/>
                  </a:lnTo>
                  <a:lnTo>
                    <a:pt x="255" y="52"/>
                  </a:lnTo>
                  <a:lnTo>
                    <a:pt x="262" y="62"/>
                  </a:lnTo>
                  <a:lnTo>
                    <a:pt x="263" y="66"/>
                  </a:lnTo>
                  <a:lnTo>
                    <a:pt x="280" y="91"/>
                  </a:lnTo>
                  <a:close/>
                  <a:moveTo>
                    <a:pt x="33" y="44"/>
                  </a:moveTo>
                  <a:lnTo>
                    <a:pt x="35" y="44"/>
                  </a:lnTo>
                  <a:lnTo>
                    <a:pt x="41" y="43"/>
                  </a:lnTo>
                  <a:lnTo>
                    <a:pt x="44" y="43"/>
                  </a:lnTo>
                  <a:lnTo>
                    <a:pt x="45" y="43"/>
                  </a:lnTo>
                  <a:lnTo>
                    <a:pt x="45" y="43"/>
                  </a:lnTo>
                  <a:lnTo>
                    <a:pt x="37" y="44"/>
                  </a:lnTo>
                  <a:lnTo>
                    <a:pt x="35" y="44"/>
                  </a:lnTo>
                  <a:lnTo>
                    <a:pt x="33" y="44"/>
                  </a:lnTo>
                  <a:lnTo>
                    <a:pt x="17" y="49"/>
                  </a:lnTo>
                  <a:lnTo>
                    <a:pt x="17" y="50"/>
                  </a:lnTo>
                  <a:lnTo>
                    <a:pt x="15" y="49"/>
                  </a:lnTo>
                  <a:lnTo>
                    <a:pt x="16" y="48"/>
                  </a:lnTo>
                  <a:lnTo>
                    <a:pt x="19" y="48"/>
                  </a:lnTo>
                  <a:lnTo>
                    <a:pt x="21" y="48"/>
                  </a:lnTo>
                  <a:lnTo>
                    <a:pt x="25" y="46"/>
                  </a:lnTo>
                  <a:lnTo>
                    <a:pt x="29" y="45"/>
                  </a:lnTo>
                  <a:lnTo>
                    <a:pt x="33" y="44"/>
                  </a:lnTo>
                  <a:close/>
                  <a:moveTo>
                    <a:pt x="282" y="91"/>
                  </a:moveTo>
                  <a:lnTo>
                    <a:pt x="280" y="89"/>
                  </a:lnTo>
                  <a:lnTo>
                    <a:pt x="278" y="87"/>
                  </a:lnTo>
                  <a:lnTo>
                    <a:pt x="274" y="82"/>
                  </a:lnTo>
                  <a:lnTo>
                    <a:pt x="272" y="79"/>
                  </a:lnTo>
                  <a:lnTo>
                    <a:pt x="273" y="79"/>
                  </a:lnTo>
                  <a:lnTo>
                    <a:pt x="275" y="82"/>
                  </a:lnTo>
                  <a:lnTo>
                    <a:pt x="282" y="91"/>
                  </a:lnTo>
                  <a:close/>
                  <a:moveTo>
                    <a:pt x="282" y="91"/>
                  </a:moveTo>
                  <a:lnTo>
                    <a:pt x="290" y="99"/>
                  </a:lnTo>
                  <a:lnTo>
                    <a:pt x="293" y="105"/>
                  </a:lnTo>
                  <a:lnTo>
                    <a:pt x="290" y="109"/>
                  </a:lnTo>
                  <a:lnTo>
                    <a:pt x="289" y="109"/>
                  </a:lnTo>
                  <a:lnTo>
                    <a:pt x="290" y="101"/>
                  </a:lnTo>
                  <a:lnTo>
                    <a:pt x="288" y="99"/>
                  </a:lnTo>
                  <a:lnTo>
                    <a:pt x="286" y="99"/>
                  </a:lnTo>
                  <a:lnTo>
                    <a:pt x="285" y="101"/>
                  </a:lnTo>
                  <a:lnTo>
                    <a:pt x="281" y="99"/>
                  </a:lnTo>
                  <a:lnTo>
                    <a:pt x="280" y="96"/>
                  </a:lnTo>
                  <a:lnTo>
                    <a:pt x="282" y="95"/>
                  </a:lnTo>
                  <a:lnTo>
                    <a:pt x="282" y="93"/>
                  </a:lnTo>
                  <a:lnTo>
                    <a:pt x="286" y="97"/>
                  </a:lnTo>
                  <a:lnTo>
                    <a:pt x="282" y="91"/>
                  </a:lnTo>
                  <a:close/>
                  <a:moveTo>
                    <a:pt x="285" y="101"/>
                  </a:moveTo>
                  <a:lnTo>
                    <a:pt x="286" y="99"/>
                  </a:lnTo>
                  <a:lnTo>
                    <a:pt x="288" y="101"/>
                  </a:lnTo>
                  <a:lnTo>
                    <a:pt x="288" y="108"/>
                  </a:lnTo>
                  <a:lnTo>
                    <a:pt x="288" y="114"/>
                  </a:lnTo>
                  <a:lnTo>
                    <a:pt x="292" y="121"/>
                  </a:lnTo>
                  <a:lnTo>
                    <a:pt x="286" y="111"/>
                  </a:lnTo>
                  <a:lnTo>
                    <a:pt x="285" y="101"/>
                  </a:lnTo>
                  <a:close/>
                  <a:moveTo>
                    <a:pt x="243" y="205"/>
                  </a:moveTo>
                  <a:lnTo>
                    <a:pt x="245" y="209"/>
                  </a:lnTo>
                  <a:lnTo>
                    <a:pt x="245" y="210"/>
                  </a:lnTo>
                  <a:lnTo>
                    <a:pt x="242" y="202"/>
                  </a:lnTo>
                  <a:lnTo>
                    <a:pt x="239" y="201"/>
                  </a:lnTo>
                  <a:lnTo>
                    <a:pt x="241" y="200"/>
                  </a:lnTo>
                  <a:lnTo>
                    <a:pt x="243" y="205"/>
                  </a:lnTo>
                  <a:close/>
                  <a:moveTo>
                    <a:pt x="329" y="251"/>
                  </a:moveTo>
                  <a:lnTo>
                    <a:pt x="325" y="262"/>
                  </a:lnTo>
                  <a:lnTo>
                    <a:pt x="317" y="273"/>
                  </a:lnTo>
                  <a:lnTo>
                    <a:pt x="325" y="259"/>
                  </a:lnTo>
                  <a:lnTo>
                    <a:pt x="326" y="257"/>
                  </a:lnTo>
                  <a:lnTo>
                    <a:pt x="324" y="255"/>
                  </a:lnTo>
                  <a:lnTo>
                    <a:pt x="329" y="251"/>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nvGrpSpPr>
            <p:cNvPr id="2" name="Group 1"/>
            <p:cNvGrpSpPr/>
            <p:nvPr/>
          </p:nvGrpSpPr>
          <p:grpSpPr>
            <a:xfrm>
              <a:off x="76200" y="762000"/>
              <a:ext cx="6163811" cy="4462905"/>
              <a:chOff x="76200" y="762000"/>
              <a:chExt cx="6163811" cy="4462905"/>
            </a:xfrm>
          </p:grpSpPr>
          <p:grpSp>
            <p:nvGrpSpPr>
              <p:cNvPr id="91" name="Group 90"/>
              <p:cNvGrpSpPr>
                <a:grpSpLocks noChangeAspect="1"/>
              </p:cNvGrpSpPr>
              <p:nvPr/>
            </p:nvGrpSpPr>
            <p:grpSpPr>
              <a:xfrm>
                <a:off x="76200" y="3733800"/>
                <a:ext cx="1828800" cy="1491105"/>
                <a:chOff x="3027363" y="1169988"/>
                <a:chExt cx="1882775" cy="1535113"/>
              </a:xfrm>
              <a:solidFill>
                <a:schemeClr val="accent1">
                  <a:lumMod val="20000"/>
                  <a:lumOff val="80000"/>
                </a:schemeClr>
              </a:solidFill>
            </p:grpSpPr>
            <p:sp>
              <p:nvSpPr>
                <p:cNvPr id="57" name="Freeform 55"/>
                <p:cNvSpPr>
                  <a:spLocks noEditPoints="1"/>
                </p:cNvSpPr>
                <p:nvPr/>
              </p:nvSpPr>
              <p:spPr bwMode="auto">
                <a:xfrm>
                  <a:off x="3027363" y="1169988"/>
                  <a:ext cx="1882775" cy="1535113"/>
                </a:xfrm>
                <a:custGeom>
                  <a:avLst/>
                  <a:gdLst>
                    <a:gd name="T0" fmla="*/ 592 w 1186"/>
                    <a:gd name="T1" fmla="*/ 335 h 967"/>
                    <a:gd name="T2" fmla="*/ 554 w 1186"/>
                    <a:gd name="T3" fmla="*/ 285 h 967"/>
                    <a:gd name="T4" fmla="*/ 558 w 1186"/>
                    <a:gd name="T5" fmla="*/ 270 h 967"/>
                    <a:gd name="T6" fmla="*/ 601 w 1186"/>
                    <a:gd name="T7" fmla="*/ 223 h 967"/>
                    <a:gd name="T8" fmla="*/ 681 w 1186"/>
                    <a:gd name="T9" fmla="*/ 235 h 967"/>
                    <a:gd name="T10" fmla="*/ 689 w 1186"/>
                    <a:gd name="T11" fmla="*/ 187 h 967"/>
                    <a:gd name="T12" fmla="*/ 661 w 1186"/>
                    <a:gd name="T13" fmla="*/ 78 h 967"/>
                    <a:gd name="T14" fmla="*/ 759 w 1186"/>
                    <a:gd name="T15" fmla="*/ 149 h 967"/>
                    <a:gd name="T16" fmla="*/ 776 w 1186"/>
                    <a:gd name="T17" fmla="*/ 137 h 967"/>
                    <a:gd name="T18" fmla="*/ 840 w 1186"/>
                    <a:gd name="T19" fmla="*/ 18 h 967"/>
                    <a:gd name="T20" fmla="*/ 919 w 1186"/>
                    <a:gd name="T21" fmla="*/ 32 h 967"/>
                    <a:gd name="T22" fmla="*/ 992 w 1186"/>
                    <a:gd name="T23" fmla="*/ 64 h 967"/>
                    <a:gd name="T24" fmla="*/ 1075 w 1186"/>
                    <a:gd name="T25" fmla="*/ 158 h 967"/>
                    <a:gd name="T26" fmla="*/ 1037 w 1186"/>
                    <a:gd name="T27" fmla="*/ 661 h 967"/>
                    <a:gd name="T28" fmla="*/ 1126 w 1186"/>
                    <a:gd name="T29" fmla="*/ 859 h 967"/>
                    <a:gd name="T30" fmla="*/ 1121 w 1186"/>
                    <a:gd name="T31" fmla="*/ 944 h 967"/>
                    <a:gd name="T32" fmla="*/ 1116 w 1186"/>
                    <a:gd name="T33" fmla="*/ 880 h 967"/>
                    <a:gd name="T34" fmla="*/ 1117 w 1186"/>
                    <a:gd name="T35" fmla="*/ 821 h 967"/>
                    <a:gd name="T36" fmla="*/ 1098 w 1186"/>
                    <a:gd name="T37" fmla="*/ 718 h 967"/>
                    <a:gd name="T38" fmla="*/ 1074 w 1186"/>
                    <a:gd name="T39" fmla="*/ 729 h 967"/>
                    <a:gd name="T40" fmla="*/ 1055 w 1186"/>
                    <a:gd name="T41" fmla="*/ 746 h 967"/>
                    <a:gd name="T42" fmla="*/ 1016 w 1186"/>
                    <a:gd name="T43" fmla="*/ 661 h 967"/>
                    <a:gd name="T44" fmla="*/ 922 w 1186"/>
                    <a:gd name="T45" fmla="*/ 571 h 967"/>
                    <a:gd name="T46" fmla="*/ 896 w 1186"/>
                    <a:gd name="T47" fmla="*/ 528 h 967"/>
                    <a:gd name="T48" fmla="*/ 882 w 1186"/>
                    <a:gd name="T49" fmla="*/ 507 h 967"/>
                    <a:gd name="T50" fmla="*/ 856 w 1186"/>
                    <a:gd name="T51" fmla="*/ 527 h 967"/>
                    <a:gd name="T52" fmla="*/ 818 w 1186"/>
                    <a:gd name="T53" fmla="*/ 534 h 967"/>
                    <a:gd name="T54" fmla="*/ 759 w 1186"/>
                    <a:gd name="T55" fmla="*/ 538 h 967"/>
                    <a:gd name="T56" fmla="*/ 849 w 1186"/>
                    <a:gd name="T57" fmla="*/ 472 h 967"/>
                    <a:gd name="T58" fmla="*/ 733 w 1186"/>
                    <a:gd name="T59" fmla="*/ 490 h 967"/>
                    <a:gd name="T60" fmla="*/ 675 w 1186"/>
                    <a:gd name="T61" fmla="*/ 538 h 967"/>
                    <a:gd name="T62" fmla="*/ 603 w 1186"/>
                    <a:gd name="T63" fmla="*/ 548 h 967"/>
                    <a:gd name="T64" fmla="*/ 539 w 1186"/>
                    <a:gd name="T65" fmla="*/ 556 h 967"/>
                    <a:gd name="T66" fmla="*/ 490 w 1186"/>
                    <a:gd name="T67" fmla="*/ 556 h 967"/>
                    <a:gd name="T68" fmla="*/ 422 w 1186"/>
                    <a:gd name="T69" fmla="*/ 536 h 967"/>
                    <a:gd name="T70" fmla="*/ 426 w 1186"/>
                    <a:gd name="T71" fmla="*/ 521 h 967"/>
                    <a:gd name="T72" fmla="*/ 553 w 1186"/>
                    <a:gd name="T73" fmla="*/ 520 h 967"/>
                    <a:gd name="T74" fmla="*/ 609 w 1186"/>
                    <a:gd name="T75" fmla="*/ 460 h 967"/>
                    <a:gd name="T76" fmla="*/ 577 w 1186"/>
                    <a:gd name="T77" fmla="*/ 423 h 967"/>
                    <a:gd name="T78" fmla="*/ 510 w 1186"/>
                    <a:gd name="T79" fmla="*/ 276 h 967"/>
                    <a:gd name="T80" fmla="*/ 264 w 1186"/>
                    <a:gd name="T81" fmla="*/ 504 h 967"/>
                    <a:gd name="T82" fmla="*/ 296 w 1186"/>
                    <a:gd name="T83" fmla="*/ 517 h 967"/>
                    <a:gd name="T84" fmla="*/ 77 w 1186"/>
                    <a:gd name="T85" fmla="*/ 412 h 967"/>
                    <a:gd name="T86" fmla="*/ 11 w 1186"/>
                    <a:gd name="T87" fmla="*/ 353 h 967"/>
                    <a:gd name="T88" fmla="*/ 894 w 1186"/>
                    <a:gd name="T89" fmla="*/ 559 h 967"/>
                    <a:gd name="T90" fmla="*/ 712 w 1186"/>
                    <a:gd name="T91" fmla="*/ 571 h 967"/>
                    <a:gd name="T92" fmla="*/ 1084 w 1186"/>
                    <a:gd name="T93" fmla="*/ 815 h 967"/>
                    <a:gd name="T94" fmla="*/ 1096 w 1186"/>
                    <a:gd name="T95" fmla="*/ 816 h 967"/>
                    <a:gd name="T96" fmla="*/ 1051 w 1186"/>
                    <a:gd name="T97" fmla="*/ 788 h 967"/>
                    <a:gd name="T98" fmla="*/ 1060 w 1186"/>
                    <a:gd name="T99" fmla="*/ 772 h 967"/>
                    <a:gd name="T100" fmla="*/ 634 w 1186"/>
                    <a:gd name="T101" fmla="*/ 584 h 967"/>
                    <a:gd name="T102" fmla="*/ 679 w 1186"/>
                    <a:gd name="T103" fmla="*/ 572 h 967"/>
                    <a:gd name="T104" fmla="*/ 662 w 1186"/>
                    <a:gd name="T105" fmla="*/ 594 h 967"/>
                    <a:gd name="T106" fmla="*/ 1068 w 1186"/>
                    <a:gd name="T107" fmla="*/ 807 h 967"/>
                    <a:gd name="T108" fmla="*/ 1088 w 1186"/>
                    <a:gd name="T109" fmla="*/ 865 h 967"/>
                    <a:gd name="T110" fmla="*/ 1071 w 1186"/>
                    <a:gd name="T111" fmla="*/ 863 h 967"/>
                    <a:gd name="T112" fmla="*/ 1072 w 1186"/>
                    <a:gd name="T113" fmla="*/ 870 h 967"/>
                    <a:gd name="T114" fmla="*/ 1098 w 1186"/>
                    <a:gd name="T115" fmla="*/ 931 h 967"/>
                    <a:gd name="T116" fmla="*/ 1084 w 1186"/>
                    <a:gd name="T117" fmla="*/ 926 h 967"/>
                    <a:gd name="T118" fmla="*/ 1088 w 1186"/>
                    <a:gd name="T119" fmla="*/ 883 h 967"/>
                    <a:gd name="T120" fmla="*/ 1078 w 1186"/>
                    <a:gd name="T121" fmla="*/ 883 h 967"/>
                    <a:gd name="T122" fmla="*/ 1113 w 1186"/>
                    <a:gd name="T123" fmla="*/ 934 h 967"/>
                    <a:gd name="T124" fmla="*/ 1070 w 1186"/>
                    <a:gd name="T125" fmla="*/ 942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6" h="967">
                      <a:moveTo>
                        <a:pt x="552" y="416"/>
                      </a:moveTo>
                      <a:lnTo>
                        <a:pt x="550" y="416"/>
                      </a:lnTo>
                      <a:lnTo>
                        <a:pt x="549" y="418"/>
                      </a:lnTo>
                      <a:lnTo>
                        <a:pt x="538" y="416"/>
                      </a:lnTo>
                      <a:lnTo>
                        <a:pt x="541" y="414"/>
                      </a:lnTo>
                      <a:lnTo>
                        <a:pt x="541" y="412"/>
                      </a:lnTo>
                      <a:lnTo>
                        <a:pt x="539" y="414"/>
                      </a:lnTo>
                      <a:lnTo>
                        <a:pt x="533" y="406"/>
                      </a:lnTo>
                      <a:lnTo>
                        <a:pt x="539" y="410"/>
                      </a:lnTo>
                      <a:lnTo>
                        <a:pt x="548" y="408"/>
                      </a:lnTo>
                      <a:lnTo>
                        <a:pt x="545" y="407"/>
                      </a:lnTo>
                      <a:lnTo>
                        <a:pt x="551" y="400"/>
                      </a:lnTo>
                      <a:lnTo>
                        <a:pt x="551" y="396"/>
                      </a:lnTo>
                      <a:lnTo>
                        <a:pt x="558" y="398"/>
                      </a:lnTo>
                      <a:lnTo>
                        <a:pt x="554" y="394"/>
                      </a:lnTo>
                      <a:lnTo>
                        <a:pt x="552" y="395"/>
                      </a:lnTo>
                      <a:lnTo>
                        <a:pt x="552" y="390"/>
                      </a:lnTo>
                      <a:lnTo>
                        <a:pt x="555" y="384"/>
                      </a:lnTo>
                      <a:lnTo>
                        <a:pt x="557" y="384"/>
                      </a:lnTo>
                      <a:lnTo>
                        <a:pt x="555" y="386"/>
                      </a:lnTo>
                      <a:lnTo>
                        <a:pt x="560" y="382"/>
                      </a:lnTo>
                      <a:lnTo>
                        <a:pt x="568" y="382"/>
                      </a:lnTo>
                      <a:lnTo>
                        <a:pt x="576" y="353"/>
                      </a:lnTo>
                      <a:lnTo>
                        <a:pt x="578" y="351"/>
                      </a:lnTo>
                      <a:lnTo>
                        <a:pt x="579" y="348"/>
                      </a:lnTo>
                      <a:lnTo>
                        <a:pt x="582" y="348"/>
                      </a:lnTo>
                      <a:lnTo>
                        <a:pt x="580" y="346"/>
                      </a:lnTo>
                      <a:lnTo>
                        <a:pt x="578" y="349"/>
                      </a:lnTo>
                      <a:lnTo>
                        <a:pt x="576" y="349"/>
                      </a:lnTo>
                      <a:lnTo>
                        <a:pt x="578" y="346"/>
                      </a:lnTo>
                      <a:lnTo>
                        <a:pt x="578" y="341"/>
                      </a:lnTo>
                      <a:lnTo>
                        <a:pt x="589" y="338"/>
                      </a:lnTo>
                      <a:lnTo>
                        <a:pt x="592" y="335"/>
                      </a:lnTo>
                      <a:lnTo>
                        <a:pt x="601" y="336"/>
                      </a:lnTo>
                      <a:lnTo>
                        <a:pt x="596" y="334"/>
                      </a:lnTo>
                      <a:lnTo>
                        <a:pt x="597" y="330"/>
                      </a:lnTo>
                      <a:lnTo>
                        <a:pt x="595" y="334"/>
                      </a:lnTo>
                      <a:lnTo>
                        <a:pt x="592" y="333"/>
                      </a:lnTo>
                      <a:lnTo>
                        <a:pt x="583" y="337"/>
                      </a:lnTo>
                      <a:lnTo>
                        <a:pt x="582" y="339"/>
                      </a:lnTo>
                      <a:lnTo>
                        <a:pt x="577" y="338"/>
                      </a:lnTo>
                      <a:lnTo>
                        <a:pt x="576" y="342"/>
                      </a:lnTo>
                      <a:lnTo>
                        <a:pt x="573" y="339"/>
                      </a:lnTo>
                      <a:lnTo>
                        <a:pt x="576" y="345"/>
                      </a:lnTo>
                      <a:lnTo>
                        <a:pt x="568" y="351"/>
                      </a:lnTo>
                      <a:lnTo>
                        <a:pt x="564" y="347"/>
                      </a:lnTo>
                      <a:lnTo>
                        <a:pt x="561" y="349"/>
                      </a:lnTo>
                      <a:lnTo>
                        <a:pt x="548" y="345"/>
                      </a:lnTo>
                      <a:lnTo>
                        <a:pt x="535" y="332"/>
                      </a:lnTo>
                      <a:lnTo>
                        <a:pt x="536" y="327"/>
                      </a:lnTo>
                      <a:lnTo>
                        <a:pt x="540" y="326"/>
                      </a:lnTo>
                      <a:lnTo>
                        <a:pt x="537" y="318"/>
                      </a:lnTo>
                      <a:lnTo>
                        <a:pt x="538" y="309"/>
                      </a:lnTo>
                      <a:lnTo>
                        <a:pt x="541" y="306"/>
                      </a:lnTo>
                      <a:lnTo>
                        <a:pt x="537" y="306"/>
                      </a:lnTo>
                      <a:lnTo>
                        <a:pt x="535" y="298"/>
                      </a:lnTo>
                      <a:lnTo>
                        <a:pt x="535" y="295"/>
                      </a:lnTo>
                      <a:lnTo>
                        <a:pt x="538" y="296"/>
                      </a:lnTo>
                      <a:lnTo>
                        <a:pt x="541" y="294"/>
                      </a:lnTo>
                      <a:lnTo>
                        <a:pt x="535" y="291"/>
                      </a:lnTo>
                      <a:lnTo>
                        <a:pt x="534" y="287"/>
                      </a:lnTo>
                      <a:lnTo>
                        <a:pt x="546" y="288"/>
                      </a:lnTo>
                      <a:lnTo>
                        <a:pt x="548" y="285"/>
                      </a:lnTo>
                      <a:lnTo>
                        <a:pt x="553" y="285"/>
                      </a:lnTo>
                      <a:lnTo>
                        <a:pt x="555" y="281"/>
                      </a:lnTo>
                      <a:lnTo>
                        <a:pt x="554" y="285"/>
                      </a:lnTo>
                      <a:lnTo>
                        <a:pt x="558" y="286"/>
                      </a:lnTo>
                      <a:lnTo>
                        <a:pt x="556" y="287"/>
                      </a:lnTo>
                      <a:lnTo>
                        <a:pt x="556" y="289"/>
                      </a:lnTo>
                      <a:lnTo>
                        <a:pt x="561" y="297"/>
                      </a:lnTo>
                      <a:lnTo>
                        <a:pt x="559" y="301"/>
                      </a:lnTo>
                      <a:lnTo>
                        <a:pt x="551" y="302"/>
                      </a:lnTo>
                      <a:lnTo>
                        <a:pt x="567" y="301"/>
                      </a:lnTo>
                      <a:lnTo>
                        <a:pt x="568" y="305"/>
                      </a:lnTo>
                      <a:lnTo>
                        <a:pt x="563" y="311"/>
                      </a:lnTo>
                      <a:lnTo>
                        <a:pt x="572" y="312"/>
                      </a:lnTo>
                      <a:lnTo>
                        <a:pt x="574" y="310"/>
                      </a:lnTo>
                      <a:lnTo>
                        <a:pt x="576" y="310"/>
                      </a:lnTo>
                      <a:lnTo>
                        <a:pt x="570" y="299"/>
                      </a:lnTo>
                      <a:lnTo>
                        <a:pt x="577" y="304"/>
                      </a:lnTo>
                      <a:lnTo>
                        <a:pt x="575" y="299"/>
                      </a:lnTo>
                      <a:lnTo>
                        <a:pt x="578" y="298"/>
                      </a:lnTo>
                      <a:lnTo>
                        <a:pt x="569" y="299"/>
                      </a:lnTo>
                      <a:lnTo>
                        <a:pt x="558" y="290"/>
                      </a:lnTo>
                      <a:lnTo>
                        <a:pt x="559" y="286"/>
                      </a:lnTo>
                      <a:lnTo>
                        <a:pt x="556" y="281"/>
                      </a:lnTo>
                      <a:lnTo>
                        <a:pt x="555" y="280"/>
                      </a:lnTo>
                      <a:lnTo>
                        <a:pt x="554" y="280"/>
                      </a:lnTo>
                      <a:lnTo>
                        <a:pt x="551" y="280"/>
                      </a:lnTo>
                      <a:lnTo>
                        <a:pt x="551" y="279"/>
                      </a:lnTo>
                      <a:lnTo>
                        <a:pt x="551" y="276"/>
                      </a:lnTo>
                      <a:lnTo>
                        <a:pt x="563" y="277"/>
                      </a:lnTo>
                      <a:lnTo>
                        <a:pt x="559" y="274"/>
                      </a:lnTo>
                      <a:lnTo>
                        <a:pt x="557" y="275"/>
                      </a:lnTo>
                      <a:lnTo>
                        <a:pt x="556" y="271"/>
                      </a:lnTo>
                      <a:lnTo>
                        <a:pt x="561" y="269"/>
                      </a:lnTo>
                      <a:lnTo>
                        <a:pt x="561" y="267"/>
                      </a:lnTo>
                      <a:lnTo>
                        <a:pt x="560" y="269"/>
                      </a:lnTo>
                      <a:lnTo>
                        <a:pt x="558" y="270"/>
                      </a:lnTo>
                      <a:lnTo>
                        <a:pt x="555" y="265"/>
                      </a:lnTo>
                      <a:lnTo>
                        <a:pt x="560" y="266"/>
                      </a:lnTo>
                      <a:lnTo>
                        <a:pt x="562" y="264"/>
                      </a:lnTo>
                      <a:lnTo>
                        <a:pt x="561" y="262"/>
                      </a:lnTo>
                      <a:lnTo>
                        <a:pt x="564" y="263"/>
                      </a:lnTo>
                      <a:lnTo>
                        <a:pt x="566" y="261"/>
                      </a:lnTo>
                      <a:lnTo>
                        <a:pt x="574" y="263"/>
                      </a:lnTo>
                      <a:lnTo>
                        <a:pt x="580" y="260"/>
                      </a:lnTo>
                      <a:lnTo>
                        <a:pt x="566" y="260"/>
                      </a:lnTo>
                      <a:lnTo>
                        <a:pt x="561" y="262"/>
                      </a:lnTo>
                      <a:lnTo>
                        <a:pt x="560" y="265"/>
                      </a:lnTo>
                      <a:lnTo>
                        <a:pt x="555" y="264"/>
                      </a:lnTo>
                      <a:lnTo>
                        <a:pt x="555" y="267"/>
                      </a:lnTo>
                      <a:lnTo>
                        <a:pt x="551" y="269"/>
                      </a:lnTo>
                      <a:lnTo>
                        <a:pt x="549" y="264"/>
                      </a:lnTo>
                      <a:lnTo>
                        <a:pt x="552" y="260"/>
                      </a:lnTo>
                      <a:lnTo>
                        <a:pt x="554" y="258"/>
                      </a:lnTo>
                      <a:lnTo>
                        <a:pt x="551" y="253"/>
                      </a:lnTo>
                      <a:lnTo>
                        <a:pt x="553" y="249"/>
                      </a:lnTo>
                      <a:lnTo>
                        <a:pt x="557" y="250"/>
                      </a:lnTo>
                      <a:lnTo>
                        <a:pt x="558" y="248"/>
                      </a:lnTo>
                      <a:lnTo>
                        <a:pt x="557" y="245"/>
                      </a:lnTo>
                      <a:lnTo>
                        <a:pt x="552" y="243"/>
                      </a:lnTo>
                      <a:lnTo>
                        <a:pt x="553" y="239"/>
                      </a:lnTo>
                      <a:lnTo>
                        <a:pt x="558" y="235"/>
                      </a:lnTo>
                      <a:lnTo>
                        <a:pt x="556" y="238"/>
                      </a:lnTo>
                      <a:lnTo>
                        <a:pt x="564" y="242"/>
                      </a:lnTo>
                      <a:lnTo>
                        <a:pt x="561" y="237"/>
                      </a:lnTo>
                      <a:lnTo>
                        <a:pt x="562" y="232"/>
                      </a:lnTo>
                      <a:lnTo>
                        <a:pt x="572" y="239"/>
                      </a:lnTo>
                      <a:lnTo>
                        <a:pt x="574" y="232"/>
                      </a:lnTo>
                      <a:lnTo>
                        <a:pt x="578" y="228"/>
                      </a:lnTo>
                      <a:lnTo>
                        <a:pt x="601" y="223"/>
                      </a:lnTo>
                      <a:lnTo>
                        <a:pt x="605" y="227"/>
                      </a:lnTo>
                      <a:lnTo>
                        <a:pt x="603" y="229"/>
                      </a:lnTo>
                      <a:lnTo>
                        <a:pt x="606" y="234"/>
                      </a:lnTo>
                      <a:lnTo>
                        <a:pt x="602" y="234"/>
                      </a:lnTo>
                      <a:lnTo>
                        <a:pt x="607" y="234"/>
                      </a:lnTo>
                      <a:lnTo>
                        <a:pt x="606" y="232"/>
                      </a:lnTo>
                      <a:lnTo>
                        <a:pt x="608" y="230"/>
                      </a:lnTo>
                      <a:lnTo>
                        <a:pt x="604" y="228"/>
                      </a:lnTo>
                      <a:lnTo>
                        <a:pt x="607" y="227"/>
                      </a:lnTo>
                      <a:lnTo>
                        <a:pt x="606" y="226"/>
                      </a:lnTo>
                      <a:lnTo>
                        <a:pt x="618" y="225"/>
                      </a:lnTo>
                      <a:lnTo>
                        <a:pt x="609" y="225"/>
                      </a:lnTo>
                      <a:lnTo>
                        <a:pt x="612" y="218"/>
                      </a:lnTo>
                      <a:lnTo>
                        <a:pt x="615" y="219"/>
                      </a:lnTo>
                      <a:lnTo>
                        <a:pt x="614" y="216"/>
                      </a:lnTo>
                      <a:lnTo>
                        <a:pt x="622" y="213"/>
                      </a:lnTo>
                      <a:lnTo>
                        <a:pt x="629" y="219"/>
                      </a:lnTo>
                      <a:lnTo>
                        <a:pt x="628" y="210"/>
                      </a:lnTo>
                      <a:lnTo>
                        <a:pt x="634" y="210"/>
                      </a:lnTo>
                      <a:lnTo>
                        <a:pt x="639" y="212"/>
                      </a:lnTo>
                      <a:lnTo>
                        <a:pt x="644" y="220"/>
                      </a:lnTo>
                      <a:lnTo>
                        <a:pt x="644" y="224"/>
                      </a:lnTo>
                      <a:lnTo>
                        <a:pt x="642" y="225"/>
                      </a:lnTo>
                      <a:lnTo>
                        <a:pt x="645" y="226"/>
                      </a:lnTo>
                      <a:lnTo>
                        <a:pt x="636" y="227"/>
                      </a:lnTo>
                      <a:lnTo>
                        <a:pt x="644" y="227"/>
                      </a:lnTo>
                      <a:lnTo>
                        <a:pt x="645" y="232"/>
                      </a:lnTo>
                      <a:lnTo>
                        <a:pt x="651" y="234"/>
                      </a:lnTo>
                      <a:lnTo>
                        <a:pt x="662" y="234"/>
                      </a:lnTo>
                      <a:lnTo>
                        <a:pt x="665" y="234"/>
                      </a:lnTo>
                      <a:lnTo>
                        <a:pt x="677" y="231"/>
                      </a:lnTo>
                      <a:lnTo>
                        <a:pt x="678" y="228"/>
                      </a:lnTo>
                      <a:lnTo>
                        <a:pt x="681" y="235"/>
                      </a:lnTo>
                      <a:lnTo>
                        <a:pt x="677" y="235"/>
                      </a:lnTo>
                      <a:lnTo>
                        <a:pt x="697" y="246"/>
                      </a:lnTo>
                      <a:lnTo>
                        <a:pt x="709" y="243"/>
                      </a:lnTo>
                      <a:lnTo>
                        <a:pt x="712" y="239"/>
                      </a:lnTo>
                      <a:lnTo>
                        <a:pt x="716" y="229"/>
                      </a:lnTo>
                      <a:lnTo>
                        <a:pt x="720" y="223"/>
                      </a:lnTo>
                      <a:lnTo>
                        <a:pt x="720" y="214"/>
                      </a:lnTo>
                      <a:lnTo>
                        <a:pt x="722" y="214"/>
                      </a:lnTo>
                      <a:lnTo>
                        <a:pt x="715" y="210"/>
                      </a:lnTo>
                      <a:lnTo>
                        <a:pt x="722" y="207"/>
                      </a:lnTo>
                      <a:lnTo>
                        <a:pt x="728" y="213"/>
                      </a:lnTo>
                      <a:lnTo>
                        <a:pt x="728" y="211"/>
                      </a:lnTo>
                      <a:lnTo>
                        <a:pt x="734" y="212"/>
                      </a:lnTo>
                      <a:lnTo>
                        <a:pt x="737" y="209"/>
                      </a:lnTo>
                      <a:lnTo>
                        <a:pt x="737" y="197"/>
                      </a:lnTo>
                      <a:lnTo>
                        <a:pt x="739" y="199"/>
                      </a:lnTo>
                      <a:lnTo>
                        <a:pt x="736" y="196"/>
                      </a:lnTo>
                      <a:lnTo>
                        <a:pt x="729" y="199"/>
                      </a:lnTo>
                      <a:lnTo>
                        <a:pt x="725" y="197"/>
                      </a:lnTo>
                      <a:lnTo>
                        <a:pt x="723" y="191"/>
                      </a:lnTo>
                      <a:lnTo>
                        <a:pt x="724" y="194"/>
                      </a:lnTo>
                      <a:lnTo>
                        <a:pt x="718" y="194"/>
                      </a:lnTo>
                      <a:lnTo>
                        <a:pt x="715" y="191"/>
                      </a:lnTo>
                      <a:lnTo>
                        <a:pt x="702" y="191"/>
                      </a:lnTo>
                      <a:lnTo>
                        <a:pt x="697" y="195"/>
                      </a:lnTo>
                      <a:lnTo>
                        <a:pt x="693" y="195"/>
                      </a:lnTo>
                      <a:lnTo>
                        <a:pt x="695" y="190"/>
                      </a:lnTo>
                      <a:lnTo>
                        <a:pt x="697" y="189"/>
                      </a:lnTo>
                      <a:lnTo>
                        <a:pt x="695" y="184"/>
                      </a:lnTo>
                      <a:lnTo>
                        <a:pt x="697" y="179"/>
                      </a:lnTo>
                      <a:lnTo>
                        <a:pt x="691" y="178"/>
                      </a:lnTo>
                      <a:lnTo>
                        <a:pt x="694" y="185"/>
                      </a:lnTo>
                      <a:lnTo>
                        <a:pt x="689" y="187"/>
                      </a:lnTo>
                      <a:lnTo>
                        <a:pt x="687" y="176"/>
                      </a:lnTo>
                      <a:lnTo>
                        <a:pt x="675" y="164"/>
                      </a:lnTo>
                      <a:lnTo>
                        <a:pt x="666" y="162"/>
                      </a:lnTo>
                      <a:lnTo>
                        <a:pt x="668" y="162"/>
                      </a:lnTo>
                      <a:lnTo>
                        <a:pt x="664" y="160"/>
                      </a:lnTo>
                      <a:lnTo>
                        <a:pt x="664" y="158"/>
                      </a:lnTo>
                      <a:lnTo>
                        <a:pt x="662" y="160"/>
                      </a:lnTo>
                      <a:lnTo>
                        <a:pt x="665" y="162"/>
                      </a:lnTo>
                      <a:lnTo>
                        <a:pt x="660" y="159"/>
                      </a:lnTo>
                      <a:lnTo>
                        <a:pt x="645" y="137"/>
                      </a:lnTo>
                      <a:lnTo>
                        <a:pt x="646" y="129"/>
                      </a:lnTo>
                      <a:lnTo>
                        <a:pt x="652" y="125"/>
                      </a:lnTo>
                      <a:lnTo>
                        <a:pt x="650" y="117"/>
                      </a:lnTo>
                      <a:lnTo>
                        <a:pt x="651" y="110"/>
                      </a:lnTo>
                      <a:lnTo>
                        <a:pt x="652" y="106"/>
                      </a:lnTo>
                      <a:lnTo>
                        <a:pt x="656" y="106"/>
                      </a:lnTo>
                      <a:lnTo>
                        <a:pt x="651" y="109"/>
                      </a:lnTo>
                      <a:lnTo>
                        <a:pt x="654" y="113"/>
                      </a:lnTo>
                      <a:lnTo>
                        <a:pt x="657" y="115"/>
                      </a:lnTo>
                      <a:lnTo>
                        <a:pt x="660" y="114"/>
                      </a:lnTo>
                      <a:lnTo>
                        <a:pt x="661" y="112"/>
                      </a:lnTo>
                      <a:lnTo>
                        <a:pt x="664" y="113"/>
                      </a:lnTo>
                      <a:lnTo>
                        <a:pt x="668" y="118"/>
                      </a:lnTo>
                      <a:lnTo>
                        <a:pt x="662" y="106"/>
                      </a:lnTo>
                      <a:lnTo>
                        <a:pt x="651" y="92"/>
                      </a:lnTo>
                      <a:lnTo>
                        <a:pt x="647" y="78"/>
                      </a:lnTo>
                      <a:lnTo>
                        <a:pt x="649" y="75"/>
                      </a:lnTo>
                      <a:lnTo>
                        <a:pt x="656" y="76"/>
                      </a:lnTo>
                      <a:lnTo>
                        <a:pt x="650" y="76"/>
                      </a:lnTo>
                      <a:lnTo>
                        <a:pt x="649" y="77"/>
                      </a:lnTo>
                      <a:lnTo>
                        <a:pt x="655" y="78"/>
                      </a:lnTo>
                      <a:lnTo>
                        <a:pt x="660" y="82"/>
                      </a:lnTo>
                      <a:lnTo>
                        <a:pt x="661" y="78"/>
                      </a:lnTo>
                      <a:lnTo>
                        <a:pt x="667" y="79"/>
                      </a:lnTo>
                      <a:lnTo>
                        <a:pt x="671" y="84"/>
                      </a:lnTo>
                      <a:lnTo>
                        <a:pt x="675" y="84"/>
                      </a:lnTo>
                      <a:lnTo>
                        <a:pt x="675" y="82"/>
                      </a:lnTo>
                      <a:lnTo>
                        <a:pt x="678" y="84"/>
                      </a:lnTo>
                      <a:lnTo>
                        <a:pt x="682" y="82"/>
                      </a:lnTo>
                      <a:lnTo>
                        <a:pt x="692" y="85"/>
                      </a:lnTo>
                      <a:lnTo>
                        <a:pt x="697" y="94"/>
                      </a:lnTo>
                      <a:lnTo>
                        <a:pt x="702" y="96"/>
                      </a:lnTo>
                      <a:lnTo>
                        <a:pt x="699" y="89"/>
                      </a:lnTo>
                      <a:lnTo>
                        <a:pt x="704" y="87"/>
                      </a:lnTo>
                      <a:lnTo>
                        <a:pt x="716" y="92"/>
                      </a:lnTo>
                      <a:lnTo>
                        <a:pt x="717" y="95"/>
                      </a:lnTo>
                      <a:lnTo>
                        <a:pt x="726" y="94"/>
                      </a:lnTo>
                      <a:lnTo>
                        <a:pt x="732" y="97"/>
                      </a:lnTo>
                      <a:lnTo>
                        <a:pt x="734" y="98"/>
                      </a:lnTo>
                      <a:lnTo>
                        <a:pt x="740" y="103"/>
                      </a:lnTo>
                      <a:lnTo>
                        <a:pt x="744" y="108"/>
                      </a:lnTo>
                      <a:lnTo>
                        <a:pt x="739" y="104"/>
                      </a:lnTo>
                      <a:lnTo>
                        <a:pt x="740" y="108"/>
                      </a:lnTo>
                      <a:lnTo>
                        <a:pt x="735" y="111"/>
                      </a:lnTo>
                      <a:lnTo>
                        <a:pt x="732" y="115"/>
                      </a:lnTo>
                      <a:lnTo>
                        <a:pt x="724" y="113"/>
                      </a:lnTo>
                      <a:lnTo>
                        <a:pt x="729" y="116"/>
                      </a:lnTo>
                      <a:lnTo>
                        <a:pt x="728" y="121"/>
                      </a:lnTo>
                      <a:lnTo>
                        <a:pt x="729" y="124"/>
                      </a:lnTo>
                      <a:lnTo>
                        <a:pt x="744" y="135"/>
                      </a:lnTo>
                      <a:lnTo>
                        <a:pt x="743" y="140"/>
                      </a:lnTo>
                      <a:lnTo>
                        <a:pt x="753" y="145"/>
                      </a:lnTo>
                      <a:lnTo>
                        <a:pt x="755" y="152"/>
                      </a:lnTo>
                      <a:lnTo>
                        <a:pt x="756" y="151"/>
                      </a:lnTo>
                      <a:lnTo>
                        <a:pt x="760" y="150"/>
                      </a:lnTo>
                      <a:lnTo>
                        <a:pt x="759" y="149"/>
                      </a:lnTo>
                      <a:lnTo>
                        <a:pt x="769" y="146"/>
                      </a:lnTo>
                      <a:lnTo>
                        <a:pt x="775" y="153"/>
                      </a:lnTo>
                      <a:lnTo>
                        <a:pt x="771" y="156"/>
                      </a:lnTo>
                      <a:lnTo>
                        <a:pt x="770" y="156"/>
                      </a:lnTo>
                      <a:lnTo>
                        <a:pt x="772" y="157"/>
                      </a:lnTo>
                      <a:lnTo>
                        <a:pt x="776" y="154"/>
                      </a:lnTo>
                      <a:lnTo>
                        <a:pt x="776" y="149"/>
                      </a:lnTo>
                      <a:lnTo>
                        <a:pt x="769" y="139"/>
                      </a:lnTo>
                      <a:lnTo>
                        <a:pt x="765" y="138"/>
                      </a:lnTo>
                      <a:lnTo>
                        <a:pt x="763" y="141"/>
                      </a:lnTo>
                      <a:lnTo>
                        <a:pt x="763" y="141"/>
                      </a:lnTo>
                      <a:lnTo>
                        <a:pt x="763" y="139"/>
                      </a:lnTo>
                      <a:lnTo>
                        <a:pt x="767" y="136"/>
                      </a:lnTo>
                      <a:lnTo>
                        <a:pt x="770" y="132"/>
                      </a:lnTo>
                      <a:lnTo>
                        <a:pt x="770" y="122"/>
                      </a:lnTo>
                      <a:lnTo>
                        <a:pt x="766" y="117"/>
                      </a:lnTo>
                      <a:lnTo>
                        <a:pt x="767" y="112"/>
                      </a:lnTo>
                      <a:lnTo>
                        <a:pt x="773" y="111"/>
                      </a:lnTo>
                      <a:lnTo>
                        <a:pt x="775" y="113"/>
                      </a:lnTo>
                      <a:lnTo>
                        <a:pt x="775" y="123"/>
                      </a:lnTo>
                      <a:lnTo>
                        <a:pt x="771" y="126"/>
                      </a:lnTo>
                      <a:lnTo>
                        <a:pt x="773" y="139"/>
                      </a:lnTo>
                      <a:lnTo>
                        <a:pt x="781" y="141"/>
                      </a:lnTo>
                      <a:lnTo>
                        <a:pt x="782" y="152"/>
                      </a:lnTo>
                      <a:lnTo>
                        <a:pt x="792" y="158"/>
                      </a:lnTo>
                      <a:lnTo>
                        <a:pt x="796" y="154"/>
                      </a:lnTo>
                      <a:lnTo>
                        <a:pt x="797" y="151"/>
                      </a:lnTo>
                      <a:lnTo>
                        <a:pt x="799" y="151"/>
                      </a:lnTo>
                      <a:lnTo>
                        <a:pt x="793" y="149"/>
                      </a:lnTo>
                      <a:lnTo>
                        <a:pt x="790" y="142"/>
                      </a:lnTo>
                      <a:lnTo>
                        <a:pt x="785" y="139"/>
                      </a:lnTo>
                      <a:lnTo>
                        <a:pt x="780" y="141"/>
                      </a:lnTo>
                      <a:lnTo>
                        <a:pt x="776" y="137"/>
                      </a:lnTo>
                      <a:lnTo>
                        <a:pt x="775" y="126"/>
                      </a:lnTo>
                      <a:lnTo>
                        <a:pt x="782" y="121"/>
                      </a:lnTo>
                      <a:lnTo>
                        <a:pt x="788" y="122"/>
                      </a:lnTo>
                      <a:lnTo>
                        <a:pt x="784" y="115"/>
                      </a:lnTo>
                      <a:lnTo>
                        <a:pt x="778" y="112"/>
                      </a:lnTo>
                      <a:lnTo>
                        <a:pt x="778" y="110"/>
                      </a:lnTo>
                      <a:lnTo>
                        <a:pt x="776" y="112"/>
                      </a:lnTo>
                      <a:lnTo>
                        <a:pt x="774" y="110"/>
                      </a:lnTo>
                      <a:lnTo>
                        <a:pt x="780" y="106"/>
                      </a:lnTo>
                      <a:lnTo>
                        <a:pt x="780" y="106"/>
                      </a:lnTo>
                      <a:lnTo>
                        <a:pt x="773" y="108"/>
                      </a:lnTo>
                      <a:lnTo>
                        <a:pt x="758" y="90"/>
                      </a:lnTo>
                      <a:lnTo>
                        <a:pt x="763" y="80"/>
                      </a:lnTo>
                      <a:lnTo>
                        <a:pt x="765" y="71"/>
                      </a:lnTo>
                      <a:lnTo>
                        <a:pt x="763" y="53"/>
                      </a:lnTo>
                      <a:lnTo>
                        <a:pt x="759" y="40"/>
                      </a:lnTo>
                      <a:lnTo>
                        <a:pt x="759" y="38"/>
                      </a:lnTo>
                      <a:lnTo>
                        <a:pt x="753" y="28"/>
                      </a:lnTo>
                      <a:lnTo>
                        <a:pt x="753" y="18"/>
                      </a:lnTo>
                      <a:lnTo>
                        <a:pt x="747" y="9"/>
                      </a:lnTo>
                      <a:lnTo>
                        <a:pt x="755" y="14"/>
                      </a:lnTo>
                      <a:lnTo>
                        <a:pt x="756" y="12"/>
                      </a:lnTo>
                      <a:lnTo>
                        <a:pt x="761" y="10"/>
                      </a:lnTo>
                      <a:lnTo>
                        <a:pt x="765" y="6"/>
                      </a:lnTo>
                      <a:lnTo>
                        <a:pt x="770" y="0"/>
                      </a:lnTo>
                      <a:lnTo>
                        <a:pt x="799" y="24"/>
                      </a:lnTo>
                      <a:lnTo>
                        <a:pt x="816" y="27"/>
                      </a:lnTo>
                      <a:lnTo>
                        <a:pt x="829" y="23"/>
                      </a:lnTo>
                      <a:lnTo>
                        <a:pt x="824" y="26"/>
                      </a:lnTo>
                      <a:lnTo>
                        <a:pt x="829" y="25"/>
                      </a:lnTo>
                      <a:lnTo>
                        <a:pt x="835" y="20"/>
                      </a:lnTo>
                      <a:lnTo>
                        <a:pt x="835" y="18"/>
                      </a:lnTo>
                      <a:lnTo>
                        <a:pt x="840" y="18"/>
                      </a:lnTo>
                      <a:lnTo>
                        <a:pt x="839" y="16"/>
                      </a:lnTo>
                      <a:lnTo>
                        <a:pt x="842" y="14"/>
                      </a:lnTo>
                      <a:lnTo>
                        <a:pt x="870" y="11"/>
                      </a:lnTo>
                      <a:lnTo>
                        <a:pt x="872" y="15"/>
                      </a:lnTo>
                      <a:lnTo>
                        <a:pt x="870" y="13"/>
                      </a:lnTo>
                      <a:lnTo>
                        <a:pt x="870" y="16"/>
                      </a:lnTo>
                      <a:lnTo>
                        <a:pt x="866" y="14"/>
                      </a:lnTo>
                      <a:lnTo>
                        <a:pt x="864" y="14"/>
                      </a:lnTo>
                      <a:lnTo>
                        <a:pt x="871" y="17"/>
                      </a:lnTo>
                      <a:lnTo>
                        <a:pt x="874" y="16"/>
                      </a:lnTo>
                      <a:lnTo>
                        <a:pt x="884" y="24"/>
                      </a:lnTo>
                      <a:lnTo>
                        <a:pt x="885" y="22"/>
                      </a:lnTo>
                      <a:lnTo>
                        <a:pt x="903" y="23"/>
                      </a:lnTo>
                      <a:lnTo>
                        <a:pt x="907" y="26"/>
                      </a:lnTo>
                      <a:lnTo>
                        <a:pt x="905" y="28"/>
                      </a:lnTo>
                      <a:lnTo>
                        <a:pt x="899" y="26"/>
                      </a:lnTo>
                      <a:lnTo>
                        <a:pt x="904" y="30"/>
                      </a:lnTo>
                      <a:lnTo>
                        <a:pt x="897" y="32"/>
                      </a:lnTo>
                      <a:lnTo>
                        <a:pt x="901" y="33"/>
                      </a:lnTo>
                      <a:lnTo>
                        <a:pt x="899" y="40"/>
                      </a:lnTo>
                      <a:lnTo>
                        <a:pt x="902" y="33"/>
                      </a:lnTo>
                      <a:lnTo>
                        <a:pt x="906" y="30"/>
                      </a:lnTo>
                      <a:lnTo>
                        <a:pt x="907" y="33"/>
                      </a:lnTo>
                      <a:lnTo>
                        <a:pt x="915" y="36"/>
                      </a:lnTo>
                      <a:lnTo>
                        <a:pt x="907" y="32"/>
                      </a:lnTo>
                      <a:lnTo>
                        <a:pt x="907" y="25"/>
                      </a:lnTo>
                      <a:lnTo>
                        <a:pt x="904" y="24"/>
                      </a:lnTo>
                      <a:lnTo>
                        <a:pt x="915" y="23"/>
                      </a:lnTo>
                      <a:lnTo>
                        <a:pt x="924" y="26"/>
                      </a:lnTo>
                      <a:lnTo>
                        <a:pt x="921" y="25"/>
                      </a:lnTo>
                      <a:lnTo>
                        <a:pt x="924" y="28"/>
                      </a:lnTo>
                      <a:lnTo>
                        <a:pt x="918" y="26"/>
                      </a:lnTo>
                      <a:lnTo>
                        <a:pt x="919" y="32"/>
                      </a:lnTo>
                      <a:lnTo>
                        <a:pt x="920" y="28"/>
                      </a:lnTo>
                      <a:lnTo>
                        <a:pt x="924" y="31"/>
                      </a:lnTo>
                      <a:lnTo>
                        <a:pt x="924" y="29"/>
                      </a:lnTo>
                      <a:lnTo>
                        <a:pt x="930" y="34"/>
                      </a:lnTo>
                      <a:lnTo>
                        <a:pt x="935" y="37"/>
                      </a:lnTo>
                      <a:lnTo>
                        <a:pt x="934" y="34"/>
                      </a:lnTo>
                      <a:lnTo>
                        <a:pt x="943" y="41"/>
                      </a:lnTo>
                      <a:lnTo>
                        <a:pt x="957" y="42"/>
                      </a:lnTo>
                      <a:lnTo>
                        <a:pt x="969" y="39"/>
                      </a:lnTo>
                      <a:lnTo>
                        <a:pt x="977" y="39"/>
                      </a:lnTo>
                      <a:lnTo>
                        <a:pt x="977" y="42"/>
                      </a:lnTo>
                      <a:lnTo>
                        <a:pt x="973" y="40"/>
                      </a:lnTo>
                      <a:lnTo>
                        <a:pt x="974" y="45"/>
                      </a:lnTo>
                      <a:lnTo>
                        <a:pt x="979" y="49"/>
                      </a:lnTo>
                      <a:lnTo>
                        <a:pt x="979" y="51"/>
                      </a:lnTo>
                      <a:lnTo>
                        <a:pt x="977" y="51"/>
                      </a:lnTo>
                      <a:lnTo>
                        <a:pt x="980" y="51"/>
                      </a:lnTo>
                      <a:lnTo>
                        <a:pt x="984" y="56"/>
                      </a:lnTo>
                      <a:lnTo>
                        <a:pt x="984" y="59"/>
                      </a:lnTo>
                      <a:lnTo>
                        <a:pt x="979" y="61"/>
                      </a:lnTo>
                      <a:lnTo>
                        <a:pt x="970" y="59"/>
                      </a:lnTo>
                      <a:lnTo>
                        <a:pt x="972" y="61"/>
                      </a:lnTo>
                      <a:lnTo>
                        <a:pt x="969" y="66"/>
                      </a:lnTo>
                      <a:lnTo>
                        <a:pt x="971" y="66"/>
                      </a:lnTo>
                      <a:lnTo>
                        <a:pt x="972" y="65"/>
                      </a:lnTo>
                      <a:lnTo>
                        <a:pt x="977" y="67"/>
                      </a:lnTo>
                      <a:lnTo>
                        <a:pt x="980" y="65"/>
                      </a:lnTo>
                      <a:lnTo>
                        <a:pt x="984" y="65"/>
                      </a:lnTo>
                      <a:lnTo>
                        <a:pt x="986" y="67"/>
                      </a:lnTo>
                      <a:lnTo>
                        <a:pt x="987" y="63"/>
                      </a:lnTo>
                      <a:lnTo>
                        <a:pt x="990" y="65"/>
                      </a:lnTo>
                      <a:lnTo>
                        <a:pt x="991" y="63"/>
                      </a:lnTo>
                      <a:lnTo>
                        <a:pt x="992" y="64"/>
                      </a:lnTo>
                      <a:lnTo>
                        <a:pt x="989" y="67"/>
                      </a:lnTo>
                      <a:lnTo>
                        <a:pt x="990" y="68"/>
                      </a:lnTo>
                      <a:lnTo>
                        <a:pt x="992" y="65"/>
                      </a:lnTo>
                      <a:lnTo>
                        <a:pt x="996" y="73"/>
                      </a:lnTo>
                      <a:lnTo>
                        <a:pt x="993" y="75"/>
                      </a:lnTo>
                      <a:lnTo>
                        <a:pt x="989" y="75"/>
                      </a:lnTo>
                      <a:lnTo>
                        <a:pt x="996" y="84"/>
                      </a:lnTo>
                      <a:lnTo>
                        <a:pt x="1003" y="84"/>
                      </a:lnTo>
                      <a:lnTo>
                        <a:pt x="1015" y="90"/>
                      </a:lnTo>
                      <a:lnTo>
                        <a:pt x="1020" y="96"/>
                      </a:lnTo>
                      <a:lnTo>
                        <a:pt x="1020" y="99"/>
                      </a:lnTo>
                      <a:lnTo>
                        <a:pt x="1022" y="98"/>
                      </a:lnTo>
                      <a:lnTo>
                        <a:pt x="1021" y="96"/>
                      </a:lnTo>
                      <a:lnTo>
                        <a:pt x="1026" y="100"/>
                      </a:lnTo>
                      <a:lnTo>
                        <a:pt x="1028" y="104"/>
                      </a:lnTo>
                      <a:lnTo>
                        <a:pt x="1020" y="105"/>
                      </a:lnTo>
                      <a:lnTo>
                        <a:pt x="1020" y="107"/>
                      </a:lnTo>
                      <a:lnTo>
                        <a:pt x="1025" y="113"/>
                      </a:lnTo>
                      <a:lnTo>
                        <a:pt x="1016" y="108"/>
                      </a:lnTo>
                      <a:lnTo>
                        <a:pt x="1030" y="117"/>
                      </a:lnTo>
                      <a:lnTo>
                        <a:pt x="1026" y="117"/>
                      </a:lnTo>
                      <a:lnTo>
                        <a:pt x="1028" y="119"/>
                      </a:lnTo>
                      <a:lnTo>
                        <a:pt x="1024" y="119"/>
                      </a:lnTo>
                      <a:lnTo>
                        <a:pt x="1033" y="129"/>
                      </a:lnTo>
                      <a:lnTo>
                        <a:pt x="1034" y="129"/>
                      </a:lnTo>
                      <a:lnTo>
                        <a:pt x="1035" y="127"/>
                      </a:lnTo>
                      <a:lnTo>
                        <a:pt x="1043" y="129"/>
                      </a:lnTo>
                      <a:lnTo>
                        <a:pt x="1049" y="134"/>
                      </a:lnTo>
                      <a:lnTo>
                        <a:pt x="1047" y="136"/>
                      </a:lnTo>
                      <a:lnTo>
                        <a:pt x="1057" y="138"/>
                      </a:lnTo>
                      <a:lnTo>
                        <a:pt x="1064" y="142"/>
                      </a:lnTo>
                      <a:lnTo>
                        <a:pt x="1075" y="154"/>
                      </a:lnTo>
                      <a:lnTo>
                        <a:pt x="1075" y="158"/>
                      </a:lnTo>
                      <a:lnTo>
                        <a:pt x="1080" y="160"/>
                      </a:lnTo>
                      <a:lnTo>
                        <a:pt x="1086" y="165"/>
                      </a:lnTo>
                      <a:lnTo>
                        <a:pt x="1086" y="170"/>
                      </a:lnTo>
                      <a:lnTo>
                        <a:pt x="1115" y="190"/>
                      </a:lnTo>
                      <a:lnTo>
                        <a:pt x="1117" y="195"/>
                      </a:lnTo>
                      <a:lnTo>
                        <a:pt x="1126" y="205"/>
                      </a:lnTo>
                      <a:lnTo>
                        <a:pt x="1142" y="209"/>
                      </a:lnTo>
                      <a:lnTo>
                        <a:pt x="1141" y="213"/>
                      </a:lnTo>
                      <a:lnTo>
                        <a:pt x="1142" y="211"/>
                      </a:lnTo>
                      <a:lnTo>
                        <a:pt x="1142" y="209"/>
                      </a:lnTo>
                      <a:lnTo>
                        <a:pt x="1148" y="211"/>
                      </a:lnTo>
                      <a:lnTo>
                        <a:pt x="1155" y="215"/>
                      </a:lnTo>
                      <a:lnTo>
                        <a:pt x="1155" y="217"/>
                      </a:lnTo>
                      <a:lnTo>
                        <a:pt x="1156" y="215"/>
                      </a:lnTo>
                      <a:lnTo>
                        <a:pt x="1166" y="225"/>
                      </a:lnTo>
                      <a:lnTo>
                        <a:pt x="1168" y="234"/>
                      </a:lnTo>
                      <a:lnTo>
                        <a:pt x="1176" y="241"/>
                      </a:lnTo>
                      <a:lnTo>
                        <a:pt x="1179" y="249"/>
                      </a:lnTo>
                      <a:lnTo>
                        <a:pt x="1181" y="250"/>
                      </a:lnTo>
                      <a:lnTo>
                        <a:pt x="1183" y="249"/>
                      </a:lnTo>
                      <a:lnTo>
                        <a:pt x="1181" y="248"/>
                      </a:lnTo>
                      <a:lnTo>
                        <a:pt x="1186" y="252"/>
                      </a:lnTo>
                      <a:lnTo>
                        <a:pt x="1163" y="297"/>
                      </a:lnTo>
                      <a:lnTo>
                        <a:pt x="1112" y="395"/>
                      </a:lnTo>
                      <a:lnTo>
                        <a:pt x="1031" y="554"/>
                      </a:lnTo>
                      <a:lnTo>
                        <a:pt x="997" y="620"/>
                      </a:lnTo>
                      <a:lnTo>
                        <a:pt x="1005" y="628"/>
                      </a:lnTo>
                      <a:lnTo>
                        <a:pt x="1008" y="626"/>
                      </a:lnTo>
                      <a:lnTo>
                        <a:pt x="1016" y="636"/>
                      </a:lnTo>
                      <a:lnTo>
                        <a:pt x="1026" y="632"/>
                      </a:lnTo>
                      <a:lnTo>
                        <a:pt x="1039" y="638"/>
                      </a:lnTo>
                      <a:lnTo>
                        <a:pt x="1030" y="648"/>
                      </a:lnTo>
                      <a:lnTo>
                        <a:pt x="1037" y="661"/>
                      </a:lnTo>
                      <a:lnTo>
                        <a:pt x="1036" y="667"/>
                      </a:lnTo>
                      <a:lnTo>
                        <a:pt x="1047" y="701"/>
                      </a:lnTo>
                      <a:lnTo>
                        <a:pt x="1043" y="716"/>
                      </a:lnTo>
                      <a:lnTo>
                        <a:pt x="1063" y="712"/>
                      </a:lnTo>
                      <a:lnTo>
                        <a:pt x="1068" y="714"/>
                      </a:lnTo>
                      <a:lnTo>
                        <a:pt x="1072" y="711"/>
                      </a:lnTo>
                      <a:lnTo>
                        <a:pt x="1073" y="710"/>
                      </a:lnTo>
                      <a:lnTo>
                        <a:pt x="1076" y="702"/>
                      </a:lnTo>
                      <a:lnTo>
                        <a:pt x="1082" y="702"/>
                      </a:lnTo>
                      <a:lnTo>
                        <a:pt x="1082" y="698"/>
                      </a:lnTo>
                      <a:lnTo>
                        <a:pt x="1098" y="698"/>
                      </a:lnTo>
                      <a:lnTo>
                        <a:pt x="1104" y="698"/>
                      </a:lnTo>
                      <a:lnTo>
                        <a:pt x="1110" y="712"/>
                      </a:lnTo>
                      <a:lnTo>
                        <a:pt x="1108" y="716"/>
                      </a:lnTo>
                      <a:lnTo>
                        <a:pt x="1105" y="718"/>
                      </a:lnTo>
                      <a:lnTo>
                        <a:pt x="1107" y="720"/>
                      </a:lnTo>
                      <a:lnTo>
                        <a:pt x="1107" y="722"/>
                      </a:lnTo>
                      <a:lnTo>
                        <a:pt x="1106" y="725"/>
                      </a:lnTo>
                      <a:lnTo>
                        <a:pt x="1111" y="729"/>
                      </a:lnTo>
                      <a:lnTo>
                        <a:pt x="1111" y="735"/>
                      </a:lnTo>
                      <a:lnTo>
                        <a:pt x="1114" y="737"/>
                      </a:lnTo>
                      <a:lnTo>
                        <a:pt x="1113" y="745"/>
                      </a:lnTo>
                      <a:lnTo>
                        <a:pt x="1113" y="751"/>
                      </a:lnTo>
                      <a:lnTo>
                        <a:pt x="1121" y="760"/>
                      </a:lnTo>
                      <a:lnTo>
                        <a:pt x="1125" y="776"/>
                      </a:lnTo>
                      <a:lnTo>
                        <a:pt x="1123" y="784"/>
                      </a:lnTo>
                      <a:lnTo>
                        <a:pt x="1125" y="792"/>
                      </a:lnTo>
                      <a:lnTo>
                        <a:pt x="1125" y="792"/>
                      </a:lnTo>
                      <a:lnTo>
                        <a:pt x="1129" y="835"/>
                      </a:lnTo>
                      <a:lnTo>
                        <a:pt x="1129" y="842"/>
                      </a:lnTo>
                      <a:lnTo>
                        <a:pt x="1125" y="846"/>
                      </a:lnTo>
                      <a:lnTo>
                        <a:pt x="1131" y="852"/>
                      </a:lnTo>
                      <a:lnTo>
                        <a:pt x="1126" y="859"/>
                      </a:lnTo>
                      <a:lnTo>
                        <a:pt x="1131" y="864"/>
                      </a:lnTo>
                      <a:lnTo>
                        <a:pt x="1128" y="874"/>
                      </a:lnTo>
                      <a:lnTo>
                        <a:pt x="1134" y="876"/>
                      </a:lnTo>
                      <a:lnTo>
                        <a:pt x="1142" y="889"/>
                      </a:lnTo>
                      <a:lnTo>
                        <a:pt x="1142" y="889"/>
                      </a:lnTo>
                      <a:lnTo>
                        <a:pt x="1148" y="893"/>
                      </a:lnTo>
                      <a:lnTo>
                        <a:pt x="1150" y="900"/>
                      </a:lnTo>
                      <a:lnTo>
                        <a:pt x="1154" y="903"/>
                      </a:lnTo>
                      <a:lnTo>
                        <a:pt x="1153" y="908"/>
                      </a:lnTo>
                      <a:lnTo>
                        <a:pt x="1160" y="911"/>
                      </a:lnTo>
                      <a:lnTo>
                        <a:pt x="1159" y="921"/>
                      </a:lnTo>
                      <a:lnTo>
                        <a:pt x="1152" y="927"/>
                      </a:lnTo>
                      <a:lnTo>
                        <a:pt x="1149" y="937"/>
                      </a:lnTo>
                      <a:lnTo>
                        <a:pt x="1148" y="950"/>
                      </a:lnTo>
                      <a:lnTo>
                        <a:pt x="1145" y="952"/>
                      </a:lnTo>
                      <a:lnTo>
                        <a:pt x="1133" y="964"/>
                      </a:lnTo>
                      <a:lnTo>
                        <a:pt x="1125" y="967"/>
                      </a:lnTo>
                      <a:lnTo>
                        <a:pt x="1127" y="964"/>
                      </a:lnTo>
                      <a:lnTo>
                        <a:pt x="1123" y="967"/>
                      </a:lnTo>
                      <a:lnTo>
                        <a:pt x="1125" y="957"/>
                      </a:lnTo>
                      <a:lnTo>
                        <a:pt x="1122" y="964"/>
                      </a:lnTo>
                      <a:lnTo>
                        <a:pt x="1119" y="965"/>
                      </a:lnTo>
                      <a:lnTo>
                        <a:pt x="1117" y="963"/>
                      </a:lnTo>
                      <a:lnTo>
                        <a:pt x="1120" y="956"/>
                      </a:lnTo>
                      <a:lnTo>
                        <a:pt x="1119" y="953"/>
                      </a:lnTo>
                      <a:lnTo>
                        <a:pt x="1125" y="950"/>
                      </a:lnTo>
                      <a:lnTo>
                        <a:pt x="1127" y="953"/>
                      </a:lnTo>
                      <a:lnTo>
                        <a:pt x="1138" y="944"/>
                      </a:lnTo>
                      <a:lnTo>
                        <a:pt x="1127" y="952"/>
                      </a:lnTo>
                      <a:lnTo>
                        <a:pt x="1126" y="949"/>
                      </a:lnTo>
                      <a:lnTo>
                        <a:pt x="1123" y="950"/>
                      </a:lnTo>
                      <a:lnTo>
                        <a:pt x="1120" y="948"/>
                      </a:lnTo>
                      <a:lnTo>
                        <a:pt x="1121" y="944"/>
                      </a:lnTo>
                      <a:lnTo>
                        <a:pt x="1125" y="942"/>
                      </a:lnTo>
                      <a:lnTo>
                        <a:pt x="1134" y="944"/>
                      </a:lnTo>
                      <a:lnTo>
                        <a:pt x="1133" y="941"/>
                      </a:lnTo>
                      <a:lnTo>
                        <a:pt x="1128" y="941"/>
                      </a:lnTo>
                      <a:lnTo>
                        <a:pt x="1134" y="922"/>
                      </a:lnTo>
                      <a:lnTo>
                        <a:pt x="1134" y="918"/>
                      </a:lnTo>
                      <a:lnTo>
                        <a:pt x="1135" y="917"/>
                      </a:lnTo>
                      <a:lnTo>
                        <a:pt x="1133" y="917"/>
                      </a:lnTo>
                      <a:lnTo>
                        <a:pt x="1131" y="907"/>
                      </a:lnTo>
                      <a:lnTo>
                        <a:pt x="1139" y="903"/>
                      </a:lnTo>
                      <a:lnTo>
                        <a:pt x="1129" y="907"/>
                      </a:lnTo>
                      <a:lnTo>
                        <a:pt x="1127" y="904"/>
                      </a:lnTo>
                      <a:lnTo>
                        <a:pt x="1112" y="906"/>
                      </a:lnTo>
                      <a:lnTo>
                        <a:pt x="1115" y="910"/>
                      </a:lnTo>
                      <a:lnTo>
                        <a:pt x="1111" y="913"/>
                      </a:lnTo>
                      <a:lnTo>
                        <a:pt x="1111" y="915"/>
                      </a:lnTo>
                      <a:lnTo>
                        <a:pt x="1108" y="918"/>
                      </a:lnTo>
                      <a:lnTo>
                        <a:pt x="1107" y="914"/>
                      </a:lnTo>
                      <a:lnTo>
                        <a:pt x="1107" y="918"/>
                      </a:lnTo>
                      <a:lnTo>
                        <a:pt x="1105" y="922"/>
                      </a:lnTo>
                      <a:lnTo>
                        <a:pt x="1101" y="916"/>
                      </a:lnTo>
                      <a:lnTo>
                        <a:pt x="1102" y="907"/>
                      </a:lnTo>
                      <a:lnTo>
                        <a:pt x="1103" y="909"/>
                      </a:lnTo>
                      <a:lnTo>
                        <a:pt x="1104" y="910"/>
                      </a:lnTo>
                      <a:lnTo>
                        <a:pt x="1105" y="906"/>
                      </a:lnTo>
                      <a:lnTo>
                        <a:pt x="1108" y="907"/>
                      </a:lnTo>
                      <a:lnTo>
                        <a:pt x="1110" y="901"/>
                      </a:lnTo>
                      <a:lnTo>
                        <a:pt x="1113" y="901"/>
                      </a:lnTo>
                      <a:lnTo>
                        <a:pt x="1117" y="891"/>
                      </a:lnTo>
                      <a:lnTo>
                        <a:pt x="1129" y="893"/>
                      </a:lnTo>
                      <a:lnTo>
                        <a:pt x="1119" y="889"/>
                      </a:lnTo>
                      <a:lnTo>
                        <a:pt x="1120" y="883"/>
                      </a:lnTo>
                      <a:lnTo>
                        <a:pt x="1116" y="880"/>
                      </a:lnTo>
                      <a:lnTo>
                        <a:pt x="1117" y="876"/>
                      </a:lnTo>
                      <a:lnTo>
                        <a:pt x="1114" y="872"/>
                      </a:lnTo>
                      <a:lnTo>
                        <a:pt x="1117" y="867"/>
                      </a:lnTo>
                      <a:lnTo>
                        <a:pt x="1111" y="866"/>
                      </a:lnTo>
                      <a:lnTo>
                        <a:pt x="1114" y="864"/>
                      </a:lnTo>
                      <a:lnTo>
                        <a:pt x="1113" y="862"/>
                      </a:lnTo>
                      <a:lnTo>
                        <a:pt x="1119" y="858"/>
                      </a:lnTo>
                      <a:lnTo>
                        <a:pt x="1115" y="860"/>
                      </a:lnTo>
                      <a:lnTo>
                        <a:pt x="1110" y="854"/>
                      </a:lnTo>
                      <a:lnTo>
                        <a:pt x="1109" y="846"/>
                      </a:lnTo>
                      <a:lnTo>
                        <a:pt x="1112" y="848"/>
                      </a:lnTo>
                      <a:lnTo>
                        <a:pt x="1114" y="842"/>
                      </a:lnTo>
                      <a:lnTo>
                        <a:pt x="1110" y="844"/>
                      </a:lnTo>
                      <a:lnTo>
                        <a:pt x="1105" y="839"/>
                      </a:lnTo>
                      <a:lnTo>
                        <a:pt x="1107" y="837"/>
                      </a:lnTo>
                      <a:lnTo>
                        <a:pt x="1107" y="835"/>
                      </a:lnTo>
                      <a:lnTo>
                        <a:pt x="1105" y="835"/>
                      </a:lnTo>
                      <a:lnTo>
                        <a:pt x="1102" y="837"/>
                      </a:lnTo>
                      <a:lnTo>
                        <a:pt x="1098" y="832"/>
                      </a:lnTo>
                      <a:lnTo>
                        <a:pt x="1098" y="831"/>
                      </a:lnTo>
                      <a:lnTo>
                        <a:pt x="1102" y="827"/>
                      </a:lnTo>
                      <a:lnTo>
                        <a:pt x="1107" y="830"/>
                      </a:lnTo>
                      <a:lnTo>
                        <a:pt x="1113" y="827"/>
                      </a:lnTo>
                      <a:lnTo>
                        <a:pt x="1108" y="828"/>
                      </a:lnTo>
                      <a:lnTo>
                        <a:pt x="1104" y="825"/>
                      </a:lnTo>
                      <a:lnTo>
                        <a:pt x="1107" y="822"/>
                      </a:lnTo>
                      <a:lnTo>
                        <a:pt x="1105" y="821"/>
                      </a:lnTo>
                      <a:lnTo>
                        <a:pt x="1106" y="815"/>
                      </a:lnTo>
                      <a:lnTo>
                        <a:pt x="1111" y="815"/>
                      </a:lnTo>
                      <a:lnTo>
                        <a:pt x="1104" y="813"/>
                      </a:lnTo>
                      <a:lnTo>
                        <a:pt x="1104" y="810"/>
                      </a:lnTo>
                      <a:lnTo>
                        <a:pt x="1105" y="807"/>
                      </a:lnTo>
                      <a:lnTo>
                        <a:pt x="1117" y="821"/>
                      </a:lnTo>
                      <a:lnTo>
                        <a:pt x="1109" y="805"/>
                      </a:lnTo>
                      <a:lnTo>
                        <a:pt x="1111" y="799"/>
                      </a:lnTo>
                      <a:lnTo>
                        <a:pt x="1120" y="805"/>
                      </a:lnTo>
                      <a:lnTo>
                        <a:pt x="1112" y="799"/>
                      </a:lnTo>
                      <a:lnTo>
                        <a:pt x="1111" y="798"/>
                      </a:lnTo>
                      <a:lnTo>
                        <a:pt x="1106" y="803"/>
                      </a:lnTo>
                      <a:lnTo>
                        <a:pt x="1105" y="794"/>
                      </a:lnTo>
                      <a:lnTo>
                        <a:pt x="1108" y="793"/>
                      </a:lnTo>
                      <a:lnTo>
                        <a:pt x="1109" y="796"/>
                      </a:lnTo>
                      <a:lnTo>
                        <a:pt x="1111" y="793"/>
                      </a:lnTo>
                      <a:lnTo>
                        <a:pt x="1109" y="790"/>
                      </a:lnTo>
                      <a:lnTo>
                        <a:pt x="1113" y="787"/>
                      </a:lnTo>
                      <a:lnTo>
                        <a:pt x="1105" y="792"/>
                      </a:lnTo>
                      <a:lnTo>
                        <a:pt x="1103" y="786"/>
                      </a:lnTo>
                      <a:lnTo>
                        <a:pt x="1107" y="778"/>
                      </a:lnTo>
                      <a:lnTo>
                        <a:pt x="1109" y="776"/>
                      </a:lnTo>
                      <a:lnTo>
                        <a:pt x="1110" y="773"/>
                      </a:lnTo>
                      <a:lnTo>
                        <a:pt x="1114" y="769"/>
                      </a:lnTo>
                      <a:lnTo>
                        <a:pt x="1118" y="770"/>
                      </a:lnTo>
                      <a:lnTo>
                        <a:pt x="1113" y="769"/>
                      </a:lnTo>
                      <a:lnTo>
                        <a:pt x="1103" y="780"/>
                      </a:lnTo>
                      <a:lnTo>
                        <a:pt x="1098" y="770"/>
                      </a:lnTo>
                      <a:lnTo>
                        <a:pt x="1093" y="766"/>
                      </a:lnTo>
                      <a:lnTo>
                        <a:pt x="1095" y="761"/>
                      </a:lnTo>
                      <a:lnTo>
                        <a:pt x="1094" y="751"/>
                      </a:lnTo>
                      <a:lnTo>
                        <a:pt x="1095" y="753"/>
                      </a:lnTo>
                      <a:lnTo>
                        <a:pt x="1097" y="745"/>
                      </a:lnTo>
                      <a:lnTo>
                        <a:pt x="1094" y="748"/>
                      </a:lnTo>
                      <a:lnTo>
                        <a:pt x="1093" y="743"/>
                      </a:lnTo>
                      <a:lnTo>
                        <a:pt x="1096" y="737"/>
                      </a:lnTo>
                      <a:lnTo>
                        <a:pt x="1096" y="735"/>
                      </a:lnTo>
                      <a:lnTo>
                        <a:pt x="1097" y="722"/>
                      </a:lnTo>
                      <a:lnTo>
                        <a:pt x="1098" y="718"/>
                      </a:lnTo>
                      <a:lnTo>
                        <a:pt x="1101" y="713"/>
                      </a:lnTo>
                      <a:lnTo>
                        <a:pt x="1098" y="718"/>
                      </a:lnTo>
                      <a:lnTo>
                        <a:pt x="1096" y="720"/>
                      </a:lnTo>
                      <a:lnTo>
                        <a:pt x="1094" y="718"/>
                      </a:lnTo>
                      <a:lnTo>
                        <a:pt x="1096" y="724"/>
                      </a:lnTo>
                      <a:lnTo>
                        <a:pt x="1094" y="730"/>
                      </a:lnTo>
                      <a:lnTo>
                        <a:pt x="1094" y="724"/>
                      </a:lnTo>
                      <a:lnTo>
                        <a:pt x="1092" y="722"/>
                      </a:lnTo>
                      <a:lnTo>
                        <a:pt x="1093" y="729"/>
                      </a:lnTo>
                      <a:lnTo>
                        <a:pt x="1090" y="735"/>
                      </a:lnTo>
                      <a:lnTo>
                        <a:pt x="1089" y="751"/>
                      </a:lnTo>
                      <a:lnTo>
                        <a:pt x="1087" y="753"/>
                      </a:lnTo>
                      <a:lnTo>
                        <a:pt x="1087" y="761"/>
                      </a:lnTo>
                      <a:lnTo>
                        <a:pt x="1083" y="770"/>
                      </a:lnTo>
                      <a:lnTo>
                        <a:pt x="1078" y="766"/>
                      </a:lnTo>
                      <a:lnTo>
                        <a:pt x="1079" y="755"/>
                      </a:lnTo>
                      <a:lnTo>
                        <a:pt x="1077" y="760"/>
                      </a:lnTo>
                      <a:lnTo>
                        <a:pt x="1074" y="756"/>
                      </a:lnTo>
                      <a:lnTo>
                        <a:pt x="1067" y="755"/>
                      </a:lnTo>
                      <a:lnTo>
                        <a:pt x="1070" y="752"/>
                      </a:lnTo>
                      <a:lnTo>
                        <a:pt x="1068" y="751"/>
                      </a:lnTo>
                      <a:lnTo>
                        <a:pt x="1070" y="752"/>
                      </a:lnTo>
                      <a:lnTo>
                        <a:pt x="1072" y="747"/>
                      </a:lnTo>
                      <a:lnTo>
                        <a:pt x="1074" y="746"/>
                      </a:lnTo>
                      <a:lnTo>
                        <a:pt x="1072" y="734"/>
                      </a:lnTo>
                      <a:lnTo>
                        <a:pt x="1080" y="733"/>
                      </a:lnTo>
                      <a:lnTo>
                        <a:pt x="1076" y="731"/>
                      </a:lnTo>
                      <a:lnTo>
                        <a:pt x="1074" y="733"/>
                      </a:lnTo>
                      <a:lnTo>
                        <a:pt x="1075" y="730"/>
                      </a:lnTo>
                      <a:lnTo>
                        <a:pt x="1074" y="724"/>
                      </a:lnTo>
                      <a:lnTo>
                        <a:pt x="1074" y="728"/>
                      </a:lnTo>
                      <a:lnTo>
                        <a:pt x="1071" y="728"/>
                      </a:lnTo>
                      <a:lnTo>
                        <a:pt x="1074" y="729"/>
                      </a:lnTo>
                      <a:lnTo>
                        <a:pt x="1072" y="732"/>
                      </a:lnTo>
                      <a:lnTo>
                        <a:pt x="1068" y="736"/>
                      </a:lnTo>
                      <a:lnTo>
                        <a:pt x="1065" y="731"/>
                      </a:lnTo>
                      <a:lnTo>
                        <a:pt x="1068" y="732"/>
                      </a:lnTo>
                      <a:lnTo>
                        <a:pt x="1064" y="729"/>
                      </a:lnTo>
                      <a:lnTo>
                        <a:pt x="1066" y="723"/>
                      </a:lnTo>
                      <a:lnTo>
                        <a:pt x="1063" y="725"/>
                      </a:lnTo>
                      <a:lnTo>
                        <a:pt x="1063" y="720"/>
                      </a:lnTo>
                      <a:lnTo>
                        <a:pt x="1063" y="725"/>
                      </a:lnTo>
                      <a:lnTo>
                        <a:pt x="1061" y="725"/>
                      </a:lnTo>
                      <a:lnTo>
                        <a:pt x="1055" y="714"/>
                      </a:lnTo>
                      <a:lnTo>
                        <a:pt x="1056" y="722"/>
                      </a:lnTo>
                      <a:lnTo>
                        <a:pt x="1053" y="721"/>
                      </a:lnTo>
                      <a:lnTo>
                        <a:pt x="1049" y="723"/>
                      </a:lnTo>
                      <a:lnTo>
                        <a:pt x="1053" y="722"/>
                      </a:lnTo>
                      <a:lnTo>
                        <a:pt x="1062" y="728"/>
                      </a:lnTo>
                      <a:lnTo>
                        <a:pt x="1063" y="731"/>
                      </a:lnTo>
                      <a:lnTo>
                        <a:pt x="1060" y="728"/>
                      </a:lnTo>
                      <a:lnTo>
                        <a:pt x="1060" y="735"/>
                      </a:lnTo>
                      <a:lnTo>
                        <a:pt x="1061" y="737"/>
                      </a:lnTo>
                      <a:lnTo>
                        <a:pt x="1062" y="733"/>
                      </a:lnTo>
                      <a:lnTo>
                        <a:pt x="1064" y="737"/>
                      </a:lnTo>
                      <a:lnTo>
                        <a:pt x="1058" y="739"/>
                      </a:lnTo>
                      <a:lnTo>
                        <a:pt x="1062" y="741"/>
                      </a:lnTo>
                      <a:lnTo>
                        <a:pt x="1065" y="739"/>
                      </a:lnTo>
                      <a:lnTo>
                        <a:pt x="1066" y="745"/>
                      </a:lnTo>
                      <a:lnTo>
                        <a:pt x="1063" y="746"/>
                      </a:lnTo>
                      <a:lnTo>
                        <a:pt x="1066" y="747"/>
                      </a:lnTo>
                      <a:lnTo>
                        <a:pt x="1065" y="754"/>
                      </a:lnTo>
                      <a:lnTo>
                        <a:pt x="1063" y="755"/>
                      </a:lnTo>
                      <a:lnTo>
                        <a:pt x="1058" y="755"/>
                      </a:lnTo>
                      <a:lnTo>
                        <a:pt x="1059" y="750"/>
                      </a:lnTo>
                      <a:lnTo>
                        <a:pt x="1055" y="746"/>
                      </a:lnTo>
                      <a:lnTo>
                        <a:pt x="1055" y="749"/>
                      </a:lnTo>
                      <a:lnTo>
                        <a:pt x="1053" y="749"/>
                      </a:lnTo>
                      <a:lnTo>
                        <a:pt x="1054" y="751"/>
                      </a:lnTo>
                      <a:lnTo>
                        <a:pt x="1056" y="750"/>
                      </a:lnTo>
                      <a:lnTo>
                        <a:pt x="1056" y="754"/>
                      </a:lnTo>
                      <a:lnTo>
                        <a:pt x="1051" y="749"/>
                      </a:lnTo>
                      <a:lnTo>
                        <a:pt x="1050" y="749"/>
                      </a:lnTo>
                      <a:lnTo>
                        <a:pt x="1051" y="754"/>
                      </a:lnTo>
                      <a:lnTo>
                        <a:pt x="1047" y="755"/>
                      </a:lnTo>
                      <a:lnTo>
                        <a:pt x="1047" y="753"/>
                      </a:lnTo>
                      <a:lnTo>
                        <a:pt x="1049" y="751"/>
                      </a:lnTo>
                      <a:lnTo>
                        <a:pt x="1045" y="748"/>
                      </a:lnTo>
                      <a:lnTo>
                        <a:pt x="1046" y="745"/>
                      </a:lnTo>
                      <a:lnTo>
                        <a:pt x="1045" y="747"/>
                      </a:lnTo>
                      <a:lnTo>
                        <a:pt x="1045" y="744"/>
                      </a:lnTo>
                      <a:lnTo>
                        <a:pt x="1041" y="743"/>
                      </a:lnTo>
                      <a:lnTo>
                        <a:pt x="1033" y="728"/>
                      </a:lnTo>
                      <a:lnTo>
                        <a:pt x="1039" y="727"/>
                      </a:lnTo>
                      <a:lnTo>
                        <a:pt x="1033" y="727"/>
                      </a:lnTo>
                      <a:lnTo>
                        <a:pt x="1031" y="716"/>
                      </a:lnTo>
                      <a:lnTo>
                        <a:pt x="1032" y="712"/>
                      </a:lnTo>
                      <a:lnTo>
                        <a:pt x="1029" y="700"/>
                      </a:lnTo>
                      <a:lnTo>
                        <a:pt x="1023" y="696"/>
                      </a:lnTo>
                      <a:lnTo>
                        <a:pt x="1026" y="696"/>
                      </a:lnTo>
                      <a:lnTo>
                        <a:pt x="1028" y="694"/>
                      </a:lnTo>
                      <a:lnTo>
                        <a:pt x="1023" y="694"/>
                      </a:lnTo>
                      <a:lnTo>
                        <a:pt x="1014" y="681"/>
                      </a:lnTo>
                      <a:lnTo>
                        <a:pt x="1016" y="682"/>
                      </a:lnTo>
                      <a:lnTo>
                        <a:pt x="1015" y="678"/>
                      </a:lnTo>
                      <a:lnTo>
                        <a:pt x="1012" y="679"/>
                      </a:lnTo>
                      <a:lnTo>
                        <a:pt x="1005" y="665"/>
                      </a:lnTo>
                      <a:lnTo>
                        <a:pt x="1012" y="665"/>
                      </a:lnTo>
                      <a:lnTo>
                        <a:pt x="1016" y="661"/>
                      </a:lnTo>
                      <a:lnTo>
                        <a:pt x="1017" y="652"/>
                      </a:lnTo>
                      <a:lnTo>
                        <a:pt x="1022" y="649"/>
                      </a:lnTo>
                      <a:lnTo>
                        <a:pt x="1024" y="657"/>
                      </a:lnTo>
                      <a:lnTo>
                        <a:pt x="1020" y="662"/>
                      </a:lnTo>
                      <a:lnTo>
                        <a:pt x="1019" y="667"/>
                      </a:lnTo>
                      <a:lnTo>
                        <a:pt x="1017" y="667"/>
                      </a:lnTo>
                      <a:lnTo>
                        <a:pt x="1018" y="669"/>
                      </a:lnTo>
                      <a:lnTo>
                        <a:pt x="1020" y="668"/>
                      </a:lnTo>
                      <a:lnTo>
                        <a:pt x="1023" y="658"/>
                      </a:lnTo>
                      <a:lnTo>
                        <a:pt x="1031" y="663"/>
                      </a:lnTo>
                      <a:lnTo>
                        <a:pt x="1025" y="657"/>
                      </a:lnTo>
                      <a:lnTo>
                        <a:pt x="1023" y="646"/>
                      </a:lnTo>
                      <a:lnTo>
                        <a:pt x="1019" y="650"/>
                      </a:lnTo>
                      <a:lnTo>
                        <a:pt x="1011" y="653"/>
                      </a:lnTo>
                      <a:lnTo>
                        <a:pt x="996" y="651"/>
                      </a:lnTo>
                      <a:lnTo>
                        <a:pt x="986" y="641"/>
                      </a:lnTo>
                      <a:lnTo>
                        <a:pt x="979" y="633"/>
                      </a:lnTo>
                      <a:lnTo>
                        <a:pt x="985" y="631"/>
                      </a:lnTo>
                      <a:lnTo>
                        <a:pt x="986" y="626"/>
                      </a:lnTo>
                      <a:lnTo>
                        <a:pt x="985" y="622"/>
                      </a:lnTo>
                      <a:lnTo>
                        <a:pt x="983" y="622"/>
                      </a:lnTo>
                      <a:lnTo>
                        <a:pt x="983" y="628"/>
                      </a:lnTo>
                      <a:lnTo>
                        <a:pt x="974" y="627"/>
                      </a:lnTo>
                      <a:lnTo>
                        <a:pt x="957" y="609"/>
                      </a:lnTo>
                      <a:lnTo>
                        <a:pt x="930" y="601"/>
                      </a:lnTo>
                      <a:lnTo>
                        <a:pt x="926" y="596"/>
                      </a:lnTo>
                      <a:lnTo>
                        <a:pt x="929" y="597"/>
                      </a:lnTo>
                      <a:lnTo>
                        <a:pt x="926" y="591"/>
                      </a:lnTo>
                      <a:lnTo>
                        <a:pt x="928" y="589"/>
                      </a:lnTo>
                      <a:lnTo>
                        <a:pt x="921" y="585"/>
                      </a:lnTo>
                      <a:lnTo>
                        <a:pt x="920" y="580"/>
                      </a:lnTo>
                      <a:lnTo>
                        <a:pt x="916" y="576"/>
                      </a:lnTo>
                      <a:lnTo>
                        <a:pt x="922" y="571"/>
                      </a:lnTo>
                      <a:lnTo>
                        <a:pt x="923" y="570"/>
                      </a:lnTo>
                      <a:lnTo>
                        <a:pt x="921" y="570"/>
                      </a:lnTo>
                      <a:lnTo>
                        <a:pt x="928" y="564"/>
                      </a:lnTo>
                      <a:lnTo>
                        <a:pt x="932" y="563"/>
                      </a:lnTo>
                      <a:lnTo>
                        <a:pt x="928" y="563"/>
                      </a:lnTo>
                      <a:lnTo>
                        <a:pt x="924" y="566"/>
                      </a:lnTo>
                      <a:lnTo>
                        <a:pt x="911" y="570"/>
                      </a:lnTo>
                      <a:lnTo>
                        <a:pt x="909" y="570"/>
                      </a:lnTo>
                      <a:lnTo>
                        <a:pt x="905" y="561"/>
                      </a:lnTo>
                      <a:lnTo>
                        <a:pt x="899" y="558"/>
                      </a:lnTo>
                      <a:lnTo>
                        <a:pt x="910" y="553"/>
                      </a:lnTo>
                      <a:lnTo>
                        <a:pt x="904" y="552"/>
                      </a:lnTo>
                      <a:lnTo>
                        <a:pt x="907" y="552"/>
                      </a:lnTo>
                      <a:lnTo>
                        <a:pt x="905" y="551"/>
                      </a:lnTo>
                      <a:lnTo>
                        <a:pt x="907" y="550"/>
                      </a:lnTo>
                      <a:lnTo>
                        <a:pt x="902" y="550"/>
                      </a:lnTo>
                      <a:lnTo>
                        <a:pt x="905" y="548"/>
                      </a:lnTo>
                      <a:lnTo>
                        <a:pt x="897" y="547"/>
                      </a:lnTo>
                      <a:lnTo>
                        <a:pt x="904" y="546"/>
                      </a:lnTo>
                      <a:lnTo>
                        <a:pt x="905" y="543"/>
                      </a:lnTo>
                      <a:lnTo>
                        <a:pt x="899" y="544"/>
                      </a:lnTo>
                      <a:lnTo>
                        <a:pt x="899" y="541"/>
                      </a:lnTo>
                      <a:lnTo>
                        <a:pt x="893" y="542"/>
                      </a:lnTo>
                      <a:lnTo>
                        <a:pt x="890" y="540"/>
                      </a:lnTo>
                      <a:lnTo>
                        <a:pt x="891" y="538"/>
                      </a:lnTo>
                      <a:lnTo>
                        <a:pt x="905" y="541"/>
                      </a:lnTo>
                      <a:lnTo>
                        <a:pt x="903" y="537"/>
                      </a:lnTo>
                      <a:lnTo>
                        <a:pt x="899" y="538"/>
                      </a:lnTo>
                      <a:lnTo>
                        <a:pt x="893" y="535"/>
                      </a:lnTo>
                      <a:lnTo>
                        <a:pt x="895" y="533"/>
                      </a:lnTo>
                      <a:lnTo>
                        <a:pt x="894" y="529"/>
                      </a:lnTo>
                      <a:lnTo>
                        <a:pt x="897" y="531"/>
                      </a:lnTo>
                      <a:lnTo>
                        <a:pt x="896" y="528"/>
                      </a:lnTo>
                      <a:lnTo>
                        <a:pt x="898" y="526"/>
                      </a:lnTo>
                      <a:lnTo>
                        <a:pt x="900" y="527"/>
                      </a:lnTo>
                      <a:lnTo>
                        <a:pt x="899" y="525"/>
                      </a:lnTo>
                      <a:lnTo>
                        <a:pt x="907" y="529"/>
                      </a:lnTo>
                      <a:lnTo>
                        <a:pt x="907" y="527"/>
                      </a:lnTo>
                      <a:lnTo>
                        <a:pt x="902" y="523"/>
                      </a:lnTo>
                      <a:lnTo>
                        <a:pt x="890" y="527"/>
                      </a:lnTo>
                      <a:lnTo>
                        <a:pt x="889" y="525"/>
                      </a:lnTo>
                      <a:lnTo>
                        <a:pt x="891" y="524"/>
                      </a:lnTo>
                      <a:lnTo>
                        <a:pt x="889" y="522"/>
                      </a:lnTo>
                      <a:lnTo>
                        <a:pt x="886" y="524"/>
                      </a:lnTo>
                      <a:lnTo>
                        <a:pt x="887" y="521"/>
                      </a:lnTo>
                      <a:lnTo>
                        <a:pt x="885" y="520"/>
                      </a:lnTo>
                      <a:lnTo>
                        <a:pt x="884" y="523"/>
                      </a:lnTo>
                      <a:lnTo>
                        <a:pt x="880" y="524"/>
                      </a:lnTo>
                      <a:lnTo>
                        <a:pt x="880" y="522"/>
                      </a:lnTo>
                      <a:lnTo>
                        <a:pt x="883" y="520"/>
                      </a:lnTo>
                      <a:lnTo>
                        <a:pt x="880" y="520"/>
                      </a:lnTo>
                      <a:lnTo>
                        <a:pt x="882" y="518"/>
                      </a:lnTo>
                      <a:lnTo>
                        <a:pt x="878" y="521"/>
                      </a:lnTo>
                      <a:lnTo>
                        <a:pt x="883" y="515"/>
                      </a:lnTo>
                      <a:lnTo>
                        <a:pt x="884" y="511"/>
                      </a:lnTo>
                      <a:lnTo>
                        <a:pt x="880" y="515"/>
                      </a:lnTo>
                      <a:lnTo>
                        <a:pt x="878" y="515"/>
                      </a:lnTo>
                      <a:lnTo>
                        <a:pt x="879" y="516"/>
                      </a:lnTo>
                      <a:lnTo>
                        <a:pt x="876" y="522"/>
                      </a:lnTo>
                      <a:lnTo>
                        <a:pt x="874" y="519"/>
                      </a:lnTo>
                      <a:lnTo>
                        <a:pt x="875" y="517"/>
                      </a:lnTo>
                      <a:lnTo>
                        <a:pt x="872" y="519"/>
                      </a:lnTo>
                      <a:lnTo>
                        <a:pt x="872" y="521"/>
                      </a:lnTo>
                      <a:lnTo>
                        <a:pt x="869" y="520"/>
                      </a:lnTo>
                      <a:lnTo>
                        <a:pt x="868" y="513"/>
                      </a:lnTo>
                      <a:lnTo>
                        <a:pt x="882" y="507"/>
                      </a:lnTo>
                      <a:lnTo>
                        <a:pt x="881" y="506"/>
                      </a:lnTo>
                      <a:lnTo>
                        <a:pt x="883" y="504"/>
                      </a:lnTo>
                      <a:lnTo>
                        <a:pt x="870" y="510"/>
                      </a:lnTo>
                      <a:lnTo>
                        <a:pt x="871" y="505"/>
                      </a:lnTo>
                      <a:lnTo>
                        <a:pt x="864" y="505"/>
                      </a:lnTo>
                      <a:lnTo>
                        <a:pt x="865" y="505"/>
                      </a:lnTo>
                      <a:lnTo>
                        <a:pt x="862" y="507"/>
                      </a:lnTo>
                      <a:lnTo>
                        <a:pt x="870" y="507"/>
                      </a:lnTo>
                      <a:lnTo>
                        <a:pt x="865" y="511"/>
                      </a:lnTo>
                      <a:lnTo>
                        <a:pt x="863" y="509"/>
                      </a:lnTo>
                      <a:lnTo>
                        <a:pt x="863" y="511"/>
                      </a:lnTo>
                      <a:lnTo>
                        <a:pt x="860" y="514"/>
                      </a:lnTo>
                      <a:lnTo>
                        <a:pt x="860" y="513"/>
                      </a:lnTo>
                      <a:lnTo>
                        <a:pt x="860" y="515"/>
                      </a:lnTo>
                      <a:lnTo>
                        <a:pt x="852" y="511"/>
                      </a:lnTo>
                      <a:lnTo>
                        <a:pt x="857" y="514"/>
                      </a:lnTo>
                      <a:lnTo>
                        <a:pt x="852" y="514"/>
                      </a:lnTo>
                      <a:lnTo>
                        <a:pt x="851" y="515"/>
                      </a:lnTo>
                      <a:lnTo>
                        <a:pt x="849" y="517"/>
                      </a:lnTo>
                      <a:lnTo>
                        <a:pt x="850" y="517"/>
                      </a:lnTo>
                      <a:lnTo>
                        <a:pt x="858" y="516"/>
                      </a:lnTo>
                      <a:lnTo>
                        <a:pt x="853" y="521"/>
                      </a:lnTo>
                      <a:lnTo>
                        <a:pt x="860" y="518"/>
                      </a:lnTo>
                      <a:lnTo>
                        <a:pt x="858" y="524"/>
                      </a:lnTo>
                      <a:lnTo>
                        <a:pt x="852" y="526"/>
                      </a:lnTo>
                      <a:lnTo>
                        <a:pt x="850" y="523"/>
                      </a:lnTo>
                      <a:lnTo>
                        <a:pt x="845" y="525"/>
                      </a:lnTo>
                      <a:lnTo>
                        <a:pt x="844" y="525"/>
                      </a:lnTo>
                      <a:lnTo>
                        <a:pt x="845" y="525"/>
                      </a:lnTo>
                      <a:lnTo>
                        <a:pt x="850" y="525"/>
                      </a:lnTo>
                      <a:lnTo>
                        <a:pt x="852" y="531"/>
                      </a:lnTo>
                      <a:lnTo>
                        <a:pt x="854" y="528"/>
                      </a:lnTo>
                      <a:lnTo>
                        <a:pt x="856" y="527"/>
                      </a:lnTo>
                      <a:lnTo>
                        <a:pt x="855" y="530"/>
                      </a:lnTo>
                      <a:lnTo>
                        <a:pt x="859" y="527"/>
                      </a:lnTo>
                      <a:lnTo>
                        <a:pt x="859" y="534"/>
                      </a:lnTo>
                      <a:lnTo>
                        <a:pt x="854" y="535"/>
                      </a:lnTo>
                      <a:lnTo>
                        <a:pt x="853" y="533"/>
                      </a:lnTo>
                      <a:lnTo>
                        <a:pt x="852" y="536"/>
                      </a:lnTo>
                      <a:lnTo>
                        <a:pt x="850" y="533"/>
                      </a:lnTo>
                      <a:lnTo>
                        <a:pt x="850" y="535"/>
                      </a:lnTo>
                      <a:lnTo>
                        <a:pt x="846" y="538"/>
                      </a:lnTo>
                      <a:lnTo>
                        <a:pt x="845" y="536"/>
                      </a:lnTo>
                      <a:lnTo>
                        <a:pt x="845" y="538"/>
                      </a:lnTo>
                      <a:lnTo>
                        <a:pt x="842" y="539"/>
                      </a:lnTo>
                      <a:lnTo>
                        <a:pt x="848" y="539"/>
                      </a:lnTo>
                      <a:lnTo>
                        <a:pt x="847" y="540"/>
                      </a:lnTo>
                      <a:lnTo>
                        <a:pt x="847" y="542"/>
                      </a:lnTo>
                      <a:lnTo>
                        <a:pt x="846" y="543"/>
                      </a:lnTo>
                      <a:lnTo>
                        <a:pt x="850" y="541"/>
                      </a:lnTo>
                      <a:lnTo>
                        <a:pt x="845" y="544"/>
                      </a:lnTo>
                      <a:lnTo>
                        <a:pt x="844" y="540"/>
                      </a:lnTo>
                      <a:lnTo>
                        <a:pt x="838" y="545"/>
                      </a:lnTo>
                      <a:lnTo>
                        <a:pt x="837" y="548"/>
                      </a:lnTo>
                      <a:lnTo>
                        <a:pt x="836" y="544"/>
                      </a:lnTo>
                      <a:lnTo>
                        <a:pt x="835" y="546"/>
                      </a:lnTo>
                      <a:lnTo>
                        <a:pt x="833" y="546"/>
                      </a:lnTo>
                      <a:lnTo>
                        <a:pt x="831" y="547"/>
                      </a:lnTo>
                      <a:lnTo>
                        <a:pt x="824" y="540"/>
                      </a:lnTo>
                      <a:lnTo>
                        <a:pt x="823" y="538"/>
                      </a:lnTo>
                      <a:lnTo>
                        <a:pt x="827" y="537"/>
                      </a:lnTo>
                      <a:lnTo>
                        <a:pt x="825" y="536"/>
                      </a:lnTo>
                      <a:lnTo>
                        <a:pt x="817" y="541"/>
                      </a:lnTo>
                      <a:lnTo>
                        <a:pt x="821" y="535"/>
                      </a:lnTo>
                      <a:lnTo>
                        <a:pt x="821" y="529"/>
                      </a:lnTo>
                      <a:lnTo>
                        <a:pt x="818" y="534"/>
                      </a:lnTo>
                      <a:lnTo>
                        <a:pt x="809" y="538"/>
                      </a:lnTo>
                      <a:lnTo>
                        <a:pt x="808" y="544"/>
                      </a:lnTo>
                      <a:lnTo>
                        <a:pt x="807" y="542"/>
                      </a:lnTo>
                      <a:lnTo>
                        <a:pt x="811" y="535"/>
                      </a:lnTo>
                      <a:lnTo>
                        <a:pt x="811" y="532"/>
                      </a:lnTo>
                      <a:lnTo>
                        <a:pt x="807" y="536"/>
                      </a:lnTo>
                      <a:lnTo>
                        <a:pt x="805" y="534"/>
                      </a:lnTo>
                      <a:lnTo>
                        <a:pt x="806" y="538"/>
                      </a:lnTo>
                      <a:lnTo>
                        <a:pt x="803" y="544"/>
                      </a:lnTo>
                      <a:lnTo>
                        <a:pt x="800" y="534"/>
                      </a:lnTo>
                      <a:lnTo>
                        <a:pt x="801" y="539"/>
                      </a:lnTo>
                      <a:lnTo>
                        <a:pt x="798" y="540"/>
                      </a:lnTo>
                      <a:lnTo>
                        <a:pt x="796" y="541"/>
                      </a:lnTo>
                      <a:lnTo>
                        <a:pt x="796" y="537"/>
                      </a:lnTo>
                      <a:lnTo>
                        <a:pt x="794" y="542"/>
                      </a:lnTo>
                      <a:lnTo>
                        <a:pt x="792" y="540"/>
                      </a:lnTo>
                      <a:lnTo>
                        <a:pt x="791" y="543"/>
                      </a:lnTo>
                      <a:lnTo>
                        <a:pt x="785" y="543"/>
                      </a:lnTo>
                      <a:lnTo>
                        <a:pt x="794" y="535"/>
                      </a:lnTo>
                      <a:lnTo>
                        <a:pt x="783" y="542"/>
                      </a:lnTo>
                      <a:lnTo>
                        <a:pt x="783" y="538"/>
                      </a:lnTo>
                      <a:lnTo>
                        <a:pt x="786" y="536"/>
                      </a:lnTo>
                      <a:lnTo>
                        <a:pt x="782" y="536"/>
                      </a:lnTo>
                      <a:lnTo>
                        <a:pt x="782" y="540"/>
                      </a:lnTo>
                      <a:lnTo>
                        <a:pt x="780" y="540"/>
                      </a:lnTo>
                      <a:lnTo>
                        <a:pt x="780" y="541"/>
                      </a:lnTo>
                      <a:lnTo>
                        <a:pt x="771" y="542"/>
                      </a:lnTo>
                      <a:lnTo>
                        <a:pt x="769" y="545"/>
                      </a:lnTo>
                      <a:lnTo>
                        <a:pt x="767" y="546"/>
                      </a:lnTo>
                      <a:lnTo>
                        <a:pt x="767" y="541"/>
                      </a:lnTo>
                      <a:lnTo>
                        <a:pt x="763" y="538"/>
                      </a:lnTo>
                      <a:lnTo>
                        <a:pt x="764" y="544"/>
                      </a:lnTo>
                      <a:lnTo>
                        <a:pt x="759" y="538"/>
                      </a:lnTo>
                      <a:lnTo>
                        <a:pt x="750" y="537"/>
                      </a:lnTo>
                      <a:lnTo>
                        <a:pt x="751" y="534"/>
                      </a:lnTo>
                      <a:lnTo>
                        <a:pt x="748" y="530"/>
                      </a:lnTo>
                      <a:lnTo>
                        <a:pt x="751" y="527"/>
                      </a:lnTo>
                      <a:lnTo>
                        <a:pt x="753" y="529"/>
                      </a:lnTo>
                      <a:lnTo>
                        <a:pt x="753" y="525"/>
                      </a:lnTo>
                      <a:lnTo>
                        <a:pt x="759" y="525"/>
                      </a:lnTo>
                      <a:lnTo>
                        <a:pt x="765" y="531"/>
                      </a:lnTo>
                      <a:lnTo>
                        <a:pt x="765" y="527"/>
                      </a:lnTo>
                      <a:lnTo>
                        <a:pt x="773" y="527"/>
                      </a:lnTo>
                      <a:lnTo>
                        <a:pt x="773" y="525"/>
                      </a:lnTo>
                      <a:lnTo>
                        <a:pt x="780" y="523"/>
                      </a:lnTo>
                      <a:lnTo>
                        <a:pt x="769" y="522"/>
                      </a:lnTo>
                      <a:lnTo>
                        <a:pt x="767" y="522"/>
                      </a:lnTo>
                      <a:lnTo>
                        <a:pt x="768" y="524"/>
                      </a:lnTo>
                      <a:lnTo>
                        <a:pt x="763" y="513"/>
                      </a:lnTo>
                      <a:lnTo>
                        <a:pt x="773" y="503"/>
                      </a:lnTo>
                      <a:lnTo>
                        <a:pt x="783" y="500"/>
                      </a:lnTo>
                      <a:lnTo>
                        <a:pt x="788" y="495"/>
                      </a:lnTo>
                      <a:lnTo>
                        <a:pt x="790" y="495"/>
                      </a:lnTo>
                      <a:lnTo>
                        <a:pt x="795" y="489"/>
                      </a:lnTo>
                      <a:lnTo>
                        <a:pt x="797" y="480"/>
                      </a:lnTo>
                      <a:lnTo>
                        <a:pt x="806" y="482"/>
                      </a:lnTo>
                      <a:lnTo>
                        <a:pt x="824" y="480"/>
                      </a:lnTo>
                      <a:lnTo>
                        <a:pt x="828" y="490"/>
                      </a:lnTo>
                      <a:lnTo>
                        <a:pt x="835" y="490"/>
                      </a:lnTo>
                      <a:lnTo>
                        <a:pt x="847" y="505"/>
                      </a:lnTo>
                      <a:lnTo>
                        <a:pt x="847" y="499"/>
                      </a:lnTo>
                      <a:lnTo>
                        <a:pt x="843" y="498"/>
                      </a:lnTo>
                      <a:lnTo>
                        <a:pt x="834" y="480"/>
                      </a:lnTo>
                      <a:lnTo>
                        <a:pt x="847" y="476"/>
                      </a:lnTo>
                      <a:lnTo>
                        <a:pt x="858" y="477"/>
                      </a:lnTo>
                      <a:lnTo>
                        <a:pt x="849" y="472"/>
                      </a:lnTo>
                      <a:lnTo>
                        <a:pt x="843" y="474"/>
                      </a:lnTo>
                      <a:lnTo>
                        <a:pt x="838" y="478"/>
                      </a:lnTo>
                      <a:lnTo>
                        <a:pt x="828" y="471"/>
                      </a:lnTo>
                      <a:lnTo>
                        <a:pt x="830" y="466"/>
                      </a:lnTo>
                      <a:lnTo>
                        <a:pt x="827" y="468"/>
                      </a:lnTo>
                      <a:lnTo>
                        <a:pt x="818" y="467"/>
                      </a:lnTo>
                      <a:lnTo>
                        <a:pt x="817" y="467"/>
                      </a:lnTo>
                      <a:lnTo>
                        <a:pt x="810" y="470"/>
                      </a:lnTo>
                      <a:lnTo>
                        <a:pt x="796" y="468"/>
                      </a:lnTo>
                      <a:lnTo>
                        <a:pt x="792" y="470"/>
                      </a:lnTo>
                      <a:lnTo>
                        <a:pt x="791" y="476"/>
                      </a:lnTo>
                      <a:lnTo>
                        <a:pt x="789" y="473"/>
                      </a:lnTo>
                      <a:lnTo>
                        <a:pt x="783" y="474"/>
                      </a:lnTo>
                      <a:lnTo>
                        <a:pt x="773" y="477"/>
                      </a:lnTo>
                      <a:lnTo>
                        <a:pt x="772" y="480"/>
                      </a:lnTo>
                      <a:lnTo>
                        <a:pt x="773" y="482"/>
                      </a:lnTo>
                      <a:lnTo>
                        <a:pt x="766" y="484"/>
                      </a:lnTo>
                      <a:lnTo>
                        <a:pt x="761" y="484"/>
                      </a:lnTo>
                      <a:lnTo>
                        <a:pt x="756" y="479"/>
                      </a:lnTo>
                      <a:lnTo>
                        <a:pt x="757" y="476"/>
                      </a:lnTo>
                      <a:lnTo>
                        <a:pt x="753" y="475"/>
                      </a:lnTo>
                      <a:lnTo>
                        <a:pt x="756" y="477"/>
                      </a:lnTo>
                      <a:lnTo>
                        <a:pt x="755" y="480"/>
                      </a:lnTo>
                      <a:lnTo>
                        <a:pt x="757" y="490"/>
                      </a:lnTo>
                      <a:lnTo>
                        <a:pt x="751" y="494"/>
                      </a:lnTo>
                      <a:lnTo>
                        <a:pt x="739" y="490"/>
                      </a:lnTo>
                      <a:lnTo>
                        <a:pt x="738" y="490"/>
                      </a:lnTo>
                      <a:lnTo>
                        <a:pt x="742" y="494"/>
                      </a:lnTo>
                      <a:lnTo>
                        <a:pt x="738" y="498"/>
                      </a:lnTo>
                      <a:lnTo>
                        <a:pt x="733" y="498"/>
                      </a:lnTo>
                      <a:lnTo>
                        <a:pt x="730" y="495"/>
                      </a:lnTo>
                      <a:lnTo>
                        <a:pt x="734" y="494"/>
                      </a:lnTo>
                      <a:lnTo>
                        <a:pt x="733" y="490"/>
                      </a:lnTo>
                      <a:lnTo>
                        <a:pt x="728" y="495"/>
                      </a:lnTo>
                      <a:lnTo>
                        <a:pt x="726" y="494"/>
                      </a:lnTo>
                      <a:lnTo>
                        <a:pt x="728" y="492"/>
                      </a:lnTo>
                      <a:lnTo>
                        <a:pt x="724" y="492"/>
                      </a:lnTo>
                      <a:lnTo>
                        <a:pt x="726" y="495"/>
                      </a:lnTo>
                      <a:lnTo>
                        <a:pt x="724" y="497"/>
                      </a:lnTo>
                      <a:lnTo>
                        <a:pt x="718" y="494"/>
                      </a:lnTo>
                      <a:lnTo>
                        <a:pt x="719" y="495"/>
                      </a:lnTo>
                      <a:lnTo>
                        <a:pt x="717" y="499"/>
                      </a:lnTo>
                      <a:lnTo>
                        <a:pt x="708" y="496"/>
                      </a:lnTo>
                      <a:lnTo>
                        <a:pt x="711" y="499"/>
                      </a:lnTo>
                      <a:lnTo>
                        <a:pt x="706" y="499"/>
                      </a:lnTo>
                      <a:lnTo>
                        <a:pt x="704" y="503"/>
                      </a:lnTo>
                      <a:lnTo>
                        <a:pt x="699" y="503"/>
                      </a:lnTo>
                      <a:lnTo>
                        <a:pt x="701" y="505"/>
                      </a:lnTo>
                      <a:lnTo>
                        <a:pt x="698" y="509"/>
                      </a:lnTo>
                      <a:lnTo>
                        <a:pt x="702" y="509"/>
                      </a:lnTo>
                      <a:lnTo>
                        <a:pt x="708" y="514"/>
                      </a:lnTo>
                      <a:lnTo>
                        <a:pt x="711" y="521"/>
                      </a:lnTo>
                      <a:lnTo>
                        <a:pt x="711" y="527"/>
                      </a:lnTo>
                      <a:lnTo>
                        <a:pt x="710" y="527"/>
                      </a:lnTo>
                      <a:lnTo>
                        <a:pt x="711" y="529"/>
                      </a:lnTo>
                      <a:lnTo>
                        <a:pt x="709" y="528"/>
                      </a:lnTo>
                      <a:lnTo>
                        <a:pt x="704" y="532"/>
                      </a:lnTo>
                      <a:lnTo>
                        <a:pt x="699" y="533"/>
                      </a:lnTo>
                      <a:lnTo>
                        <a:pt x="692" y="529"/>
                      </a:lnTo>
                      <a:lnTo>
                        <a:pt x="688" y="532"/>
                      </a:lnTo>
                      <a:lnTo>
                        <a:pt x="689" y="533"/>
                      </a:lnTo>
                      <a:lnTo>
                        <a:pt x="684" y="532"/>
                      </a:lnTo>
                      <a:lnTo>
                        <a:pt x="683" y="537"/>
                      </a:lnTo>
                      <a:lnTo>
                        <a:pt x="674" y="536"/>
                      </a:lnTo>
                      <a:lnTo>
                        <a:pt x="679" y="539"/>
                      </a:lnTo>
                      <a:lnTo>
                        <a:pt x="675" y="538"/>
                      </a:lnTo>
                      <a:lnTo>
                        <a:pt x="676" y="541"/>
                      </a:lnTo>
                      <a:lnTo>
                        <a:pt x="674" y="542"/>
                      </a:lnTo>
                      <a:lnTo>
                        <a:pt x="672" y="540"/>
                      </a:lnTo>
                      <a:lnTo>
                        <a:pt x="673" y="543"/>
                      </a:lnTo>
                      <a:lnTo>
                        <a:pt x="671" y="541"/>
                      </a:lnTo>
                      <a:lnTo>
                        <a:pt x="669" y="544"/>
                      </a:lnTo>
                      <a:lnTo>
                        <a:pt x="669" y="537"/>
                      </a:lnTo>
                      <a:lnTo>
                        <a:pt x="666" y="542"/>
                      </a:lnTo>
                      <a:lnTo>
                        <a:pt x="664" y="538"/>
                      </a:lnTo>
                      <a:lnTo>
                        <a:pt x="664" y="542"/>
                      </a:lnTo>
                      <a:lnTo>
                        <a:pt x="662" y="543"/>
                      </a:lnTo>
                      <a:lnTo>
                        <a:pt x="662" y="540"/>
                      </a:lnTo>
                      <a:lnTo>
                        <a:pt x="658" y="540"/>
                      </a:lnTo>
                      <a:lnTo>
                        <a:pt x="653" y="536"/>
                      </a:lnTo>
                      <a:lnTo>
                        <a:pt x="649" y="538"/>
                      </a:lnTo>
                      <a:lnTo>
                        <a:pt x="648" y="541"/>
                      </a:lnTo>
                      <a:lnTo>
                        <a:pt x="642" y="539"/>
                      </a:lnTo>
                      <a:lnTo>
                        <a:pt x="639" y="544"/>
                      </a:lnTo>
                      <a:lnTo>
                        <a:pt x="635" y="537"/>
                      </a:lnTo>
                      <a:lnTo>
                        <a:pt x="632" y="539"/>
                      </a:lnTo>
                      <a:lnTo>
                        <a:pt x="632" y="542"/>
                      </a:lnTo>
                      <a:lnTo>
                        <a:pt x="628" y="540"/>
                      </a:lnTo>
                      <a:lnTo>
                        <a:pt x="626" y="544"/>
                      </a:lnTo>
                      <a:lnTo>
                        <a:pt x="621" y="539"/>
                      </a:lnTo>
                      <a:lnTo>
                        <a:pt x="619" y="541"/>
                      </a:lnTo>
                      <a:lnTo>
                        <a:pt x="617" y="540"/>
                      </a:lnTo>
                      <a:lnTo>
                        <a:pt x="617" y="544"/>
                      </a:lnTo>
                      <a:lnTo>
                        <a:pt x="614" y="540"/>
                      </a:lnTo>
                      <a:lnTo>
                        <a:pt x="603" y="542"/>
                      </a:lnTo>
                      <a:lnTo>
                        <a:pt x="601" y="543"/>
                      </a:lnTo>
                      <a:lnTo>
                        <a:pt x="606" y="546"/>
                      </a:lnTo>
                      <a:lnTo>
                        <a:pt x="602" y="546"/>
                      </a:lnTo>
                      <a:lnTo>
                        <a:pt x="603" y="548"/>
                      </a:lnTo>
                      <a:lnTo>
                        <a:pt x="603" y="550"/>
                      </a:lnTo>
                      <a:lnTo>
                        <a:pt x="601" y="551"/>
                      </a:lnTo>
                      <a:lnTo>
                        <a:pt x="599" y="550"/>
                      </a:lnTo>
                      <a:lnTo>
                        <a:pt x="595" y="552"/>
                      </a:lnTo>
                      <a:lnTo>
                        <a:pt x="593" y="550"/>
                      </a:lnTo>
                      <a:lnTo>
                        <a:pt x="593" y="554"/>
                      </a:lnTo>
                      <a:lnTo>
                        <a:pt x="590" y="548"/>
                      </a:lnTo>
                      <a:lnTo>
                        <a:pt x="586" y="554"/>
                      </a:lnTo>
                      <a:lnTo>
                        <a:pt x="585" y="548"/>
                      </a:lnTo>
                      <a:lnTo>
                        <a:pt x="583" y="552"/>
                      </a:lnTo>
                      <a:lnTo>
                        <a:pt x="578" y="552"/>
                      </a:lnTo>
                      <a:lnTo>
                        <a:pt x="576" y="550"/>
                      </a:lnTo>
                      <a:lnTo>
                        <a:pt x="576" y="552"/>
                      </a:lnTo>
                      <a:lnTo>
                        <a:pt x="574" y="552"/>
                      </a:lnTo>
                      <a:lnTo>
                        <a:pt x="571" y="546"/>
                      </a:lnTo>
                      <a:lnTo>
                        <a:pt x="570" y="550"/>
                      </a:lnTo>
                      <a:lnTo>
                        <a:pt x="564" y="548"/>
                      </a:lnTo>
                      <a:lnTo>
                        <a:pt x="565" y="552"/>
                      </a:lnTo>
                      <a:lnTo>
                        <a:pt x="564" y="554"/>
                      </a:lnTo>
                      <a:lnTo>
                        <a:pt x="559" y="552"/>
                      </a:lnTo>
                      <a:lnTo>
                        <a:pt x="559" y="548"/>
                      </a:lnTo>
                      <a:lnTo>
                        <a:pt x="549" y="546"/>
                      </a:lnTo>
                      <a:lnTo>
                        <a:pt x="548" y="548"/>
                      </a:lnTo>
                      <a:lnTo>
                        <a:pt x="555" y="551"/>
                      </a:lnTo>
                      <a:lnTo>
                        <a:pt x="551" y="554"/>
                      </a:lnTo>
                      <a:lnTo>
                        <a:pt x="547" y="548"/>
                      </a:lnTo>
                      <a:lnTo>
                        <a:pt x="546" y="550"/>
                      </a:lnTo>
                      <a:lnTo>
                        <a:pt x="539" y="546"/>
                      </a:lnTo>
                      <a:lnTo>
                        <a:pt x="529" y="550"/>
                      </a:lnTo>
                      <a:lnTo>
                        <a:pt x="531" y="552"/>
                      </a:lnTo>
                      <a:lnTo>
                        <a:pt x="532" y="550"/>
                      </a:lnTo>
                      <a:lnTo>
                        <a:pt x="536" y="550"/>
                      </a:lnTo>
                      <a:lnTo>
                        <a:pt x="539" y="556"/>
                      </a:lnTo>
                      <a:lnTo>
                        <a:pt x="534" y="555"/>
                      </a:lnTo>
                      <a:lnTo>
                        <a:pt x="533" y="558"/>
                      </a:lnTo>
                      <a:lnTo>
                        <a:pt x="539" y="560"/>
                      </a:lnTo>
                      <a:lnTo>
                        <a:pt x="531" y="560"/>
                      </a:lnTo>
                      <a:lnTo>
                        <a:pt x="532" y="557"/>
                      </a:lnTo>
                      <a:lnTo>
                        <a:pt x="528" y="562"/>
                      </a:lnTo>
                      <a:lnTo>
                        <a:pt x="527" y="559"/>
                      </a:lnTo>
                      <a:lnTo>
                        <a:pt x="526" y="564"/>
                      </a:lnTo>
                      <a:lnTo>
                        <a:pt x="524" y="560"/>
                      </a:lnTo>
                      <a:lnTo>
                        <a:pt x="526" y="560"/>
                      </a:lnTo>
                      <a:lnTo>
                        <a:pt x="524" y="560"/>
                      </a:lnTo>
                      <a:lnTo>
                        <a:pt x="525" y="557"/>
                      </a:lnTo>
                      <a:lnTo>
                        <a:pt x="531" y="556"/>
                      </a:lnTo>
                      <a:lnTo>
                        <a:pt x="528" y="553"/>
                      </a:lnTo>
                      <a:lnTo>
                        <a:pt x="528" y="555"/>
                      </a:lnTo>
                      <a:lnTo>
                        <a:pt x="525" y="556"/>
                      </a:lnTo>
                      <a:lnTo>
                        <a:pt x="525" y="554"/>
                      </a:lnTo>
                      <a:lnTo>
                        <a:pt x="523" y="558"/>
                      </a:lnTo>
                      <a:lnTo>
                        <a:pt x="521" y="557"/>
                      </a:lnTo>
                      <a:lnTo>
                        <a:pt x="522" y="560"/>
                      </a:lnTo>
                      <a:lnTo>
                        <a:pt x="520" y="562"/>
                      </a:lnTo>
                      <a:lnTo>
                        <a:pt x="518" y="556"/>
                      </a:lnTo>
                      <a:lnTo>
                        <a:pt x="514" y="559"/>
                      </a:lnTo>
                      <a:lnTo>
                        <a:pt x="504" y="554"/>
                      </a:lnTo>
                      <a:lnTo>
                        <a:pt x="500" y="556"/>
                      </a:lnTo>
                      <a:lnTo>
                        <a:pt x="502" y="551"/>
                      </a:lnTo>
                      <a:lnTo>
                        <a:pt x="500" y="550"/>
                      </a:lnTo>
                      <a:lnTo>
                        <a:pt x="497" y="556"/>
                      </a:lnTo>
                      <a:lnTo>
                        <a:pt x="493" y="558"/>
                      </a:lnTo>
                      <a:lnTo>
                        <a:pt x="489" y="561"/>
                      </a:lnTo>
                      <a:lnTo>
                        <a:pt x="488" y="558"/>
                      </a:lnTo>
                      <a:lnTo>
                        <a:pt x="491" y="559"/>
                      </a:lnTo>
                      <a:lnTo>
                        <a:pt x="490" y="556"/>
                      </a:lnTo>
                      <a:lnTo>
                        <a:pt x="493" y="556"/>
                      </a:lnTo>
                      <a:lnTo>
                        <a:pt x="493" y="554"/>
                      </a:lnTo>
                      <a:lnTo>
                        <a:pt x="496" y="552"/>
                      </a:lnTo>
                      <a:lnTo>
                        <a:pt x="493" y="547"/>
                      </a:lnTo>
                      <a:lnTo>
                        <a:pt x="491" y="549"/>
                      </a:lnTo>
                      <a:lnTo>
                        <a:pt x="487" y="546"/>
                      </a:lnTo>
                      <a:lnTo>
                        <a:pt x="484" y="549"/>
                      </a:lnTo>
                      <a:lnTo>
                        <a:pt x="483" y="546"/>
                      </a:lnTo>
                      <a:lnTo>
                        <a:pt x="481" y="549"/>
                      </a:lnTo>
                      <a:lnTo>
                        <a:pt x="475" y="545"/>
                      </a:lnTo>
                      <a:lnTo>
                        <a:pt x="475" y="548"/>
                      </a:lnTo>
                      <a:lnTo>
                        <a:pt x="469" y="550"/>
                      </a:lnTo>
                      <a:lnTo>
                        <a:pt x="471" y="544"/>
                      </a:lnTo>
                      <a:lnTo>
                        <a:pt x="465" y="544"/>
                      </a:lnTo>
                      <a:lnTo>
                        <a:pt x="466" y="547"/>
                      </a:lnTo>
                      <a:lnTo>
                        <a:pt x="465" y="548"/>
                      </a:lnTo>
                      <a:lnTo>
                        <a:pt x="461" y="546"/>
                      </a:lnTo>
                      <a:lnTo>
                        <a:pt x="462" y="542"/>
                      </a:lnTo>
                      <a:lnTo>
                        <a:pt x="449" y="543"/>
                      </a:lnTo>
                      <a:lnTo>
                        <a:pt x="445" y="538"/>
                      </a:lnTo>
                      <a:lnTo>
                        <a:pt x="449" y="534"/>
                      </a:lnTo>
                      <a:lnTo>
                        <a:pt x="454" y="533"/>
                      </a:lnTo>
                      <a:lnTo>
                        <a:pt x="457" y="538"/>
                      </a:lnTo>
                      <a:lnTo>
                        <a:pt x="452" y="527"/>
                      </a:lnTo>
                      <a:lnTo>
                        <a:pt x="446" y="529"/>
                      </a:lnTo>
                      <a:lnTo>
                        <a:pt x="442" y="533"/>
                      </a:lnTo>
                      <a:lnTo>
                        <a:pt x="432" y="537"/>
                      </a:lnTo>
                      <a:lnTo>
                        <a:pt x="430" y="534"/>
                      </a:lnTo>
                      <a:lnTo>
                        <a:pt x="428" y="540"/>
                      </a:lnTo>
                      <a:lnTo>
                        <a:pt x="424" y="539"/>
                      </a:lnTo>
                      <a:lnTo>
                        <a:pt x="424" y="537"/>
                      </a:lnTo>
                      <a:lnTo>
                        <a:pt x="427" y="536"/>
                      </a:lnTo>
                      <a:lnTo>
                        <a:pt x="422" y="536"/>
                      </a:lnTo>
                      <a:lnTo>
                        <a:pt x="420" y="538"/>
                      </a:lnTo>
                      <a:lnTo>
                        <a:pt x="416" y="535"/>
                      </a:lnTo>
                      <a:lnTo>
                        <a:pt x="416" y="531"/>
                      </a:lnTo>
                      <a:lnTo>
                        <a:pt x="420" y="534"/>
                      </a:lnTo>
                      <a:lnTo>
                        <a:pt x="420" y="523"/>
                      </a:lnTo>
                      <a:lnTo>
                        <a:pt x="422" y="523"/>
                      </a:lnTo>
                      <a:lnTo>
                        <a:pt x="420" y="521"/>
                      </a:lnTo>
                      <a:lnTo>
                        <a:pt x="416" y="523"/>
                      </a:lnTo>
                      <a:lnTo>
                        <a:pt x="416" y="527"/>
                      </a:lnTo>
                      <a:lnTo>
                        <a:pt x="413" y="530"/>
                      </a:lnTo>
                      <a:lnTo>
                        <a:pt x="411" y="536"/>
                      </a:lnTo>
                      <a:lnTo>
                        <a:pt x="412" y="531"/>
                      </a:lnTo>
                      <a:lnTo>
                        <a:pt x="407" y="533"/>
                      </a:lnTo>
                      <a:lnTo>
                        <a:pt x="404" y="531"/>
                      </a:lnTo>
                      <a:lnTo>
                        <a:pt x="404" y="527"/>
                      </a:lnTo>
                      <a:lnTo>
                        <a:pt x="406" y="527"/>
                      </a:lnTo>
                      <a:lnTo>
                        <a:pt x="405" y="518"/>
                      </a:lnTo>
                      <a:lnTo>
                        <a:pt x="402" y="519"/>
                      </a:lnTo>
                      <a:lnTo>
                        <a:pt x="400" y="523"/>
                      </a:lnTo>
                      <a:lnTo>
                        <a:pt x="401" y="528"/>
                      </a:lnTo>
                      <a:lnTo>
                        <a:pt x="391" y="527"/>
                      </a:lnTo>
                      <a:lnTo>
                        <a:pt x="391" y="525"/>
                      </a:lnTo>
                      <a:lnTo>
                        <a:pt x="395" y="525"/>
                      </a:lnTo>
                      <a:lnTo>
                        <a:pt x="394" y="523"/>
                      </a:lnTo>
                      <a:lnTo>
                        <a:pt x="396" y="523"/>
                      </a:lnTo>
                      <a:lnTo>
                        <a:pt x="398" y="524"/>
                      </a:lnTo>
                      <a:lnTo>
                        <a:pt x="401" y="517"/>
                      </a:lnTo>
                      <a:lnTo>
                        <a:pt x="411" y="517"/>
                      </a:lnTo>
                      <a:lnTo>
                        <a:pt x="408" y="519"/>
                      </a:lnTo>
                      <a:lnTo>
                        <a:pt x="412" y="522"/>
                      </a:lnTo>
                      <a:lnTo>
                        <a:pt x="414" y="521"/>
                      </a:lnTo>
                      <a:lnTo>
                        <a:pt x="414" y="519"/>
                      </a:lnTo>
                      <a:lnTo>
                        <a:pt x="426" y="521"/>
                      </a:lnTo>
                      <a:lnTo>
                        <a:pt x="428" y="519"/>
                      </a:lnTo>
                      <a:lnTo>
                        <a:pt x="425" y="517"/>
                      </a:lnTo>
                      <a:lnTo>
                        <a:pt x="456" y="514"/>
                      </a:lnTo>
                      <a:lnTo>
                        <a:pt x="471" y="519"/>
                      </a:lnTo>
                      <a:lnTo>
                        <a:pt x="466" y="518"/>
                      </a:lnTo>
                      <a:lnTo>
                        <a:pt x="468" y="521"/>
                      </a:lnTo>
                      <a:lnTo>
                        <a:pt x="477" y="525"/>
                      </a:lnTo>
                      <a:lnTo>
                        <a:pt x="475" y="527"/>
                      </a:lnTo>
                      <a:lnTo>
                        <a:pt x="471" y="526"/>
                      </a:lnTo>
                      <a:lnTo>
                        <a:pt x="473" y="529"/>
                      </a:lnTo>
                      <a:lnTo>
                        <a:pt x="471" y="530"/>
                      </a:lnTo>
                      <a:lnTo>
                        <a:pt x="470" y="536"/>
                      </a:lnTo>
                      <a:lnTo>
                        <a:pt x="473" y="538"/>
                      </a:lnTo>
                      <a:lnTo>
                        <a:pt x="473" y="534"/>
                      </a:lnTo>
                      <a:lnTo>
                        <a:pt x="475" y="531"/>
                      </a:lnTo>
                      <a:lnTo>
                        <a:pt x="481" y="536"/>
                      </a:lnTo>
                      <a:lnTo>
                        <a:pt x="479" y="539"/>
                      </a:lnTo>
                      <a:lnTo>
                        <a:pt x="483" y="543"/>
                      </a:lnTo>
                      <a:lnTo>
                        <a:pt x="483" y="540"/>
                      </a:lnTo>
                      <a:lnTo>
                        <a:pt x="485" y="540"/>
                      </a:lnTo>
                      <a:lnTo>
                        <a:pt x="481" y="532"/>
                      </a:lnTo>
                      <a:lnTo>
                        <a:pt x="496" y="523"/>
                      </a:lnTo>
                      <a:lnTo>
                        <a:pt x="514" y="521"/>
                      </a:lnTo>
                      <a:lnTo>
                        <a:pt x="531" y="525"/>
                      </a:lnTo>
                      <a:lnTo>
                        <a:pt x="530" y="524"/>
                      </a:lnTo>
                      <a:lnTo>
                        <a:pt x="532" y="523"/>
                      </a:lnTo>
                      <a:lnTo>
                        <a:pt x="544" y="523"/>
                      </a:lnTo>
                      <a:lnTo>
                        <a:pt x="538" y="524"/>
                      </a:lnTo>
                      <a:lnTo>
                        <a:pt x="541" y="523"/>
                      </a:lnTo>
                      <a:lnTo>
                        <a:pt x="543" y="527"/>
                      </a:lnTo>
                      <a:lnTo>
                        <a:pt x="545" y="531"/>
                      </a:lnTo>
                      <a:lnTo>
                        <a:pt x="550" y="522"/>
                      </a:lnTo>
                      <a:lnTo>
                        <a:pt x="553" y="520"/>
                      </a:lnTo>
                      <a:lnTo>
                        <a:pt x="568" y="515"/>
                      </a:lnTo>
                      <a:lnTo>
                        <a:pt x="574" y="517"/>
                      </a:lnTo>
                      <a:lnTo>
                        <a:pt x="580" y="514"/>
                      </a:lnTo>
                      <a:lnTo>
                        <a:pt x="588" y="515"/>
                      </a:lnTo>
                      <a:lnTo>
                        <a:pt x="585" y="519"/>
                      </a:lnTo>
                      <a:lnTo>
                        <a:pt x="591" y="522"/>
                      </a:lnTo>
                      <a:lnTo>
                        <a:pt x="593" y="519"/>
                      </a:lnTo>
                      <a:lnTo>
                        <a:pt x="592" y="519"/>
                      </a:lnTo>
                      <a:lnTo>
                        <a:pt x="590" y="522"/>
                      </a:lnTo>
                      <a:lnTo>
                        <a:pt x="587" y="519"/>
                      </a:lnTo>
                      <a:lnTo>
                        <a:pt x="591" y="514"/>
                      </a:lnTo>
                      <a:lnTo>
                        <a:pt x="589" y="511"/>
                      </a:lnTo>
                      <a:lnTo>
                        <a:pt x="604" y="496"/>
                      </a:lnTo>
                      <a:lnTo>
                        <a:pt x="611" y="495"/>
                      </a:lnTo>
                      <a:lnTo>
                        <a:pt x="615" y="500"/>
                      </a:lnTo>
                      <a:lnTo>
                        <a:pt x="613" y="494"/>
                      </a:lnTo>
                      <a:lnTo>
                        <a:pt x="610" y="494"/>
                      </a:lnTo>
                      <a:lnTo>
                        <a:pt x="611" y="488"/>
                      </a:lnTo>
                      <a:lnTo>
                        <a:pt x="614" y="486"/>
                      </a:lnTo>
                      <a:lnTo>
                        <a:pt x="626" y="481"/>
                      </a:lnTo>
                      <a:lnTo>
                        <a:pt x="627" y="481"/>
                      </a:lnTo>
                      <a:lnTo>
                        <a:pt x="636" y="481"/>
                      </a:lnTo>
                      <a:lnTo>
                        <a:pt x="634" y="478"/>
                      </a:lnTo>
                      <a:lnTo>
                        <a:pt x="640" y="475"/>
                      </a:lnTo>
                      <a:lnTo>
                        <a:pt x="644" y="472"/>
                      </a:lnTo>
                      <a:lnTo>
                        <a:pt x="650" y="468"/>
                      </a:lnTo>
                      <a:lnTo>
                        <a:pt x="648" y="468"/>
                      </a:lnTo>
                      <a:lnTo>
                        <a:pt x="644" y="472"/>
                      </a:lnTo>
                      <a:lnTo>
                        <a:pt x="636" y="474"/>
                      </a:lnTo>
                      <a:lnTo>
                        <a:pt x="635" y="473"/>
                      </a:lnTo>
                      <a:lnTo>
                        <a:pt x="607" y="468"/>
                      </a:lnTo>
                      <a:lnTo>
                        <a:pt x="607" y="464"/>
                      </a:lnTo>
                      <a:lnTo>
                        <a:pt x="609" y="460"/>
                      </a:lnTo>
                      <a:lnTo>
                        <a:pt x="607" y="455"/>
                      </a:lnTo>
                      <a:lnTo>
                        <a:pt x="612" y="451"/>
                      </a:lnTo>
                      <a:lnTo>
                        <a:pt x="614" y="451"/>
                      </a:lnTo>
                      <a:lnTo>
                        <a:pt x="613" y="449"/>
                      </a:lnTo>
                      <a:lnTo>
                        <a:pt x="619" y="453"/>
                      </a:lnTo>
                      <a:lnTo>
                        <a:pt x="619" y="460"/>
                      </a:lnTo>
                      <a:lnTo>
                        <a:pt x="620" y="459"/>
                      </a:lnTo>
                      <a:lnTo>
                        <a:pt x="621" y="453"/>
                      </a:lnTo>
                      <a:lnTo>
                        <a:pt x="617" y="447"/>
                      </a:lnTo>
                      <a:lnTo>
                        <a:pt x="617" y="441"/>
                      </a:lnTo>
                      <a:lnTo>
                        <a:pt x="616" y="447"/>
                      </a:lnTo>
                      <a:lnTo>
                        <a:pt x="605" y="450"/>
                      </a:lnTo>
                      <a:lnTo>
                        <a:pt x="607" y="445"/>
                      </a:lnTo>
                      <a:lnTo>
                        <a:pt x="608" y="445"/>
                      </a:lnTo>
                      <a:lnTo>
                        <a:pt x="606" y="445"/>
                      </a:lnTo>
                      <a:lnTo>
                        <a:pt x="606" y="447"/>
                      </a:lnTo>
                      <a:lnTo>
                        <a:pt x="601" y="453"/>
                      </a:lnTo>
                      <a:lnTo>
                        <a:pt x="598" y="453"/>
                      </a:lnTo>
                      <a:lnTo>
                        <a:pt x="601" y="452"/>
                      </a:lnTo>
                      <a:lnTo>
                        <a:pt x="601" y="450"/>
                      </a:lnTo>
                      <a:lnTo>
                        <a:pt x="599" y="451"/>
                      </a:lnTo>
                      <a:lnTo>
                        <a:pt x="594" y="464"/>
                      </a:lnTo>
                      <a:lnTo>
                        <a:pt x="590" y="466"/>
                      </a:lnTo>
                      <a:lnTo>
                        <a:pt x="586" y="462"/>
                      </a:lnTo>
                      <a:lnTo>
                        <a:pt x="589" y="443"/>
                      </a:lnTo>
                      <a:lnTo>
                        <a:pt x="586" y="437"/>
                      </a:lnTo>
                      <a:lnTo>
                        <a:pt x="590" y="433"/>
                      </a:lnTo>
                      <a:lnTo>
                        <a:pt x="587" y="432"/>
                      </a:lnTo>
                      <a:lnTo>
                        <a:pt x="585" y="435"/>
                      </a:lnTo>
                      <a:lnTo>
                        <a:pt x="580" y="435"/>
                      </a:lnTo>
                      <a:lnTo>
                        <a:pt x="581" y="430"/>
                      </a:lnTo>
                      <a:lnTo>
                        <a:pt x="577" y="426"/>
                      </a:lnTo>
                      <a:lnTo>
                        <a:pt x="577" y="423"/>
                      </a:lnTo>
                      <a:lnTo>
                        <a:pt x="580" y="423"/>
                      </a:lnTo>
                      <a:lnTo>
                        <a:pt x="580" y="419"/>
                      </a:lnTo>
                      <a:lnTo>
                        <a:pt x="564" y="419"/>
                      </a:lnTo>
                      <a:lnTo>
                        <a:pt x="564" y="417"/>
                      </a:lnTo>
                      <a:lnTo>
                        <a:pt x="555" y="413"/>
                      </a:lnTo>
                      <a:lnTo>
                        <a:pt x="555" y="415"/>
                      </a:lnTo>
                      <a:lnTo>
                        <a:pt x="552" y="416"/>
                      </a:lnTo>
                      <a:close/>
                      <a:moveTo>
                        <a:pt x="411" y="184"/>
                      </a:moveTo>
                      <a:lnTo>
                        <a:pt x="406" y="178"/>
                      </a:lnTo>
                      <a:lnTo>
                        <a:pt x="405" y="164"/>
                      </a:lnTo>
                      <a:lnTo>
                        <a:pt x="406" y="163"/>
                      </a:lnTo>
                      <a:lnTo>
                        <a:pt x="411" y="163"/>
                      </a:lnTo>
                      <a:lnTo>
                        <a:pt x="408" y="168"/>
                      </a:lnTo>
                      <a:lnTo>
                        <a:pt x="412" y="179"/>
                      </a:lnTo>
                      <a:lnTo>
                        <a:pt x="412" y="184"/>
                      </a:lnTo>
                      <a:lnTo>
                        <a:pt x="411" y="184"/>
                      </a:lnTo>
                      <a:close/>
                      <a:moveTo>
                        <a:pt x="518" y="281"/>
                      </a:moveTo>
                      <a:lnTo>
                        <a:pt x="516" y="285"/>
                      </a:lnTo>
                      <a:lnTo>
                        <a:pt x="521" y="292"/>
                      </a:lnTo>
                      <a:lnTo>
                        <a:pt x="517" y="295"/>
                      </a:lnTo>
                      <a:lnTo>
                        <a:pt x="516" y="299"/>
                      </a:lnTo>
                      <a:lnTo>
                        <a:pt x="514" y="299"/>
                      </a:lnTo>
                      <a:lnTo>
                        <a:pt x="514" y="305"/>
                      </a:lnTo>
                      <a:lnTo>
                        <a:pt x="510" y="306"/>
                      </a:lnTo>
                      <a:lnTo>
                        <a:pt x="497" y="298"/>
                      </a:lnTo>
                      <a:lnTo>
                        <a:pt x="498" y="302"/>
                      </a:lnTo>
                      <a:lnTo>
                        <a:pt x="497" y="304"/>
                      </a:lnTo>
                      <a:lnTo>
                        <a:pt x="487" y="279"/>
                      </a:lnTo>
                      <a:lnTo>
                        <a:pt x="486" y="273"/>
                      </a:lnTo>
                      <a:lnTo>
                        <a:pt x="488" y="266"/>
                      </a:lnTo>
                      <a:lnTo>
                        <a:pt x="498" y="276"/>
                      </a:lnTo>
                      <a:lnTo>
                        <a:pt x="502" y="274"/>
                      </a:lnTo>
                      <a:lnTo>
                        <a:pt x="510" y="276"/>
                      </a:lnTo>
                      <a:lnTo>
                        <a:pt x="510" y="279"/>
                      </a:lnTo>
                      <a:lnTo>
                        <a:pt x="518" y="281"/>
                      </a:lnTo>
                      <a:close/>
                      <a:moveTo>
                        <a:pt x="368" y="521"/>
                      </a:moveTo>
                      <a:lnTo>
                        <a:pt x="358" y="523"/>
                      </a:lnTo>
                      <a:lnTo>
                        <a:pt x="352" y="521"/>
                      </a:lnTo>
                      <a:lnTo>
                        <a:pt x="348" y="516"/>
                      </a:lnTo>
                      <a:lnTo>
                        <a:pt x="352" y="508"/>
                      </a:lnTo>
                      <a:lnTo>
                        <a:pt x="360" y="509"/>
                      </a:lnTo>
                      <a:lnTo>
                        <a:pt x="372" y="504"/>
                      </a:lnTo>
                      <a:lnTo>
                        <a:pt x="376" y="510"/>
                      </a:lnTo>
                      <a:lnTo>
                        <a:pt x="380" y="509"/>
                      </a:lnTo>
                      <a:lnTo>
                        <a:pt x="390" y="511"/>
                      </a:lnTo>
                      <a:lnTo>
                        <a:pt x="395" y="516"/>
                      </a:lnTo>
                      <a:lnTo>
                        <a:pt x="389" y="529"/>
                      </a:lnTo>
                      <a:lnTo>
                        <a:pt x="393" y="533"/>
                      </a:lnTo>
                      <a:lnTo>
                        <a:pt x="392" y="538"/>
                      </a:lnTo>
                      <a:lnTo>
                        <a:pt x="389" y="529"/>
                      </a:lnTo>
                      <a:lnTo>
                        <a:pt x="384" y="532"/>
                      </a:lnTo>
                      <a:lnTo>
                        <a:pt x="379" y="531"/>
                      </a:lnTo>
                      <a:lnTo>
                        <a:pt x="368" y="521"/>
                      </a:lnTo>
                      <a:close/>
                      <a:moveTo>
                        <a:pt x="284" y="517"/>
                      </a:moveTo>
                      <a:lnTo>
                        <a:pt x="283" y="515"/>
                      </a:lnTo>
                      <a:lnTo>
                        <a:pt x="282" y="517"/>
                      </a:lnTo>
                      <a:lnTo>
                        <a:pt x="282" y="512"/>
                      </a:lnTo>
                      <a:lnTo>
                        <a:pt x="278" y="517"/>
                      </a:lnTo>
                      <a:lnTo>
                        <a:pt x="277" y="514"/>
                      </a:lnTo>
                      <a:lnTo>
                        <a:pt x="270" y="511"/>
                      </a:lnTo>
                      <a:lnTo>
                        <a:pt x="258" y="510"/>
                      </a:lnTo>
                      <a:lnTo>
                        <a:pt x="254" y="508"/>
                      </a:lnTo>
                      <a:lnTo>
                        <a:pt x="253" y="502"/>
                      </a:lnTo>
                      <a:lnTo>
                        <a:pt x="258" y="502"/>
                      </a:lnTo>
                      <a:lnTo>
                        <a:pt x="262" y="507"/>
                      </a:lnTo>
                      <a:lnTo>
                        <a:pt x="264" y="504"/>
                      </a:lnTo>
                      <a:lnTo>
                        <a:pt x="266" y="508"/>
                      </a:lnTo>
                      <a:lnTo>
                        <a:pt x="268" y="506"/>
                      </a:lnTo>
                      <a:lnTo>
                        <a:pt x="271" y="509"/>
                      </a:lnTo>
                      <a:lnTo>
                        <a:pt x="272" y="507"/>
                      </a:lnTo>
                      <a:lnTo>
                        <a:pt x="277" y="511"/>
                      </a:lnTo>
                      <a:lnTo>
                        <a:pt x="276" y="505"/>
                      </a:lnTo>
                      <a:lnTo>
                        <a:pt x="280" y="507"/>
                      </a:lnTo>
                      <a:lnTo>
                        <a:pt x="280" y="503"/>
                      </a:lnTo>
                      <a:lnTo>
                        <a:pt x="282" y="503"/>
                      </a:lnTo>
                      <a:lnTo>
                        <a:pt x="284" y="505"/>
                      </a:lnTo>
                      <a:lnTo>
                        <a:pt x="284" y="510"/>
                      </a:lnTo>
                      <a:lnTo>
                        <a:pt x="286" y="507"/>
                      </a:lnTo>
                      <a:lnTo>
                        <a:pt x="289" y="508"/>
                      </a:lnTo>
                      <a:lnTo>
                        <a:pt x="284" y="501"/>
                      </a:lnTo>
                      <a:lnTo>
                        <a:pt x="284" y="495"/>
                      </a:lnTo>
                      <a:lnTo>
                        <a:pt x="298" y="497"/>
                      </a:lnTo>
                      <a:lnTo>
                        <a:pt x="300" y="501"/>
                      </a:lnTo>
                      <a:lnTo>
                        <a:pt x="297" y="502"/>
                      </a:lnTo>
                      <a:lnTo>
                        <a:pt x="294" y="506"/>
                      </a:lnTo>
                      <a:lnTo>
                        <a:pt x="299" y="507"/>
                      </a:lnTo>
                      <a:lnTo>
                        <a:pt x="305" y="504"/>
                      </a:lnTo>
                      <a:lnTo>
                        <a:pt x="303" y="506"/>
                      </a:lnTo>
                      <a:lnTo>
                        <a:pt x="306" y="507"/>
                      </a:lnTo>
                      <a:lnTo>
                        <a:pt x="303" y="509"/>
                      </a:lnTo>
                      <a:lnTo>
                        <a:pt x="305" y="509"/>
                      </a:lnTo>
                      <a:lnTo>
                        <a:pt x="294" y="509"/>
                      </a:lnTo>
                      <a:lnTo>
                        <a:pt x="295" y="510"/>
                      </a:lnTo>
                      <a:lnTo>
                        <a:pt x="291" y="511"/>
                      </a:lnTo>
                      <a:lnTo>
                        <a:pt x="292" y="513"/>
                      </a:lnTo>
                      <a:lnTo>
                        <a:pt x="296" y="512"/>
                      </a:lnTo>
                      <a:lnTo>
                        <a:pt x="295" y="515"/>
                      </a:lnTo>
                      <a:lnTo>
                        <a:pt x="298" y="513"/>
                      </a:lnTo>
                      <a:lnTo>
                        <a:pt x="296" y="517"/>
                      </a:lnTo>
                      <a:lnTo>
                        <a:pt x="289" y="515"/>
                      </a:lnTo>
                      <a:lnTo>
                        <a:pt x="285" y="517"/>
                      </a:lnTo>
                      <a:lnTo>
                        <a:pt x="286" y="513"/>
                      </a:lnTo>
                      <a:lnTo>
                        <a:pt x="284" y="517"/>
                      </a:lnTo>
                      <a:close/>
                      <a:moveTo>
                        <a:pt x="298" y="517"/>
                      </a:moveTo>
                      <a:lnTo>
                        <a:pt x="300" y="513"/>
                      </a:lnTo>
                      <a:lnTo>
                        <a:pt x="305" y="515"/>
                      </a:lnTo>
                      <a:lnTo>
                        <a:pt x="298" y="517"/>
                      </a:lnTo>
                      <a:close/>
                      <a:moveTo>
                        <a:pt x="260" y="496"/>
                      </a:moveTo>
                      <a:lnTo>
                        <a:pt x="255" y="499"/>
                      </a:lnTo>
                      <a:lnTo>
                        <a:pt x="241" y="496"/>
                      </a:lnTo>
                      <a:lnTo>
                        <a:pt x="231" y="499"/>
                      </a:lnTo>
                      <a:lnTo>
                        <a:pt x="211" y="495"/>
                      </a:lnTo>
                      <a:lnTo>
                        <a:pt x="220" y="495"/>
                      </a:lnTo>
                      <a:lnTo>
                        <a:pt x="226" y="494"/>
                      </a:lnTo>
                      <a:lnTo>
                        <a:pt x="228" y="490"/>
                      </a:lnTo>
                      <a:lnTo>
                        <a:pt x="236" y="489"/>
                      </a:lnTo>
                      <a:lnTo>
                        <a:pt x="241" y="494"/>
                      </a:lnTo>
                      <a:lnTo>
                        <a:pt x="242" y="490"/>
                      </a:lnTo>
                      <a:lnTo>
                        <a:pt x="248" y="487"/>
                      </a:lnTo>
                      <a:lnTo>
                        <a:pt x="258" y="490"/>
                      </a:lnTo>
                      <a:lnTo>
                        <a:pt x="260" y="496"/>
                      </a:lnTo>
                      <a:close/>
                      <a:moveTo>
                        <a:pt x="101" y="410"/>
                      </a:moveTo>
                      <a:lnTo>
                        <a:pt x="100" y="417"/>
                      </a:lnTo>
                      <a:lnTo>
                        <a:pt x="95" y="419"/>
                      </a:lnTo>
                      <a:lnTo>
                        <a:pt x="93" y="416"/>
                      </a:lnTo>
                      <a:lnTo>
                        <a:pt x="90" y="422"/>
                      </a:lnTo>
                      <a:lnTo>
                        <a:pt x="84" y="416"/>
                      </a:lnTo>
                      <a:lnTo>
                        <a:pt x="85" y="417"/>
                      </a:lnTo>
                      <a:lnTo>
                        <a:pt x="82" y="418"/>
                      </a:lnTo>
                      <a:lnTo>
                        <a:pt x="82" y="414"/>
                      </a:lnTo>
                      <a:lnTo>
                        <a:pt x="80" y="417"/>
                      </a:lnTo>
                      <a:lnTo>
                        <a:pt x="77" y="412"/>
                      </a:lnTo>
                      <a:lnTo>
                        <a:pt x="75" y="413"/>
                      </a:lnTo>
                      <a:lnTo>
                        <a:pt x="64" y="400"/>
                      </a:lnTo>
                      <a:lnTo>
                        <a:pt x="70" y="406"/>
                      </a:lnTo>
                      <a:lnTo>
                        <a:pt x="76" y="406"/>
                      </a:lnTo>
                      <a:lnTo>
                        <a:pt x="81" y="413"/>
                      </a:lnTo>
                      <a:lnTo>
                        <a:pt x="84" y="413"/>
                      </a:lnTo>
                      <a:lnTo>
                        <a:pt x="84" y="411"/>
                      </a:lnTo>
                      <a:lnTo>
                        <a:pt x="93" y="415"/>
                      </a:lnTo>
                      <a:lnTo>
                        <a:pt x="91" y="408"/>
                      </a:lnTo>
                      <a:lnTo>
                        <a:pt x="101" y="410"/>
                      </a:lnTo>
                      <a:close/>
                      <a:moveTo>
                        <a:pt x="18" y="380"/>
                      </a:moveTo>
                      <a:lnTo>
                        <a:pt x="20" y="378"/>
                      </a:lnTo>
                      <a:lnTo>
                        <a:pt x="27" y="377"/>
                      </a:lnTo>
                      <a:lnTo>
                        <a:pt x="27" y="374"/>
                      </a:lnTo>
                      <a:lnTo>
                        <a:pt x="30" y="379"/>
                      </a:lnTo>
                      <a:lnTo>
                        <a:pt x="30" y="376"/>
                      </a:lnTo>
                      <a:lnTo>
                        <a:pt x="33" y="377"/>
                      </a:lnTo>
                      <a:lnTo>
                        <a:pt x="35" y="373"/>
                      </a:lnTo>
                      <a:lnTo>
                        <a:pt x="40" y="376"/>
                      </a:lnTo>
                      <a:lnTo>
                        <a:pt x="37" y="379"/>
                      </a:lnTo>
                      <a:lnTo>
                        <a:pt x="34" y="378"/>
                      </a:lnTo>
                      <a:lnTo>
                        <a:pt x="37" y="383"/>
                      </a:lnTo>
                      <a:lnTo>
                        <a:pt x="33" y="386"/>
                      </a:lnTo>
                      <a:lnTo>
                        <a:pt x="33" y="384"/>
                      </a:lnTo>
                      <a:lnTo>
                        <a:pt x="21" y="383"/>
                      </a:lnTo>
                      <a:lnTo>
                        <a:pt x="25" y="379"/>
                      </a:lnTo>
                      <a:lnTo>
                        <a:pt x="18" y="380"/>
                      </a:lnTo>
                      <a:close/>
                      <a:moveTo>
                        <a:pt x="1" y="360"/>
                      </a:moveTo>
                      <a:lnTo>
                        <a:pt x="0" y="353"/>
                      </a:lnTo>
                      <a:lnTo>
                        <a:pt x="6" y="353"/>
                      </a:lnTo>
                      <a:lnTo>
                        <a:pt x="6" y="344"/>
                      </a:lnTo>
                      <a:lnTo>
                        <a:pt x="12" y="349"/>
                      </a:lnTo>
                      <a:lnTo>
                        <a:pt x="11" y="353"/>
                      </a:lnTo>
                      <a:lnTo>
                        <a:pt x="16" y="357"/>
                      </a:lnTo>
                      <a:lnTo>
                        <a:pt x="10" y="356"/>
                      </a:lnTo>
                      <a:lnTo>
                        <a:pt x="1" y="360"/>
                      </a:lnTo>
                      <a:close/>
                      <a:moveTo>
                        <a:pt x="533" y="102"/>
                      </a:moveTo>
                      <a:lnTo>
                        <a:pt x="523" y="100"/>
                      </a:lnTo>
                      <a:lnTo>
                        <a:pt x="521" y="94"/>
                      </a:lnTo>
                      <a:lnTo>
                        <a:pt x="524" y="88"/>
                      </a:lnTo>
                      <a:lnTo>
                        <a:pt x="531" y="84"/>
                      </a:lnTo>
                      <a:lnTo>
                        <a:pt x="535" y="80"/>
                      </a:lnTo>
                      <a:lnTo>
                        <a:pt x="536" y="81"/>
                      </a:lnTo>
                      <a:lnTo>
                        <a:pt x="533" y="85"/>
                      </a:lnTo>
                      <a:lnTo>
                        <a:pt x="535" y="90"/>
                      </a:lnTo>
                      <a:lnTo>
                        <a:pt x="533" y="88"/>
                      </a:lnTo>
                      <a:lnTo>
                        <a:pt x="532" y="89"/>
                      </a:lnTo>
                      <a:lnTo>
                        <a:pt x="532" y="90"/>
                      </a:lnTo>
                      <a:lnTo>
                        <a:pt x="536" y="92"/>
                      </a:lnTo>
                      <a:lnTo>
                        <a:pt x="541" y="100"/>
                      </a:lnTo>
                      <a:lnTo>
                        <a:pt x="548" y="101"/>
                      </a:lnTo>
                      <a:lnTo>
                        <a:pt x="554" y="106"/>
                      </a:lnTo>
                      <a:lnTo>
                        <a:pt x="555" y="112"/>
                      </a:lnTo>
                      <a:lnTo>
                        <a:pt x="553" y="115"/>
                      </a:lnTo>
                      <a:lnTo>
                        <a:pt x="551" y="115"/>
                      </a:lnTo>
                      <a:lnTo>
                        <a:pt x="558" y="136"/>
                      </a:lnTo>
                      <a:lnTo>
                        <a:pt x="566" y="143"/>
                      </a:lnTo>
                      <a:lnTo>
                        <a:pt x="559" y="145"/>
                      </a:lnTo>
                      <a:lnTo>
                        <a:pt x="553" y="137"/>
                      </a:lnTo>
                      <a:lnTo>
                        <a:pt x="540" y="140"/>
                      </a:lnTo>
                      <a:lnTo>
                        <a:pt x="543" y="132"/>
                      </a:lnTo>
                      <a:lnTo>
                        <a:pt x="541" y="129"/>
                      </a:lnTo>
                      <a:lnTo>
                        <a:pt x="541" y="120"/>
                      </a:lnTo>
                      <a:lnTo>
                        <a:pt x="538" y="104"/>
                      </a:lnTo>
                      <a:lnTo>
                        <a:pt x="533" y="102"/>
                      </a:lnTo>
                      <a:close/>
                      <a:moveTo>
                        <a:pt x="894" y="559"/>
                      </a:moveTo>
                      <a:lnTo>
                        <a:pt x="880" y="559"/>
                      </a:lnTo>
                      <a:lnTo>
                        <a:pt x="880" y="556"/>
                      </a:lnTo>
                      <a:lnTo>
                        <a:pt x="885" y="555"/>
                      </a:lnTo>
                      <a:lnTo>
                        <a:pt x="881" y="552"/>
                      </a:lnTo>
                      <a:lnTo>
                        <a:pt x="887" y="550"/>
                      </a:lnTo>
                      <a:lnTo>
                        <a:pt x="894" y="559"/>
                      </a:lnTo>
                      <a:close/>
                      <a:moveTo>
                        <a:pt x="875" y="553"/>
                      </a:moveTo>
                      <a:lnTo>
                        <a:pt x="865" y="556"/>
                      </a:lnTo>
                      <a:lnTo>
                        <a:pt x="860" y="558"/>
                      </a:lnTo>
                      <a:lnTo>
                        <a:pt x="858" y="561"/>
                      </a:lnTo>
                      <a:lnTo>
                        <a:pt x="855" y="560"/>
                      </a:lnTo>
                      <a:lnTo>
                        <a:pt x="854" y="564"/>
                      </a:lnTo>
                      <a:lnTo>
                        <a:pt x="843" y="561"/>
                      </a:lnTo>
                      <a:lnTo>
                        <a:pt x="849" y="559"/>
                      </a:lnTo>
                      <a:lnTo>
                        <a:pt x="848" y="558"/>
                      </a:lnTo>
                      <a:lnTo>
                        <a:pt x="852" y="557"/>
                      </a:lnTo>
                      <a:lnTo>
                        <a:pt x="852" y="556"/>
                      </a:lnTo>
                      <a:lnTo>
                        <a:pt x="868" y="552"/>
                      </a:lnTo>
                      <a:lnTo>
                        <a:pt x="871" y="547"/>
                      </a:lnTo>
                      <a:lnTo>
                        <a:pt x="874" y="550"/>
                      </a:lnTo>
                      <a:lnTo>
                        <a:pt x="871" y="552"/>
                      </a:lnTo>
                      <a:lnTo>
                        <a:pt x="875" y="553"/>
                      </a:lnTo>
                      <a:close/>
                      <a:moveTo>
                        <a:pt x="722" y="564"/>
                      </a:moveTo>
                      <a:lnTo>
                        <a:pt x="717" y="568"/>
                      </a:lnTo>
                      <a:lnTo>
                        <a:pt x="723" y="566"/>
                      </a:lnTo>
                      <a:lnTo>
                        <a:pt x="722" y="569"/>
                      </a:lnTo>
                      <a:lnTo>
                        <a:pt x="716" y="572"/>
                      </a:lnTo>
                      <a:lnTo>
                        <a:pt x="714" y="570"/>
                      </a:lnTo>
                      <a:lnTo>
                        <a:pt x="716" y="566"/>
                      </a:lnTo>
                      <a:lnTo>
                        <a:pt x="714" y="566"/>
                      </a:lnTo>
                      <a:lnTo>
                        <a:pt x="712" y="568"/>
                      </a:lnTo>
                      <a:lnTo>
                        <a:pt x="712" y="567"/>
                      </a:lnTo>
                      <a:lnTo>
                        <a:pt x="712" y="571"/>
                      </a:lnTo>
                      <a:lnTo>
                        <a:pt x="705" y="569"/>
                      </a:lnTo>
                      <a:lnTo>
                        <a:pt x="708" y="564"/>
                      </a:lnTo>
                      <a:lnTo>
                        <a:pt x="703" y="568"/>
                      </a:lnTo>
                      <a:lnTo>
                        <a:pt x="700" y="566"/>
                      </a:lnTo>
                      <a:lnTo>
                        <a:pt x="697" y="569"/>
                      </a:lnTo>
                      <a:lnTo>
                        <a:pt x="693" y="556"/>
                      </a:lnTo>
                      <a:lnTo>
                        <a:pt x="695" y="555"/>
                      </a:lnTo>
                      <a:lnTo>
                        <a:pt x="700" y="561"/>
                      </a:lnTo>
                      <a:lnTo>
                        <a:pt x="699" y="554"/>
                      </a:lnTo>
                      <a:lnTo>
                        <a:pt x="701" y="554"/>
                      </a:lnTo>
                      <a:lnTo>
                        <a:pt x="705" y="559"/>
                      </a:lnTo>
                      <a:lnTo>
                        <a:pt x="708" y="555"/>
                      </a:lnTo>
                      <a:lnTo>
                        <a:pt x="706" y="552"/>
                      </a:lnTo>
                      <a:lnTo>
                        <a:pt x="711" y="554"/>
                      </a:lnTo>
                      <a:lnTo>
                        <a:pt x="713" y="552"/>
                      </a:lnTo>
                      <a:lnTo>
                        <a:pt x="716" y="554"/>
                      </a:lnTo>
                      <a:lnTo>
                        <a:pt x="714" y="556"/>
                      </a:lnTo>
                      <a:lnTo>
                        <a:pt x="714" y="562"/>
                      </a:lnTo>
                      <a:lnTo>
                        <a:pt x="718" y="558"/>
                      </a:lnTo>
                      <a:lnTo>
                        <a:pt x="722" y="564"/>
                      </a:lnTo>
                      <a:close/>
                      <a:moveTo>
                        <a:pt x="1091" y="822"/>
                      </a:moveTo>
                      <a:lnTo>
                        <a:pt x="1088" y="816"/>
                      </a:lnTo>
                      <a:lnTo>
                        <a:pt x="1087" y="823"/>
                      </a:lnTo>
                      <a:lnTo>
                        <a:pt x="1078" y="827"/>
                      </a:lnTo>
                      <a:lnTo>
                        <a:pt x="1070" y="828"/>
                      </a:lnTo>
                      <a:lnTo>
                        <a:pt x="1074" y="823"/>
                      </a:lnTo>
                      <a:lnTo>
                        <a:pt x="1074" y="819"/>
                      </a:lnTo>
                      <a:lnTo>
                        <a:pt x="1076" y="820"/>
                      </a:lnTo>
                      <a:lnTo>
                        <a:pt x="1076" y="817"/>
                      </a:lnTo>
                      <a:lnTo>
                        <a:pt x="1080" y="816"/>
                      </a:lnTo>
                      <a:lnTo>
                        <a:pt x="1079" y="812"/>
                      </a:lnTo>
                      <a:lnTo>
                        <a:pt x="1082" y="817"/>
                      </a:lnTo>
                      <a:lnTo>
                        <a:pt x="1084" y="815"/>
                      </a:lnTo>
                      <a:lnTo>
                        <a:pt x="1081" y="813"/>
                      </a:lnTo>
                      <a:lnTo>
                        <a:pt x="1080" y="807"/>
                      </a:lnTo>
                      <a:lnTo>
                        <a:pt x="1086" y="807"/>
                      </a:lnTo>
                      <a:lnTo>
                        <a:pt x="1080" y="807"/>
                      </a:lnTo>
                      <a:lnTo>
                        <a:pt x="1080" y="801"/>
                      </a:lnTo>
                      <a:lnTo>
                        <a:pt x="1086" y="780"/>
                      </a:lnTo>
                      <a:lnTo>
                        <a:pt x="1090" y="775"/>
                      </a:lnTo>
                      <a:lnTo>
                        <a:pt x="1087" y="778"/>
                      </a:lnTo>
                      <a:lnTo>
                        <a:pt x="1086" y="772"/>
                      </a:lnTo>
                      <a:lnTo>
                        <a:pt x="1088" y="770"/>
                      </a:lnTo>
                      <a:lnTo>
                        <a:pt x="1087" y="769"/>
                      </a:lnTo>
                      <a:lnTo>
                        <a:pt x="1089" y="763"/>
                      </a:lnTo>
                      <a:lnTo>
                        <a:pt x="1091" y="768"/>
                      </a:lnTo>
                      <a:lnTo>
                        <a:pt x="1090" y="776"/>
                      </a:lnTo>
                      <a:lnTo>
                        <a:pt x="1102" y="782"/>
                      </a:lnTo>
                      <a:lnTo>
                        <a:pt x="1101" y="785"/>
                      </a:lnTo>
                      <a:lnTo>
                        <a:pt x="1102" y="800"/>
                      </a:lnTo>
                      <a:lnTo>
                        <a:pt x="1100" y="806"/>
                      </a:lnTo>
                      <a:lnTo>
                        <a:pt x="1100" y="810"/>
                      </a:lnTo>
                      <a:lnTo>
                        <a:pt x="1098" y="805"/>
                      </a:lnTo>
                      <a:lnTo>
                        <a:pt x="1098" y="787"/>
                      </a:lnTo>
                      <a:lnTo>
                        <a:pt x="1100" y="789"/>
                      </a:lnTo>
                      <a:lnTo>
                        <a:pt x="1098" y="784"/>
                      </a:lnTo>
                      <a:lnTo>
                        <a:pt x="1098" y="786"/>
                      </a:lnTo>
                      <a:lnTo>
                        <a:pt x="1096" y="786"/>
                      </a:lnTo>
                      <a:lnTo>
                        <a:pt x="1098" y="790"/>
                      </a:lnTo>
                      <a:lnTo>
                        <a:pt x="1096" y="788"/>
                      </a:lnTo>
                      <a:lnTo>
                        <a:pt x="1093" y="796"/>
                      </a:lnTo>
                      <a:lnTo>
                        <a:pt x="1095" y="794"/>
                      </a:lnTo>
                      <a:lnTo>
                        <a:pt x="1096" y="804"/>
                      </a:lnTo>
                      <a:lnTo>
                        <a:pt x="1095" y="805"/>
                      </a:lnTo>
                      <a:lnTo>
                        <a:pt x="1098" y="807"/>
                      </a:lnTo>
                      <a:lnTo>
                        <a:pt x="1096" y="816"/>
                      </a:lnTo>
                      <a:lnTo>
                        <a:pt x="1092" y="811"/>
                      </a:lnTo>
                      <a:lnTo>
                        <a:pt x="1092" y="813"/>
                      </a:lnTo>
                      <a:lnTo>
                        <a:pt x="1091" y="813"/>
                      </a:lnTo>
                      <a:lnTo>
                        <a:pt x="1093" y="815"/>
                      </a:lnTo>
                      <a:lnTo>
                        <a:pt x="1092" y="817"/>
                      </a:lnTo>
                      <a:lnTo>
                        <a:pt x="1095" y="817"/>
                      </a:lnTo>
                      <a:lnTo>
                        <a:pt x="1094" y="820"/>
                      </a:lnTo>
                      <a:lnTo>
                        <a:pt x="1091" y="822"/>
                      </a:lnTo>
                      <a:close/>
                      <a:moveTo>
                        <a:pt x="1098" y="770"/>
                      </a:moveTo>
                      <a:lnTo>
                        <a:pt x="1101" y="779"/>
                      </a:lnTo>
                      <a:lnTo>
                        <a:pt x="1094" y="774"/>
                      </a:lnTo>
                      <a:lnTo>
                        <a:pt x="1094" y="770"/>
                      </a:lnTo>
                      <a:lnTo>
                        <a:pt x="1098" y="770"/>
                      </a:lnTo>
                      <a:close/>
                      <a:moveTo>
                        <a:pt x="1060" y="772"/>
                      </a:moveTo>
                      <a:lnTo>
                        <a:pt x="1068" y="786"/>
                      </a:lnTo>
                      <a:lnTo>
                        <a:pt x="1068" y="788"/>
                      </a:lnTo>
                      <a:lnTo>
                        <a:pt x="1067" y="790"/>
                      </a:lnTo>
                      <a:lnTo>
                        <a:pt x="1078" y="792"/>
                      </a:lnTo>
                      <a:lnTo>
                        <a:pt x="1074" y="805"/>
                      </a:lnTo>
                      <a:lnTo>
                        <a:pt x="1070" y="805"/>
                      </a:lnTo>
                      <a:lnTo>
                        <a:pt x="1058" y="783"/>
                      </a:lnTo>
                      <a:lnTo>
                        <a:pt x="1058" y="788"/>
                      </a:lnTo>
                      <a:lnTo>
                        <a:pt x="1055" y="788"/>
                      </a:lnTo>
                      <a:lnTo>
                        <a:pt x="1059" y="793"/>
                      </a:lnTo>
                      <a:lnTo>
                        <a:pt x="1057" y="794"/>
                      </a:lnTo>
                      <a:lnTo>
                        <a:pt x="1059" y="796"/>
                      </a:lnTo>
                      <a:lnTo>
                        <a:pt x="1057" y="799"/>
                      </a:lnTo>
                      <a:lnTo>
                        <a:pt x="1053" y="801"/>
                      </a:lnTo>
                      <a:lnTo>
                        <a:pt x="1049" y="799"/>
                      </a:lnTo>
                      <a:lnTo>
                        <a:pt x="1048" y="792"/>
                      </a:lnTo>
                      <a:lnTo>
                        <a:pt x="1052" y="798"/>
                      </a:lnTo>
                      <a:lnTo>
                        <a:pt x="1049" y="788"/>
                      </a:lnTo>
                      <a:lnTo>
                        <a:pt x="1051" y="788"/>
                      </a:lnTo>
                      <a:lnTo>
                        <a:pt x="1047" y="786"/>
                      </a:lnTo>
                      <a:lnTo>
                        <a:pt x="1049" y="784"/>
                      </a:lnTo>
                      <a:lnTo>
                        <a:pt x="1049" y="778"/>
                      </a:lnTo>
                      <a:lnTo>
                        <a:pt x="1045" y="774"/>
                      </a:lnTo>
                      <a:lnTo>
                        <a:pt x="1045" y="774"/>
                      </a:lnTo>
                      <a:lnTo>
                        <a:pt x="1051" y="768"/>
                      </a:lnTo>
                      <a:lnTo>
                        <a:pt x="1054" y="777"/>
                      </a:lnTo>
                      <a:lnTo>
                        <a:pt x="1050" y="762"/>
                      </a:lnTo>
                      <a:lnTo>
                        <a:pt x="1054" y="763"/>
                      </a:lnTo>
                      <a:lnTo>
                        <a:pt x="1054" y="758"/>
                      </a:lnTo>
                      <a:lnTo>
                        <a:pt x="1056" y="759"/>
                      </a:lnTo>
                      <a:lnTo>
                        <a:pt x="1055" y="765"/>
                      </a:lnTo>
                      <a:lnTo>
                        <a:pt x="1057" y="767"/>
                      </a:lnTo>
                      <a:lnTo>
                        <a:pt x="1057" y="761"/>
                      </a:lnTo>
                      <a:lnTo>
                        <a:pt x="1060" y="760"/>
                      </a:lnTo>
                      <a:lnTo>
                        <a:pt x="1062" y="764"/>
                      </a:lnTo>
                      <a:lnTo>
                        <a:pt x="1068" y="761"/>
                      </a:lnTo>
                      <a:lnTo>
                        <a:pt x="1072" y="769"/>
                      </a:lnTo>
                      <a:lnTo>
                        <a:pt x="1068" y="772"/>
                      </a:lnTo>
                      <a:lnTo>
                        <a:pt x="1064" y="771"/>
                      </a:lnTo>
                      <a:lnTo>
                        <a:pt x="1067" y="774"/>
                      </a:lnTo>
                      <a:lnTo>
                        <a:pt x="1062" y="774"/>
                      </a:lnTo>
                      <a:lnTo>
                        <a:pt x="1065" y="776"/>
                      </a:lnTo>
                      <a:lnTo>
                        <a:pt x="1074" y="770"/>
                      </a:lnTo>
                      <a:lnTo>
                        <a:pt x="1082" y="780"/>
                      </a:lnTo>
                      <a:lnTo>
                        <a:pt x="1081" y="785"/>
                      </a:lnTo>
                      <a:lnTo>
                        <a:pt x="1079" y="786"/>
                      </a:lnTo>
                      <a:lnTo>
                        <a:pt x="1079" y="788"/>
                      </a:lnTo>
                      <a:lnTo>
                        <a:pt x="1074" y="781"/>
                      </a:lnTo>
                      <a:lnTo>
                        <a:pt x="1078" y="790"/>
                      </a:lnTo>
                      <a:lnTo>
                        <a:pt x="1076" y="790"/>
                      </a:lnTo>
                      <a:lnTo>
                        <a:pt x="1071" y="788"/>
                      </a:lnTo>
                      <a:lnTo>
                        <a:pt x="1060" y="772"/>
                      </a:lnTo>
                      <a:close/>
                      <a:moveTo>
                        <a:pt x="662" y="594"/>
                      </a:moveTo>
                      <a:lnTo>
                        <a:pt x="660" y="595"/>
                      </a:lnTo>
                      <a:lnTo>
                        <a:pt x="660" y="591"/>
                      </a:lnTo>
                      <a:lnTo>
                        <a:pt x="658" y="596"/>
                      </a:lnTo>
                      <a:lnTo>
                        <a:pt x="652" y="593"/>
                      </a:lnTo>
                      <a:lnTo>
                        <a:pt x="655" y="595"/>
                      </a:lnTo>
                      <a:lnTo>
                        <a:pt x="652" y="595"/>
                      </a:lnTo>
                      <a:lnTo>
                        <a:pt x="654" y="599"/>
                      </a:lnTo>
                      <a:lnTo>
                        <a:pt x="652" y="599"/>
                      </a:lnTo>
                      <a:lnTo>
                        <a:pt x="651" y="597"/>
                      </a:lnTo>
                      <a:lnTo>
                        <a:pt x="647" y="599"/>
                      </a:lnTo>
                      <a:lnTo>
                        <a:pt x="648" y="601"/>
                      </a:lnTo>
                      <a:lnTo>
                        <a:pt x="638" y="602"/>
                      </a:lnTo>
                      <a:lnTo>
                        <a:pt x="635" y="599"/>
                      </a:lnTo>
                      <a:lnTo>
                        <a:pt x="650" y="595"/>
                      </a:lnTo>
                      <a:lnTo>
                        <a:pt x="646" y="592"/>
                      </a:lnTo>
                      <a:lnTo>
                        <a:pt x="654" y="590"/>
                      </a:lnTo>
                      <a:lnTo>
                        <a:pt x="654" y="588"/>
                      </a:lnTo>
                      <a:lnTo>
                        <a:pt x="642" y="591"/>
                      </a:lnTo>
                      <a:lnTo>
                        <a:pt x="644" y="588"/>
                      </a:lnTo>
                      <a:lnTo>
                        <a:pt x="650" y="587"/>
                      </a:lnTo>
                      <a:lnTo>
                        <a:pt x="640" y="579"/>
                      </a:lnTo>
                      <a:lnTo>
                        <a:pt x="638" y="582"/>
                      </a:lnTo>
                      <a:lnTo>
                        <a:pt x="639" y="584"/>
                      </a:lnTo>
                      <a:lnTo>
                        <a:pt x="643" y="583"/>
                      </a:lnTo>
                      <a:lnTo>
                        <a:pt x="646" y="585"/>
                      </a:lnTo>
                      <a:lnTo>
                        <a:pt x="641" y="591"/>
                      </a:lnTo>
                      <a:lnTo>
                        <a:pt x="637" y="591"/>
                      </a:lnTo>
                      <a:lnTo>
                        <a:pt x="636" y="593"/>
                      </a:lnTo>
                      <a:lnTo>
                        <a:pt x="637" y="593"/>
                      </a:lnTo>
                      <a:lnTo>
                        <a:pt x="635" y="593"/>
                      </a:lnTo>
                      <a:lnTo>
                        <a:pt x="636" y="589"/>
                      </a:lnTo>
                      <a:lnTo>
                        <a:pt x="634" y="584"/>
                      </a:lnTo>
                      <a:lnTo>
                        <a:pt x="639" y="578"/>
                      </a:lnTo>
                      <a:lnTo>
                        <a:pt x="640" y="572"/>
                      </a:lnTo>
                      <a:lnTo>
                        <a:pt x="637" y="568"/>
                      </a:lnTo>
                      <a:lnTo>
                        <a:pt x="638" y="568"/>
                      </a:lnTo>
                      <a:lnTo>
                        <a:pt x="638" y="566"/>
                      </a:lnTo>
                      <a:lnTo>
                        <a:pt x="640" y="568"/>
                      </a:lnTo>
                      <a:lnTo>
                        <a:pt x="642" y="564"/>
                      </a:lnTo>
                      <a:lnTo>
                        <a:pt x="650" y="562"/>
                      </a:lnTo>
                      <a:lnTo>
                        <a:pt x="649" y="564"/>
                      </a:lnTo>
                      <a:lnTo>
                        <a:pt x="651" y="561"/>
                      </a:lnTo>
                      <a:lnTo>
                        <a:pt x="653" y="564"/>
                      </a:lnTo>
                      <a:lnTo>
                        <a:pt x="652" y="562"/>
                      </a:lnTo>
                      <a:lnTo>
                        <a:pt x="656" y="561"/>
                      </a:lnTo>
                      <a:lnTo>
                        <a:pt x="660" y="562"/>
                      </a:lnTo>
                      <a:lnTo>
                        <a:pt x="663" y="566"/>
                      </a:lnTo>
                      <a:lnTo>
                        <a:pt x="662" y="570"/>
                      </a:lnTo>
                      <a:lnTo>
                        <a:pt x="658" y="568"/>
                      </a:lnTo>
                      <a:lnTo>
                        <a:pt x="662" y="571"/>
                      </a:lnTo>
                      <a:lnTo>
                        <a:pt x="659" y="577"/>
                      </a:lnTo>
                      <a:lnTo>
                        <a:pt x="661" y="586"/>
                      </a:lnTo>
                      <a:lnTo>
                        <a:pt x="660" y="578"/>
                      </a:lnTo>
                      <a:lnTo>
                        <a:pt x="664" y="571"/>
                      </a:lnTo>
                      <a:lnTo>
                        <a:pt x="667" y="574"/>
                      </a:lnTo>
                      <a:lnTo>
                        <a:pt x="666" y="568"/>
                      </a:lnTo>
                      <a:lnTo>
                        <a:pt x="671" y="573"/>
                      </a:lnTo>
                      <a:lnTo>
                        <a:pt x="667" y="565"/>
                      </a:lnTo>
                      <a:lnTo>
                        <a:pt x="669" y="560"/>
                      </a:lnTo>
                      <a:lnTo>
                        <a:pt x="677" y="562"/>
                      </a:lnTo>
                      <a:lnTo>
                        <a:pt x="673" y="573"/>
                      </a:lnTo>
                      <a:lnTo>
                        <a:pt x="675" y="570"/>
                      </a:lnTo>
                      <a:lnTo>
                        <a:pt x="676" y="571"/>
                      </a:lnTo>
                      <a:lnTo>
                        <a:pt x="677" y="568"/>
                      </a:lnTo>
                      <a:lnTo>
                        <a:pt x="679" y="572"/>
                      </a:lnTo>
                      <a:lnTo>
                        <a:pt x="679" y="566"/>
                      </a:lnTo>
                      <a:lnTo>
                        <a:pt x="683" y="571"/>
                      </a:lnTo>
                      <a:lnTo>
                        <a:pt x="682" y="575"/>
                      </a:lnTo>
                      <a:lnTo>
                        <a:pt x="685" y="567"/>
                      </a:lnTo>
                      <a:lnTo>
                        <a:pt x="688" y="572"/>
                      </a:lnTo>
                      <a:lnTo>
                        <a:pt x="688" y="562"/>
                      </a:lnTo>
                      <a:lnTo>
                        <a:pt x="695" y="571"/>
                      </a:lnTo>
                      <a:lnTo>
                        <a:pt x="691" y="574"/>
                      </a:lnTo>
                      <a:lnTo>
                        <a:pt x="689" y="579"/>
                      </a:lnTo>
                      <a:lnTo>
                        <a:pt x="692" y="575"/>
                      </a:lnTo>
                      <a:lnTo>
                        <a:pt x="697" y="577"/>
                      </a:lnTo>
                      <a:lnTo>
                        <a:pt x="699" y="574"/>
                      </a:lnTo>
                      <a:lnTo>
                        <a:pt x="702" y="583"/>
                      </a:lnTo>
                      <a:lnTo>
                        <a:pt x="695" y="584"/>
                      </a:lnTo>
                      <a:lnTo>
                        <a:pt x="697" y="585"/>
                      </a:lnTo>
                      <a:lnTo>
                        <a:pt x="695" y="587"/>
                      </a:lnTo>
                      <a:lnTo>
                        <a:pt x="697" y="587"/>
                      </a:lnTo>
                      <a:lnTo>
                        <a:pt x="694" y="589"/>
                      </a:lnTo>
                      <a:lnTo>
                        <a:pt x="700" y="593"/>
                      </a:lnTo>
                      <a:lnTo>
                        <a:pt x="691" y="598"/>
                      </a:lnTo>
                      <a:lnTo>
                        <a:pt x="681" y="585"/>
                      </a:lnTo>
                      <a:lnTo>
                        <a:pt x="681" y="587"/>
                      </a:lnTo>
                      <a:lnTo>
                        <a:pt x="677" y="588"/>
                      </a:lnTo>
                      <a:lnTo>
                        <a:pt x="683" y="590"/>
                      </a:lnTo>
                      <a:lnTo>
                        <a:pt x="685" y="596"/>
                      </a:lnTo>
                      <a:lnTo>
                        <a:pt x="682" y="598"/>
                      </a:lnTo>
                      <a:lnTo>
                        <a:pt x="677" y="597"/>
                      </a:lnTo>
                      <a:lnTo>
                        <a:pt x="678" y="593"/>
                      </a:lnTo>
                      <a:lnTo>
                        <a:pt x="672" y="589"/>
                      </a:lnTo>
                      <a:lnTo>
                        <a:pt x="671" y="591"/>
                      </a:lnTo>
                      <a:lnTo>
                        <a:pt x="674" y="596"/>
                      </a:lnTo>
                      <a:lnTo>
                        <a:pt x="664" y="592"/>
                      </a:lnTo>
                      <a:lnTo>
                        <a:pt x="662" y="594"/>
                      </a:lnTo>
                      <a:close/>
                      <a:moveTo>
                        <a:pt x="1053" y="866"/>
                      </a:moveTo>
                      <a:lnTo>
                        <a:pt x="1051" y="845"/>
                      </a:lnTo>
                      <a:lnTo>
                        <a:pt x="1059" y="840"/>
                      </a:lnTo>
                      <a:lnTo>
                        <a:pt x="1055" y="842"/>
                      </a:lnTo>
                      <a:lnTo>
                        <a:pt x="1057" y="838"/>
                      </a:lnTo>
                      <a:lnTo>
                        <a:pt x="1056" y="837"/>
                      </a:lnTo>
                      <a:lnTo>
                        <a:pt x="1051" y="841"/>
                      </a:lnTo>
                      <a:lnTo>
                        <a:pt x="1052" y="838"/>
                      </a:lnTo>
                      <a:lnTo>
                        <a:pt x="1057" y="836"/>
                      </a:lnTo>
                      <a:lnTo>
                        <a:pt x="1051" y="837"/>
                      </a:lnTo>
                      <a:lnTo>
                        <a:pt x="1055" y="831"/>
                      </a:lnTo>
                      <a:lnTo>
                        <a:pt x="1051" y="832"/>
                      </a:lnTo>
                      <a:lnTo>
                        <a:pt x="1049" y="829"/>
                      </a:lnTo>
                      <a:lnTo>
                        <a:pt x="1053" y="827"/>
                      </a:lnTo>
                      <a:lnTo>
                        <a:pt x="1053" y="823"/>
                      </a:lnTo>
                      <a:lnTo>
                        <a:pt x="1058" y="821"/>
                      </a:lnTo>
                      <a:lnTo>
                        <a:pt x="1055" y="817"/>
                      </a:lnTo>
                      <a:lnTo>
                        <a:pt x="1055" y="815"/>
                      </a:lnTo>
                      <a:lnTo>
                        <a:pt x="1058" y="815"/>
                      </a:lnTo>
                      <a:lnTo>
                        <a:pt x="1055" y="814"/>
                      </a:lnTo>
                      <a:lnTo>
                        <a:pt x="1058" y="810"/>
                      </a:lnTo>
                      <a:lnTo>
                        <a:pt x="1053" y="809"/>
                      </a:lnTo>
                      <a:lnTo>
                        <a:pt x="1053" y="803"/>
                      </a:lnTo>
                      <a:lnTo>
                        <a:pt x="1057" y="805"/>
                      </a:lnTo>
                      <a:lnTo>
                        <a:pt x="1055" y="801"/>
                      </a:lnTo>
                      <a:lnTo>
                        <a:pt x="1057" y="800"/>
                      </a:lnTo>
                      <a:lnTo>
                        <a:pt x="1059" y="797"/>
                      </a:lnTo>
                      <a:lnTo>
                        <a:pt x="1065" y="798"/>
                      </a:lnTo>
                      <a:lnTo>
                        <a:pt x="1065" y="800"/>
                      </a:lnTo>
                      <a:lnTo>
                        <a:pt x="1061" y="801"/>
                      </a:lnTo>
                      <a:lnTo>
                        <a:pt x="1067" y="802"/>
                      </a:lnTo>
                      <a:lnTo>
                        <a:pt x="1065" y="804"/>
                      </a:lnTo>
                      <a:lnTo>
                        <a:pt x="1068" y="807"/>
                      </a:lnTo>
                      <a:lnTo>
                        <a:pt x="1070" y="811"/>
                      </a:lnTo>
                      <a:lnTo>
                        <a:pt x="1068" y="809"/>
                      </a:lnTo>
                      <a:lnTo>
                        <a:pt x="1068" y="811"/>
                      </a:lnTo>
                      <a:lnTo>
                        <a:pt x="1067" y="812"/>
                      </a:lnTo>
                      <a:lnTo>
                        <a:pt x="1070" y="815"/>
                      </a:lnTo>
                      <a:lnTo>
                        <a:pt x="1065" y="841"/>
                      </a:lnTo>
                      <a:lnTo>
                        <a:pt x="1053" y="866"/>
                      </a:lnTo>
                      <a:close/>
                      <a:moveTo>
                        <a:pt x="1051" y="803"/>
                      </a:moveTo>
                      <a:lnTo>
                        <a:pt x="1053" y="809"/>
                      </a:lnTo>
                      <a:lnTo>
                        <a:pt x="1051" y="808"/>
                      </a:lnTo>
                      <a:lnTo>
                        <a:pt x="1051" y="813"/>
                      </a:lnTo>
                      <a:lnTo>
                        <a:pt x="1047" y="818"/>
                      </a:lnTo>
                      <a:lnTo>
                        <a:pt x="1041" y="817"/>
                      </a:lnTo>
                      <a:lnTo>
                        <a:pt x="1044" y="813"/>
                      </a:lnTo>
                      <a:lnTo>
                        <a:pt x="1048" y="811"/>
                      </a:lnTo>
                      <a:lnTo>
                        <a:pt x="1046" y="809"/>
                      </a:lnTo>
                      <a:lnTo>
                        <a:pt x="1048" y="802"/>
                      </a:lnTo>
                      <a:lnTo>
                        <a:pt x="1051" y="803"/>
                      </a:lnTo>
                      <a:close/>
                      <a:moveTo>
                        <a:pt x="1105" y="845"/>
                      </a:moveTo>
                      <a:lnTo>
                        <a:pt x="1107" y="851"/>
                      </a:lnTo>
                      <a:lnTo>
                        <a:pt x="1104" y="853"/>
                      </a:lnTo>
                      <a:lnTo>
                        <a:pt x="1102" y="862"/>
                      </a:lnTo>
                      <a:lnTo>
                        <a:pt x="1100" y="862"/>
                      </a:lnTo>
                      <a:lnTo>
                        <a:pt x="1096" y="848"/>
                      </a:lnTo>
                      <a:lnTo>
                        <a:pt x="1096" y="854"/>
                      </a:lnTo>
                      <a:lnTo>
                        <a:pt x="1097" y="855"/>
                      </a:lnTo>
                      <a:lnTo>
                        <a:pt x="1095" y="858"/>
                      </a:lnTo>
                      <a:lnTo>
                        <a:pt x="1098" y="860"/>
                      </a:lnTo>
                      <a:lnTo>
                        <a:pt x="1096" y="860"/>
                      </a:lnTo>
                      <a:lnTo>
                        <a:pt x="1097" y="865"/>
                      </a:lnTo>
                      <a:lnTo>
                        <a:pt x="1094" y="867"/>
                      </a:lnTo>
                      <a:lnTo>
                        <a:pt x="1088" y="862"/>
                      </a:lnTo>
                      <a:lnTo>
                        <a:pt x="1088" y="865"/>
                      </a:lnTo>
                      <a:lnTo>
                        <a:pt x="1084" y="864"/>
                      </a:lnTo>
                      <a:lnTo>
                        <a:pt x="1082" y="863"/>
                      </a:lnTo>
                      <a:lnTo>
                        <a:pt x="1084" y="858"/>
                      </a:lnTo>
                      <a:lnTo>
                        <a:pt x="1083" y="857"/>
                      </a:lnTo>
                      <a:lnTo>
                        <a:pt x="1085" y="856"/>
                      </a:lnTo>
                      <a:lnTo>
                        <a:pt x="1085" y="852"/>
                      </a:lnTo>
                      <a:lnTo>
                        <a:pt x="1089" y="844"/>
                      </a:lnTo>
                      <a:lnTo>
                        <a:pt x="1086" y="846"/>
                      </a:lnTo>
                      <a:lnTo>
                        <a:pt x="1085" y="840"/>
                      </a:lnTo>
                      <a:lnTo>
                        <a:pt x="1088" y="842"/>
                      </a:lnTo>
                      <a:lnTo>
                        <a:pt x="1084" y="834"/>
                      </a:lnTo>
                      <a:lnTo>
                        <a:pt x="1089" y="832"/>
                      </a:lnTo>
                      <a:lnTo>
                        <a:pt x="1100" y="841"/>
                      </a:lnTo>
                      <a:lnTo>
                        <a:pt x="1100" y="845"/>
                      </a:lnTo>
                      <a:lnTo>
                        <a:pt x="1101" y="841"/>
                      </a:lnTo>
                      <a:lnTo>
                        <a:pt x="1105" y="845"/>
                      </a:lnTo>
                      <a:close/>
                      <a:moveTo>
                        <a:pt x="1068" y="876"/>
                      </a:moveTo>
                      <a:lnTo>
                        <a:pt x="1067" y="874"/>
                      </a:lnTo>
                      <a:lnTo>
                        <a:pt x="1070" y="865"/>
                      </a:lnTo>
                      <a:lnTo>
                        <a:pt x="1067" y="870"/>
                      </a:lnTo>
                      <a:lnTo>
                        <a:pt x="1065" y="870"/>
                      </a:lnTo>
                      <a:lnTo>
                        <a:pt x="1066" y="872"/>
                      </a:lnTo>
                      <a:lnTo>
                        <a:pt x="1063" y="878"/>
                      </a:lnTo>
                      <a:lnTo>
                        <a:pt x="1061" y="874"/>
                      </a:lnTo>
                      <a:lnTo>
                        <a:pt x="1064" y="870"/>
                      </a:lnTo>
                      <a:lnTo>
                        <a:pt x="1064" y="865"/>
                      </a:lnTo>
                      <a:lnTo>
                        <a:pt x="1067" y="864"/>
                      </a:lnTo>
                      <a:lnTo>
                        <a:pt x="1065" y="864"/>
                      </a:lnTo>
                      <a:lnTo>
                        <a:pt x="1065" y="860"/>
                      </a:lnTo>
                      <a:lnTo>
                        <a:pt x="1069" y="858"/>
                      </a:lnTo>
                      <a:lnTo>
                        <a:pt x="1068" y="861"/>
                      </a:lnTo>
                      <a:lnTo>
                        <a:pt x="1070" y="860"/>
                      </a:lnTo>
                      <a:lnTo>
                        <a:pt x="1071" y="863"/>
                      </a:lnTo>
                      <a:lnTo>
                        <a:pt x="1074" y="858"/>
                      </a:lnTo>
                      <a:lnTo>
                        <a:pt x="1074" y="854"/>
                      </a:lnTo>
                      <a:lnTo>
                        <a:pt x="1071" y="856"/>
                      </a:lnTo>
                      <a:lnTo>
                        <a:pt x="1068" y="851"/>
                      </a:lnTo>
                      <a:lnTo>
                        <a:pt x="1076" y="850"/>
                      </a:lnTo>
                      <a:lnTo>
                        <a:pt x="1071" y="849"/>
                      </a:lnTo>
                      <a:lnTo>
                        <a:pt x="1073" y="846"/>
                      </a:lnTo>
                      <a:lnTo>
                        <a:pt x="1070" y="846"/>
                      </a:lnTo>
                      <a:lnTo>
                        <a:pt x="1070" y="843"/>
                      </a:lnTo>
                      <a:lnTo>
                        <a:pt x="1072" y="837"/>
                      </a:lnTo>
                      <a:lnTo>
                        <a:pt x="1074" y="841"/>
                      </a:lnTo>
                      <a:lnTo>
                        <a:pt x="1075" y="837"/>
                      </a:lnTo>
                      <a:lnTo>
                        <a:pt x="1079" y="840"/>
                      </a:lnTo>
                      <a:lnTo>
                        <a:pt x="1077" y="835"/>
                      </a:lnTo>
                      <a:lnTo>
                        <a:pt x="1082" y="840"/>
                      </a:lnTo>
                      <a:lnTo>
                        <a:pt x="1082" y="844"/>
                      </a:lnTo>
                      <a:lnTo>
                        <a:pt x="1080" y="848"/>
                      </a:lnTo>
                      <a:lnTo>
                        <a:pt x="1077" y="850"/>
                      </a:lnTo>
                      <a:lnTo>
                        <a:pt x="1082" y="848"/>
                      </a:lnTo>
                      <a:lnTo>
                        <a:pt x="1084" y="844"/>
                      </a:lnTo>
                      <a:lnTo>
                        <a:pt x="1086" y="848"/>
                      </a:lnTo>
                      <a:lnTo>
                        <a:pt x="1084" y="851"/>
                      </a:lnTo>
                      <a:lnTo>
                        <a:pt x="1084" y="856"/>
                      </a:lnTo>
                      <a:lnTo>
                        <a:pt x="1082" y="857"/>
                      </a:lnTo>
                      <a:lnTo>
                        <a:pt x="1079" y="852"/>
                      </a:lnTo>
                      <a:lnTo>
                        <a:pt x="1080" y="855"/>
                      </a:lnTo>
                      <a:lnTo>
                        <a:pt x="1076" y="858"/>
                      </a:lnTo>
                      <a:lnTo>
                        <a:pt x="1078" y="862"/>
                      </a:lnTo>
                      <a:lnTo>
                        <a:pt x="1076" y="861"/>
                      </a:lnTo>
                      <a:lnTo>
                        <a:pt x="1074" y="868"/>
                      </a:lnTo>
                      <a:lnTo>
                        <a:pt x="1072" y="864"/>
                      </a:lnTo>
                      <a:lnTo>
                        <a:pt x="1070" y="868"/>
                      </a:lnTo>
                      <a:lnTo>
                        <a:pt x="1072" y="870"/>
                      </a:lnTo>
                      <a:lnTo>
                        <a:pt x="1070" y="871"/>
                      </a:lnTo>
                      <a:lnTo>
                        <a:pt x="1068" y="876"/>
                      </a:lnTo>
                      <a:close/>
                      <a:moveTo>
                        <a:pt x="1108" y="856"/>
                      </a:moveTo>
                      <a:lnTo>
                        <a:pt x="1111" y="868"/>
                      </a:lnTo>
                      <a:lnTo>
                        <a:pt x="1105" y="867"/>
                      </a:lnTo>
                      <a:lnTo>
                        <a:pt x="1105" y="869"/>
                      </a:lnTo>
                      <a:lnTo>
                        <a:pt x="1104" y="869"/>
                      </a:lnTo>
                      <a:lnTo>
                        <a:pt x="1100" y="867"/>
                      </a:lnTo>
                      <a:lnTo>
                        <a:pt x="1101" y="863"/>
                      </a:lnTo>
                      <a:lnTo>
                        <a:pt x="1104" y="862"/>
                      </a:lnTo>
                      <a:lnTo>
                        <a:pt x="1105" y="854"/>
                      </a:lnTo>
                      <a:lnTo>
                        <a:pt x="1108" y="856"/>
                      </a:lnTo>
                      <a:close/>
                      <a:moveTo>
                        <a:pt x="1113" y="874"/>
                      </a:moveTo>
                      <a:lnTo>
                        <a:pt x="1115" y="881"/>
                      </a:lnTo>
                      <a:lnTo>
                        <a:pt x="1119" y="883"/>
                      </a:lnTo>
                      <a:lnTo>
                        <a:pt x="1118" y="891"/>
                      </a:lnTo>
                      <a:lnTo>
                        <a:pt x="1113" y="893"/>
                      </a:lnTo>
                      <a:lnTo>
                        <a:pt x="1110" y="885"/>
                      </a:lnTo>
                      <a:lnTo>
                        <a:pt x="1109" y="883"/>
                      </a:lnTo>
                      <a:lnTo>
                        <a:pt x="1113" y="874"/>
                      </a:lnTo>
                      <a:close/>
                      <a:moveTo>
                        <a:pt x="1104" y="872"/>
                      </a:moveTo>
                      <a:lnTo>
                        <a:pt x="1105" y="875"/>
                      </a:lnTo>
                      <a:lnTo>
                        <a:pt x="1102" y="880"/>
                      </a:lnTo>
                      <a:lnTo>
                        <a:pt x="1097" y="880"/>
                      </a:lnTo>
                      <a:lnTo>
                        <a:pt x="1094" y="874"/>
                      </a:lnTo>
                      <a:lnTo>
                        <a:pt x="1099" y="870"/>
                      </a:lnTo>
                      <a:lnTo>
                        <a:pt x="1104" y="872"/>
                      </a:lnTo>
                      <a:close/>
                      <a:moveTo>
                        <a:pt x="1092" y="917"/>
                      </a:moveTo>
                      <a:lnTo>
                        <a:pt x="1096" y="921"/>
                      </a:lnTo>
                      <a:lnTo>
                        <a:pt x="1090" y="922"/>
                      </a:lnTo>
                      <a:lnTo>
                        <a:pt x="1096" y="923"/>
                      </a:lnTo>
                      <a:lnTo>
                        <a:pt x="1098" y="926"/>
                      </a:lnTo>
                      <a:lnTo>
                        <a:pt x="1098" y="931"/>
                      </a:lnTo>
                      <a:lnTo>
                        <a:pt x="1094" y="930"/>
                      </a:lnTo>
                      <a:lnTo>
                        <a:pt x="1092" y="933"/>
                      </a:lnTo>
                      <a:lnTo>
                        <a:pt x="1096" y="934"/>
                      </a:lnTo>
                      <a:lnTo>
                        <a:pt x="1100" y="932"/>
                      </a:lnTo>
                      <a:lnTo>
                        <a:pt x="1100" y="934"/>
                      </a:lnTo>
                      <a:lnTo>
                        <a:pt x="1097" y="940"/>
                      </a:lnTo>
                      <a:lnTo>
                        <a:pt x="1094" y="938"/>
                      </a:lnTo>
                      <a:lnTo>
                        <a:pt x="1094" y="942"/>
                      </a:lnTo>
                      <a:lnTo>
                        <a:pt x="1089" y="942"/>
                      </a:lnTo>
                      <a:lnTo>
                        <a:pt x="1096" y="943"/>
                      </a:lnTo>
                      <a:lnTo>
                        <a:pt x="1094" y="946"/>
                      </a:lnTo>
                      <a:lnTo>
                        <a:pt x="1094" y="949"/>
                      </a:lnTo>
                      <a:lnTo>
                        <a:pt x="1092" y="948"/>
                      </a:lnTo>
                      <a:lnTo>
                        <a:pt x="1092" y="954"/>
                      </a:lnTo>
                      <a:lnTo>
                        <a:pt x="1090" y="954"/>
                      </a:lnTo>
                      <a:lnTo>
                        <a:pt x="1089" y="958"/>
                      </a:lnTo>
                      <a:lnTo>
                        <a:pt x="1082" y="954"/>
                      </a:lnTo>
                      <a:lnTo>
                        <a:pt x="1086" y="952"/>
                      </a:lnTo>
                      <a:lnTo>
                        <a:pt x="1082" y="950"/>
                      </a:lnTo>
                      <a:lnTo>
                        <a:pt x="1086" y="949"/>
                      </a:lnTo>
                      <a:lnTo>
                        <a:pt x="1084" y="944"/>
                      </a:lnTo>
                      <a:lnTo>
                        <a:pt x="1086" y="940"/>
                      </a:lnTo>
                      <a:lnTo>
                        <a:pt x="1082" y="944"/>
                      </a:lnTo>
                      <a:lnTo>
                        <a:pt x="1084" y="940"/>
                      </a:lnTo>
                      <a:lnTo>
                        <a:pt x="1080" y="942"/>
                      </a:lnTo>
                      <a:lnTo>
                        <a:pt x="1080" y="940"/>
                      </a:lnTo>
                      <a:lnTo>
                        <a:pt x="1082" y="938"/>
                      </a:lnTo>
                      <a:lnTo>
                        <a:pt x="1082" y="937"/>
                      </a:lnTo>
                      <a:lnTo>
                        <a:pt x="1084" y="938"/>
                      </a:lnTo>
                      <a:lnTo>
                        <a:pt x="1084" y="933"/>
                      </a:lnTo>
                      <a:lnTo>
                        <a:pt x="1081" y="935"/>
                      </a:lnTo>
                      <a:lnTo>
                        <a:pt x="1084" y="931"/>
                      </a:lnTo>
                      <a:lnTo>
                        <a:pt x="1084" y="926"/>
                      </a:lnTo>
                      <a:lnTo>
                        <a:pt x="1083" y="930"/>
                      </a:lnTo>
                      <a:lnTo>
                        <a:pt x="1081" y="931"/>
                      </a:lnTo>
                      <a:lnTo>
                        <a:pt x="1079" y="928"/>
                      </a:lnTo>
                      <a:lnTo>
                        <a:pt x="1080" y="924"/>
                      </a:lnTo>
                      <a:lnTo>
                        <a:pt x="1074" y="925"/>
                      </a:lnTo>
                      <a:lnTo>
                        <a:pt x="1078" y="922"/>
                      </a:lnTo>
                      <a:lnTo>
                        <a:pt x="1070" y="919"/>
                      </a:lnTo>
                      <a:lnTo>
                        <a:pt x="1070" y="916"/>
                      </a:lnTo>
                      <a:lnTo>
                        <a:pt x="1073" y="915"/>
                      </a:lnTo>
                      <a:lnTo>
                        <a:pt x="1080" y="920"/>
                      </a:lnTo>
                      <a:lnTo>
                        <a:pt x="1078" y="917"/>
                      </a:lnTo>
                      <a:lnTo>
                        <a:pt x="1077" y="914"/>
                      </a:lnTo>
                      <a:lnTo>
                        <a:pt x="1079" y="914"/>
                      </a:lnTo>
                      <a:lnTo>
                        <a:pt x="1076" y="911"/>
                      </a:lnTo>
                      <a:lnTo>
                        <a:pt x="1080" y="908"/>
                      </a:lnTo>
                      <a:lnTo>
                        <a:pt x="1084" y="907"/>
                      </a:lnTo>
                      <a:lnTo>
                        <a:pt x="1075" y="906"/>
                      </a:lnTo>
                      <a:lnTo>
                        <a:pt x="1073" y="903"/>
                      </a:lnTo>
                      <a:lnTo>
                        <a:pt x="1075" y="898"/>
                      </a:lnTo>
                      <a:lnTo>
                        <a:pt x="1078" y="898"/>
                      </a:lnTo>
                      <a:lnTo>
                        <a:pt x="1084" y="893"/>
                      </a:lnTo>
                      <a:lnTo>
                        <a:pt x="1082" y="891"/>
                      </a:lnTo>
                      <a:lnTo>
                        <a:pt x="1086" y="879"/>
                      </a:lnTo>
                      <a:lnTo>
                        <a:pt x="1078" y="874"/>
                      </a:lnTo>
                      <a:lnTo>
                        <a:pt x="1079" y="870"/>
                      </a:lnTo>
                      <a:lnTo>
                        <a:pt x="1081" y="870"/>
                      </a:lnTo>
                      <a:lnTo>
                        <a:pt x="1081" y="868"/>
                      </a:lnTo>
                      <a:lnTo>
                        <a:pt x="1088" y="872"/>
                      </a:lnTo>
                      <a:lnTo>
                        <a:pt x="1086" y="874"/>
                      </a:lnTo>
                      <a:lnTo>
                        <a:pt x="1091" y="872"/>
                      </a:lnTo>
                      <a:lnTo>
                        <a:pt x="1092" y="877"/>
                      </a:lnTo>
                      <a:lnTo>
                        <a:pt x="1092" y="881"/>
                      </a:lnTo>
                      <a:lnTo>
                        <a:pt x="1088" y="883"/>
                      </a:lnTo>
                      <a:lnTo>
                        <a:pt x="1088" y="886"/>
                      </a:lnTo>
                      <a:lnTo>
                        <a:pt x="1096" y="892"/>
                      </a:lnTo>
                      <a:lnTo>
                        <a:pt x="1098" y="903"/>
                      </a:lnTo>
                      <a:lnTo>
                        <a:pt x="1096" y="912"/>
                      </a:lnTo>
                      <a:lnTo>
                        <a:pt x="1098" y="910"/>
                      </a:lnTo>
                      <a:lnTo>
                        <a:pt x="1098" y="917"/>
                      </a:lnTo>
                      <a:lnTo>
                        <a:pt x="1100" y="921"/>
                      </a:lnTo>
                      <a:lnTo>
                        <a:pt x="1099" y="922"/>
                      </a:lnTo>
                      <a:lnTo>
                        <a:pt x="1093" y="911"/>
                      </a:lnTo>
                      <a:lnTo>
                        <a:pt x="1092" y="913"/>
                      </a:lnTo>
                      <a:lnTo>
                        <a:pt x="1092" y="914"/>
                      </a:lnTo>
                      <a:lnTo>
                        <a:pt x="1086" y="917"/>
                      </a:lnTo>
                      <a:lnTo>
                        <a:pt x="1092" y="917"/>
                      </a:lnTo>
                      <a:close/>
                      <a:moveTo>
                        <a:pt x="1109" y="880"/>
                      </a:moveTo>
                      <a:lnTo>
                        <a:pt x="1107" y="885"/>
                      </a:lnTo>
                      <a:lnTo>
                        <a:pt x="1105" y="885"/>
                      </a:lnTo>
                      <a:lnTo>
                        <a:pt x="1108" y="885"/>
                      </a:lnTo>
                      <a:lnTo>
                        <a:pt x="1112" y="893"/>
                      </a:lnTo>
                      <a:lnTo>
                        <a:pt x="1109" y="893"/>
                      </a:lnTo>
                      <a:lnTo>
                        <a:pt x="1108" y="901"/>
                      </a:lnTo>
                      <a:lnTo>
                        <a:pt x="1108" y="899"/>
                      </a:lnTo>
                      <a:lnTo>
                        <a:pt x="1103" y="899"/>
                      </a:lnTo>
                      <a:lnTo>
                        <a:pt x="1102" y="897"/>
                      </a:lnTo>
                      <a:lnTo>
                        <a:pt x="1104" y="894"/>
                      </a:lnTo>
                      <a:lnTo>
                        <a:pt x="1099" y="891"/>
                      </a:lnTo>
                      <a:lnTo>
                        <a:pt x="1098" y="887"/>
                      </a:lnTo>
                      <a:lnTo>
                        <a:pt x="1100" y="882"/>
                      </a:lnTo>
                      <a:lnTo>
                        <a:pt x="1103" y="883"/>
                      </a:lnTo>
                      <a:lnTo>
                        <a:pt x="1107" y="879"/>
                      </a:lnTo>
                      <a:lnTo>
                        <a:pt x="1109" y="880"/>
                      </a:lnTo>
                      <a:close/>
                      <a:moveTo>
                        <a:pt x="1084" y="881"/>
                      </a:moveTo>
                      <a:lnTo>
                        <a:pt x="1081" y="886"/>
                      </a:lnTo>
                      <a:lnTo>
                        <a:pt x="1078" y="883"/>
                      </a:lnTo>
                      <a:lnTo>
                        <a:pt x="1073" y="887"/>
                      </a:lnTo>
                      <a:lnTo>
                        <a:pt x="1068" y="885"/>
                      </a:lnTo>
                      <a:lnTo>
                        <a:pt x="1074" y="879"/>
                      </a:lnTo>
                      <a:lnTo>
                        <a:pt x="1079" y="881"/>
                      </a:lnTo>
                      <a:lnTo>
                        <a:pt x="1077" y="877"/>
                      </a:lnTo>
                      <a:lnTo>
                        <a:pt x="1084" y="881"/>
                      </a:lnTo>
                      <a:close/>
                      <a:moveTo>
                        <a:pt x="1110" y="933"/>
                      </a:moveTo>
                      <a:lnTo>
                        <a:pt x="1107" y="925"/>
                      </a:lnTo>
                      <a:lnTo>
                        <a:pt x="1113" y="922"/>
                      </a:lnTo>
                      <a:lnTo>
                        <a:pt x="1115" y="920"/>
                      </a:lnTo>
                      <a:lnTo>
                        <a:pt x="1113" y="918"/>
                      </a:lnTo>
                      <a:lnTo>
                        <a:pt x="1114" y="916"/>
                      </a:lnTo>
                      <a:lnTo>
                        <a:pt x="1119" y="916"/>
                      </a:lnTo>
                      <a:lnTo>
                        <a:pt x="1115" y="914"/>
                      </a:lnTo>
                      <a:lnTo>
                        <a:pt x="1121" y="913"/>
                      </a:lnTo>
                      <a:lnTo>
                        <a:pt x="1117" y="909"/>
                      </a:lnTo>
                      <a:lnTo>
                        <a:pt x="1123" y="911"/>
                      </a:lnTo>
                      <a:lnTo>
                        <a:pt x="1121" y="907"/>
                      </a:lnTo>
                      <a:lnTo>
                        <a:pt x="1131" y="908"/>
                      </a:lnTo>
                      <a:lnTo>
                        <a:pt x="1132" y="925"/>
                      </a:lnTo>
                      <a:lnTo>
                        <a:pt x="1127" y="936"/>
                      </a:lnTo>
                      <a:lnTo>
                        <a:pt x="1125" y="935"/>
                      </a:lnTo>
                      <a:lnTo>
                        <a:pt x="1123" y="941"/>
                      </a:lnTo>
                      <a:lnTo>
                        <a:pt x="1119" y="944"/>
                      </a:lnTo>
                      <a:lnTo>
                        <a:pt x="1116" y="940"/>
                      </a:lnTo>
                      <a:lnTo>
                        <a:pt x="1119" y="938"/>
                      </a:lnTo>
                      <a:lnTo>
                        <a:pt x="1121" y="933"/>
                      </a:lnTo>
                      <a:lnTo>
                        <a:pt x="1117" y="938"/>
                      </a:lnTo>
                      <a:lnTo>
                        <a:pt x="1113" y="936"/>
                      </a:lnTo>
                      <a:lnTo>
                        <a:pt x="1120" y="931"/>
                      </a:lnTo>
                      <a:lnTo>
                        <a:pt x="1122" y="921"/>
                      </a:lnTo>
                      <a:lnTo>
                        <a:pt x="1119" y="931"/>
                      </a:lnTo>
                      <a:lnTo>
                        <a:pt x="1113" y="934"/>
                      </a:lnTo>
                      <a:lnTo>
                        <a:pt x="1117" y="925"/>
                      </a:lnTo>
                      <a:lnTo>
                        <a:pt x="1115" y="927"/>
                      </a:lnTo>
                      <a:lnTo>
                        <a:pt x="1114" y="933"/>
                      </a:lnTo>
                      <a:lnTo>
                        <a:pt x="1111" y="935"/>
                      </a:lnTo>
                      <a:lnTo>
                        <a:pt x="1110" y="933"/>
                      </a:lnTo>
                      <a:close/>
                      <a:moveTo>
                        <a:pt x="1107" y="927"/>
                      </a:moveTo>
                      <a:lnTo>
                        <a:pt x="1109" y="935"/>
                      </a:lnTo>
                      <a:lnTo>
                        <a:pt x="1105" y="935"/>
                      </a:lnTo>
                      <a:lnTo>
                        <a:pt x="1104" y="940"/>
                      </a:lnTo>
                      <a:lnTo>
                        <a:pt x="1103" y="936"/>
                      </a:lnTo>
                      <a:lnTo>
                        <a:pt x="1105" y="928"/>
                      </a:lnTo>
                      <a:lnTo>
                        <a:pt x="1107" y="927"/>
                      </a:lnTo>
                      <a:close/>
                      <a:moveTo>
                        <a:pt x="1112" y="938"/>
                      </a:moveTo>
                      <a:lnTo>
                        <a:pt x="1113" y="941"/>
                      </a:lnTo>
                      <a:lnTo>
                        <a:pt x="1111" y="949"/>
                      </a:lnTo>
                      <a:lnTo>
                        <a:pt x="1107" y="949"/>
                      </a:lnTo>
                      <a:lnTo>
                        <a:pt x="1107" y="944"/>
                      </a:lnTo>
                      <a:lnTo>
                        <a:pt x="1107" y="947"/>
                      </a:lnTo>
                      <a:lnTo>
                        <a:pt x="1104" y="948"/>
                      </a:lnTo>
                      <a:lnTo>
                        <a:pt x="1107" y="943"/>
                      </a:lnTo>
                      <a:lnTo>
                        <a:pt x="1109" y="943"/>
                      </a:lnTo>
                      <a:lnTo>
                        <a:pt x="1109" y="936"/>
                      </a:lnTo>
                      <a:lnTo>
                        <a:pt x="1112" y="938"/>
                      </a:lnTo>
                      <a:close/>
                      <a:moveTo>
                        <a:pt x="1072" y="922"/>
                      </a:moveTo>
                      <a:lnTo>
                        <a:pt x="1072" y="932"/>
                      </a:lnTo>
                      <a:lnTo>
                        <a:pt x="1070" y="930"/>
                      </a:lnTo>
                      <a:lnTo>
                        <a:pt x="1073" y="945"/>
                      </a:lnTo>
                      <a:lnTo>
                        <a:pt x="1073" y="948"/>
                      </a:lnTo>
                      <a:lnTo>
                        <a:pt x="1072" y="948"/>
                      </a:lnTo>
                      <a:lnTo>
                        <a:pt x="1072" y="953"/>
                      </a:lnTo>
                      <a:lnTo>
                        <a:pt x="1068" y="950"/>
                      </a:lnTo>
                      <a:lnTo>
                        <a:pt x="1068" y="944"/>
                      </a:lnTo>
                      <a:lnTo>
                        <a:pt x="1070" y="942"/>
                      </a:lnTo>
                      <a:lnTo>
                        <a:pt x="1066" y="935"/>
                      </a:lnTo>
                      <a:lnTo>
                        <a:pt x="1067" y="928"/>
                      </a:lnTo>
                      <a:lnTo>
                        <a:pt x="1070" y="928"/>
                      </a:lnTo>
                      <a:lnTo>
                        <a:pt x="1068" y="924"/>
                      </a:lnTo>
                      <a:lnTo>
                        <a:pt x="1072" y="9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56"/>
                <p:cNvSpPr>
                  <a:spLocks/>
                </p:cNvSpPr>
                <p:nvPr/>
              </p:nvSpPr>
              <p:spPr bwMode="auto">
                <a:xfrm>
                  <a:off x="3873500" y="1169988"/>
                  <a:ext cx="1036638" cy="1535113"/>
                </a:xfrm>
                <a:custGeom>
                  <a:avLst/>
                  <a:gdLst>
                    <a:gd name="T0" fmla="*/ 19 w 653"/>
                    <a:gd name="T1" fmla="*/ 390 h 967"/>
                    <a:gd name="T2" fmla="*/ 68 w 653"/>
                    <a:gd name="T3" fmla="*/ 336 h 967"/>
                    <a:gd name="T4" fmla="*/ 7 w 653"/>
                    <a:gd name="T5" fmla="*/ 326 h 967"/>
                    <a:gd name="T6" fmla="*/ 23 w 653"/>
                    <a:gd name="T7" fmla="*/ 287 h 967"/>
                    <a:gd name="T8" fmla="*/ 26 w 653"/>
                    <a:gd name="T9" fmla="*/ 286 h 967"/>
                    <a:gd name="T10" fmla="*/ 29 w 653"/>
                    <a:gd name="T11" fmla="*/ 264 h 967"/>
                    <a:gd name="T12" fmla="*/ 24 w 653"/>
                    <a:gd name="T13" fmla="*/ 250 h 967"/>
                    <a:gd name="T14" fmla="*/ 69 w 653"/>
                    <a:gd name="T15" fmla="*/ 234 h 967"/>
                    <a:gd name="T16" fmla="*/ 111 w 653"/>
                    <a:gd name="T17" fmla="*/ 220 h 967"/>
                    <a:gd name="T18" fmla="*/ 183 w 653"/>
                    <a:gd name="T19" fmla="*/ 229 h 967"/>
                    <a:gd name="T20" fmla="*/ 185 w 653"/>
                    <a:gd name="T21" fmla="*/ 194 h 967"/>
                    <a:gd name="T22" fmla="*/ 131 w 653"/>
                    <a:gd name="T23" fmla="*/ 158 h 967"/>
                    <a:gd name="T24" fmla="*/ 135 w 653"/>
                    <a:gd name="T25" fmla="*/ 118 h 967"/>
                    <a:gd name="T26" fmla="*/ 159 w 653"/>
                    <a:gd name="T27" fmla="*/ 85 h 967"/>
                    <a:gd name="T28" fmla="*/ 196 w 653"/>
                    <a:gd name="T29" fmla="*/ 116 h 967"/>
                    <a:gd name="T30" fmla="*/ 236 w 653"/>
                    <a:gd name="T31" fmla="*/ 139 h 967"/>
                    <a:gd name="T32" fmla="*/ 259 w 653"/>
                    <a:gd name="T33" fmla="*/ 158 h 967"/>
                    <a:gd name="T34" fmla="*/ 247 w 653"/>
                    <a:gd name="T35" fmla="*/ 106 h 967"/>
                    <a:gd name="T36" fmla="*/ 266 w 653"/>
                    <a:gd name="T37" fmla="*/ 24 h 967"/>
                    <a:gd name="T38" fmla="*/ 341 w 653"/>
                    <a:gd name="T39" fmla="*/ 16 h 967"/>
                    <a:gd name="T40" fmla="*/ 371 w 653"/>
                    <a:gd name="T41" fmla="*/ 24 h 967"/>
                    <a:gd name="T42" fmla="*/ 444 w 653"/>
                    <a:gd name="T43" fmla="*/ 42 h 967"/>
                    <a:gd name="T44" fmla="*/ 451 w 653"/>
                    <a:gd name="T45" fmla="*/ 65 h 967"/>
                    <a:gd name="T46" fmla="*/ 489 w 653"/>
                    <a:gd name="T47" fmla="*/ 98 h 967"/>
                    <a:gd name="T48" fmla="*/ 514 w 653"/>
                    <a:gd name="T49" fmla="*/ 136 h 967"/>
                    <a:gd name="T50" fmla="*/ 622 w 653"/>
                    <a:gd name="T51" fmla="*/ 217 h 967"/>
                    <a:gd name="T52" fmla="*/ 493 w 653"/>
                    <a:gd name="T53" fmla="*/ 632 h 967"/>
                    <a:gd name="T54" fmla="*/ 575 w 653"/>
                    <a:gd name="T55" fmla="*/ 716 h 967"/>
                    <a:gd name="T56" fmla="*/ 592 w 653"/>
                    <a:gd name="T57" fmla="*/ 846 h 967"/>
                    <a:gd name="T58" fmla="*/ 612 w 653"/>
                    <a:gd name="T59" fmla="*/ 952 h 967"/>
                    <a:gd name="T60" fmla="*/ 587 w 653"/>
                    <a:gd name="T61" fmla="*/ 948 h 967"/>
                    <a:gd name="T62" fmla="*/ 578 w 653"/>
                    <a:gd name="T63" fmla="*/ 915 h 967"/>
                    <a:gd name="T64" fmla="*/ 583 w 653"/>
                    <a:gd name="T65" fmla="*/ 880 h 967"/>
                    <a:gd name="T66" fmla="*/ 572 w 653"/>
                    <a:gd name="T67" fmla="*/ 835 h 967"/>
                    <a:gd name="T68" fmla="*/ 576 w 653"/>
                    <a:gd name="T69" fmla="*/ 805 h 967"/>
                    <a:gd name="T70" fmla="*/ 581 w 653"/>
                    <a:gd name="T71" fmla="*/ 769 h 967"/>
                    <a:gd name="T72" fmla="*/ 565 w 653"/>
                    <a:gd name="T73" fmla="*/ 718 h 967"/>
                    <a:gd name="T74" fmla="*/ 534 w 653"/>
                    <a:gd name="T75" fmla="*/ 755 h 967"/>
                    <a:gd name="T76" fmla="*/ 532 w 653"/>
                    <a:gd name="T77" fmla="*/ 731 h 967"/>
                    <a:gd name="T78" fmla="*/ 528 w 653"/>
                    <a:gd name="T79" fmla="*/ 737 h 967"/>
                    <a:gd name="T80" fmla="*/ 523 w 653"/>
                    <a:gd name="T81" fmla="*/ 750 h 967"/>
                    <a:gd name="T82" fmla="*/ 499 w 653"/>
                    <a:gd name="T83" fmla="*/ 712 h 967"/>
                    <a:gd name="T84" fmla="*/ 486 w 653"/>
                    <a:gd name="T85" fmla="*/ 667 h 967"/>
                    <a:gd name="T86" fmla="*/ 450 w 653"/>
                    <a:gd name="T87" fmla="*/ 628 h 967"/>
                    <a:gd name="T88" fmla="*/ 391 w 653"/>
                    <a:gd name="T89" fmla="*/ 566 h 967"/>
                    <a:gd name="T90" fmla="*/ 360 w 653"/>
                    <a:gd name="T91" fmla="*/ 542 h 967"/>
                    <a:gd name="T92" fmla="*/ 357 w 653"/>
                    <a:gd name="T93" fmla="*/ 527 h 967"/>
                    <a:gd name="T94" fmla="*/ 345 w 653"/>
                    <a:gd name="T95" fmla="*/ 515 h 967"/>
                    <a:gd name="T96" fmla="*/ 337 w 653"/>
                    <a:gd name="T97" fmla="*/ 507 h 967"/>
                    <a:gd name="T98" fmla="*/ 319 w 653"/>
                    <a:gd name="T99" fmla="*/ 526 h 967"/>
                    <a:gd name="T100" fmla="*/ 313 w 653"/>
                    <a:gd name="T101" fmla="*/ 538 h 967"/>
                    <a:gd name="T102" fmla="*/ 291 w 653"/>
                    <a:gd name="T103" fmla="*/ 540 h 967"/>
                    <a:gd name="T104" fmla="*/ 267 w 653"/>
                    <a:gd name="T105" fmla="*/ 534 h 967"/>
                    <a:gd name="T106" fmla="*/ 238 w 653"/>
                    <a:gd name="T107" fmla="*/ 542 h 967"/>
                    <a:gd name="T108" fmla="*/ 240 w 653"/>
                    <a:gd name="T109" fmla="*/ 525 h 967"/>
                    <a:gd name="T110" fmla="*/ 314 w 653"/>
                    <a:gd name="T111" fmla="*/ 499 h 967"/>
                    <a:gd name="T112" fmla="*/ 256 w 653"/>
                    <a:gd name="T113" fmla="*/ 473 h 967"/>
                    <a:gd name="T114" fmla="*/ 205 w 653"/>
                    <a:gd name="T115" fmla="*/ 498 h 967"/>
                    <a:gd name="T116" fmla="*/ 171 w 653"/>
                    <a:gd name="T117" fmla="*/ 503 h 967"/>
                    <a:gd name="T118" fmla="*/ 150 w 653"/>
                    <a:gd name="T119" fmla="*/ 537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967">
                      <a:moveTo>
                        <a:pt x="19" y="416"/>
                      </a:moveTo>
                      <a:lnTo>
                        <a:pt x="17" y="416"/>
                      </a:lnTo>
                      <a:lnTo>
                        <a:pt x="16" y="418"/>
                      </a:lnTo>
                      <a:lnTo>
                        <a:pt x="5" y="416"/>
                      </a:lnTo>
                      <a:lnTo>
                        <a:pt x="8" y="414"/>
                      </a:lnTo>
                      <a:lnTo>
                        <a:pt x="8" y="412"/>
                      </a:lnTo>
                      <a:lnTo>
                        <a:pt x="6" y="414"/>
                      </a:lnTo>
                      <a:lnTo>
                        <a:pt x="0" y="406"/>
                      </a:lnTo>
                      <a:lnTo>
                        <a:pt x="6" y="410"/>
                      </a:lnTo>
                      <a:lnTo>
                        <a:pt x="15" y="408"/>
                      </a:lnTo>
                      <a:lnTo>
                        <a:pt x="12" y="407"/>
                      </a:lnTo>
                      <a:lnTo>
                        <a:pt x="18" y="400"/>
                      </a:lnTo>
                      <a:lnTo>
                        <a:pt x="18" y="396"/>
                      </a:lnTo>
                      <a:lnTo>
                        <a:pt x="25" y="398"/>
                      </a:lnTo>
                      <a:lnTo>
                        <a:pt x="21" y="394"/>
                      </a:lnTo>
                      <a:lnTo>
                        <a:pt x="19" y="395"/>
                      </a:lnTo>
                      <a:lnTo>
                        <a:pt x="19" y="390"/>
                      </a:lnTo>
                      <a:lnTo>
                        <a:pt x="22" y="384"/>
                      </a:lnTo>
                      <a:lnTo>
                        <a:pt x="24" y="384"/>
                      </a:lnTo>
                      <a:lnTo>
                        <a:pt x="22" y="386"/>
                      </a:lnTo>
                      <a:lnTo>
                        <a:pt x="27" y="382"/>
                      </a:lnTo>
                      <a:lnTo>
                        <a:pt x="35" y="382"/>
                      </a:lnTo>
                      <a:lnTo>
                        <a:pt x="43" y="353"/>
                      </a:lnTo>
                      <a:lnTo>
                        <a:pt x="45" y="351"/>
                      </a:lnTo>
                      <a:lnTo>
                        <a:pt x="46" y="348"/>
                      </a:lnTo>
                      <a:lnTo>
                        <a:pt x="49" y="348"/>
                      </a:lnTo>
                      <a:lnTo>
                        <a:pt x="47" y="346"/>
                      </a:lnTo>
                      <a:lnTo>
                        <a:pt x="45" y="349"/>
                      </a:lnTo>
                      <a:lnTo>
                        <a:pt x="43" y="349"/>
                      </a:lnTo>
                      <a:lnTo>
                        <a:pt x="45" y="346"/>
                      </a:lnTo>
                      <a:lnTo>
                        <a:pt x="45" y="341"/>
                      </a:lnTo>
                      <a:lnTo>
                        <a:pt x="56" y="338"/>
                      </a:lnTo>
                      <a:lnTo>
                        <a:pt x="59" y="335"/>
                      </a:lnTo>
                      <a:lnTo>
                        <a:pt x="68" y="336"/>
                      </a:lnTo>
                      <a:lnTo>
                        <a:pt x="63" y="334"/>
                      </a:lnTo>
                      <a:lnTo>
                        <a:pt x="64" y="330"/>
                      </a:lnTo>
                      <a:lnTo>
                        <a:pt x="62" y="334"/>
                      </a:lnTo>
                      <a:lnTo>
                        <a:pt x="59" y="333"/>
                      </a:lnTo>
                      <a:lnTo>
                        <a:pt x="50" y="337"/>
                      </a:lnTo>
                      <a:lnTo>
                        <a:pt x="49" y="339"/>
                      </a:lnTo>
                      <a:lnTo>
                        <a:pt x="44" y="338"/>
                      </a:lnTo>
                      <a:lnTo>
                        <a:pt x="43" y="342"/>
                      </a:lnTo>
                      <a:lnTo>
                        <a:pt x="40" y="339"/>
                      </a:lnTo>
                      <a:lnTo>
                        <a:pt x="43" y="345"/>
                      </a:lnTo>
                      <a:lnTo>
                        <a:pt x="35" y="351"/>
                      </a:lnTo>
                      <a:lnTo>
                        <a:pt x="31" y="347"/>
                      </a:lnTo>
                      <a:lnTo>
                        <a:pt x="28" y="349"/>
                      </a:lnTo>
                      <a:lnTo>
                        <a:pt x="15" y="345"/>
                      </a:lnTo>
                      <a:lnTo>
                        <a:pt x="2" y="332"/>
                      </a:lnTo>
                      <a:lnTo>
                        <a:pt x="3" y="327"/>
                      </a:lnTo>
                      <a:lnTo>
                        <a:pt x="7" y="326"/>
                      </a:lnTo>
                      <a:lnTo>
                        <a:pt x="4" y="318"/>
                      </a:lnTo>
                      <a:lnTo>
                        <a:pt x="5" y="309"/>
                      </a:lnTo>
                      <a:lnTo>
                        <a:pt x="8" y="306"/>
                      </a:lnTo>
                      <a:lnTo>
                        <a:pt x="4" y="306"/>
                      </a:lnTo>
                      <a:lnTo>
                        <a:pt x="2" y="298"/>
                      </a:lnTo>
                      <a:lnTo>
                        <a:pt x="2" y="295"/>
                      </a:lnTo>
                      <a:lnTo>
                        <a:pt x="5" y="296"/>
                      </a:lnTo>
                      <a:lnTo>
                        <a:pt x="8" y="294"/>
                      </a:lnTo>
                      <a:lnTo>
                        <a:pt x="2" y="291"/>
                      </a:lnTo>
                      <a:lnTo>
                        <a:pt x="1" y="287"/>
                      </a:lnTo>
                      <a:lnTo>
                        <a:pt x="13" y="288"/>
                      </a:lnTo>
                      <a:lnTo>
                        <a:pt x="15" y="285"/>
                      </a:lnTo>
                      <a:lnTo>
                        <a:pt x="20" y="285"/>
                      </a:lnTo>
                      <a:lnTo>
                        <a:pt x="22" y="281"/>
                      </a:lnTo>
                      <a:lnTo>
                        <a:pt x="21" y="285"/>
                      </a:lnTo>
                      <a:lnTo>
                        <a:pt x="25" y="286"/>
                      </a:lnTo>
                      <a:lnTo>
                        <a:pt x="23" y="287"/>
                      </a:lnTo>
                      <a:lnTo>
                        <a:pt x="23" y="289"/>
                      </a:lnTo>
                      <a:lnTo>
                        <a:pt x="28" y="297"/>
                      </a:lnTo>
                      <a:lnTo>
                        <a:pt x="26" y="301"/>
                      </a:lnTo>
                      <a:lnTo>
                        <a:pt x="18" y="302"/>
                      </a:lnTo>
                      <a:lnTo>
                        <a:pt x="34" y="301"/>
                      </a:lnTo>
                      <a:lnTo>
                        <a:pt x="35" y="305"/>
                      </a:lnTo>
                      <a:lnTo>
                        <a:pt x="30" y="311"/>
                      </a:lnTo>
                      <a:lnTo>
                        <a:pt x="39" y="312"/>
                      </a:lnTo>
                      <a:lnTo>
                        <a:pt x="41" y="310"/>
                      </a:lnTo>
                      <a:lnTo>
                        <a:pt x="43" y="310"/>
                      </a:lnTo>
                      <a:lnTo>
                        <a:pt x="37" y="299"/>
                      </a:lnTo>
                      <a:lnTo>
                        <a:pt x="44" y="304"/>
                      </a:lnTo>
                      <a:lnTo>
                        <a:pt x="42" y="299"/>
                      </a:lnTo>
                      <a:lnTo>
                        <a:pt x="45" y="298"/>
                      </a:lnTo>
                      <a:lnTo>
                        <a:pt x="36" y="299"/>
                      </a:lnTo>
                      <a:lnTo>
                        <a:pt x="25" y="290"/>
                      </a:lnTo>
                      <a:lnTo>
                        <a:pt x="26" y="286"/>
                      </a:lnTo>
                      <a:lnTo>
                        <a:pt x="23" y="281"/>
                      </a:lnTo>
                      <a:lnTo>
                        <a:pt x="22" y="280"/>
                      </a:lnTo>
                      <a:lnTo>
                        <a:pt x="21" y="280"/>
                      </a:lnTo>
                      <a:lnTo>
                        <a:pt x="18" y="280"/>
                      </a:lnTo>
                      <a:lnTo>
                        <a:pt x="18" y="279"/>
                      </a:lnTo>
                      <a:lnTo>
                        <a:pt x="18" y="276"/>
                      </a:lnTo>
                      <a:lnTo>
                        <a:pt x="30" y="277"/>
                      </a:lnTo>
                      <a:lnTo>
                        <a:pt x="26" y="274"/>
                      </a:lnTo>
                      <a:lnTo>
                        <a:pt x="24" y="275"/>
                      </a:lnTo>
                      <a:lnTo>
                        <a:pt x="23" y="271"/>
                      </a:lnTo>
                      <a:lnTo>
                        <a:pt x="28" y="269"/>
                      </a:lnTo>
                      <a:lnTo>
                        <a:pt x="28" y="267"/>
                      </a:lnTo>
                      <a:lnTo>
                        <a:pt x="27" y="269"/>
                      </a:lnTo>
                      <a:lnTo>
                        <a:pt x="25" y="270"/>
                      </a:lnTo>
                      <a:lnTo>
                        <a:pt x="22" y="265"/>
                      </a:lnTo>
                      <a:lnTo>
                        <a:pt x="27" y="266"/>
                      </a:lnTo>
                      <a:lnTo>
                        <a:pt x="29" y="264"/>
                      </a:lnTo>
                      <a:lnTo>
                        <a:pt x="28" y="262"/>
                      </a:lnTo>
                      <a:lnTo>
                        <a:pt x="31" y="263"/>
                      </a:lnTo>
                      <a:lnTo>
                        <a:pt x="33" y="261"/>
                      </a:lnTo>
                      <a:lnTo>
                        <a:pt x="41" y="263"/>
                      </a:lnTo>
                      <a:lnTo>
                        <a:pt x="47" y="260"/>
                      </a:lnTo>
                      <a:lnTo>
                        <a:pt x="33" y="260"/>
                      </a:lnTo>
                      <a:lnTo>
                        <a:pt x="28" y="262"/>
                      </a:lnTo>
                      <a:lnTo>
                        <a:pt x="27" y="265"/>
                      </a:lnTo>
                      <a:lnTo>
                        <a:pt x="22" y="264"/>
                      </a:lnTo>
                      <a:lnTo>
                        <a:pt x="22" y="267"/>
                      </a:lnTo>
                      <a:lnTo>
                        <a:pt x="18" y="269"/>
                      </a:lnTo>
                      <a:lnTo>
                        <a:pt x="16" y="264"/>
                      </a:lnTo>
                      <a:lnTo>
                        <a:pt x="19" y="260"/>
                      </a:lnTo>
                      <a:lnTo>
                        <a:pt x="21" y="258"/>
                      </a:lnTo>
                      <a:lnTo>
                        <a:pt x="18" y="253"/>
                      </a:lnTo>
                      <a:lnTo>
                        <a:pt x="20" y="249"/>
                      </a:lnTo>
                      <a:lnTo>
                        <a:pt x="24" y="250"/>
                      </a:lnTo>
                      <a:lnTo>
                        <a:pt x="25" y="248"/>
                      </a:lnTo>
                      <a:lnTo>
                        <a:pt x="24" y="245"/>
                      </a:lnTo>
                      <a:lnTo>
                        <a:pt x="19" y="243"/>
                      </a:lnTo>
                      <a:lnTo>
                        <a:pt x="20" y="239"/>
                      </a:lnTo>
                      <a:lnTo>
                        <a:pt x="25" y="235"/>
                      </a:lnTo>
                      <a:lnTo>
                        <a:pt x="23" y="238"/>
                      </a:lnTo>
                      <a:lnTo>
                        <a:pt x="31" y="242"/>
                      </a:lnTo>
                      <a:lnTo>
                        <a:pt x="28" y="237"/>
                      </a:lnTo>
                      <a:lnTo>
                        <a:pt x="29" y="232"/>
                      </a:lnTo>
                      <a:lnTo>
                        <a:pt x="39" y="239"/>
                      </a:lnTo>
                      <a:lnTo>
                        <a:pt x="41" y="232"/>
                      </a:lnTo>
                      <a:lnTo>
                        <a:pt x="45" y="228"/>
                      </a:lnTo>
                      <a:lnTo>
                        <a:pt x="68" y="223"/>
                      </a:lnTo>
                      <a:lnTo>
                        <a:pt x="72" y="227"/>
                      </a:lnTo>
                      <a:lnTo>
                        <a:pt x="70" y="229"/>
                      </a:lnTo>
                      <a:lnTo>
                        <a:pt x="73" y="234"/>
                      </a:lnTo>
                      <a:lnTo>
                        <a:pt x="69" y="234"/>
                      </a:lnTo>
                      <a:lnTo>
                        <a:pt x="74" y="234"/>
                      </a:lnTo>
                      <a:lnTo>
                        <a:pt x="73" y="232"/>
                      </a:lnTo>
                      <a:lnTo>
                        <a:pt x="75" y="230"/>
                      </a:lnTo>
                      <a:lnTo>
                        <a:pt x="71" y="228"/>
                      </a:lnTo>
                      <a:lnTo>
                        <a:pt x="74" y="227"/>
                      </a:lnTo>
                      <a:lnTo>
                        <a:pt x="73" y="226"/>
                      </a:lnTo>
                      <a:lnTo>
                        <a:pt x="85" y="225"/>
                      </a:lnTo>
                      <a:lnTo>
                        <a:pt x="76" y="225"/>
                      </a:lnTo>
                      <a:lnTo>
                        <a:pt x="79" y="218"/>
                      </a:lnTo>
                      <a:lnTo>
                        <a:pt x="82" y="219"/>
                      </a:lnTo>
                      <a:lnTo>
                        <a:pt x="81" y="216"/>
                      </a:lnTo>
                      <a:lnTo>
                        <a:pt x="89" y="213"/>
                      </a:lnTo>
                      <a:lnTo>
                        <a:pt x="96" y="219"/>
                      </a:lnTo>
                      <a:lnTo>
                        <a:pt x="95" y="210"/>
                      </a:lnTo>
                      <a:lnTo>
                        <a:pt x="101" y="210"/>
                      </a:lnTo>
                      <a:lnTo>
                        <a:pt x="106" y="212"/>
                      </a:lnTo>
                      <a:lnTo>
                        <a:pt x="111" y="220"/>
                      </a:lnTo>
                      <a:lnTo>
                        <a:pt x="111" y="224"/>
                      </a:lnTo>
                      <a:lnTo>
                        <a:pt x="109" y="225"/>
                      </a:lnTo>
                      <a:lnTo>
                        <a:pt x="112" y="226"/>
                      </a:lnTo>
                      <a:lnTo>
                        <a:pt x="103" y="227"/>
                      </a:lnTo>
                      <a:lnTo>
                        <a:pt x="111" y="227"/>
                      </a:lnTo>
                      <a:lnTo>
                        <a:pt x="112" y="232"/>
                      </a:lnTo>
                      <a:lnTo>
                        <a:pt x="118" y="234"/>
                      </a:lnTo>
                      <a:lnTo>
                        <a:pt x="129" y="234"/>
                      </a:lnTo>
                      <a:lnTo>
                        <a:pt x="132" y="234"/>
                      </a:lnTo>
                      <a:lnTo>
                        <a:pt x="144" y="231"/>
                      </a:lnTo>
                      <a:lnTo>
                        <a:pt x="145" y="228"/>
                      </a:lnTo>
                      <a:lnTo>
                        <a:pt x="148" y="235"/>
                      </a:lnTo>
                      <a:lnTo>
                        <a:pt x="144" y="235"/>
                      </a:lnTo>
                      <a:lnTo>
                        <a:pt x="164" y="246"/>
                      </a:lnTo>
                      <a:lnTo>
                        <a:pt x="176" y="243"/>
                      </a:lnTo>
                      <a:lnTo>
                        <a:pt x="179" y="239"/>
                      </a:lnTo>
                      <a:lnTo>
                        <a:pt x="183" y="229"/>
                      </a:lnTo>
                      <a:lnTo>
                        <a:pt x="187" y="223"/>
                      </a:lnTo>
                      <a:lnTo>
                        <a:pt x="187" y="214"/>
                      </a:lnTo>
                      <a:lnTo>
                        <a:pt x="189" y="214"/>
                      </a:lnTo>
                      <a:lnTo>
                        <a:pt x="182" y="210"/>
                      </a:lnTo>
                      <a:lnTo>
                        <a:pt x="189" y="207"/>
                      </a:lnTo>
                      <a:lnTo>
                        <a:pt x="195" y="213"/>
                      </a:lnTo>
                      <a:lnTo>
                        <a:pt x="195" y="211"/>
                      </a:lnTo>
                      <a:lnTo>
                        <a:pt x="201" y="212"/>
                      </a:lnTo>
                      <a:lnTo>
                        <a:pt x="204" y="209"/>
                      </a:lnTo>
                      <a:lnTo>
                        <a:pt x="204" y="197"/>
                      </a:lnTo>
                      <a:lnTo>
                        <a:pt x="206" y="199"/>
                      </a:lnTo>
                      <a:lnTo>
                        <a:pt x="203" y="196"/>
                      </a:lnTo>
                      <a:lnTo>
                        <a:pt x="196" y="199"/>
                      </a:lnTo>
                      <a:lnTo>
                        <a:pt x="192" y="197"/>
                      </a:lnTo>
                      <a:lnTo>
                        <a:pt x="190" y="191"/>
                      </a:lnTo>
                      <a:lnTo>
                        <a:pt x="191" y="194"/>
                      </a:lnTo>
                      <a:lnTo>
                        <a:pt x="185" y="194"/>
                      </a:lnTo>
                      <a:lnTo>
                        <a:pt x="182" y="191"/>
                      </a:lnTo>
                      <a:lnTo>
                        <a:pt x="169" y="191"/>
                      </a:lnTo>
                      <a:lnTo>
                        <a:pt x="164" y="195"/>
                      </a:lnTo>
                      <a:lnTo>
                        <a:pt x="160" y="195"/>
                      </a:lnTo>
                      <a:lnTo>
                        <a:pt x="162" y="190"/>
                      </a:lnTo>
                      <a:lnTo>
                        <a:pt x="164" y="189"/>
                      </a:lnTo>
                      <a:lnTo>
                        <a:pt x="162" y="184"/>
                      </a:lnTo>
                      <a:lnTo>
                        <a:pt x="164" y="179"/>
                      </a:lnTo>
                      <a:lnTo>
                        <a:pt x="158" y="178"/>
                      </a:lnTo>
                      <a:lnTo>
                        <a:pt x="161" y="185"/>
                      </a:lnTo>
                      <a:lnTo>
                        <a:pt x="156" y="187"/>
                      </a:lnTo>
                      <a:lnTo>
                        <a:pt x="154" y="176"/>
                      </a:lnTo>
                      <a:lnTo>
                        <a:pt x="142" y="164"/>
                      </a:lnTo>
                      <a:lnTo>
                        <a:pt x="133" y="162"/>
                      </a:lnTo>
                      <a:lnTo>
                        <a:pt x="135" y="162"/>
                      </a:lnTo>
                      <a:lnTo>
                        <a:pt x="131" y="160"/>
                      </a:lnTo>
                      <a:lnTo>
                        <a:pt x="131" y="158"/>
                      </a:lnTo>
                      <a:lnTo>
                        <a:pt x="129" y="160"/>
                      </a:lnTo>
                      <a:lnTo>
                        <a:pt x="132" y="162"/>
                      </a:lnTo>
                      <a:lnTo>
                        <a:pt x="127" y="159"/>
                      </a:lnTo>
                      <a:lnTo>
                        <a:pt x="112" y="137"/>
                      </a:lnTo>
                      <a:lnTo>
                        <a:pt x="113" y="129"/>
                      </a:lnTo>
                      <a:lnTo>
                        <a:pt x="119" y="125"/>
                      </a:lnTo>
                      <a:lnTo>
                        <a:pt x="117" y="117"/>
                      </a:lnTo>
                      <a:lnTo>
                        <a:pt x="118" y="110"/>
                      </a:lnTo>
                      <a:lnTo>
                        <a:pt x="119" y="106"/>
                      </a:lnTo>
                      <a:lnTo>
                        <a:pt x="123" y="106"/>
                      </a:lnTo>
                      <a:lnTo>
                        <a:pt x="118" y="109"/>
                      </a:lnTo>
                      <a:lnTo>
                        <a:pt x="121" y="113"/>
                      </a:lnTo>
                      <a:lnTo>
                        <a:pt x="124" y="115"/>
                      </a:lnTo>
                      <a:lnTo>
                        <a:pt x="127" y="114"/>
                      </a:lnTo>
                      <a:lnTo>
                        <a:pt x="128" y="112"/>
                      </a:lnTo>
                      <a:lnTo>
                        <a:pt x="131" y="113"/>
                      </a:lnTo>
                      <a:lnTo>
                        <a:pt x="135" y="118"/>
                      </a:lnTo>
                      <a:lnTo>
                        <a:pt x="129" y="106"/>
                      </a:lnTo>
                      <a:lnTo>
                        <a:pt x="118" y="92"/>
                      </a:lnTo>
                      <a:lnTo>
                        <a:pt x="114" y="78"/>
                      </a:lnTo>
                      <a:lnTo>
                        <a:pt x="116" y="75"/>
                      </a:lnTo>
                      <a:lnTo>
                        <a:pt x="123" y="76"/>
                      </a:lnTo>
                      <a:lnTo>
                        <a:pt x="117" y="76"/>
                      </a:lnTo>
                      <a:lnTo>
                        <a:pt x="116" y="77"/>
                      </a:lnTo>
                      <a:lnTo>
                        <a:pt x="122" y="78"/>
                      </a:lnTo>
                      <a:lnTo>
                        <a:pt x="127" y="82"/>
                      </a:lnTo>
                      <a:lnTo>
                        <a:pt x="128" y="78"/>
                      </a:lnTo>
                      <a:lnTo>
                        <a:pt x="134" y="79"/>
                      </a:lnTo>
                      <a:lnTo>
                        <a:pt x="138" y="84"/>
                      </a:lnTo>
                      <a:lnTo>
                        <a:pt x="142" y="84"/>
                      </a:lnTo>
                      <a:lnTo>
                        <a:pt x="142" y="82"/>
                      </a:lnTo>
                      <a:lnTo>
                        <a:pt x="145" y="84"/>
                      </a:lnTo>
                      <a:lnTo>
                        <a:pt x="149" y="82"/>
                      </a:lnTo>
                      <a:lnTo>
                        <a:pt x="159" y="85"/>
                      </a:lnTo>
                      <a:lnTo>
                        <a:pt x="164" y="94"/>
                      </a:lnTo>
                      <a:lnTo>
                        <a:pt x="169" y="96"/>
                      </a:lnTo>
                      <a:lnTo>
                        <a:pt x="166" y="89"/>
                      </a:lnTo>
                      <a:lnTo>
                        <a:pt x="171" y="87"/>
                      </a:lnTo>
                      <a:lnTo>
                        <a:pt x="183" y="92"/>
                      </a:lnTo>
                      <a:lnTo>
                        <a:pt x="184" y="95"/>
                      </a:lnTo>
                      <a:lnTo>
                        <a:pt x="193" y="94"/>
                      </a:lnTo>
                      <a:lnTo>
                        <a:pt x="199" y="97"/>
                      </a:lnTo>
                      <a:lnTo>
                        <a:pt x="201" y="98"/>
                      </a:lnTo>
                      <a:lnTo>
                        <a:pt x="207" y="103"/>
                      </a:lnTo>
                      <a:lnTo>
                        <a:pt x="211" y="108"/>
                      </a:lnTo>
                      <a:lnTo>
                        <a:pt x="206" y="104"/>
                      </a:lnTo>
                      <a:lnTo>
                        <a:pt x="207" y="108"/>
                      </a:lnTo>
                      <a:lnTo>
                        <a:pt x="202" y="111"/>
                      </a:lnTo>
                      <a:lnTo>
                        <a:pt x="199" y="115"/>
                      </a:lnTo>
                      <a:lnTo>
                        <a:pt x="191" y="113"/>
                      </a:lnTo>
                      <a:lnTo>
                        <a:pt x="196" y="116"/>
                      </a:lnTo>
                      <a:lnTo>
                        <a:pt x="195" y="121"/>
                      </a:lnTo>
                      <a:lnTo>
                        <a:pt x="196" y="124"/>
                      </a:lnTo>
                      <a:lnTo>
                        <a:pt x="211" y="135"/>
                      </a:lnTo>
                      <a:lnTo>
                        <a:pt x="210" y="140"/>
                      </a:lnTo>
                      <a:lnTo>
                        <a:pt x="220" y="145"/>
                      </a:lnTo>
                      <a:lnTo>
                        <a:pt x="222" y="152"/>
                      </a:lnTo>
                      <a:lnTo>
                        <a:pt x="223" y="151"/>
                      </a:lnTo>
                      <a:lnTo>
                        <a:pt x="227" y="150"/>
                      </a:lnTo>
                      <a:lnTo>
                        <a:pt x="226" y="149"/>
                      </a:lnTo>
                      <a:lnTo>
                        <a:pt x="236" y="146"/>
                      </a:lnTo>
                      <a:lnTo>
                        <a:pt x="242" y="153"/>
                      </a:lnTo>
                      <a:lnTo>
                        <a:pt x="238" y="156"/>
                      </a:lnTo>
                      <a:lnTo>
                        <a:pt x="237" y="156"/>
                      </a:lnTo>
                      <a:lnTo>
                        <a:pt x="239" y="157"/>
                      </a:lnTo>
                      <a:lnTo>
                        <a:pt x="243" y="154"/>
                      </a:lnTo>
                      <a:lnTo>
                        <a:pt x="243" y="149"/>
                      </a:lnTo>
                      <a:lnTo>
                        <a:pt x="236" y="139"/>
                      </a:lnTo>
                      <a:lnTo>
                        <a:pt x="232" y="138"/>
                      </a:lnTo>
                      <a:lnTo>
                        <a:pt x="230" y="141"/>
                      </a:lnTo>
                      <a:lnTo>
                        <a:pt x="230" y="141"/>
                      </a:lnTo>
                      <a:lnTo>
                        <a:pt x="230" y="139"/>
                      </a:lnTo>
                      <a:lnTo>
                        <a:pt x="234" y="136"/>
                      </a:lnTo>
                      <a:lnTo>
                        <a:pt x="237" y="132"/>
                      </a:lnTo>
                      <a:lnTo>
                        <a:pt x="237" y="122"/>
                      </a:lnTo>
                      <a:lnTo>
                        <a:pt x="233" y="117"/>
                      </a:lnTo>
                      <a:lnTo>
                        <a:pt x="234" y="112"/>
                      </a:lnTo>
                      <a:lnTo>
                        <a:pt x="240" y="111"/>
                      </a:lnTo>
                      <a:lnTo>
                        <a:pt x="242" y="113"/>
                      </a:lnTo>
                      <a:lnTo>
                        <a:pt x="242" y="123"/>
                      </a:lnTo>
                      <a:lnTo>
                        <a:pt x="238" y="126"/>
                      </a:lnTo>
                      <a:lnTo>
                        <a:pt x="240" y="139"/>
                      </a:lnTo>
                      <a:lnTo>
                        <a:pt x="248" y="141"/>
                      </a:lnTo>
                      <a:lnTo>
                        <a:pt x="249" y="152"/>
                      </a:lnTo>
                      <a:lnTo>
                        <a:pt x="259" y="158"/>
                      </a:lnTo>
                      <a:lnTo>
                        <a:pt x="263" y="154"/>
                      </a:lnTo>
                      <a:lnTo>
                        <a:pt x="264" y="151"/>
                      </a:lnTo>
                      <a:lnTo>
                        <a:pt x="266" y="151"/>
                      </a:lnTo>
                      <a:lnTo>
                        <a:pt x="260" y="149"/>
                      </a:lnTo>
                      <a:lnTo>
                        <a:pt x="257" y="142"/>
                      </a:lnTo>
                      <a:lnTo>
                        <a:pt x="252" y="139"/>
                      </a:lnTo>
                      <a:lnTo>
                        <a:pt x="247" y="141"/>
                      </a:lnTo>
                      <a:lnTo>
                        <a:pt x="243" y="137"/>
                      </a:lnTo>
                      <a:lnTo>
                        <a:pt x="242" y="126"/>
                      </a:lnTo>
                      <a:lnTo>
                        <a:pt x="249" y="121"/>
                      </a:lnTo>
                      <a:lnTo>
                        <a:pt x="255" y="122"/>
                      </a:lnTo>
                      <a:lnTo>
                        <a:pt x="251" y="115"/>
                      </a:lnTo>
                      <a:lnTo>
                        <a:pt x="245" y="112"/>
                      </a:lnTo>
                      <a:lnTo>
                        <a:pt x="245" y="110"/>
                      </a:lnTo>
                      <a:lnTo>
                        <a:pt x="243" y="112"/>
                      </a:lnTo>
                      <a:lnTo>
                        <a:pt x="241" y="110"/>
                      </a:lnTo>
                      <a:lnTo>
                        <a:pt x="247" y="106"/>
                      </a:lnTo>
                      <a:lnTo>
                        <a:pt x="247" y="106"/>
                      </a:lnTo>
                      <a:lnTo>
                        <a:pt x="240" y="108"/>
                      </a:lnTo>
                      <a:lnTo>
                        <a:pt x="225" y="90"/>
                      </a:lnTo>
                      <a:lnTo>
                        <a:pt x="230" y="80"/>
                      </a:lnTo>
                      <a:lnTo>
                        <a:pt x="232" y="71"/>
                      </a:lnTo>
                      <a:lnTo>
                        <a:pt x="230" y="53"/>
                      </a:lnTo>
                      <a:lnTo>
                        <a:pt x="226" y="40"/>
                      </a:lnTo>
                      <a:lnTo>
                        <a:pt x="226" y="38"/>
                      </a:lnTo>
                      <a:lnTo>
                        <a:pt x="220" y="28"/>
                      </a:lnTo>
                      <a:lnTo>
                        <a:pt x="220" y="18"/>
                      </a:lnTo>
                      <a:lnTo>
                        <a:pt x="214" y="9"/>
                      </a:lnTo>
                      <a:lnTo>
                        <a:pt x="222" y="14"/>
                      </a:lnTo>
                      <a:lnTo>
                        <a:pt x="223" y="12"/>
                      </a:lnTo>
                      <a:lnTo>
                        <a:pt x="228" y="10"/>
                      </a:lnTo>
                      <a:lnTo>
                        <a:pt x="232" y="6"/>
                      </a:lnTo>
                      <a:lnTo>
                        <a:pt x="237" y="0"/>
                      </a:lnTo>
                      <a:lnTo>
                        <a:pt x="266" y="24"/>
                      </a:lnTo>
                      <a:lnTo>
                        <a:pt x="283" y="27"/>
                      </a:lnTo>
                      <a:lnTo>
                        <a:pt x="296" y="23"/>
                      </a:lnTo>
                      <a:lnTo>
                        <a:pt x="291" y="26"/>
                      </a:lnTo>
                      <a:lnTo>
                        <a:pt x="296" y="25"/>
                      </a:lnTo>
                      <a:lnTo>
                        <a:pt x="302" y="20"/>
                      </a:lnTo>
                      <a:lnTo>
                        <a:pt x="302" y="18"/>
                      </a:lnTo>
                      <a:lnTo>
                        <a:pt x="307" y="18"/>
                      </a:lnTo>
                      <a:lnTo>
                        <a:pt x="306" y="16"/>
                      </a:lnTo>
                      <a:lnTo>
                        <a:pt x="309" y="14"/>
                      </a:lnTo>
                      <a:lnTo>
                        <a:pt x="337" y="11"/>
                      </a:lnTo>
                      <a:lnTo>
                        <a:pt x="339" y="15"/>
                      </a:lnTo>
                      <a:lnTo>
                        <a:pt x="337" y="13"/>
                      </a:lnTo>
                      <a:lnTo>
                        <a:pt x="337" y="16"/>
                      </a:lnTo>
                      <a:lnTo>
                        <a:pt x="333" y="14"/>
                      </a:lnTo>
                      <a:lnTo>
                        <a:pt x="331" y="14"/>
                      </a:lnTo>
                      <a:lnTo>
                        <a:pt x="338" y="17"/>
                      </a:lnTo>
                      <a:lnTo>
                        <a:pt x="341" y="16"/>
                      </a:lnTo>
                      <a:lnTo>
                        <a:pt x="351" y="24"/>
                      </a:lnTo>
                      <a:lnTo>
                        <a:pt x="352" y="22"/>
                      </a:lnTo>
                      <a:lnTo>
                        <a:pt x="370" y="23"/>
                      </a:lnTo>
                      <a:lnTo>
                        <a:pt x="374" y="26"/>
                      </a:lnTo>
                      <a:lnTo>
                        <a:pt x="372" y="28"/>
                      </a:lnTo>
                      <a:lnTo>
                        <a:pt x="366" y="26"/>
                      </a:lnTo>
                      <a:lnTo>
                        <a:pt x="371" y="30"/>
                      </a:lnTo>
                      <a:lnTo>
                        <a:pt x="364" y="32"/>
                      </a:lnTo>
                      <a:lnTo>
                        <a:pt x="368" y="33"/>
                      </a:lnTo>
                      <a:lnTo>
                        <a:pt x="366" y="40"/>
                      </a:lnTo>
                      <a:lnTo>
                        <a:pt x="369" y="33"/>
                      </a:lnTo>
                      <a:lnTo>
                        <a:pt x="373" y="30"/>
                      </a:lnTo>
                      <a:lnTo>
                        <a:pt x="374" y="33"/>
                      </a:lnTo>
                      <a:lnTo>
                        <a:pt x="382" y="36"/>
                      </a:lnTo>
                      <a:lnTo>
                        <a:pt x="374" y="32"/>
                      </a:lnTo>
                      <a:lnTo>
                        <a:pt x="374" y="25"/>
                      </a:lnTo>
                      <a:lnTo>
                        <a:pt x="371" y="24"/>
                      </a:lnTo>
                      <a:lnTo>
                        <a:pt x="382" y="23"/>
                      </a:lnTo>
                      <a:lnTo>
                        <a:pt x="391" y="26"/>
                      </a:lnTo>
                      <a:lnTo>
                        <a:pt x="388" y="25"/>
                      </a:lnTo>
                      <a:lnTo>
                        <a:pt x="391" y="28"/>
                      </a:lnTo>
                      <a:lnTo>
                        <a:pt x="385" y="26"/>
                      </a:lnTo>
                      <a:lnTo>
                        <a:pt x="386" y="32"/>
                      </a:lnTo>
                      <a:lnTo>
                        <a:pt x="387" y="28"/>
                      </a:lnTo>
                      <a:lnTo>
                        <a:pt x="391" y="31"/>
                      </a:lnTo>
                      <a:lnTo>
                        <a:pt x="391" y="29"/>
                      </a:lnTo>
                      <a:lnTo>
                        <a:pt x="397" y="34"/>
                      </a:lnTo>
                      <a:lnTo>
                        <a:pt x="402" y="37"/>
                      </a:lnTo>
                      <a:lnTo>
                        <a:pt x="401" y="34"/>
                      </a:lnTo>
                      <a:lnTo>
                        <a:pt x="410" y="41"/>
                      </a:lnTo>
                      <a:lnTo>
                        <a:pt x="424" y="42"/>
                      </a:lnTo>
                      <a:lnTo>
                        <a:pt x="436" y="39"/>
                      </a:lnTo>
                      <a:lnTo>
                        <a:pt x="444" y="39"/>
                      </a:lnTo>
                      <a:lnTo>
                        <a:pt x="444" y="42"/>
                      </a:lnTo>
                      <a:lnTo>
                        <a:pt x="440" y="40"/>
                      </a:lnTo>
                      <a:lnTo>
                        <a:pt x="441" y="45"/>
                      </a:lnTo>
                      <a:lnTo>
                        <a:pt x="446" y="49"/>
                      </a:lnTo>
                      <a:lnTo>
                        <a:pt x="446" y="51"/>
                      </a:lnTo>
                      <a:lnTo>
                        <a:pt x="444" y="51"/>
                      </a:lnTo>
                      <a:lnTo>
                        <a:pt x="447" y="51"/>
                      </a:lnTo>
                      <a:lnTo>
                        <a:pt x="451" y="56"/>
                      </a:lnTo>
                      <a:lnTo>
                        <a:pt x="451" y="59"/>
                      </a:lnTo>
                      <a:lnTo>
                        <a:pt x="446" y="61"/>
                      </a:lnTo>
                      <a:lnTo>
                        <a:pt x="437" y="59"/>
                      </a:lnTo>
                      <a:lnTo>
                        <a:pt x="439" y="61"/>
                      </a:lnTo>
                      <a:lnTo>
                        <a:pt x="436" y="66"/>
                      </a:lnTo>
                      <a:lnTo>
                        <a:pt x="438" y="66"/>
                      </a:lnTo>
                      <a:lnTo>
                        <a:pt x="439" y="65"/>
                      </a:lnTo>
                      <a:lnTo>
                        <a:pt x="444" y="67"/>
                      </a:lnTo>
                      <a:lnTo>
                        <a:pt x="447" y="65"/>
                      </a:lnTo>
                      <a:lnTo>
                        <a:pt x="451" y="65"/>
                      </a:lnTo>
                      <a:lnTo>
                        <a:pt x="453" y="67"/>
                      </a:lnTo>
                      <a:lnTo>
                        <a:pt x="454" y="63"/>
                      </a:lnTo>
                      <a:lnTo>
                        <a:pt x="457" y="65"/>
                      </a:lnTo>
                      <a:lnTo>
                        <a:pt x="458" y="63"/>
                      </a:lnTo>
                      <a:lnTo>
                        <a:pt x="459" y="64"/>
                      </a:lnTo>
                      <a:lnTo>
                        <a:pt x="456" y="67"/>
                      </a:lnTo>
                      <a:lnTo>
                        <a:pt x="457" y="68"/>
                      </a:lnTo>
                      <a:lnTo>
                        <a:pt x="459" y="65"/>
                      </a:lnTo>
                      <a:lnTo>
                        <a:pt x="463" y="73"/>
                      </a:lnTo>
                      <a:lnTo>
                        <a:pt x="460" y="75"/>
                      </a:lnTo>
                      <a:lnTo>
                        <a:pt x="456" y="75"/>
                      </a:lnTo>
                      <a:lnTo>
                        <a:pt x="463" y="84"/>
                      </a:lnTo>
                      <a:lnTo>
                        <a:pt x="470" y="84"/>
                      </a:lnTo>
                      <a:lnTo>
                        <a:pt x="482" y="90"/>
                      </a:lnTo>
                      <a:lnTo>
                        <a:pt x="487" y="96"/>
                      </a:lnTo>
                      <a:lnTo>
                        <a:pt x="487" y="99"/>
                      </a:lnTo>
                      <a:lnTo>
                        <a:pt x="489" y="98"/>
                      </a:lnTo>
                      <a:lnTo>
                        <a:pt x="488" y="96"/>
                      </a:lnTo>
                      <a:lnTo>
                        <a:pt x="493" y="100"/>
                      </a:lnTo>
                      <a:lnTo>
                        <a:pt x="495" y="104"/>
                      </a:lnTo>
                      <a:lnTo>
                        <a:pt x="487" y="105"/>
                      </a:lnTo>
                      <a:lnTo>
                        <a:pt x="487" y="107"/>
                      </a:lnTo>
                      <a:lnTo>
                        <a:pt x="492" y="113"/>
                      </a:lnTo>
                      <a:lnTo>
                        <a:pt x="483" y="108"/>
                      </a:lnTo>
                      <a:lnTo>
                        <a:pt x="497" y="117"/>
                      </a:lnTo>
                      <a:lnTo>
                        <a:pt x="493" y="117"/>
                      </a:lnTo>
                      <a:lnTo>
                        <a:pt x="495" y="119"/>
                      </a:lnTo>
                      <a:lnTo>
                        <a:pt x="491" y="119"/>
                      </a:lnTo>
                      <a:lnTo>
                        <a:pt x="500" y="129"/>
                      </a:lnTo>
                      <a:lnTo>
                        <a:pt x="501" y="129"/>
                      </a:lnTo>
                      <a:lnTo>
                        <a:pt x="502" y="127"/>
                      </a:lnTo>
                      <a:lnTo>
                        <a:pt x="510" y="129"/>
                      </a:lnTo>
                      <a:lnTo>
                        <a:pt x="516" y="134"/>
                      </a:lnTo>
                      <a:lnTo>
                        <a:pt x="514" y="136"/>
                      </a:lnTo>
                      <a:lnTo>
                        <a:pt x="524" y="138"/>
                      </a:lnTo>
                      <a:lnTo>
                        <a:pt x="531" y="142"/>
                      </a:lnTo>
                      <a:lnTo>
                        <a:pt x="542" y="154"/>
                      </a:lnTo>
                      <a:lnTo>
                        <a:pt x="542" y="158"/>
                      </a:lnTo>
                      <a:lnTo>
                        <a:pt x="547" y="160"/>
                      </a:lnTo>
                      <a:lnTo>
                        <a:pt x="553" y="165"/>
                      </a:lnTo>
                      <a:lnTo>
                        <a:pt x="553" y="170"/>
                      </a:lnTo>
                      <a:lnTo>
                        <a:pt x="582" y="190"/>
                      </a:lnTo>
                      <a:lnTo>
                        <a:pt x="584" y="195"/>
                      </a:lnTo>
                      <a:lnTo>
                        <a:pt x="593" y="205"/>
                      </a:lnTo>
                      <a:lnTo>
                        <a:pt x="609" y="209"/>
                      </a:lnTo>
                      <a:lnTo>
                        <a:pt x="608" y="213"/>
                      </a:lnTo>
                      <a:lnTo>
                        <a:pt x="609" y="211"/>
                      </a:lnTo>
                      <a:lnTo>
                        <a:pt x="609" y="209"/>
                      </a:lnTo>
                      <a:lnTo>
                        <a:pt x="615" y="211"/>
                      </a:lnTo>
                      <a:lnTo>
                        <a:pt x="622" y="215"/>
                      </a:lnTo>
                      <a:lnTo>
                        <a:pt x="622" y="217"/>
                      </a:lnTo>
                      <a:lnTo>
                        <a:pt x="623" y="215"/>
                      </a:lnTo>
                      <a:lnTo>
                        <a:pt x="633" y="225"/>
                      </a:lnTo>
                      <a:lnTo>
                        <a:pt x="635" y="234"/>
                      </a:lnTo>
                      <a:lnTo>
                        <a:pt x="643" y="241"/>
                      </a:lnTo>
                      <a:lnTo>
                        <a:pt x="646" y="249"/>
                      </a:lnTo>
                      <a:lnTo>
                        <a:pt x="648" y="250"/>
                      </a:lnTo>
                      <a:lnTo>
                        <a:pt x="650" y="249"/>
                      </a:lnTo>
                      <a:lnTo>
                        <a:pt x="648" y="248"/>
                      </a:lnTo>
                      <a:lnTo>
                        <a:pt x="653" y="252"/>
                      </a:lnTo>
                      <a:lnTo>
                        <a:pt x="630" y="297"/>
                      </a:lnTo>
                      <a:lnTo>
                        <a:pt x="579" y="395"/>
                      </a:lnTo>
                      <a:lnTo>
                        <a:pt x="498" y="554"/>
                      </a:lnTo>
                      <a:lnTo>
                        <a:pt x="464" y="620"/>
                      </a:lnTo>
                      <a:lnTo>
                        <a:pt x="472" y="628"/>
                      </a:lnTo>
                      <a:lnTo>
                        <a:pt x="475" y="626"/>
                      </a:lnTo>
                      <a:lnTo>
                        <a:pt x="483" y="636"/>
                      </a:lnTo>
                      <a:lnTo>
                        <a:pt x="493" y="632"/>
                      </a:lnTo>
                      <a:lnTo>
                        <a:pt x="506" y="638"/>
                      </a:lnTo>
                      <a:lnTo>
                        <a:pt x="497" y="648"/>
                      </a:lnTo>
                      <a:lnTo>
                        <a:pt x="504" y="661"/>
                      </a:lnTo>
                      <a:lnTo>
                        <a:pt x="503" y="667"/>
                      </a:lnTo>
                      <a:lnTo>
                        <a:pt x="514" y="701"/>
                      </a:lnTo>
                      <a:lnTo>
                        <a:pt x="510" y="716"/>
                      </a:lnTo>
                      <a:lnTo>
                        <a:pt x="530" y="712"/>
                      </a:lnTo>
                      <a:lnTo>
                        <a:pt x="535" y="714"/>
                      </a:lnTo>
                      <a:lnTo>
                        <a:pt x="539" y="711"/>
                      </a:lnTo>
                      <a:lnTo>
                        <a:pt x="540" y="710"/>
                      </a:lnTo>
                      <a:lnTo>
                        <a:pt x="543" y="702"/>
                      </a:lnTo>
                      <a:lnTo>
                        <a:pt x="549" y="702"/>
                      </a:lnTo>
                      <a:lnTo>
                        <a:pt x="549" y="698"/>
                      </a:lnTo>
                      <a:lnTo>
                        <a:pt x="565" y="698"/>
                      </a:lnTo>
                      <a:lnTo>
                        <a:pt x="571" y="698"/>
                      </a:lnTo>
                      <a:lnTo>
                        <a:pt x="577" y="712"/>
                      </a:lnTo>
                      <a:lnTo>
                        <a:pt x="575" y="716"/>
                      </a:lnTo>
                      <a:lnTo>
                        <a:pt x="572" y="718"/>
                      </a:lnTo>
                      <a:lnTo>
                        <a:pt x="574" y="720"/>
                      </a:lnTo>
                      <a:lnTo>
                        <a:pt x="574" y="722"/>
                      </a:lnTo>
                      <a:lnTo>
                        <a:pt x="573" y="725"/>
                      </a:lnTo>
                      <a:lnTo>
                        <a:pt x="578" y="729"/>
                      </a:lnTo>
                      <a:lnTo>
                        <a:pt x="578" y="735"/>
                      </a:lnTo>
                      <a:lnTo>
                        <a:pt x="581" y="737"/>
                      </a:lnTo>
                      <a:lnTo>
                        <a:pt x="580" y="745"/>
                      </a:lnTo>
                      <a:lnTo>
                        <a:pt x="580" y="751"/>
                      </a:lnTo>
                      <a:lnTo>
                        <a:pt x="588" y="760"/>
                      </a:lnTo>
                      <a:lnTo>
                        <a:pt x="592" y="776"/>
                      </a:lnTo>
                      <a:lnTo>
                        <a:pt x="590" y="784"/>
                      </a:lnTo>
                      <a:lnTo>
                        <a:pt x="592" y="792"/>
                      </a:lnTo>
                      <a:lnTo>
                        <a:pt x="592" y="792"/>
                      </a:lnTo>
                      <a:lnTo>
                        <a:pt x="596" y="835"/>
                      </a:lnTo>
                      <a:lnTo>
                        <a:pt x="596" y="842"/>
                      </a:lnTo>
                      <a:lnTo>
                        <a:pt x="592" y="846"/>
                      </a:lnTo>
                      <a:lnTo>
                        <a:pt x="598" y="852"/>
                      </a:lnTo>
                      <a:lnTo>
                        <a:pt x="593" y="859"/>
                      </a:lnTo>
                      <a:lnTo>
                        <a:pt x="598" y="864"/>
                      </a:lnTo>
                      <a:lnTo>
                        <a:pt x="595" y="874"/>
                      </a:lnTo>
                      <a:lnTo>
                        <a:pt x="601" y="876"/>
                      </a:lnTo>
                      <a:lnTo>
                        <a:pt x="609" y="889"/>
                      </a:lnTo>
                      <a:lnTo>
                        <a:pt x="609" y="889"/>
                      </a:lnTo>
                      <a:lnTo>
                        <a:pt x="615" y="893"/>
                      </a:lnTo>
                      <a:lnTo>
                        <a:pt x="617" y="900"/>
                      </a:lnTo>
                      <a:lnTo>
                        <a:pt x="621" y="903"/>
                      </a:lnTo>
                      <a:lnTo>
                        <a:pt x="620" y="908"/>
                      </a:lnTo>
                      <a:lnTo>
                        <a:pt x="627" y="911"/>
                      </a:lnTo>
                      <a:lnTo>
                        <a:pt x="626" y="921"/>
                      </a:lnTo>
                      <a:lnTo>
                        <a:pt x="619" y="927"/>
                      </a:lnTo>
                      <a:lnTo>
                        <a:pt x="616" y="937"/>
                      </a:lnTo>
                      <a:lnTo>
                        <a:pt x="615" y="950"/>
                      </a:lnTo>
                      <a:lnTo>
                        <a:pt x="612" y="952"/>
                      </a:lnTo>
                      <a:lnTo>
                        <a:pt x="600" y="964"/>
                      </a:lnTo>
                      <a:lnTo>
                        <a:pt x="592" y="967"/>
                      </a:lnTo>
                      <a:lnTo>
                        <a:pt x="594" y="964"/>
                      </a:lnTo>
                      <a:lnTo>
                        <a:pt x="590" y="967"/>
                      </a:lnTo>
                      <a:lnTo>
                        <a:pt x="592" y="957"/>
                      </a:lnTo>
                      <a:lnTo>
                        <a:pt x="589" y="964"/>
                      </a:lnTo>
                      <a:lnTo>
                        <a:pt x="586" y="965"/>
                      </a:lnTo>
                      <a:lnTo>
                        <a:pt x="584" y="963"/>
                      </a:lnTo>
                      <a:lnTo>
                        <a:pt x="587" y="956"/>
                      </a:lnTo>
                      <a:lnTo>
                        <a:pt x="586" y="953"/>
                      </a:lnTo>
                      <a:lnTo>
                        <a:pt x="592" y="950"/>
                      </a:lnTo>
                      <a:lnTo>
                        <a:pt x="594" y="953"/>
                      </a:lnTo>
                      <a:lnTo>
                        <a:pt x="605" y="944"/>
                      </a:lnTo>
                      <a:lnTo>
                        <a:pt x="594" y="952"/>
                      </a:lnTo>
                      <a:lnTo>
                        <a:pt x="593" y="949"/>
                      </a:lnTo>
                      <a:lnTo>
                        <a:pt x="590" y="950"/>
                      </a:lnTo>
                      <a:lnTo>
                        <a:pt x="587" y="948"/>
                      </a:lnTo>
                      <a:lnTo>
                        <a:pt x="588" y="944"/>
                      </a:lnTo>
                      <a:lnTo>
                        <a:pt x="592" y="942"/>
                      </a:lnTo>
                      <a:lnTo>
                        <a:pt x="601" y="944"/>
                      </a:lnTo>
                      <a:lnTo>
                        <a:pt x="600" y="941"/>
                      </a:lnTo>
                      <a:lnTo>
                        <a:pt x="595" y="941"/>
                      </a:lnTo>
                      <a:lnTo>
                        <a:pt x="601" y="922"/>
                      </a:lnTo>
                      <a:lnTo>
                        <a:pt x="601" y="918"/>
                      </a:lnTo>
                      <a:lnTo>
                        <a:pt x="602" y="917"/>
                      </a:lnTo>
                      <a:lnTo>
                        <a:pt x="600" y="917"/>
                      </a:lnTo>
                      <a:lnTo>
                        <a:pt x="598" y="907"/>
                      </a:lnTo>
                      <a:lnTo>
                        <a:pt x="606" y="903"/>
                      </a:lnTo>
                      <a:lnTo>
                        <a:pt x="596" y="907"/>
                      </a:lnTo>
                      <a:lnTo>
                        <a:pt x="594" y="904"/>
                      </a:lnTo>
                      <a:lnTo>
                        <a:pt x="579" y="906"/>
                      </a:lnTo>
                      <a:lnTo>
                        <a:pt x="582" y="910"/>
                      </a:lnTo>
                      <a:lnTo>
                        <a:pt x="578" y="913"/>
                      </a:lnTo>
                      <a:lnTo>
                        <a:pt x="578" y="915"/>
                      </a:lnTo>
                      <a:lnTo>
                        <a:pt x="575" y="918"/>
                      </a:lnTo>
                      <a:lnTo>
                        <a:pt x="574" y="914"/>
                      </a:lnTo>
                      <a:lnTo>
                        <a:pt x="574" y="918"/>
                      </a:lnTo>
                      <a:lnTo>
                        <a:pt x="572" y="922"/>
                      </a:lnTo>
                      <a:lnTo>
                        <a:pt x="568" y="916"/>
                      </a:lnTo>
                      <a:lnTo>
                        <a:pt x="569" y="907"/>
                      </a:lnTo>
                      <a:lnTo>
                        <a:pt x="570" y="909"/>
                      </a:lnTo>
                      <a:lnTo>
                        <a:pt x="571" y="910"/>
                      </a:lnTo>
                      <a:lnTo>
                        <a:pt x="572" y="906"/>
                      </a:lnTo>
                      <a:lnTo>
                        <a:pt x="575" y="907"/>
                      </a:lnTo>
                      <a:lnTo>
                        <a:pt x="577" y="901"/>
                      </a:lnTo>
                      <a:lnTo>
                        <a:pt x="580" y="901"/>
                      </a:lnTo>
                      <a:lnTo>
                        <a:pt x="584" y="891"/>
                      </a:lnTo>
                      <a:lnTo>
                        <a:pt x="596" y="893"/>
                      </a:lnTo>
                      <a:lnTo>
                        <a:pt x="586" y="889"/>
                      </a:lnTo>
                      <a:lnTo>
                        <a:pt x="587" y="883"/>
                      </a:lnTo>
                      <a:lnTo>
                        <a:pt x="583" y="880"/>
                      </a:lnTo>
                      <a:lnTo>
                        <a:pt x="584" y="876"/>
                      </a:lnTo>
                      <a:lnTo>
                        <a:pt x="581" y="872"/>
                      </a:lnTo>
                      <a:lnTo>
                        <a:pt x="584" y="867"/>
                      </a:lnTo>
                      <a:lnTo>
                        <a:pt x="578" y="866"/>
                      </a:lnTo>
                      <a:lnTo>
                        <a:pt x="581" y="864"/>
                      </a:lnTo>
                      <a:lnTo>
                        <a:pt x="580" y="862"/>
                      </a:lnTo>
                      <a:lnTo>
                        <a:pt x="586" y="858"/>
                      </a:lnTo>
                      <a:lnTo>
                        <a:pt x="582" y="860"/>
                      </a:lnTo>
                      <a:lnTo>
                        <a:pt x="577" y="854"/>
                      </a:lnTo>
                      <a:lnTo>
                        <a:pt x="576" y="846"/>
                      </a:lnTo>
                      <a:lnTo>
                        <a:pt x="579" y="848"/>
                      </a:lnTo>
                      <a:lnTo>
                        <a:pt x="581" y="842"/>
                      </a:lnTo>
                      <a:lnTo>
                        <a:pt x="577" y="844"/>
                      </a:lnTo>
                      <a:lnTo>
                        <a:pt x="572" y="839"/>
                      </a:lnTo>
                      <a:lnTo>
                        <a:pt x="574" y="837"/>
                      </a:lnTo>
                      <a:lnTo>
                        <a:pt x="574" y="835"/>
                      </a:lnTo>
                      <a:lnTo>
                        <a:pt x="572" y="835"/>
                      </a:lnTo>
                      <a:lnTo>
                        <a:pt x="569" y="837"/>
                      </a:lnTo>
                      <a:lnTo>
                        <a:pt x="565" y="832"/>
                      </a:lnTo>
                      <a:lnTo>
                        <a:pt x="565" y="831"/>
                      </a:lnTo>
                      <a:lnTo>
                        <a:pt x="569" y="827"/>
                      </a:lnTo>
                      <a:lnTo>
                        <a:pt x="574" y="830"/>
                      </a:lnTo>
                      <a:lnTo>
                        <a:pt x="580" y="827"/>
                      </a:lnTo>
                      <a:lnTo>
                        <a:pt x="575" y="828"/>
                      </a:lnTo>
                      <a:lnTo>
                        <a:pt x="571" y="825"/>
                      </a:lnTo>
                      <a:lnTo>
                        <a:pt x="574" y="822"/>
                      </a:lnTo>
                      <a:lnTo>
                        <a:pt x="572" y="821"/>
                      </a:lnTo>
                      <a:lnTo>
                        <a:pt x="573" y="815"/>
                      </a:lnTo>
                      <a:lnTo>
                        <a:pt x="578" y="815"/>
                      </a:lnTo>
                      <a:lnTo>
                        <a:pt x="571" y="813"/>
                      </a:lnTo>
                      <a:lnTo>
                        <a:pt x="571" y="810"/>
                      </a:lnTo>
                      <a:lnTo>
                        <a:pt x="572" y="807"/>
                      </a:lnTo>
                      <a:lnTo>
                        <a:pt x="584" y="821"/>
                      </a:lnTo>
                      <a:lnTo>
                        <a:pt x="576" y="805"/>
                      </a:lnTo>
                      <a:lnTo>
                        <a:pt x="578" y="799"/>
                      </a:lnTo>
                      <a:lnTo>
                        <a:pt x="587" y="805"/>
                      </a:lnTo>
                      <a:lnTo>
                        <a:pt x="579" y="799"/>
                      </a:lnTo>
                      <a:lnTo>
                        <a:pt x="578" y="798"/>
                      </a:lnTo>
                      <a:lnTo>
                        <a:pt x="573" y="803"/>
                      </a:lnTo>
                      <a:lnTo>
                        <a:pt x="572" y="794"/>
                      </a:lnTo>
                      <a:lnTo>
                        <a:pt x="575" y="793"/>
                      </a:lnTo>
                      <a:lnTo>
                        <a:pt x="576" y="796"/>
                      </a:lnTo>
                      <a:lnTo>
                        <a:pt x="578" y="793"/>
                      </a:lnTo>
                      <a:lnTo>
                        <a:pt x="576" y="790"/>
                      </a:lnTo>
                      <a:lnTo>
                        <a:pt x="580" y="787"/>
                      </a:lnTo>
                      <a:lnTo>
                        <a:pt x="572" y="792"/>
                      </a:lnTo>
                      <a:lnTo>
                        <a:pt x="570" y="786"/>
                      </a:lnTo>
                      <a:lnTo>
                        <a:pt x="574" y="778"/>
                      </a:lnTo>
                      <a:lnTo>
                        <a:pt x="576" y="776"/>
                      </a:lnTo>
                      <a:lnTo>
                        <a:pt x="577" y="773"/>
                      </a:lnTo>
                      <a:lnTo>
                        <a:pt x="581" y="769"/>
                      </a:lnTo>
                      <a:lnTo>
                        <a:pt x="585" y="770"/>
                      </a:lnTo>
                      <a:lnTo>
                        <a:pt x="580" y="769"/>
                      </a:lnTo>
                      <a:lnTo>
                        <a:pt x="570" y="780"/>
                      </a:lnTo>
                      <a:lnTo>
                        <a:pt x="565" y="770"/>
                      </a:lnTo>
                      <a:lnTo>
                        <a:pt x="560" y="766"/>
                      </a:lnTo>
                      <a:lnTo>
                        <a:pt x="562" y="761"/>
                      </a:lnTo>
                      <a:lnTo>
                        <a:pt x="561" y="751"/>
                      </a:lnTo>
                      <a:lnTo>
                        <a:pt x="562" y="753"/>
                      </a:lnTo>
                      <a:lnTo>
                        <a:pt x="564" y="745"/>
                      </a:lnTo>
                      <a:lnTo>
                        <a:pt x="561" y="748"/>
                      </a:lnTo>
                      <a:lnTo>
                        <a:pt x="560" y="743"/>
                      </a:lnTo>
                      <a:lnTo>
                        <a:pt x="563" y="737"/>
                      </a:lnTo>
                      <a:lnTo>
                        <a:pt x="563" y="735"/>
                      </a:lnTo>
                      <a:lnTo>
                        <a:pt x="564" y="722"/>
                      </a:lnTo>
                      <a:lnTo>
                        <a:pt x="565" y="718"/>
                      </a:lnTo>
                      <a:lnTo>
                        <a:pt x="568" y="713"/>
                      </a:lnTo>
                      <a:lnTo>
                        <a:pt x="565" y="718"/>
                      </a:lnTo>
                      <a:lnTo>
                        <a:pt x="563" y="720"/>
                      </a:lnTo>
                      <a:lnTo>
                        <a:pt x="561" y="718"/>
                      </a:lnTo>
                      <a:lnTo>
                        <a:pt x="563" y="724"/>
                      </a:lnTo>
                      <a:lnTo>
                        <a:pt x="561" y="730"/>
                      </a:lnTo>
                      <a:lnTo>
                        <a:pt x="561" y="724"/>
                      </a:lnTo>
                      <a:lnTo>
                        <a:pt x="559" y="722"/>
                      </a:lnTo>
                      <a:lnTo>
                        <a:pt x="560" y="729"/>
                      </a:lnTo>
                      <a:lnTo>
                        <a:pt x="557" y="735"/>
                      </a:lnTo>
                      <a:lnTo>
                        <a:pt x="556" y="751"/>
                      </a:lnTo>
                      <a:lnTo>
                        <a:pt x="554" y="753"/>
                      </a:lnTo>
                      <a:lnTo>
                        <a:pt x="554" y="761"/>
                      </a:lnTo>
                      <a:lnTo>
                        <a:pt x="550" y="770"/>
                      </a:lnTo>
                      <a:lnTo>
                        <a:pt x="545" y="766"/>
                      </a:lnTo>
                      <a:lnTo>
                        <a:pt x="546" y="755"/>
                      </a:lnTo>
                      <a:lnTo>
                        <a:pt x="544" y="760"/>
                      </a:lnTo>
                      <a:lnTo>
                        <a:pt x="541" y="756"/>
                      </a:lnTo>
                      <a:lnTo>
                        <a:pt x="534" y="755"/>
                      </a:lnTo>
                      <a:lnTo>
                        <a:pt x="537" y="752"/>
                      </a:lnTo>
                      <a:lnTo>
                        <a:pt x="535" y="751"/>
                      </a:lnTo>
                      <a:lnTo>
                        <a:pt x="537" y="752"/>
                      </a:lnTo>
                      <a:lnTo>
                        <a:pt x="539" y="747"/>
                      </a:lnTo>
                      <a:lnTo>
                        <a:pt x="541" y="746"/>
                      </a:lnTo>
                      <a:lnTo>
                        <a:pt x="539" y="734"/>
                      </a:lnTo>
                      <a:lnTo>
                        <a:pt x="547" y="733"/>
                      </a:lnTo>
                      <a:lnTo>
                        <a:pt x="543" y="731"/>
                      </a:lnTo>
                      <a:lnTo>
                        <a:pt x="541" y="733"/>
                      </a:lnTo>
                      <a:lnTo>
                        <a:pt x="542" y="730"/>
                      </a:lnTo>
                      <a:lnTo>
                        <a:pt x="541" y="724"/>
                      </a:lnTo>
                      <a:lnTo>
                        <a:pt x="541" y="728"/>
                      </a:lnTo>
                      <a:lnTo>
                        <a:pt x="538" y="728"/>
                      </a:lnTo>
                      <a:lnTo>
                        <a:pt x="541" y="729"/>
                      </a:lnTo>
                      <a:lnTo>
                        <a:pt x="539" y="732"/>
                      </a:lnTo>
                      <a:lnTo>
                        <a:pt x="535" y="736"/>
                      </a:lnTo>
                      <a:lnTo>
                        <a:pt x="532" y="731"/>
                      </a:lnTo>
                      <a:lnTo>
                        <a:pt x="535" y="732"/>
                      </a:lnTo>
                      <a:lnTo>
                        <a:pt x="531" y="729"/>
                      </a:lnTo>
                      <a:lnTo>
                        <a:pt x="533" y="723"/>
                      </a:lnTo>
                      <a:lnTo>
                        <a:pt x="530" y="725"/>
                      </a:lnTo>
                      <a:lnTo>
                        <a:pt x="530" y="720"/>
                      </a:lnTo>
                      <a:lnTo>
                        <a:pt x="530" y="725"/>
                      </a:lnTo>
                      <a:lnTo>
                        <a:pt x="528" y="725"/>
                      </a:lnTo>
                      <a:lnTo>
                        <a:pt x="522" y="714"/>
                      </a:lnTo>
                      <a:lnTo>
                        <a:pt x="523" y="722"/>
                      </a:lnTo>
                      <a:lnTo>
                        <a:pt x="520" y="721"/>
                      </a:lnTo>
                      <a:lnTo>
                        <a:pt x="516" y="723"/>
                      </a:lnTo>
                      <a:lnTo>
                        <a:pt x="520" y="722"/>
                      </a:lnTo>
                      <a:lnTo>
                        <a:pt x="529" y="728"/>
                      </a:lnTo>
                      <a:lnTo>
                        <a:pt x="530" y="731"/>
                      </a:lnTo>
                      <a:lnTo>
                        <a:pt x="527" y="728"/>
                      </a:lnTo>
                      <a:lnTo>
                        <a:pt x="527" y="735"/>
                      </a:lnTo>
                      <a:lnTo>
                        <a:pt x="528" y="737"/>
                      </a:lnTo>
                      <a:lnTo>
                        <a:pt x="529" y="733"/>
                      </a:lnTo>
                      <a:lnTo>
                        <a:pt x="531" y="737"/>
                      </a:lnTo>
                      <a:lnTo>
                        <a:pt x="525" y="739"/>
                      </a:lnTo>
                      <a:lnTo>
                        <a:pt x="529" y="741"/>
                      </a:lnTo>
                      <a:lnTo>
                        <a:pt x="532" y="739"/>
                      </a:lnTo>
                      <a:lnTo>
                        <a:pt x="533" y="745"/>
                      </a:lnTo>
                      <a:lnTo>
                        <a:pt x="530" y="746"/>
                      </a:lnTo>
                      <a:lnTo>
                        <a:pt x="533" y="747"/>
                      </a:lnTo>
                      <a:lnTo>
                        <a:pt x="532" y="754"/>
                      </a:lnTo>
                      <a:lnTo>
                        <a:pt x="530" y="755"/>
                      </a:lnTo>
                      <a:lnTo>
                        <a:pt x="525" y="755"/>
                      </a:lnTo>
                      <a:lnTo>
                        <a:pt x="526" y="750"/>
                      </a:lnTo>
                      <a:lnTo>
                        <a:pt x="522" y="746"/>
                      </a:lnTo>
                      <a:lnTo>
                        <a:pt x="522" y="749"/>
                      </a:lnTo>
                      <a:lnTo>
                        <a:pt x="520" y="749"/>
                      </a:lnTo>
                      <a:lnTo>
                        <a:pt x="521" y="751"/>
                      </a:lnTo>
                      <a:lnTo>
                        <a:pt x="523" y="750"/>
                      </a:lnTo>
                      <a:lnTo>
                        <a:pt x="523" y="754"/>
                      </a:lnTo>
                      <a:lnTo>
                        <a:pt x="518" y="749"/>
                      </a:lnTo>
                      <a:lnTo>
                        <a:pt x="517" y="749"/>
                      </a:lnTo>
                      <a:lnTo>
                        <a:pt x="518" y="754"/>
                      </a:lnTo>
                      <a:lnTo>
                        <a:pt x="514" y="755"/>
                      </a:lnTo>
                      <a:lnTo>
                        <a:pt x="514" y="753"/>
                      </a:lnTo>
                      <a:lnTo>
                        <a:pt x="516" y="751"/>
                      </a:lnTo>
                      <a:lnTo>
                        <a:pt x="512" y="748"/>
                      </a:lnTo>
                      <a:lnTo>
                        <a:pt x="513" y="745"/>
                      </a:lnTo>
                      <a:lnTo>
                        <a:pt x="512" y="747"/>
                      </a:lnTo>
                      <a:lnTo>
                        <a:pt x="512" y="744"/>
                      </a:lnTo>
                      <a:lnTo>
                        <a:pt x="508" y="743"/>
                      </a:lnTo>
                      <a:lnTo>
                        <a:pt x="500" y="728"/>
                      </a:lnTo>
                      <a:lnTo>
                        <a:pt x="506" y="727"/>
                      </a:lnTo>
                      <a:lnTo>
                        <a:pt x="500" y="727"/>
                      </a:lnTo>
                      <a:lnTo>
                        <a:pt x="498" y="716"/>
                      </a:lnTo>
                      <a:lnTo>
                        <a:pt x="499" y="712"/>
                      </a:lnTo>
                      <a:lnTo>
                        <a:pt x="496" y="700"/>
                      </a:lnTo>
                      <a:lnTo>
                        <a:pt x="490" y="696"/>
                      </a:lnTo>
                      <a:lnTo>
                        <a:pt x="493" y="696"/>
                      </a:lnTo>
                      <a:lnTo>
                        <a:pt x="495" y="694"/>
                      </a:lnTo>
                      <a:lnTo>
                        <a:pt x="490" y="694"/>
                      </a:lnTo>
                      <a:lnTo>
                        <a:pt x="481" y="681"/>
                      </a:lnTo>
                      <a:lnTo>
                        <a:pt x="483" y="682"/>
                      </a:lnTo>
                      <a:lnTo>
                        <a:pt x="482" y="678"/>
                      </a:lnTo>
                      <a:lnTo>
                        <a:pt x="479" y="679"/>
                      </a:lnTo>
                      <a:lnTo>
                        <a:pt x="472" y="665"/>
                      </a:lnTo>
                      <a:lnTo>
                        <a:pt x="479" y="665"/>
                      </a:lnTo>
                      <a:lnTo>
                        <a:pt x="483" y="661"/>
                      </a:lnTo>
                      <a:lnTo>
                        <a:pt x="484" y="652"/>
                      </a:lnTo>
                      <a:lnTo>
                        <a:pt x="489" y="649"/>
                      </a:lnTo>
                      <a:lnTo>
                        <a:pt x="491" y="657"/>
                      </a:lnTo>
                      <a:lnTo>
                        <a:pt x="487" y="662"/>
                      </a:lnTo>
                      <a:lnTo>
                        <a:pt x="486" y="667"/>
                      </a:lnTo>
                      <a:lnTo>
                        <a:pt x="484" y="667"/>
                      </a:lnTo>
                      <a:lnTo>
                        <a:pt x="485" y="669"/>
                      </a:lnTo>
                      <a:lnTo>
                        <a:pt x="487" y="668"/>
                      </a:lnTo>
                      <a:lnTo>
                        <a:pt x="490" y="658"/>
                      </a:lnTo>
                      <a:lnTo>
                        <a:pt x="498" y="663"/>
                      </a:lnTo>
                      <a:lnTo>
                        <a:pt x="492" y="657"/>
                      </a:lnTo>
                      <a:lnTo>
                        <a:pt x="490" y="646"/>
                      </a:lnTo>
                      <a:lnTo>
                        <a:pt x="486" y="650"/>
                      </a:lnTo>
                      <a:lnTo>
                        <a:pt x="478" y="653"/>
                      </a:lnTo>
                      <a:lnTo>
                        <a:pt x="463" y="651"/>
                      </a:lnTo>
                      <a:lnTo>
                        <a:pt x="453" y="641"/>
                      </a:lnTo>
                      <a:lnTo>
                        <a:pt x="446" y="633"/>
                      </a:lnTo>
                      <a:lnTo>
                        <a:pt x="452" y="631"/>
                      </a:lnTo>
                      <a:lnTo>
                        <a:pt x="453" y="626"/>
                      </a:lnTo>
                      <a:lnTo>
                        <a:pt x="452" y="622"/>
                      </a:lnTo>
                      <a:lnTo>
                        <a:pt x="450" y="622"/>
                      </a:lnTo>
                      <a:lnTo>
                        <a:pt x="450" y="628"/>
                      </a:lnTo>
                      <a:lnTo>
                        <a:pt x="441" y="627"/>
                      </a:lnTo>
                      <a:lnTo>
                        <a:pt x="424" y="609"/>
                      </a:lnTo>
                      <a:lnTo>
                        <a:pt x="397" y="601"/>
                      </a:lnTo>
                      <a:lnTo>
                        <a:pt x="393" y="596"/>
                      </a:lnTo>
                      <a:lnTo>
                        <a:pt x="396" y="597"/>
                      </a:lnTo>
                      <a:lnTo>
                        <a:pt x="393" y="591"/>
                      </a:lnTo>
                      <a:lnTo>
                        <a:pt x="395" y="589"/>
                      </a:lnTo>
                      <a:lnTo>
                        <a:pt x="388" y="585"/>
                      </a:lnTo>
                      <a:lnTo>
                        <a:pt x="387" y="580"/>
                      </a:lnTo>
                      <a:lnTo>
                        <a:pt x="383" y="576"/>
                      </a:lnTo>
                      <a:lnTo>
                        <a:pt x="389" y="571"/>
                      </a:lnTo>
                      <a:lnTo>
                        <a:pt x="390" y="570"/>
                      </a:lnTo>
                      <a:lnTo>
                        <a:pt x="388" y="570"/>
                      </a:lnTo>
                      <a:lnTo>
                        <a:pt x="395" y="564"/>
                      </a:lnTo>
                      <a:lnTo>
                        <a:pt x="399" y="563"/>
                      </a:lnTo>
                      <a:lnTo>
                        <a:pt x="395" y="563"/>
                      </a:lnTo>
                      <a:lnTo>
                        <a:pt x="391" y="566"/>
                      </a:lnTo>
                      <a:lnTo>
                        <a:pt x="378" y="570"/>
                      </a:lnTo>
                      <a:lnTo>
                        <a:pt x="376" y="570"/>
                      </a:lnTo>
                      <a:lnTo>
                        <a:pt x="372" y="561"/>
                      </a:lnTo>
                      <a:lnTo>
                        <a:pt x="366" y="558"/>
                      </a:lnTo>
                      <a:lnTo>
                        <a:pt x="377" y="553"/>
                      </a:lnTo>
                      <a:lnTo>
                        <a:pt x="371" y="552"/>
                      </a:lnTo>
                      <a:lnTo>
                        <a:pt x="374" y="552"/>
                      </a:lnTo>
                      <a:lnTo>
                        <a:pt x="372" y="551"/>
                      </a:lnTo>
                      <a:lnTo>
                        <a:pt x="374" y="550"/>
                      </a:lnTo>
                      <a:lnTo>
                        <a:pt x="369" y="550"/>
                      </a:lnTo>
                      <a:lnTo>
                        <a:pt x="372" y="548"/>
                      </a:lnTo>
                      <a:lnTo>
                        <a:pt x="364" y="547"/>
                      </a:lnTo>
                      <a:lnTo>
                        <a:pt x="371" y="546"/>
                      </a:lnTo>
                      <a:lnTo>
                        <a:pt x="372" y="543"/>
                      </a:lnTo>
                      <a:lnTo>
                        <a:pt x="366" y="544"/>
                      </a:lnTo>
                      <a:lnTo>
                        <a:pt x="366" y="541"/>
                      </a:lnTo>
                      <a:lnTo>
                        <a:pt x="360" y="542"/>
                      </a:lnTo>
                      <a:lnTo>
                        <a:pt x="357" y="540"/>
                      </a:lnTo>
                      <a:lnTo>
                        <a:pt x="358" y="538"/>
                      </a:lnTo>
                      <a:lnTo>
                        <a:pt x="372" y="541"/>
                      </a:lnTo>
                      <a:lnTo>
                        <a:pt x="370" y="537"/>
                      </a:lnTo>
                      <a:lnTo>
                        <a:pt x="366" y="538"/>
                      </a:lnTo>
                      <a:lnTo>
                        <a:pt x="360" y="535"/>
                      </a:lnTo>
                      <a:lnTo>
                        <a:pt x="362" y="533"/>
                      </a:lnTo>
                      <a:lnTo>
                        <a:pt x="361" y="529"/>
                      </a:lnTo>
                      <a:lnTo>
                        <a:pt x="364" y="531"/>
                      </a:lnTo>
                      <a:lnTo>
                        <a:pt x="363" y="528"/>
                      </a:lnTo>
                      <a:lnTo>
                        <a:pt x="365" y="526"/>
                      </a:lnTo>
                      <a:lnTo>
                        <a:pt x="367" y="527"/>
                      </a:lnTo>
                      <a:lnTo>
                        <a:pt x="366" y="525"/>
                      </a:lnTo>
                      <a:lnTo>
                        <a:pt x="374" y="529"/>
                      </a:lnTo>
                      <a:lnTo>
                        <a:pt x="374" y="527"/>
                      </a:lnTo>
                      <a:lnTo>
                        <a:pt x="369" y="523"/>
                      </a:lnTo>
                      <a:lnTo>
                        <a:pt x="357" y="527"/>
                      </a:lnTo>
                      <a:lnTo>
                        <a:pt x="356" y="525"/>
                      </a:lnTo>
                      <a:lnTo>
                        <a:pt x="358" y="524"/>
                      </a:lnTo>
                      <a:lnTo>
                        <a:pt x="356" y="522"/>
                      </a:lnTo>
                      <a:lnTo>
                        <a:pt x="353" y="524"/>
                      </a:lnTo>
                      <a:lnTo>
                        <a:pt x="354" y="521"/>
                      </a:lnTo>
                      <a:lnTo>
                        <a:pt x="352" y="520"/>
                      </a:lnTo>
                      <a:lnTo>
                        <a:pt x="351" y="523"/>
                      </a:lnTo>
                      <a:lnTo>
                        <a:pt x="347" y="524"/>
                      </a:lnTo>
                      <a:lnTo>
                        <a:pt x="347" y="522"/>
                      </a:lnTo>
                      <a:lnTo>
                        <a:pt x="350" y="520"/>
                      </a:lnTo>
                      <a:lnTo>
                        <a:pt x="347" y="520"/>
                      </a:lnTo>
                      <a:lnTo>
                        <a:pt x="349" y="518"/>
                      </a:lnTo>
                      <a:lnTo>
                        <a:pt x="345" y="521"/>
                      </a:lnTo>
                      <a:lnTo>
                        <a:pt x="350" y="515"/>
                      </a:lnTo>
                      <a:lnTo>
                        <a:pt x="351" y="511"/>
                      </a:lnTo>
                      <a:lnTo>
                        <a:pt x="347" y="515"/>
                      </a:lnTo>
                      <a:lnTo>
                        <a:pt x="345" y="515"/>
                      </a:lnTo>
                      <a:lnTo>
                        <a:pt x="346" y="516"/>
                      </a:lnTo>
                      <a:lnTo>
                        <a:pt x="343" y="522"/>
                      </a:lnTo>
                      <a:lnTo>
                        <a:pt x="341" y="519"/>
                      </a:lnTo>
                      <a:lnTo>
                        <a:pt x="342" y="517"/>
                      </a:lnTo>
                      <a:lnTo>
                        <a:pt x="339" y="519"/>
                      </a:lnTo>
                      <a:lnTo>
                        <a:pt x="339" y="521"/>
                      </a:lnTo>
                      <a:lnTo>
                        <a:pt x="336" y="520"/>
                      </a:lnTo>
                      <a:lnTo>
                        <a:pt x="335" y="513"/>
                      </a:lnTo>
                      <a:lnTo>
                        <a:pt x="349" y="507"/>
                      </a:lnTo>
                      <a:lnTo>
                        <a:pt x="348" y="506"/>
                      </a:lnTo>
                      <a:lnTo>
                        <a:pt x="350" y="504"/>
                      </a:lnTo>
                      <a:lnTo>
                        <a:pt x="337" y="510"/>
                      </a:lnTo>
                      <a:lnTo>
                        <a:pt x="338" y="505"/>
                      </a:lnTo>
                      <a:lnTo>
                        <a:pt x="331" y="505"/>
                      </a:lnTo>
                      <a:lnTo>
                        <a:pt x="332" y="505"/>
                      </a:lnTo>
                      <a:lnTo>
                        <a:pt x="329" y="507"/>
                      </a:lnTo>
                      <a:lnTo>
                        <a:pt x="337" y="507"/>
                      </a:lnTo>
                      <a:lnTo>
                        <a:pt x="332" y="511"/>
                      </a:lnTo>
                      <a:lnTo>
                        <a:pt x="330" y="509"/>
                      </a:lnTo>
                      <a:lnTo>
                        <a:pt x="330" y="511"/>
                      </a:lnTo>
                      <a:lnTo>
                        <a:pt x="327" y="514"/>
                      </a:lnTo>
                      <a:lnTo>
                        <a:pt x="327" y="513"/>
                      </a:lnTo>
                      <a:lnTo>
                        <a:pt x="327" y="515"/>
                      </a:lnTo>
                      <a:lnTo>
                        <a:pt x="319" y="511"/>
                      </a:lnTo>
                      <a:lnTo>
                        <a:pt x="324" y="514"/>
                      </a:lnTo>
                      <a:lnTo>
                        <a:pt x="319" y="514"/>
                      </a:lnTo>
                      <a:lnTo>
                        <a:pt x="318" y="515"/>
                      </a:lnTo>
                      <a:lnTo>
                        <a:pt x="316" y="517"/>
                      </a:lnTo>
                      <a:lnTo>
                        <a:pt x="317" y="517"/>
                      </a:lnTo>
                      <a:lnTo>
                        <a:pt x="325" y="516"/>
                      </a:lnTo>
                      <a:lnTo>
                        <a:pt x="320" y="521"/>
                      </a:lnTo>
                      <a:lnTo>
                        <a:pt x="327" y="518"/>
                      </a:lnTo>
                      <a:lnTo>
                        <a:pt x="325" y="524"/>
                      </a:lnTo>
                      <a:lnTo>
                        <a:pt x="319" y="526"/>
                      </a:lnTo>
                      <a:lnTo>
                        <a:pt x="317" y="523"/>
                      </a:lnTo>
                      <a:lnTo>
                        <a:pt x="312" y="525"/>
                      </a:lnTo>
                      <a:lnTo>
                        <a:pt x="311" y="525"/>
                      </a:lnTo>
                      <a:lnTo>
                        <a:pt x="312" y="525"/>
                      </a:lnTo>
                      <a:lnTo>
                        <a:pt x="317" y="525"/>
                      </a:lnTo>
                      <a:lnTo>
                        <a:pt x="319" y="531"/>
                      </a:lnTo>
                      <a:lnTo>
                        <a:pt x="321" y="528"/>
                      </a:lnTo>
                      <a:lnTo>
                        <a:pt x="323" y="527"/>
                      </a:lnTo>
                      <a:lnTo>
                        <a:pt x="322" y="530"/>
                      </a:lnTo>
                      <a:lnTo>
                        <a:pt x="326" y="527"/>
                      </a:lnTo>
                      <a:lnTo>
                        <a:pt x="326" y="534"/>
                      </a:lnTo>
                      <a:lnTo>
                        <a:pt x="321" y="535"/>
                      </a:lnTo>
                      <a:lnTo>
                        <a:pt x="320" y="533"/>
                      </a:lnTo>
                      <a:lnTo>
                        <a:pt x="319" y="536"/>
                      </a:lnTo>
                      <a:lnTo>
                        <a:pt x="317" y="533"/>
                      </a:lnTo>
                      <a:lnTo>
                        <a:pt x="317" y="535"/>
                      </a:lnTo>
                      <a:lnTo>
                        <a:pt x="313" y="538"/>
                      </a:lnTo>
                      <a:lnTo>
                        <a:pt x="312" y="536"/>
                      </a:lnTo>
                      <a:lnTo>
                        <a:pt x="312" y="538"/>
                      </a:lnTo>
                      <a:lnTo>
                        <a:pt x="309" y="539"/>
                      </a:lnTo>
                      <a:lnTo>
                        <a:pt x="315" y="539"/>
                      </a:lnTo>
                      <a:lnTo>
                        <a:pt x="314" y="540"/>
                      </a:lnTo>
                      <a:lnTo>
                        <a:pt x="314" y="542"/>
                      </a:lnTo>
                      <a:lnTo>
                        <a:pt x="313" y="543"/>
                      </a:lnTo>
                      <a:lnTo>
                        <a:pt x="317" y="541"/>
                      </a:lnTo>
                      <a:lnTo>
                        <a:pt x="312" y="544"/>
                      </a:lnTo>
                      <a:lnTo>
                        <a:pt x="311" y="540"/>
                      </a:lnTo>
                      <a:lnTo>
                        <a:pt x="305" y="545"/>
                      </a:lnTo>
                      <a:lnTo>
                        <a:pt x="304" y="548"/>
                      </a:lnTo>
                      <a:lnTo>
                        <a:pt x="303" y="544"/>
                      </a:lnTo>
                      <a:lnTo>
                        <a:pt x="302" y="546"/>
                      </a:lnTo>
                      <a:lnTo>
                        <a:pt x="300" y="546"/>
                      </a:lnTo>
                      <a:lnTo>
                        <a:pt x="298" y="547"/>
                      </a:lnTo>
                      <a:lnTo>
                        <a:pt x="291" y="540"/>
                      </a:lnTo>
                      <a:lnTo>
                        <a:pt x="290" y="538"/>
                      </a:lnTo>
                      <a:lnTo>
                        <a:pt x="294" y="537"/>
                      </a:lnTo>
                      <a:lnTo>
                        <a:pt x="292" y="536"/>
                      </a:lnTo>
                      <a:lnTo>
                        <a:pt x="284" y="541"/>
                      </a:lnTo>
                      <a:lnTo>
                        <a:pt x="288" y="535"/>
                      </a:lnTo>
                      <a:lnTo>
                        <a:pt x="288" y="529"/>
                      </a:lnTo>
                      <a:lnTo>
                        <a:pt x="285" y="534"/>
                      </a:lnTo>
                      <a:lnTo>
                        <a:pt x="276" y="538"/>
                      </a:lnTo>
                      <a:lnTo>
                        <a:pt x="275" y="544"/>
                      </a:lnTo>
                      <a:lnTo>
                        <a:pt x="274" y="542"/>
                      </a:lnTo>
                      <a:lnTo>
                        <a:pt x="278" y="535"/>
                      </a:lnTo>
                      <a:lnTo>
                        <a:pt x="278" y="532"/>
                      </a:lnTo>
                      <a:lnTo>
                        <a:pt x="274" y="536"/>
                      </a:lnTo>
                      <a:lnTo>
                        <a:pt x="272" y="534"/>
                      </a:lnTo>
                      <a:lnTo>
                        <a:pt x="273" y="538"/>
                      </a:lnTo>
                      <a:lnTo>
                        <a:pt x="270" y="544"/>
                      </a:lnTo>
                      <a:lnTo>
                        <a:pt x="267" y="534"/>
                      </a:lnTo>
                      <a:lnTo>
                        <a:pt x="268" y="539"/>
                      </a:lnTo>
                      <a:lnTo>
                        <a:pt x="265" y="540"/>
                      </a:lnTo>
                      <a:lnTo>
                        <a:pt x="263" y="541"/>
                      </a:lnTo>
                      <a:lnTo>
                        <a:pt x="263" y="537"/>
                      </a:lnTo>
                      <a:lnTo>
                        <a:pt x="261" y="542"/>
                      </a:lnTo>
                      <a:lnTo>
                        <a:pt x="259" y="540"/>
                      </a:lnTo>
                      <a:lnTo>
                        <a:pt x="258" y="543"/>
                      </a:lnTo>
                      <a:lnTo>
                        <a:pt x="252" y="543"/>
                      </a:lnTo>
                      <a:lnTo>
                        <a:pt x="261" y="535"/>
                      </a:lnTo>
                      <a:lnTo>
                        <a:pt x="250" y="542"/>
                      </a:lnTo>
                      <a:lnTo>
                        <a:pt x="250" y="538"/>
                      </a:lnTo>
                      <a:lnTo>
                        <a:pt x="253" y="536"/>
                      </a:lnTo>
                      <a:lnTo>
                        <a:pt x="249" y="536"/>
                      </a:lnTo>
                      <a:lnTo>
                        <a:pt x="249" y="540"/>
                      </a:lnTo>
                      <a:lnTo>
                        <a:pt x="247" y="540"/>
                      </a:lnTo>
                      <a:lnTo>
                        <a:pt x="247" y="541"/>
                      </a:lnTo>
                      <a:lnTo>
                        <a:pt x="238" y="542"/>
                      </a:lnTo>
                      <a:lnTo>
                        <a:pt x="236" y="545"/>
                      </a:lnTo>
                      <a:lnTo>
                        <a:pt x="234" y="546"/>
                      </a:lnTo>
                      <a:lnTo>
                        <a:pt x="234" y="541"/>
                      </a:lnTo>
                      <a:lnTo>
                        <a:pt x="230" y="538"/>
                      </a:lnTo>
                      <a:lnTo>
                        <a:pt x="231" y="544"/>
                      </a:lnTo>
                      <a:lnTo>
                        <a:pt x="226" y="538"/>
                      </a:lnTo>
                      <a:lnTo>
                        <a:pt x="217" y="537"/>
                      </a:lnTo>
                      <a:lnTo>
                        <a:pt x="218" y="534"/>
                      </a:lnTo>
                      <a:lnTo>
                        <a:pt x="215" y="530"/>
                      </a:lnTo>
                      <a:lnTo>
                        <a:pt x="218" y="527"/>
                      </a:lnTo>
                      <a:lnTo>
                        <a:pt x="220" y="529"/>
                      </a:lnTo>
                      <a:lnTo>
                        <a:pt x="220" y="525"/>
                      </a:lnTo>
                      <a:lnTo>
                        <a:pt x="226" y="525"/>
                      </a:lnTo>
                      <a:lnTo>
                        <a:pt x="232" y="531"/>
                      </a:lnTo>
                      <a:lnTo>
                        <a:pt x="232" y="527"/>
                      </a:lnTo>
                      <a:lnTo>
                        <a:pt x="240" y="527"/>
                      </a:lnTo>
                      <a:lnTo>
                        <a:pt x="240" y="525"/>
                      </a:lnTo>
                      <a:lnTo>
                        <a:pt x="247" y="523"/>
                      </a:lnTo>
                      <a:lnTo>
                        <a:pt x="236" y="522"/>
                      </a:lnTo>
                      <a:lnTo>
                        <a:pt x="234" y="522"/>
                      </a:lnTo>
                      <a:lnTo>
                        <a:pt x="235" y="524"/>
                      </a:lnTo>
                      <a:lnTo>
                        <a:pt x="230" y="513"/>
                      </a:lnTo>
                      <a:lnTo>
                        <a:pt x="240" y="503"/>
                      </a:lnTo>
                      <a:lnTo>
                        <a:pt x="250" y="500"/>
                      </a:lnTo>
                      <a:lnTo>
                        <a:pt x="255" y="495"/>
                      </a:lnTo>
                      <a:lnTo>
                        <a:pt x="257" y="495"/>
                      </a:lnTo>
                      <a:lnTo>
                        <a:pt x="262" y="489"/>
                      </a:lnTo>
                      <a:lnTo>
                        <a:pt x="264" y="480"/>
                      </a:lnTo>
                      <a:lnTo>
                        <a:pt x="273" y="482"/>
                      </a:lnTo>
                      <a:lnTo>
                        <a:pt x="291" y="480"/>
                      </a:lnTo>
                      <a:lnTo>
                        <a:pt x="295" y="490"/>
                      </a:lnTo>
                      <a:lnTo>
                        <a:pt x="302" y="490"/>
                      </a:lnTo>
                      <a:lnTo>
                        <a:pt x="314" y="505"/>
                      </a:lnTo>
                      <a:lnTo>
                        <a:pt x="314" y="499"/>
                      </a:lnTo>
                      <a:lnTo>
                        <a:pt x="310" y="498"/>
                      </a:lnTo>
                      <a:lnTo>
                        <a:pt x="301" y="480"/>
                      </a:lnTo>
                      <a:lnTo>
                        <a:pt x="314" y="476"/>
                      </a:lnTo>
                      <a:lnTo>
                        <a:pt x="325" y="477"/>
                      </a:lnTo>
                      <a:lnTo>
                        <a:pt x="316" y="472"/>
                      </a:lnTo>
                      <a:lnTo>
                        <a:pt x="310" y="474"/>
                      </a:lnTo>
                      <a:lnTo>
                        <a:pt x="305" y="478"/>
                      </a:lnTo>
                      <a:lnTo>
                        <a:pt x="295" y="471"/>
                      </a:lnTo>
                      <a:lnTo>
                        <a:pt x="297" y="466"/>
                      </a:lnTo>
                      <a:lnTo>
                        <a:pt x="294" y="468"/>
                      </a:lnTo>
                      <a:lnTo>
                        <a:pt x="285" y="467"/>
                      </a:lnTo>
                      <a:lnTo>
                        <a:pt x="284" y="467"/>
                      </a:lnTo>
                      <a:lnTo>
                        <a:pt x="277" y="470"/>
                      </a:lnTo>
                      <a:lnTo>
                        <a:pt x="263" y="468"/>
                      </a:lnTo>
                      <a:lnTo>
                        <a:pt x="259" y="470"/>
                      </a:lnTo>
                      <a:lnTo>
                        <a:pt x="258" y="476"/>
                      </a:lnTo>
                      <a:lnTo>
                        <a:pt x="256" y="473"/>
                      </a:lnTo>
                      <a:lnTo>
                        <a:pt x="250" y="474"/>
                      </a:lnTo>
                      <a:lnTo>
                        <a:pt x="240" y="477"/>
                      </a:lnTo>
                      <a:lnTo>
                        <a:pt x="239" y="480"/>
                      </a:lnTo>
                      <a:lnTo>
                        <a:pt x="240" y="482"/>
                      </a:lnTo>
                      <a:lnTo>
                        <a:pt x="233" y="484"/>
                      </a:lnTo>
                      <a:lnTo>
                        <a:pt x="228" y="484"/>
                      </a:lnTo>
                      <a:lnTo>
                        <a:pt x="223" y="479"/>
                      </a:lnTo>
                      <a:lnTo>
                        <a:pt x="224" y="476"/>
                      </a:lnTo>
                      <a:lnTo>
                        <a:pt x="220" y="475"/>
                      </a:lnTo>
                      <a:lnTo>
                        <a:pt x="223" y="477"/>
                      </a:lnTo>
                      <a:lnTo>
                        <a:pt x="222" y="480"/>
                      </a:lnTo>
                      <a:lnTo>
                        <a:pt x="224" y="490"/>
                      </a:lnTo>
                      <a:lnTo>
                        <a:pt x="218" y="494"/>
                      </a:lnTo>
                      <a:lnTo>
                        <a:pt x="206" y="490"/>
                      </a:lnTo>
                      <a:lnTo>
                        <a:pt x="205" y="490"/>
                      </a:lnTo>
                      <a:lnTo>
                        <a:pt x="209" y="494"/>
                      </a:lnTo>
                      <a:lnTo>
                        <a:pt x="205" y="498"/>
                      </a:lnTo>
                      <a:lnTo>
                        <a:pt x="200" y="498"/>
                      </a:lnTo>
                      <a:lnTo>
                        <a:pt x="197" y="495"/>
                      </a:lnTo>
                      <a:lnTo>
                        <a:pt x="201" y="494"/>
                      </a:lnTo>
                      <a:lnTo>
                        <a:pt x="200" y="490"/>
                      </a:lnTo>
                      <a:lnTo>
                        <a:pt x="195" y="495"/>
                      </a:lnTo>
                      <a:lnTo>
                        <a:pt x="193" y="494"/>
                      </a:lnTo>
                      <a:lnTo>
                        <a:pt x="195" y="492"/>
                      </a:lnTo>
                      <a:lnTo>
                        <a:pt x="191" y="492"/>
                      </a:lnTo>
                      <a:lnTo>
                        <a:pt x="193" y="495"/>
                      </a:lnTo>
                      <a:lnTo>
                        <a:pt x="191" y="497"/>
                      </a:lnTo>
                      <a:lnTo>
                        <a:pt x="185" y="494"/>
                      </a:lnTo>
                      <a:lnTo>
                        <a:pt x="186" y="495"/>
                      </a:lnTo>
                      <a:lnTo>
                        <a:pt x="184" y="499"/>
                      </a:lnTo>
                      <a:lnTo>
                        <a:pt x="175" y="496"/>
                      </a:lnTo>
                      <a:lnTo>
                        <a:pt x="178" y="499"/>
                      </a:lnTo>
                      <a:lnTo>
                        <a:pt x="173" y="499"/>
                      </a:lnTo>
                      <a:lnTo>
                        <a:pt x="171" y="503"/>
                      </a:lnTo>
                      <a:lnTo>
                        <a:pt x="166" y="503"/>
                      </a:lnTo>
                      <a:lnTo>
                        <a:pt x="168" y="505"/>
                      </a:lnTo>
                      <a:lnTo>
                        <a:pt x="165" y="509"/>
                      </a:lnTo>
                      <a:lnTo>
                        <a:pt x="169" y="509"/>
                      </a:lnTo>
                      <a:lnTo>
                        <a:pt x="175" y="514"/>
                      </a:lnTo>
                      <a:lnTo>
                        <a:pt x="178" y="521"/>
                      </a:lnTo>
                      <a:lnTo>
                        <a:pt x="178" y="527"/>
                      </a:lnTo>
                      <a:lnTo>
                        <a:pt x="177" y="527"/>
                      </a:lnTo>
                      <a:lnTo>
                        <a:pt x="178" y="529"/>
                      </a:lnTo>
                      <a:lnTo>
                        <a:pt x="176" y="528"/>
                      </a:lnTo>
                      <a:lnTo>
                        <a:pt x="171" y="532"/>
                      </a:lnTo>
                      <a:lnTo>
                        <a:pt x="166" y="533"/>
                      </a:lnTo>
                      <a:lnTo>
                        <a:pt x="159" y="529"/>
                      </a:lnTo>
                      <a:lnTo>
                        <a:pt x="155" y="532"/>
                      </a:lnTo>
                      <a:lnTo>
                        <a:pt x="156" y="533"/>
                      </a:lnTo>
                      <a:lnTo>
                        <a:pt x="151" y="532"/>
                      </a:lnTo>
                      <a:lnTo>
                        <a:pt x="150" y="537"/>
                      </a:lnTo>
                      <a:lnTo>
                        <a:pt x="141" y="536"/>
                      </a:lnTo>
                      <a:lnTo>
                        <a:pt x="146" y="539"/>
                      </a:lnTo>
                      <a:lnTo>
                        <a:pt x="142" y="538"/>
                      </a:lnTo>
                      <a:lnTo>
                        <a:pt x="143" y="541"/>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57"/>
                <p:cNvSpPr>
                  <a:spLocks/>
                </p:cNvSpPr>
                <p:nvPr/>
              </p:nvSpPr>
              <p:spPr bwMode="auto">
                <a:xfrm>
                  <a:off x="3648075" y="1825625"/>
                  <a:ext cx="452438" cy="239713"/>
                </a:xfrm>
                <a:custGeom>
                  <a:avLst/>
                  <a:gdLst>
                    <a:gd name="T0" fmla="*/ 280 w 285"/>
                    <a:gd name="T1" fmla="*/ 128 h 151"/>
                    <a:gd name="T2" fmla="*/ 273 w 285"/>
                    <a:gd name="T3" fmla="*/ 129 h 151"/>
                    <a:gd name="T4" fmla="*/ 258 w 285"/>
                    <a:gd name="T5" fmla="*/ 125 h 151"/>
                    <a:gd name="T6" fmla="*/ 241 w 285"/>
                    <a:gd name="T7" fmla="*/ 126 h 151"/>
                    <a:gd name="T8" fmla="*/ 228 w 285"/>
                    <a:gd name="T9" fmla="*/ 128 h 151"/>
                    <a:gd name="T10" fmla="*/ 210 w 285"/>
                    <a:gd name="T11" fmla="*/ 130 h 151"/>
                    <a:gd name="T12" fmla="*/ 210 w 285"/>
                    <a:gd name="T13" fmla="*/ 138 h 151"/>
                    <a:gd name="T14" fmla="*/ 199 w 285"/>
                    <a:gd name="T15" fmla="*/ 135 h 151"/>
                    <a:gd name="T16" fmla="*/ 185 w 285"/>
                    <a:gd name="T17" fmla="*/ 137 h 151"/>
                    <a:gd name="T18" fmla="*/ 173 w 285"/>
                    <a:gd name="T19" fmla="*/ 135 h 151"/>
                    <a:gd name="T20" fmla="*/ 158 w 285"/>
                    <a:gd name="T21" fmla="*/ 133 h 151"/>
                    <a:gd name="T22" fmla="*/ 155 w 285"/>
                    <a:gd name="T23" fmla="*/ 137 h 151"/>
                    <a:gd name="T24" fmla="*/ 145 w 285"/>
                    <a:gd name="T25" fmla="*/ 137 h 151"/>
                    <a:gd name="T26" fmla="*/ 140 w 285"/>
                    <a:gd name="T27" fmla="*/ 147 h 151"/>
                    <a:gd name="T28" fmla="*/ 133 w 285"/>
                    <a:gd name="T29" fmla="*/ 147 h 151"/>
                    <a:gd name="T30" fmla="*/ 137 w 285"/>
                    <a:gd name="T31" fmla="*/ 140 h 151"/>
                    <a:gd name="T32" fmla="*/ 130 w 285"/>
                    <a:gd name="T33" fmla="*/ 144 h 151"/>
                    <a:gd name="T34" fmla="*/ 113 w 285"/>
                    <a:gd name="T35" fmla="*/ 141 h 151"/>
                    <a:gd name="T36" fmla="*/ 102 w 285"/>
                    <a:gd name="T37" fmla="*/ 145 h 151"/>
                    <a:gd name="T38" fmla="*/ 102 w 285"/>
                    <a:gd name="T39" fmla="*/ 143 h 151"/>
                    <a:gd name="T40" fmla="*/ 96 w 285"/>
                    <a:gd name="T41" fmla="*/ 133 h 151"/>
                    <a:gd name="T42" fmla="*/ 84 w 285"/>
                    <a:gd name="T43" fmla="*/ 135 h 151"/>
                    <a:gd name="T44" fmla="*/ 74 w 285"/>
                    <a:gd name="T45" fmla="*/ 135 h 151"/>
                    <a:gd name="T46" fmla="*/ 58 w 285"/>
                    <a:gd name="T47" fmla="*/ 121 h 151"/>
                    <a:gd name="T48" fmla="*/ 51 w 285"/>
                    <a:gd name="T49" fmla="*/ 120 h 151"/>
                    <a:gd name="T50" fmla="*/ 33 w 285"/>
                    <a:gd name="T51" fmla="*/ 124 h 151"/>
                    <a:gd name="T52" fmla="*/ 25 w 285"/>
                    <a:gd name="T53" fmla="*/ 118 h 151"/>
                    <a:gd name="T54" fmla="*/ 25 w 285"/>
                    <a:gd name="T55" fmla="*/ 110 h 151"/>
                    <a:gd name="T56" fmla="*/ 16 w 285"/>
                    <a:gd name="T57" fmla="*/ 120 h 151"/>
                    <a:gd name="T58" fmla="*/ 11 w 285"/>
                    <a:gd name="T59" fmla="*/ 106 h 151"/>
                    <a:gd name="T60" fmla="*/ 4 w 285"/>
                    <a:gd name="T61" fmla="*/ 112 h 151"/>
                    <a:gd name="T62" fmla="*/ 20 w 285"/>
                    <a:gd name="T63" fmla="*/ 104 h 151"/>
                    <a:gd name="T64" fmla="*/ 35 w 285"/>
                    <a:gd name="T65" fmla="*/ 108 h 151"/>
                    <a:gd name="T66" fmla="*/ 75 w 285"/>
                    <a:gd name="T67" fmla="*/ 105 h 151"/>
                    <a:gd name="T68" fmla="*/ 82 w 285"/>
                    <a:gd name="T69" fmla="*/ 116 h 151"/>
                    <a:gd name="T70" fmla="*/ 84 w 285"/>
                    <a:gd name="T71" fmla="*/ 118 h 151"/>
                    <a:gd name="T72" fmla="*/ 94 w 285"/>
                    <a:gd name="T73" fmla="*/ 127 h 151"/>
                    <a:gd name="T74" fmla="*/ 139 w 285"/>
                    <a:gd name="T75" fmla="*/ 111 h 151"/>
                    <a:gd name="T76" fmla="*/ 152 w 285"/>
                    <a:gd name="T77" fmla="*/ 114 h 151"/>
                    <a:gd name="T78" fmla="*/ 183 w 285"/>
                    <a:gd name="T79" fmla="*/ 104 h 151"/>
                    <a:gd name="T80" fmla="*/ 202 w 285"/>
                    <a:gd name="T81" fmla="*/ 106 h 151"/>
                    <a:gd name="T82" fmla="*/ 198 w 285"/>
                    <a:gd name="T83" fmla="*/ 98 h 151"/>
                    <a:gd name="T84" fmla="*/ 219 w 285"/>
                    <a:gd name="T85" fmla="*/ 81 h 151"/>
                    <a:gd name="T86" fmla="*/ 245 w 285"/>
                    <a:gd name="T87" fmla="*/ 68 h 151"/>
                    <a:gd name="T88" fmla="*/ 257 w 285"/>
                    <a:gd name="T89" fmla="*/ 55 h 151"/>
                    <a:gd name="T90" fmla="*/ 216 w 285"/>
                    <a:gd name="T91" fmla="*/ 51 h 151"/>
                    <a:gd name="T92" fmla="*/ 222 w 285"/>
                    <a:gd name="T93" fmla="*/ 36 h 151"/>
                    <a:gd name="T94" fmla="*/ 226 w 285"/>
                    <a:gd name="T95" fmla="*/ 34 h 151"/>
                    <a:gd name="T96" fmla="*/ 217 w 285"/>
                    <a:gd name="T97" fmla="*/ 32 h 151"/>
                    <a:gd name="T98" fmla="*/ 210 w 285"/>
                    <a:gd name="T99" fmla="*/ 39 h 151"/>
                    <a:gd name="T100" fmla="*/ 195 w 285"/>
                    <a:gd name="T101" fmla="*/ 49 h 151"/>
                    <a:gd name="T102" fmla="*/ 194 w 285"/>
                    <a:gd name="T103" fmla="*/ 22 h 151"/>
                    <a:gd name="T104" fmla="*/ 189 w 285"/>
                    <a:gd name="T105" fmla="*/ 10 h 151"/>
                    <a:gd name="T106" fmla="*/ 164 w 285"/>
                    <a:gd name="T107"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5" h="151">
                      <a:moveTo>
                        <a:pt x="285" y="128"/>
                      </a:moveTo>
                      <a:lnTo>
                        <a:pt x="283" y="129"/>
                      </a:lnTo>
                      <a:lnTo>
                        <a:pt x="281" y="127"/>
                      </a:lnTo>
                      <a:lnTo>
                        <a:pt x="282" y="130"/>
                      </a:lnTo>
                      <a:lnTo>
                        <a:pt x="280" y="128"/>
                      </a:lnTo>
                      <a:lnTo>
                        <a:pt x="278" y="131"/>
                      </a:lnTo>
                      <a:lnTo>
                        <a:pt x="278" y="124"/>
                      </a:lnTo>
                      <a:lnTo>
                        <a:pt x="275" y="129"/>
                      </a:lnTo>
                      <a:lnTo>
                        <a:pt x="273" y="125"/>
                      </a:lnTo>
                      <a:lnTo>
                        <a:pt x="273" y="129"/>
                      </a:lnTo>
                      <a:lnTo>
                        <a:pt x="271" y="130"/>
                      </a:lnTo>
                      <a:lnTo>
                        <a:pt x="271" y="127"/>
                      </a:lnTo>
                      <a:lnTo>
                        <a:pt x="267" y="127"/>
                      </a:lnTo>
                      <a:lnTo>
                        <a:pt x="262" y="123"/>
                      </a:lnTo>
                      <a:lnTo>
                        <a:pt x="258" y="125"/>
                      </a:lnTo>
                      <a:lnTo>
                        <a:pt x="257" y="128"/>
                      </a:lnTo>
                      <a:lnTo>
                        <a:pt x="251" y="126"/>
                      </a:lnTo>
                      <a:lnTo>
                        <a:pt x="248" y="131"/>
                      </a:lnTo>
                      <a:lnTo>
                        <a:pt x="244" y="124"/>
                      </a:lnTo>
                      <a:lnTo>
                        <a:pt x="241" y="126"/>
                      </a:lnTo>
                      <a:lnTo>
                        <a:pt x="241" y="129"/>
                      </a:lnTo>
                      <a:lnTo>
                        <a:pt x="237" y="127"/>
                      </a:lnTo>
                      <a:lnTo>
                        <a:pt x="235" y="131"/>
                      </a:lnTo>
                      <a:lnTo>
                        <a:pt x="230" y="126"/>
                      </a:lnTo>
                      <a:lnTo>
                        <a:pt x="228" y="128"/>
                      </a:lnTo>
                      <a:lnTo>
                        <a:pt x="226" y="127"/>
                      </a:lnTo>
                      <a:lnTo>
                        <a:pt x="226" y="131"/>
                      </a:lnTo>
                      <a:lnTo>
                        <a:pt x="223" y="127"/>
                      </a:lnTo>
                      <a:lnTo>
                        <a:pt x="212" y="129"/>
                      </a:lnTo>
                      <a:lnTo>
                        <a:pt x="210" y="130"/>
                      </a:lnTo>
                      <a:lnTo>
                        <a:pt x="215" y="133"/>
                      </a:lnTo>
                      <a:lnTo>
                        <a:pt x="211" y="133"/>
                      </a:lnTo>
                      <a:lnTo>
                        <a:pt x="212" y="135"/>
                      </a:lnTo>
                      <a:lnTo>
                        <a:pt x="212" y="137"/>
                      </a:lnTo>
                      <a:lnTo>
                        <a:pt x="210" y="138"/>
                      </a:lnTo>
                      <a:lnTo>
                        <a:pt x="208" y="137"/>
                      </a:lnTo>
                      <a:lnTo>
                        <a:pt x="204" y="139"/>
                      </a:lnTo>
                      <a:lnTo>
                        <a:pt x="202" y="137"/>
                      </a:lnTo>
                      <a:lnTo>
                        <a:pt x="202" y="141"/>
                      </a:lnTo>
                      <a:lnTo>
                        <a:pt x="199" y="135"/>
                      </a:lnTo>
                      <a:lnTo>
                        <a:pt x="195" y="141"/>
                      </a:lnTo>
                      <a:lnTo>
                        <a:pt x="194" y="135"/>
                      </a:lnTo>
                      <a:lnTo>
                        <a:pt x="192" y="139"/>
                      </a:lnTo>
                      <a:lnTo>
                        <a:pt x="187" y="139"/>
                      </a:lnTo>
                      <a:lnTo>
                        <a:pt x="185" y="137"/>
                      </a:lnTo>
                      <a:lnTo>
                        <a:pt x="185" y="139"/>
                      </a:lnTo>
                      <a:lnTo>
                        <a:pt x="183" y="139"/>
                      </a:lnTo>
                      <a:lnTo>
                        <a:pt x="180" y="133"/>
                      </a:lnTo>
                      <a:lnTo>
                        <a:pt x="179" y="137"/>
                      </a:lnTo>
                      <a:lnTo>
                        <a:pt x="173" y="135"/>
                      </a:lnTo>
                      <a:lnTo>
                        <a:pt x="174" y="139"/>
                      </a:lnTo>
                      <a:lnTo>
                        <a:pt x="173" y="141"/>
                      </a:lnTo>
                      <a:lnTo>
                        <a:pt x="168" y="139"/>
                      </a:lnTo>
                      <a:lnTo>
                        <a:pt x="168" y="135"/>
                      </a:lnTo>
                      <a:lnTo>
                        <a:pt x="158" y="133"/>
                      </a:lnTo>
                      <a:lnTo>
                        <a:pt x="157" y="135"/>
                      </a:lnTo>
                      <a:lnTo>
                        <a:pt x="164" y="138"/>
                      </a:lnTo>
                      <a:lnTo>
                        <a:pt x="160" y="141"/>
                      </a:lnTo>
                      <a:lnTo>
                        <a:pt x="156" y="135"/>
                      </a:lnTo>
                      <a:lnTo>
                        <a:pt x="155" y="137"/>
                      </a:lnTo>
                      <a:lnTo>
                        <a:pt x="148" y="133"/>
                      </a:lnTo>
                      <a:lnTo>
                        <a:pt x="138" y="137"/>
                      </a:lnTo>
                      <a:lnTo>
                        <a:pt x="140" y="139"/>
                      </a:lnTo>
                      <a:lnTo>
                        <a:pt x="141" y="137"/>
                      </a:lnTo>
                      <a:lnTo>
                        <a:pt x="145" y="137"/>
                      </a:lnTo>
                      <a:lnTo>
                        <a:pt x="148" y="143"/>
                      </a:lnTo>
                      <a:lnTo>
                        <a:pt x="143" y="142"/>
                      </a:lnTo>
                      <a:lnTo>
                        <a:pt x="142" y="145"/>
                      </a:lnTo>
                      <a:lnTo>
                        <a:pt x="148" y="147"/>
                      </a:lnTo>
                      <a:lnTo>
                        <a:pt x="140" y="147"/>
                      </a:lnTo>
                      <a:lnTo>
                        <a:pt x="141" y="144"/>
                      </a:lnTo>
                      <a:lnTo>
                        <a:pt x="137" y="149"/>
                      </a:lnTo>
                      <a:lnTo>
                        <a:pt x="136" y="146"/>
                      </a:lnTo>
                      <a:lnTo>
                        <a:pt x="135" y="151"/>
                      </a:lnTo>
                      <a:lnTo>
                        <a:pt x="133" y="147"/>
                      </a:lnTo>
                      <a:lnTo>
                        <a:pt x="135" y="147"/>
                      </a:lnTo>
                      <a:lnTo>
                        <a:pt x="133" y="147"/>
                      </a:lnTo>
                      <a:lnTo>
                        <a:pt x="134" y="144"/>
                      </a:lnTo>
                      <a:lnTo>
                        <a:pt x="140" y="143"/>
                      </a:lnTo>
                      <a:lnTo>
                        <a:pt x="137" y="140"/>
                      </a:lnTo>
                      <a:lnTo>
                        <a:pt x="137" y="142"/>
                      </a:lnTo>
                      <a:lnTo>
                        <a:pt x="134" y="143"/>
                      </a:lnTo>
                      <a:lnTo>
                        <a:pt x="134" y="141"/>
                      </a:lnTo>
                      <a:lnTo>
                        <a:pt x="132" y="145"/>
                      </a:lnTo>
                      <a:lnTo>
                        <a:pt x="130" y="144"/>
                      </a:lnTo>
                      <a:lnTo>
                        <a:pt x="131" y="147"/>
                      </a:lnTo>
                      <a:lnTo>
                        <a:pt x="129" y="149"/>
                      </a:lnTo>
                      <a:lnTo>
                        <a:pt x="127" y="143"/>
                      </a:lnTo>
                      <a:lnTo>
                        <a:pt x="123" y="146"/>
                      </a:lnTo>
                      <a:lnTo>
                        <a:pt x="113" y="141"/>
                      </a:lnTo>
                      <a:lnTo>
                        <a:pt x="109" y="143"/>
                      </a:lnTo>
                      <a:lnTo>
                        <a:pt x="111" y="138"/>
                      </a:lnTo>
                      <a:lnTo>
                        <a:pt x="109" y="137"/>
                      </a:lnTo>
                      <a:lnTo>
                        <a:pt x="106" y="143"/>
                      </a:lnTo>
                      <a:lnTo>
                        <a:pt x="102" y="145"/>
                      </a:lnTo>
                      <a:lnTo>
                        <a:pt x="98" y="148"/>
                      </a:lnTo>
                      <a:lnTo>
                        <a:pt x="97" y="145"/>
                      </a:lnTo>
                      <a:lnTo>
                        <a:pt x="100" y="146"/>
                      </a:lnTo>
                      <a:lnTo>
                        <a:pt x="99" y="143"/>
                      </a:lnTo>
                      <a:lnTo>
                        <a:pt x="102" y="143"/>
                      </a:lnTo>
                      <a:lnTo>
                        <a:pt x="102" y="141"/>
                      </a:lnTo>
                      <a:lnTo>
                        <a:pt x="105" y="139"/>
                      </a:lnTo>
                      <a:lnTo>
                        <a:pt x="102" y="134"/>
                      </a:lnTo>
                      <a:lnTo>
                        <a:pt x="100" y="136"/>
                      </a:lnTo>
                      <a:lnTo>
                        <a:pt x="96" y="133"/>
                      </a:lnTo>
                      <a:lnTo>
                        <a:pt x="93" y="136"/>
                      </a:lnTo>
                      <a:lnTo>
                        <a:pt x="92" y="133"/>
                      </a:lnTo>
                      <a:lnTo>
                        <a:pt x="90" y="136"/>
                      </a:lnTo>
                      <a:lnTo>
                        <a:pt x="84" y="132"/>
                      </a:lnTo>
                      <a:lnTo>
                        <a:pt x="84" y="135"/>
                      </a:lnTo>
                      <a:lnTo>
                        <a:pt x="78" y="137"/>
                      </a:lnTo>
                      <a:lnTo>
                        <a:pt x="80" y="131"/>
                      </a:lnTo>
                      <a:lnTo>
                        <a:pt x="74" y="131"/>
                      </a:lnTo>
                      <a:lnTo>
                        <a:pt x="75" y="134"/>
                      </a:lnTo>
                      <a:lnTo>
                        <a:pt x="74" y="135"/>
                      </a:lnTo>
                      <a:lnTo>
                        <a:pt x="70" y="133"/>
                      </a:lnTo>
                      <a:lnTo>
                        <a:pt x="71" y="129"/>
                      </a:lnTo>
                      <a:lnTo>
                        <a:pt x="58" y="130"/>
                      </a:lnTo>
                      <a:lnTo>
                        <a:pt x="54" y="125"/>
                      </a:lnTo>
                      <a:lnTo>
                        <a:pt x="58" y="121"/>
                      </a:lnTo>
                      <a:lnTo>
                        <a:pt x="63" y="120"/>
                      </a:lnTo>
                      <a:lnTo>
                        <a:pt x="66" y="125"/>
                      </a:lnTo>
                      <a:lnTo>
                        <a:pt x="61" y="114"/>
                      </a:lnTo>
                      <a:lnTo>
                        <a:pt x="55" y="116"/>
                      </a:lnTo>
                      <a:lnTo>
                        <a:pt x="51" y="120"/>
                      </a:lnTo>
                      <a:lnTo>
                        <a:pt x="41" y="124"/>
                      </a:lnTo>
                      <a:lnTo>
                        <a:pt x="39" y="121"/>
                      </a:lnTo>
                      <a:lnTo>
                        <a:pt x="37" y="127"/>
                      </a:lnTo>
                      <a:lnTo>
                        <a:pt x="33" y="126"/>
                      </a:lnTo>
                      <a:lnTo>
                        <a:pt x="33" y="124"/>
                      </a:lnTo>
                      <a:lnTo>
                        <a:pt x="36" y="123"/>
                      </a:lnTo>
                      <a:lnTo>
                        <a:pt x="31" y="123"/>
                      </a:lnTo>
                      <a:lnTo>
                        <a:pt x="29" y="125"/>
                      </a:lnTo>
                      <a:lnTo>
                        <a:pt x="25" y="122"/>
                      </a:lnTo>
                      <a:lnTo>
                        <a:pt x="25" y="118"/>
                      </a:lnTo>
                      <a:lnTo>
                        <a:pt x="29" y="121"/>
                      </a:lnTo>
                      <a:lnTo>
                        <a:pt x="29" y="110"/>
                      </a:lnTo>
                      <a:lnTo>
                        <a:pt x="31" y="110"/>
                      </a:lnTo>
                      <a:lnTo>
                        <a:pt x="29" y="108"/>
                      </a:lnTo>
                      <a:lnTo>
                        <a:pt x="25" y="110"/>
                      </a:lnTo>
                      <a:lnTo>
                        <a:pt x="25" y="114"/>
                      </a:lnTo>
                      <a:lnTo>
                        <a:pt x="22" y="117"/>
                      </a:lnTo>
                      <a:lnTo>
                        <a:pt x="20" y="123"/>
                      </a:lnTo>
                      <a:lnTo>
                        <a:pt x="21" y="118"/>
                      </a:lnTo>
                      <a:lnTo>
                        <a:pt x="16" y="120"/>
                      </a:lnTo>
                      <a:lnTo>
                        <a:pt x="13" y="118"/>
                      </a:lnTo>
                      <a:lnTo>
                        <a:pt x="13" y="114"/>
                      </a:lnTo>
                      <a:lnTo>
                        <a:pt x="15" y="114"/>
                      </a:lnTo>
                      <a:lnTo>
                        <a:pt x="14" y="105"/>
                      </a:lnTo>
                      <a:lnTo>
                        <a:pt x="11" y="106"/>
                      </a:lnTo>
                      <a:lnTo>
                        <a:pt x="9" y="110"/>
                      </a:lnTo>
                      <a:lnTo>
                        <a:pt x="10" y="115"/>
                      </a:lnTo>
                      <a:lnTo>
                        <a:pt x="0" y="114"/>
                      </a:lnTo>
                      <a:lnTo>
                        <a:pt x="0" y="112"/>
                      </a:lnTo>
                      <a:lnTo>
                        <a:pt x="4" y="112"/>
                      </a:lnTo>
                      <a:lnTo>
                        <a:pt x="3" y="110"/>
                      </a:lnTo>
                      <a:lnTo>
                        <a:pt x="5" y="110"/>
                      </a:lnTo>
                      <a:lnTo>
                        <a:pt x="7" y="111"/>
                      </a:lnTo>
                      <a:lnTo>
                        <a:pt x="10" y="104"/>
                      </a:lnTo>
                      <a:lnTo>
                        <a:pt x="20" y="104"/>
                      </a:lnTo>
                      <a:lnTo>
                        <a:pt x="17" y="106"/>
                      </a:lnTo>
                      <a:lnTo>
                        <a:pt x="21" y="109"/>
                      </a:lnTo>
                      <a:lnTo>
                        <a:pt x="23" y="108"/>
                      </a:lnTo>
                      <a:lnTo>
                        <a:pt x="23" y="106"/>
                      </a:lnTo>
                      <a:lnTo>
                        <a:pt x="35" y="108"/>
                      </a:lnTo>
                      <a:lnTo>
                        <a:pt x="37" y="106"/>
                      </a:lnTo>
                      <a:lnTo>
                        <a:pt x="34" y="104"/>
                      </a:lnTo>
                      <a:lnTo>
                        <a:pt x="65" y="101"/>
                      </a:lnTo>
                      <a:lnTo>
                        <a:pt x="80" y="106"/>
                      </a:lnTo>
                      <a:lnTo>
                        <a:pt x="75" y="105"/>
                      </a:lnTo>
                      <a:lnTo>
                        <a:pt x="77" y="108"/>
                      </a:lnTo>
                      <a:lnTo>
                        <a:pt x="86" y="112"/>
                      </a:lnTo>
                      <a:lnTo>
                        <a:pt x="84" y="114"/>
                      </a:lnTo>
                      <a:lnTo>
                        <a:pt x="80" y="113"/>
                      </a:lnTo>
                      <a:lnTo>
                        <a:pt x="82" y="116"/>
                      </a:lnTo>
                      <a:lnTo>
                        <a:pt x="80" y="117"/>
                      </a:lnTo>
                      <a:lnTo>
                        <a:pt x="79" y="123"/>
                      </a:lnTo>
                      <a:lnTo>
                        <a:pt x="82" y="125"/>
                      </a:lnTo>
                      <a:lnTo>
                        <a:pt x="82" y="121"/>
                      </a:lnTo>
                      <a:lnTo>
                        <a:pt x="84" y="118"/>
                      </a:lnTo>
                      <a:lnTo>
                        <a:pt x="90" y="123"/>
                      </a:lnTo>
                      <a:lnTo>
                        <a:pt x="88" y="126"/>
                      </a:lnTo>
                      <a:lnTo>
                        <a:pt x="92" y="130"/>
                      </a:lnTo>
                      <a:lnTo>
                        <a:pt x="92" y="127"/>
                      </a:lnTo>
                      <a:lnTo>
                        <a:pt x="94" y="127"/>
                      </a:lnTo>
                      <a:lnTo>
                        <a:pt x="90" y="119"/>
                      </a:lnTo>
                      <a:lnTo>
                        <a:pt x="105" y="110"/>
                      </a:lnTo>
                      <a:lnTo>
                        <a:pt x="123" y="108"/>
                      </a:lnTo>
                      <a:lnTo>
                        <a:pt x="140" y="112"/>
                      </a:lnTo>
                      <a:lnTo>
                        <a:pt x="139" y="111"/>
                      </a:lnTo>
                      <a:lnTo>
                        <a:pt x="141" y="110"/>
                      </a:lnTo>
                      <a:lnTo>
                        <a:pt x="153" y="110"/>
                      </a:lnTo>
                      <a:lnTo>
                        <a:pt x="147" y="111"/>
                      </a:lnTo>
                      <a:lnTo>
                        <a:pt x="150" y="110"/>
                      </a:lnTo>
                      <a:lnTo>
                        <a:pt x="152" y="114"/>
                      </a:lnTo>
                      <a:lnTo>
                        <a:pt x="154" y="118"/>
                      </a:lnTo>
                      <a:lnTo>
                        <a:pt x="159" y="109"/>
                      </a:lnTo>
                      <a:lnTo>
                        <a:pt x="162" y="107"/>
                      </a:lnTo>
                      <a:lnTo>
                        <a:pt x="177" y="102"/>
                      </a:lnTo>
                      <a:lnTo>
                        <a:pt x="183" y="104"/>
                      </a:lnTo>
                      <a:lnTo>
                        <a:pt x="189" y="101"/>
                      </a:lnTo>
                      <a:lnTo>
                        <a:pt x="197" y="102"/>
                      </a:lnTo>
                      <a:lnTo>
                        <a:pt x="194" y="106"/>
                      </a:lnTo>
                      <a:lnTo>
                        <a:pt x="200" y="109"/>
                      </a:lnTo>
                      <a:lnTo>
                        <a:pt x="202" y="106"/>
                      </a:lnTo>
                      <a:lnTo>
                        <a:pt x="201" y="106"/>
                      </a:lnTo>
                      <a:lnTo>
                        <a:pt x="199" y="109"/>
                      </a:lnTo>
                      <a:lnTo>
                        <a:pt x="196" y="106"/>
                      </a:lnTo>
                      <a:lnTo>
                        <a:pt x="200" y="101"/>
                      </a:lnTo>
                      <a:lnTo>
                        <a:pt x="198" y="98"/>
                      </a:lnTo>
                      <a:lnTo>
                        <a:pt x="213" y="83"/>
                      </a:lnTo>
                      <a:lnTo>
                        <a:pt x="220" y="82"/>
                      </a:lnTo>
                      <a:lnTo>
                        <a:pt x="224" y="87"/>
                      </a:lnTo>
                      <a:lnTo>
                        <a:pt x="222" y="81"/>
                      </a:lnTo>
                      <a:lnTo>
                        <a:pt x="219" y="81"/>
                      </a:lnTo>
                      <a:lnTo>
                        <a:pt x="220" y="75"/>
                      </a:lnTo>
                      <a:lnTo>
                        <a:pt x="223" y="73"/>
                      </a:lnTo>
                      <a:lnTo>
                        <a:pt x="235" y="68"/>
                      </a:lnTo>
                      <a:lnTo>
                        <a:pt x="236" y="68"/>
                      </a:lnTo>
                      <a:lnTo>
                        <a:pt x="245" y="68"/>
                      </a:lnTo>
                      <a:lnTo>
                        <a:pt x="243" y="65"/>
                      </a:lnTo>
                      <a:lnTo>
                        <a:pt x="249" y="62"/>
                      </a:lnTo>
                      <a:lnTo>
                        <a:pt x="253" y="59"/>
                      </a:lnTo>
                      <a:lnTo>
                        <a:pt x="259" y="55"/>
                      </a:lnTo>
                      <a:lnTo>
                        <a:pt x="257" y="55"/>
                      </a:lnTo>
                      <a:lnTo>
                        <a:pt x="253" y="59"/>
                      </a:lnTo>
                      <a:lnTo>
                        <a:pt x="245" y="61"/>
                      </a:lnTo>
                      <a:lnTo>
                        <a:pt x="244" y="60"/>
                      </a:lnTo>
                      <a:lnTo>
                        <a:pt x="216" y="55"/>
                      </a:lnTo>
                      <a:lnTo>
                        <a:pt x="216" y="51"/>
                      </a:lnTo>
                      <a:lnTo>
                        <a:pt x="218" y="47"/>
                      </a:lnTo>
                      <a:lnTo>
                        <a:pt x="216" y="42"/>
                      </a:lnTo>
                      <a:lnTo>
                        <a:pt x="221" y="38"/>
                      </a:lnTo>
                      <a:lnTo>
                        <a:pt x="223" y="38"/>
                      </a:lnTo>
                      <a:lnTo>
                        <a:pt x="222" y="36"/>
                      </a:lnTo>
                      <a:lnTo>
                        <a:pt x="228" y="40"/>
                      </a:lnTo>
                      <a:lnTo>
                        <a:pt x="228" y="47"/>
                      </a:lnTo>
                      <a:lnTo>
                        <a:pt x="229" y="46"/>
                      </a:lnTo>
                      <a:lnTo>
                        <a:pt x="230" y="40"/>
                      </a:lnTo>
                      <a:lnTo>
                        <a:pt x="226" y="34"/>
                      </a:lnTo>
                      <a:lnTo>
                        <a:pt x="226" y="28"/>
                      </a:lnTo>
                      <a:lnTo>
                        <a:pt x="225" y="34"/>
                      </a:lnTo>
                      <a:lnTo>
                        <a:pt x="214" y="37"/>
                      </a:lnTo>
                      <a:lnTo>
                        <a:pt x="216" y="32"/>
                      </a:lnTo>
                      <a:lnTo>
                        <a:pt x="217" y="32"/>
                      </a:lnTo>
                      <a:lnTo>
                        <a:pt x="215" y="32"/>
                      </a:lnTo>
                      <a:lnTo>
                        <a:pt x="215" y="34"/>
                      </a:lnTo>
                      <a:lnTo>
                        <a:pt x="210" y="40"/>
                      </a:lnTo>
                      <a:lnTo>
                        <a:pt x="207" y="40"/>
                      </a:lnTo>
                      <a:lnTo>
                        <a:pt x="210" y="39"/>
                      </a:lnTo>
                      <a:lnTo>
                        <a:pt x="210" y="37"/>
                      </a:lnTo>
                      <a:lnTo>
                        <a:pt x="208" y="38"/>
                      </a:lnTo>
                      <a:lnTo>
                        <a:pt x="203" y="51"/>
                      </a:lnTo>
                      <a:lnTo>
                        <a:pt x="199" y="53"/>
                      </a:lnTo>
                      <a:lnTo>
                        <a:pt x="195" y="49"/>
                      </a:lnTo>
                      <a:lnTo>
                        <a:pt x="198" y="30"/>
                      </a:lnTo>
                      <a:lnTo>
                        <a:pt x="195" y="24"/>
                      </a:lnTo>
                      <a:lnTo>
                        <a:pt x="199" y="20"/>
                      </a:lnTo>
                      <a:lnTo>
                        <a:pt x="196" y="19"/>
                      </a:lnTo>
                      <a:lnTo>
                        <a:pt x="194" y="22"/>
                      </a:lnTo>
                      <a:lnTo>
                        <a:pt x="189" y="22"/>
                      </a:lnTo>
                      <a:lnTo>
                        <a:pt x="190" y="17"/>
                      </a:lnTo>
                      <a:lnTo>
                        <a:pt x="186" y="13"/>
                      </a:lnTo>
                      <a:lnTo>
                        <a:pt x="186" y="10"/>
                      </a:lnTo>
                      <a:lnTo>
                        <a:pt x="189" y="10"/>
                      </a:lnTo>
                      <a:lnTo>
                        <a:pt x="189" y="6"/>
                      </a:lnTo>
                      <a:lnTo>
                        <a:pt x="173" y="6"/>
                      </a:lnTo>
                      <a:lnTo>
                        <a:pt x="173" y="4"/>
                      </a:lnTo>
                      <a:lnTo>
                        <a:pt x="164" y="0"/>
                      </a:lnTo>
                      <a:lnTo>
                        <a:pt x="164" y="2"/>
                      </a:lnTo>
                      <a:lnTo>
                        <a:pt x="161" y="3"/>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 name="Freeform 58"/>
                <p:cNvSpPr>
                  <a:spLocks/>
                </p:cNvSpPr>
                <p:nvPr/>
              </p:nvSpPr>
              <p:spPr bwMode="auto">
                <a:xfrm>
                  <a:off x="3670300" y="1428750"/>
                  <a:ext cx="11113" cy="33338"/>
                </a:xfrm>
                <a:custGeom>
                  <a:avLst/>
                  <a:gdLst>
                    <a:gd name="T0" fmla="*/ 6 w 7"/>
                    <a:gd name="T1" fmla="*/ 21 h 21"/>
                    <a:gd name="T2" fmla="*/ 1 w 7"/>
                    <a:gd name="T3" fmla="*/ 15 h 21"/>
                    <a:gd name="T4" fmla="*/ 0 w 7"/>
                    <a:gd name="T5" fmla="*/ 1 h 21"/>
                    <a:gd name="T6" fmla="*/ 1 w 7"/>
                    <a:gd name="T7" fmla="*/ 0 h 21"/>
                    <a:gd name="T8" fmla="*/ 6 w 7"/>
                    <a:gd name="T9" fmla="*/ 0 h 21"/>
                    <a:gd name="T10" fmla="*/ 3 w 7"/>
                    <a:gd name="T11" fmla="*/ 5 h 21"/>
                    <a:gd name="T12" fmla="*/ 7 w 7"/>
                    <a:gd name="T13" fmla="*/ 16 h 21"/>
                    <a:gd name="T14" fmla="*/ 7 w 7"/>
                    <a:gd name="T15" fmla="*/ 21 h 21"/>
                    <a:gd name="T16" fmla="*/ 6 w 7"/>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1">
                      <a:moveTo>
                        <a:pt x="6" y="21"/>
                      </a:moveTo>
                      <a:lnTo>
                        <a:pt x="1" y="15"/>
                      </a:lnTo>
                      <a:lnTo>
                        <a:pt x="0" y="1"/>
                      </a:lnTo>
                      <a:lnTo>
                        <a:pt x="1" y="0"/>
                      </a:lnTo>
                      <a:lnTo>
                        <a:pt x="6" y="0"/>
                      </a:lnTo>
                      <a:lnTo>
                        <a:pt x="3" y="5"/>
                      </a:lnTo>
                      <a:lnTo>
                        <a:pt x="7" y="16"/>
                      </a:lnTo>
                      <a:lnTo>
                        <a:pt x="7" y="21"/>
                      </a:lnTo>
                      <a:lnTo>
                        <a:pt x="6" y="21"/>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59"/>
                <p:cNvSpPr>
                  <a:spLocks/>
                </p:cNvSpPr>
                <p:nvPr/>
              </p:nvSpPr>
              <p:spPr bwMode="auto">
                <a:xfrm>
                  <a:off x="3798888" y="1592263"/>
                  <a:ext cx="55563" cy="63500"/>
                </a:xfrm>
                <a:custGeom>
                  <a:avLst/>
                  <a:gdLst>
                    <a:gd name="T0" fmla="*/ 32 w 35"/>
                    <a:gd name="T1" fmla="*/ 15 h 40"/>
                    <a:gd name="T2" fmla="*/ 30 w 35"/>
                    <a:gd name="T3" fmla="*/ 19 h 40"/>
                    <a:gd name="T4" fmla="*/ 35 w 35"/>
                    <a:gd name="T5" fmla="*/ 26 h 40"/>
                    <a:gd name="T6" fmla="*/ 31 w 35"/>
                    <a:gd name="T7" fmla="*/ 29 h 40"/>
                    <a:gd name="T8" fmla="*/ 30 w 35"/>
                    <a:gd name="T9" fmla="*/ 33 h 40"/>
                    <a:gd name="T10" fmla="*/ 28 w 35"/>
                    <a:gd name="T11" fmla="*/ 33 h 40"/>
                    <a:gd name="T12" fmla="*/ 28 w 35"/>
                    <a:gd name="T13" fmla="*/ 39 h 40"/>
                    <a:gd name="T14" fmla="*/ 24 w 35"/>
                    <a:gd name="T15" fmla="*/ 40 h 40"/>
                    <a:gd name="T16" fmla="*/ 11 w 35"/>
                    <a:gd name="T17" fmla="*/ 32 h 40"/>
                    <a:gd name="T18" fmla="*/ 12 w 35"/>
                    <a:gd name="T19" fmla="*/ 36 h 40"/>
                    <a:gd name="T20" fmla="*/ 11 w 35"/>
                    <a:gd name="T21" fmla="*/ 38 h 40"/>
                    <a:gd name="T22" fmla="*/ 1 w 35"/>
                    <a:gd name="T23" fmla="*/ 13 h 40"/>
                    <a:gd name="T24" fmla="*/ 0 w 35"/>
                    <a:gd name="T25" fmla="*/ 7 h 40"/>
                    <a:gd name="T26" fmla="*/ 2 w 35"/>
                    <a:gd name="T27" fmla="*/ 0 h 40"/>
                    <a:gd name="T28" fmla="*/ 12 w 35"/>
                    <a:gd name="T29" fmla="*/ 10 h 40"/>
                    <a:gd name="T30" fmla="*/ 16 w 35"/>
                    <a:gd name="T31" fmla="*/ 8 h 40"/>
                    <a:gd name="T32" fmla="*/ 24 w 35"/>
                    <a:gd name="T33" fmla="*/ 10 h 40"/>
                    <a:gd name="T34" fmla="*/ 24 w 35"/>
                    <a:gd name="T35" fmla="*/ 13 h 40"/>
                    <a:gd name="T36" fmla="*/ 32 w 35"/>
                    <a:gd name="T3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40">
                      <a:moveTo>
                        <a:pt x="32" y="15"/>
                      </a:moveTo>
                      <a:lnTo>
                        <a:pt x="30" y="19"/>
                      </a:lnTo>
                      <a:lnTo>
                        <a:pt x="35" y="26"/>
                      </a:lnTo>
                      <a:lnTo>
                        <a:pt x="31" y="29"/>
                      </a:lnTo>
                      <a:lnTo>
                        <a:pt x="30" y="33"/>
                      </a:lnTo>
                      <a:lnTo>
                        <a:pt x="28" y="33"/>
                      </a:lnTo>
                      <a:lnTo>
                        <a:pt x="28" y="39"/>
                      </a:lnTo>
                      <a:lnTo>
                        <a:pt x="24" y="40"/>
                      </a:lnTo>
                      <a:lnTo>
                        <a:pt x="11" y="32"/>
                      </a:lnTo>
                      <a:lnTo>
                        <a:pt x="12" y="36"/>
                      </a:lnTo>
                      <a:lnTo>
                        <a:pt x="11" y="38"/>
                      </a:lnTo>
                      <a:lnTo>
                        <a:pt x="1" y="13"/>
                      </a:lnTo>
                      <a:lnTo>
                        <a:pt x="0" y="7"/>
                      </a:lnTo>
                      <a:lnTo>
                        <a:pt x="2" y="0"/>
                      </a:lnTo>
                      <a:lnTo>
                        <a:pt x="12" y="10"/>
                      </a:lnTo>
                      <a:lnTo>
                        <a:pt x="16" y="8"/>
                      </a:lnTo>
                      <a:lnTo>
                        <a:pt x="24" y="10"/>
                      </a:lnTo>
                      <a:lnTo>
                        <a:pt x="24" y="13"/>
                      </a:lnTo>
                      <a:lnTo>
                        <a:pt x="32" y="15"/>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60"/>
                <p:cNvSpPr>
                  <a:spLocks/>
                </p:cNvSpPr>
                <p:nvPr/>
              </p:nvSpPr>
              <p:spPr bwMode="auto">
                <a:xfrm>
                  <a:off x="3579813" y="1970088"/>
                  <a:ext cx="74613" cy="53975"/>
                </a:xfrm>
                <a:custGeom>
                  <a:avLst/>
                  <a:gdLst>
                    <a:gd name="T0" fmla="*/ 20 w 47"/>
                    <a:gd name="T1" fmla="*/ 17 h 34"/>
                    <a:gd name="T2" fmla="*/ 10 w 47"/>
                    <a:gd name="T3" fmla="*/ 19 h 34"/>
                    <a:gd name="T4" fmla="*/ 4 w 47"/>
                    <a:gd name="T5" fmla="*/ 17 h 34"/>
                    <a:gd name="T6" fmla="*/ 0 w 47"/>
                    <a:gd name="T7" fmla="*/ 12 h 34"/>
                    <a:gd name="T8" fmla="*/ 4 w 47"/>
                    <a:gd name="T9" fmla="*/ 4 h 34"/>
                    <a:gd name="T10" fmla="*/ 12 w 47"/>
                    <a:gd name="T11" fmla="*/ 5 h 34"/>
                    <a:gd name="T12" fmla="*/ 24 w 47"/>
                    <a:gd name="T13" fmla="*/ 0 h 34"/>
                    <a:gd name="T14" fmla="*/ 28 w 47"/>
                    <a:gd name="T15" fmla="*/ 6 h 34"/>
                    <a:gd name="T16" fmla="*/ 32 w 47"/>
                    <a:gd name="T17" fmla="*/ 5 h 34"/>
                    <a:gd name="T18" fmla="*/ 42 w 47"/>
                    <a:gd name="T19" fmla="*/ 7 h 34"/>
                    <a:gd name="T20" fmla="*/ 47 w 47"/>
                    <a:gd name="T21" fmla="*/ 12 h 34"/>
                    <a:gd name="T22" fmla="*/ 41 w 47"/>
                    <a:gd name="T23" fmla="*/ 25 h 34"/>
                    <a:gd name="T24" fmla="*/ 45 w 47"/>
                    <a:gd name="T25" fmla="*/ 29 h 34"/>
                    <a:gd name="T26" fmla="*/ 44 w 47"/>
                    <a:gd name="T27" fmla="*/ 34 h 34"/>
                    <a:gd name="T28" fmla="*/ 41 w 47"/>
                    <a:gd name="T29" fmla="*/ 25 h 34"/>
                    <a:gd name="T30" fmla="*/ 36 w 47"/>
                    <a:gd name="T31" fmla="*/ 28 h 34"/>
                    <a:gd name="T32" fmla="*/ 31 w 47"/>
                    <a:gd name="T33" fmla="*/ 27 h 34"/>
                    <a:gd name="T34" fmla="*/ 20 w 47"/>
                    <a:gd name="T35"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34">
                      <a:moveTo>
                        <a:pt x="20" y="17"/>
                      </a:moveTo>
                      <a:lnTo>
                        <a:pt x="10" y="19"/>
                      </a:lnTo>
                      <a:lnTo>
                        <a:pt x="4" y="17"/>
                      </a:lnTo>
                      <a:lnTo>
                        <a:pt x="0" y="12"/>
                      </a:lnTo>
                      <a:lnTo>
                        <a:pt x="4" y="4"/>
                      </a:lnTo>
                      <a:lnTo>
                        <a:pt x="12" y="5"/>
                      </a:lnTo>
                      <a:lnTo>
                        <a:pt x="24" y="0"/>
                      </a:lnTo>
                      <a:lnTo>
                        <a:pt x="28" y="6"/>
                      </a:lnTo>
                      <a:lnTo>
                        <a:pt x="32" y="5"/>
                      </a:lnTo>
                      <a:lnTo>
                        <a:pt x="42" y="7"/>
                      </a:lnTo>
                      <a:lnTo>
                        <a:pt x="47" y="12"/>
                      </a:lnTo>
                      <a:lnTo>
                        <a:pt x="41" y="25"/>
                      </a:lnTo>
                      <a:lnTo>
                        <a:pt x="45" y="29"/>
                      </a:lnTo>
                      <a:lnTo>
                        <a:pt x="44" y="34"/>
                      </a:lnTo>
                      <a:lnTo>
                        <a:pt x="41" y="25"/>
                      </a:lnTo>
                      <a:lnTo>
                        <a:pt x="36" y="28"/>
                      </a:lnTo>
                      <a:lnTo>
                        <a:pt x="31" y="27"/>
                      </a:lnTo>
                      <a:lnTo>
                        <a:pt x="20" y="17"/>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Freeform 61"/>
                <p:cNvSpPr>
                  <a:spLocks/>
                </p:cNvSpPr>
                <p:nvPr/>
              </p:nvSpPr>
              <p:spPr bwMode="auto">
                <a:xfrm>
                  <a:off x="3429000" y="1955800"/>
                  <a:ext cx="84138" cy="34925"/>
                </a:xfrm>
                <a:custGeom>
                  <a:avLst/>
                  <a:gdLst>
                    <a:gd name="T0" fmla="*/ 31 w 53"/>
                    <a:gd name="T1" fmla="*/ 22 h 22"/>
                    <a:gd name="T2" fmla="*/ 30 w 53"/>
                    <a:gd name="T3" fmla="*/ 20 h 22"/>
                    <a:gd name="T4" fmla="*/ 29 w 53"/>
                    <a:gd name="T5" fmla="*/ 22 h 22"/>
                    <a:gd name="T6" fmla="*/ 29 w 53"/>
                    <a:gd name="T7" fmla="*/ 17 h 22"/>
                    <a:gd name="T8" fmla="*/ 25 w 53"/>
                    <a:gd name="T9" fmla="*/ 22 h 22"/>
                    <a:gd name="T10" fmla="*/ 24 w 53"/>
                    <a:gd name="T11" fmla="*/ 19 h 22"/>
                    <a:gd name="T12" fmla="*/ 17 w 53"/>
                    <a:gd name="T13" fmla="*/ 16 h 22"/>
                    <a:gd name="T14" fmla="*/ 5 w 53"/>
                    <a:gd name="T15" fmla="*/ 15 h 22"/>
                    <a:gd name="T16" fmla="*/ 1 w 53"/>
                    <a:gd name="T17" fmla="*/ 13 h 22"/>
                    <a:gd name="T18" fmla="*/ 0 w 53"/>
                    <a:gd name="T19" fmla="*/ 7 h 22"/>
                    <a:gd name="T20" fmla="*/ 5 w 53"/>
                    <a:gd name="T21" fmla="*/ 7 h 22"/>
                    <a:gd name="T22" fmla="*/ 9 w 53"/>
                    <a:gd name="T23" fmla="*/ 12 h 22"/>
                    <a:gd name="T24" fmla="*/ 11 w 53"/>
                    <a:gd name="T25" fmla="*/ 9 h 22"/>
                    <a:gd name="T26" fmla="*/ 13 w 53"/>
                    <a:gd name="T27" fmla="*/ 13 h 22"/>
                    <a:gd name="T28" fmla="*/ 15 w 53"/>
                    <a:gd name="T29" fmla="*/ 11 h 22"/>
                    <a:gd name="T30" fmla="*/ 18 w 53"/>
                    <a:gd name="T31" fmla="*/ 14 h 22"/>
                    <a:gd name="T32" fmla="*/ 19 w 53"/>
                    <a:gd name="T33" fmla="*/ 12 h 22"/>
                    <a:gd name="T34" fmla="*/ 24 w 53"/>
                    <a:gd name="T35" fmla="*/ 16 h 22"/>
                    <a:gd name="T36" fmla="*/ 23 w 53"/>
                    <a:gd name="T37" fmla="*/ 10 h 22"/>
                    <a:gd name="T38" fmla="*/ 27 w 53"/>
                    <a:gd name="T39" fmla="*/ 12 h 22"/>
                    <a:gd name="T40" fmla="*/ 27 w 53"/>
                    <a:gd name="T41" fmla="*/ 8 h 22"/>
                    <a:gd name="T42" fmla="*/ 29 w 53"/>
                    <a:gd name="T43" fmla="*/ 8 h 22"/>
                    <a:gd name="T44" fmla="*/ 31 w 53"/>
                    <a:gd name="T45" fmla="*/ 10 h 22"/>
                    <a:gd name="T46" fmla="*/ 31 w 53"/>
                    <a:gd name="T47" fmla="*/ 15 h 22"/>
                    <a:gd name="T48" fmla="*/ 33 w 53"/>
                    <a:gd name="T49" fmla="*/ 12 h 22"/>
                    <a:gd name="T50" fmla="*/ 36 w 53"/>
                    <a:gd name="T51" fmla="*/ 13 h 22"/>
                    <a:gd name="T52" fmla="*/ 31 w 53"/>
                    <a:gd name="T53" fmla="*/ 6 h 22"/>
                    <a:gd name="T54" fmla="*/ 31 w 53"/>
                    <a:gd name="T55" fmla="*/ 0 h 22"/>
                    <a:gd name="T56" fmla="*/ 45 w 53"/>
                    <a:gd name="T57" fmla="*/ 2 h 22"/>
                    <a:gd name="T58" fmla="*/ 47 w 53"/>
                    <a:gd name="T59" fmla="*/ 6 h 22"/>
                    <a:gd name="T60" fmla="*/ 44 w 53"/>
                    <a:gd name="T61" fmla="*/ 7 h 22"/>
                    <a:gd name="T62" fmla="*/ 41 w 53"/>
                    <a:gd name="T63" fmla="*/ 11 h 22"/>
                    <a:gd name="T64" fmla="*/ 46 w 53"/>
                    <a:gd name="T65" fmla="*/ 12 h 22"/>
                    <a:gd name="T66" fmla="*/ 52 w 53"/>
                    <a:gd name="T67" fmla="*/ 9 h 22"/>
                    <a:gd name="T68" fmla="*/ 50 w 53"/>
                    <a:gd name="T69" fmla="*/ 11 h 22"/>
                    <a:gd name="T70" fmla="*/ 53 w 53"/>
                    <a:gd name="T71" fmla="*/ 12 h 22"/>
                    <a:gd name="T72" fmla="*/ 50 w 53"/>
                    <a:gd name="T73" fmla="*/ 14 h 22"/>
                    <a:gd name="T74" fmla="*/ 52 w 53"/>
                    <a:gd name="T75" fmla="*/ 14 h 22"/>
                    <a:gd name="T76" fmla="*/ 41 w 53"/>
                    <a:gd name="T77" fmla="*/ 14 h 22"/>
                    <a:gd name="T78" fmla="*/ 42 w 53"/>
                    <a:gd name="T79" fmla="*/ 15 h 22"/>
                    <a:gd name="T80" fmla="*/ 38 w 53"/>
                    <a:gd name="T81" fmla="*/ 16 h 22"/>
                    <a:gd name="T82" fmla="*/ 39 w 53"/>
                    <a:gd name="T83" fmla="*/ 18 h 22"/>
                    <a:gd name="T84" fmla="*/ 43 w 53"/>
                    <a:gd name="T85" fmla="*/ 17 h 22"/>
                    <a:gd name="T86" fmla="*/ 42 w 53"/>
                    <a:gd name="T87" fmla="*/ 20 h 22"/>
                    <a:gd name="T88" fmla="*/ 45 w 53"/>
                    <a:gd name="T89" fmla="*/ 18 h 22"/>
                    <a:gd name="T90" fmla="*/ 43 w 53"/>
                    <a:gd name="T91" fmla="*/ 22 h 22"/>
                    <a:gd name="T92" fmla="*/ 36 w 53"/>
                    <a:gd name="T93" fmla="*/ 20 h 22"/>
                    <a:gd name="T94" fmla="*/ 32 w 53"/>
                    <a:gd name="T95" fmla="*/ 22 h 22"/>
                    <a:gd name="T96" fmla="*/ 33 w 53"/>
                    <a:gd name="T97" fmla="*/ 18 h 22"/>
                    <a:gd name="T98" fmla="*/ 31 w 53"/>
                    <a:gd name="T9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22">
                      <a:moveTo>
                        <a:pt x="31" y="22"/>
                      </a:moveTo>
                      <a:lnTo>
                        <a:pt x="30" y="20"/>
                      </a:lnTo>
                      <a:lnTo>
                        <a:pt x="29" y="22"/>
                      </a:lnTo>
                      <a:lnTo>
                        <a:pt x="29" y="17"/>
                      </a:lnTo>
                      <a:lnTo>
                        <a:pt x="25" y="22"/>
                      </a:lnTo>
                      <a:lnTo>
                        <a:pt x="24" y="19"/>
                      </a:lnTo>
                      <a:lnTo>
                        <a:pt x="17" y="16"/>
                      </a:lnTo>
                      <a:lnTo>
                        <a:pt x="5" y="15"/>
                      </a:lnTo>
                      <a:lnTo>
                        <a:pt x="1" y="13"/>
                      </a:lnTo>
                      <a:lnTo>
                        <a:pt x="0" y="7"/>
                      </a:lnTo>
                      <a:lnTo>
                        <a:pt x="5" y="7"/>
                      </a:lnTo>
                      <a:lnTo>
                        <a:pt x="9" y="12"/>
                      </a:lnTo>
                      <a:lnTo>
                        <a:pt x="11" y="9"/>
                      </a:lnTo>
                      <a:lnTo>
                        <a:pt x="13" y="13"/>
                      </a:lnTo>
                      <a:lnTo>
                        <a:pt x="15" y="11"/>
                      </a:lnTo>
                      <a:lnTo>
                        <a:pt x="18" y="14"/>
                      </a:lnTo>
                      <a:lnTo>
                        <a:pt x="19" y="12"/>
                      </a:lnTo>
                      <a:lnTo>
                        <a:pt x="24" y="16"/>
                      </a:lnTo>
                      <a:lnTo>
                        <a:pt x="23" y="10"/>
                      </a:lnTo>
                      <a:lnTo>
                        <a:pt x="27" y="12"/>
                      </a:lnTo>
                      <a:lnTo>
                        <a:pt x="27" y="8"/>
                      </a:lnTo>
                      <a:lnTo>
                        <a:pt x="29" y="8"/>
                      </a:lnTo>
                      <a:lnTo>
                        <a:pt x="31" y="10"/>
                      </a:lnTo>
                      <a:lnTo>
                        <a:pt x="31" y="15"/>
                      </a:lnTo>
                      <a:lnTo>
                        <a:pt x="33" y="12"/>
                      </a:lnTo>
                      <a:lnTo>
                        <a:pt x="36" y="13"/>
                      </a:lnTo>
                      <a:lnTo>
                        <a:pt x="31" y="6"/>
                      </a:lnTo>
                      <a:lnTo>
                        <a:pt x="31" y="0"/>
                      </a:lnTo>
                      <a:lnTo>
                        <a:pt x="45" y="2"/>
                      </a:lnTo>
                      <a:lnTo>
                        <a:pt x="47" y="6"/>
                      </a:lnTo>
                      <a:lnTo>
                        <a:pt x="44" y="7"/>
                      </a:lnTo>
                      <a:lnTo>
                        <a:pt x="41" y="11"/>
                      </a:lnTo>
                      <a:lnTo>
                        <a:pt x="46" y="12"/>
                      </a:lnTo>
                      <a:lnTo>
                        <a:pt x="52" y="9"/>
                      </a:lnTo>
                      <a:lnTo>
                        <a:pt x="50" y="11"/>
                      </a:lnTo>
                      <a:lnTo>
                        <a:pt x="53" y="12"/>
                      </a:lnTo>
                      <a:lnTo>
                        <a:pt x="50" y="14"/>
                      </a:lnTo>
                      <a:lnTo>
                        <a:pt x="52" y="14"/>
                      </a:lnTo>
                      <a:lnTo>
                        <a:pt x="41" y="14"/>
                      </a:lnTo>
                      <a:lnTo>
                        <a:pt x="42" y="15"/>
                      </a:lnTo>
                      <a:lnTo>
                        <a:pt x="38" y="16"/>
                      </a:lnTo>
                      <a:lnTo>
                        <a:pt x="39" y="18"/>
                      </a:lnTo>
                      <a:lnTo>
                        <a:pt x="43" y="17"/>
                      </a:lnTo>
                      <a:lnTo>
                        <a:pt x="42" y="20"/>
                      </a:lnTo>
                      <a:lnTo>
                        <a:pt x="45" y="18"/>
                      </a:lnTo>
                      <a:lnTo>
                        <a:pt x="43" y="22"/>
                      </a:lnTo>
                      <a:lnTo>
                        <a:pt x="36" y="20"/>
                      </a:lnTo>
                      <a:lnTo>
                        <a:pt x="32" y="22"/>
                      </a:lnTo>
                      <a:lnTo>
                        <a:pt x="33" y="18"/>
                      </a:lnTo>
                      <a:lnTo>
                        <a:pt x="31" y="22"/>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 name="Freeform 62"/>
                <p:cNvSpPr>
                  <a:spLocks/>
                </p:cNvSpPr>
                <p:nvPr/>
              </p:nvSpPr>
              <p:spPr bwMode="auto">
                <a:xfrm>
                  <a:off x="3500438" y="1984375"/>
                  <a:ext cx="11113" cy="6350"/>
                </a:xfrm>
                <a:custGeom>
                  <a:avLst/>
                  <a:gdLst>
                    <a:gd name="T0" fmla="*/ 0 w 7"/>
                    <a:gd name="T1" fmla="*/ 4 h 4"/>
                    <a:gd name="T2" fmla="*/ 2 w 7"/>
                    <a:gd name="T3" fmla="*/ 0 h 4"/>
                    <a:gd name="T4" fmla="*/ 7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2" y="0"/>
                      </a:lnTo>
                      <a:lnTo>
                        <a:pt x="7" y="2"/>
                      </a:lnTo>
                      <a:lnTo>
                        <a:pt x="0" y="4"/>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 name="Freeform 63"/>
                <p:cNvSpPr>
                  <a:spLocks/>
                </p:cNvSpPr>
                <p:nvPr/>
              </p:nvSpPr>
              <p:spPr bwMode="auto">
                <a:xfrm>
                  <a:off x="3362325" y="1943100"/>
                  <a:ext cx="77788" cy="19050"/>
                </a:xfrm>
                <a:custGeom>
                  <a:avLst/>
                  <a:gdLst>
                    <a:gd name="T0" fmla="*/ 49 w 49"/>
                    <a:gd name="T1" fmla="*/ 9 h 12"/>
                    <a:gd name="T2" fmla="*/ 44 w 49"/>
                    <a:gd name="T3" fmla="*/ 12 h 12"/>
                    <a:gd name="T4" fmla="*/ 30 w 49"/>
                    <a:gd name="T5" fmla="*/ 9 h 12"/>
                    <a:gd name="T6" fmla="*/ 20 w 49"/>
                    <a:gd name="T7" fmla="*/ 12 h 12"/>
                    <a:gd name="T8" fmla="*/ 0 w 49"/>
                    <a:gd name="T9" fmla="*/ 8 h 12"/>
                    <a:gd name="T10" fmla="*/ 9 w 49"/>
                    <a:gd name="T11" fmla="*/ 8 h 12"/>
                    <a:gd name="T12" fmla="*/ 15 w 49"/>
                    <a:gd name="T13" fmla="*/ 7 h 12"/>
                    <a:gd name="T14" fmla="*/ 17 w 49"/>
                    <a:gd name="T15" fmla="*/ 3 h 12"/>
                    <a:gd name="T16" fmla="*/ 25 w 49"/>
                    <a:gd name="T17" fmla="*/ 2 h 12"/>
                    <a:gd name="T18" fmla="*/ 30 w 49"/>
                    <a:gd name="T19" fmla="*/ 7 h 12"/>
                    <a:gd name="T20" fmla="*/ 31 w 49"/>
                    <a:gd name="T21" fmla="*/ 3 h 12"/>
                    <a:gd name="T22" fmla="*/ 37 w 49"/>
                    <a:gd name="T23" fmla="*/ 0 h 12"/>
                    <a:gd name="T24" fmla="*/ 47 w 49"/>
                    <a:gd name="T25" fmla="*/ 3 h 12"/>
                    <a:gd name="T26" fmla="*/ 49 w 49"/>
                    <a:gd name="T2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2">
                      <a:moveTo>
                        <a:pt x="49" y="9"/>
                      </a:moveTo>
                      <a:lnTo>
                        <a:pt x="44" y="12"/>
                      </a:lnTo>
                      <a:lnTo>
                        <a:pt x="30" y="9"/>
                      </a:lnTo>
                      <a:lnTo>
                        <a:pt x="20" y="12"/>
                      </a:lnTo>
                      <a:lnTo>
                        <a:pt x="0" y="8"/>
                      </a:lnTo>
                      <a:lnTo>
                        <a:pt x="9" y="8"/>
                      </a:lnTo>
                      <a:lnTo>
                        <a:pt x="15" y="7"/>
                      </a:lnTo>
                      <a:lnTo>
                        <a:pt x="17" y="3"/>
                      </a:lnTo>
                      <a:lnTo>
                        <a:pt x="25" y="2"/>
                      </a:lnTo>
                      <a:lnTo>
                        <a:pt x="30" y="7"/>
                      </a:lnTo>
                      <a:lnTo>
                        <a:pt x="31" y="3"/>
                      </a:lnTo>
                      <a:lnTo>
                        <a:pt x="37" y="0"/>
                      </a:lnTo>
                      <a:lnTo>
                        <a:pt x="47" y="3"/>
                      </a:lnTo>
                      <a:lnTo>
                        <a:pt x="49" y="9"/>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 name="Freeform 64"/>
                <p:cNvSpPr>
                  <a:spLocks/>
                </p:cNvSpPr>
                <p:nvPr/>
              </p:nvSpPr>
              <p:spPr bwMode="auto">
                <a:xfrm>
                  <a:off x="3128963" y="1804988"/>
                  <a:ext cx="58738" cy="34925"/>
                </a:xfrm>
                <a:custGeom>
                  <a:avLst/>
                  <a:gdLst>
                    <a:gd name="T0" fmla="*/ 37 w 37"/>
                    <a:gd name="T1" fmla="*/ 10 h 22"/>
                    <a:gd name="T2" fmla="*/ 36 w 37"/>
                    <a:gd name="T3" fmla="*/ 17 h 22"/>
                    <a:gd name="T4" fmla="*/ 31 w 37"/>
                    <a:gd name="T5" fmla="*/ 19 h 22"/>
                    <a:gd name="T6" fmla="*/ 29 w 37"/>
                    <a:gd name="T7" fmla="*/ 16 h 22"/>
                    <a:gd name="T8" fmla="*/ 26 w 37"/>
                    <a:gd name="T9" fmla="*/ 22 h 22"/>
                    <a:gd name="T10" fmla="*/ 20 w 37"/>
                    <a:gd name="T11" fmla="*/ 16 h 22"/>
                    <a:gd name="T12" fmla="*/ 21 w 37"/>
                    <a:gd name="T13" fmla="*/ 17 h 22"/>
                    <a:gd name="T14" fmla="*/ 18 w 37"/>
                    <a:gd name="T15" fmla="*/ 18 h 22"/>
                    <a:gd name="T16" fmla="*/ 18 w 37"/>
                    <a:gd name="T17" fmla="*/ 14 h 22"/>
                    <a:gd name="T18" fmla="*/ 16 w 37"/>
                    <a:gd name="T19" fmla="*/ 17 h 22"/>
                    <a:gd name="T20" fmla="*/ 13 w 37"/>
                    <a:gd name="T21" fmla="*/ 12 h 22"/>
                    <a:gd name="T22" fmla="*/ 11 w 37"/>
                    <a:gd name="T23" fmla="*/ 13 h 22"/>
                    <a:gd name="T24" fmla="*/ 0 w 37"/>
                    <a:gd name="T25" fmla="*/ 0 h 22"/>
                    <a:gd name="T26" fmla="*/ 6 w 37"/>
                    <a:gd name="T27" fmla="*/ 6 h 22"/>
                    <a:gd name="T28" fmla="*/ 12 w 37"/>
                    <a:gd name="T29" fmla="*/ 6 h 22"/>
                    <a:gd name="T30" fmla="*/ 17 w 37"/>
                    <a:gd name="T31" fmla="*/ 13 h 22"/>
                    <a:gd name="T32" fmla="*/ 20 w 37"/>
                    <a:gd name="T33" fmla="*/ 13 h 22"/>
                    <a:gd name="T34" fmla="*/ 20 w 37"/>
                    <a:gd name="T35" fmla="*/ 11 h 22"/>
                    <a:gd name="T36" fmla="*/ 29 w 37"/>
                    <a:gd name="T37" fmla="*/ 15 h 22"/>
                    <a:gd name="T38" fmla="*/ 27 w 37"/>
                    <a:gd name="T39" fmla="*/ 8 h 22"/>
                    <a:gd name="T40" fmla="*/ 37 w 37"/>
                    <a:gd name="T4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22">
                      <a:moveTo>
                        <a:pt x="37" y="10"/>
                      </a:moveTo>
                      <a:lnTo>
                        <a:pt x="36" y="17"/>
                      </a:lnTo>
                      <a:lnTo>
                        <a:pt x="31" y="19"/>
                      </a:lnTo>
                      <a:lnTo>
                        <a:pt x="29" y="16"/>
                      </a:lnTo>
                      <a:lnTo>
                        <a:pt x="26" y="22"/>
                      </a:lnTo>
                      <a:lnTo>
                        <a:pt x="20" y="16"/>
                      </a:lnTo>
                      <a:lnTo>
                        <a:pt x="21" y="17"/>
                      </a:lnTo>
                      <a:lnTo>
                        <a:pt x="18" y="18"/>
                      </a:lnTo>
                      <a:lnTo>
                        <a:pt x="18" y="14"/>
                      </a:lnTo>
                      <a:lnTo>
                        <a:pt x="16" y="17"/>
                      </a:lnTo>
                      <a:lnTo>
                        <a:pt x="13" y="12"/>
                      </a:lnTo>
                      <a:lnTo>
                        <a:pt x="11" y="13"/>
                      </a:lnTo>
                      <a:lnTo>
                        <a:pt x="0" y="0"/>
                      </a:lnTo>
                      <a:lnTo>
                        <a:pt x="6" y="6"/>
                      </a:lnTo>
                      <a:lnTo>
                        <a:pt x="12" y="6"/>
                      </a:lnTo>
                      <a:lnTo>
                        <a:pt x="17" y="13"/>
                      </a:lnTo>
                      <a:lnTo>
                        <a:pt x="20" y="13"/>
                      </a:lnTo>
                      <a:lnTo>
                        <a:pt x="20" y="11"/>
                      </a:lnTo>
                      <a:lnTo>
                        <a:pt x="29" y="15"/>
                      </a:lnTo>
                      <a:lnTo>
                        <a:pt x="27" y="8"/>
                      </a:lnTo>
                      <a:lnTo>
                        <a:pt x="37" y="10"/>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 name="Freeform 65"/>
                <p:cNvSpPr>
                  <a:spLocks/>
                </p:cNvSpPr>
                <p:nvPr/>
              </p:nvSpPr>
              <p:spPr bwMode="auto">
                <a:xfrm>
                  <a:off x="3055938" y="1762125"/>
                  <a:ext cx="34925" cy="20638"/>
                </a:xfrm>
                <a:custGeom>
                  <a:avLst/>
                  <a:gdLst>
                    <a:gd name="T0" fmla="*/ 0 w 22"/>
                    <a:gd name="T1" fmla="*/ 7 h 13"/>
                    <a:gd name="T2" fmla="*/ 2 w 22"/>
                    <a:gd name="T3" fmla="*/ 5 h 13"/>
                    <a:gd name="T4" fmla="*/ 9 w 22"/>
                    <a:gd name="T5" fmla="*/ 4 h 13"/>
                    <a:gd name="T6" fmla="*/ 9 w 22"/>
                    <a:gd name="T7" fmla="*/ 1 h 13"/>
                    <a:gd name="T8" fmla="*/ 12 w 22"/>
                    <a:gd name="T9" fmla="*/ 6 h 13"/>
                    <a:gd name="T10" fmla="*/ 12 w 22"/>
                    <a:gd name="T11" fmla="*/ 3 h 13"/>
                    <a:gd name="T12" fmla="*/ 15 w 22"/>
                    <a:gd name="T13" fmla="*/ 4 h 13"/>
                    <a:gd name="T14" fmla="*/ 17 w 22"/>
                    <a:gd name="T15" fmla="*/ 0 h 13"/>
                    <a:gd name="T16" fmla="*/ 22 w 22"/>
                    <a:gd name="T17" fmla="*/ 3 h 13"/>
                    <a:gd name="T18" fmla="*/ 19 w 22"/>
                    <a:gd name="T19" fmla="*/ 6 h 13"/>
                    <a:gd name="T20" fmla="*/ 16 w 22"/>
                    <a:gd name="T21" fmla="*/ 5 h 13"/>
                    <a:gd name="T22" fmla="*/ 19 w 22"/>
                    <a:gd name="T23" fmla="*/ 10 h 13"/>
                    <a:gd name="T24" fmla="*/ 15 w 22"/>
                    <a:gd name="T25" fmla="*/ 13 h 13"/>
                    <a:gd name="T26" fmla="*/ 15 w 22"/>
                    <a:gd name="T27" fmla="*/ 11 h 13"/>
                    <a:gd name="T28" fmla="*/ 3 w 22"/>
                    <a:gd name="T29" fmla="*/ 10 h 13"/>
                    <a:gd name="T30" fmla="*/ 7 w 22"/>
                    <a:gd name="T31" fmla="*/ 6 h 13"/>
                    <a:gd name="T32" fmla="*/ 0 w 22"/>
                    <a:gd name="T3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3">
                      <a:moveTo>
                        <a:pt x="0" y="7"/>
                      </a:moveTo>
                      <a:lnTo>
                        <a:pt x="2" y="5"/>
                      </a:lnTo>
                      <a:lnTo>
                        <a:pt x="9" y="4"/>
                      </a:lnTo>
                      <a:lnTo>
                        <a:pt x="9" y="1"/>
                      </a:lnTo>
                      <a:lnTo>
                        <a:pt x="12" y="6"/>
                      </a:lnTo>
                      <a:lnTo>
                        <a:pt x="12" y="3"/>
                      </a:lnTo>
                      <a:lnTo>
                        <a:pt x="15" y="4"/>
                      </a:lnTo>
                      <a:lnTo>
                        <a:pt x="17" y="0"/>
                      </a:lnTo>
                      <a:lnTo>
                        <a:pt x="22" y="3"/>
                      </a:lnTo>
                      <a:lnTo>
                        <a:pt x="19" y="6"/>
                      </a:lnTo>
                      <a:lnTo>
                        <a:pt x="16" y="5"/>
                      </a:lnTo>
                      <a:lnTo>
                        <a:pt x="19" y="10"/>
                      </a:lnTo>
                      <a:lnTo>
                        <a:pt x="15" y="13"/>
                      </a:lnTo>
                      <a:lnTo>
                        <a:pt x="15" y="11"/>
                      </a:lnTo>
                      <a:lnTo>
                        <a:pt x="3" y="10"/>
                      </a:lnTo>
                      <a:lnTo>
                        <a:pt x="7" y="6"/>
                      </a:lnTo>
                      <a:lnTo>
                        <a:pt x="0" y="7"/>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 name="Freeform 66"/>
                <p:cNvSpPr>
                  <a:spLocks/>
                </p:cNvSpPr>
                <p:nvPr/>
              </p:nvSpPr>
              <p:spPr bwMode="auto">
                <a:xfrm>
                  <a:off x="3027363" y="1716088"/>
                  <a:ext cx="25400" cy="25400"/>
                </a:xfrm>
                <a:custGeom>
                  <a:avLst/>
                  <a:gdLst>
                    <a:gd name="T0" fmla="*/ 1 w 16"/>
                    <a:gd name="T1" fmla="*/ 16 h 16"/>
                    <a:gd name="T2" fmla="*/ 0 w 16"/>
                    <a:gd name="T3" fmla="*/ 9 h 16"/>
                    <a:gd name="T4" fmla="*/ 6 w 16"/>
                    <a:gd name="T5" fmla="*/ 9 h 16"/>
                    <a:gd name="T6" fmla="*/ 6 w 16"/>
                    <a:gd name="T7" fmla="*/ 0 h 16"/>
                    <a:gd name="T8" fmla="*/ 12 w 16"/>
                    <a:gd name="T9" fmla="*/ 5 h 16"/>
                    <a:gd name="T10" fmla="*/ 11 w 16"/>
                    <a:gd name="T11" fmla="*/ 9 h 16"/>
                    <a:gd name="T12" fmla="*/ 16 w 16"/>
                    <a:gd name="T13" fmla="*/ 13 h 16"/>
                    <a:gd name="T14" fmla="*/ 10 w 16"/>
                    <a:gd name="T15" fmla="*/ 12 h 16"/>
                    <a:gd name="T16" fmla="*/ 1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 y="16"/>
                      </a:moveTo>
                      <a:lnTo>
                        <a:pt x="0" y="9"/>
                      </a:lnTo>
                      <a:lnTo>
                        <a:pt x="6" y="9"/>
                      </a:lnTo>
                      <a:lnTo>
                        <a:pt x="6" y="0"/>
                      </a:lnTo>
                      <a:lnTo>
                        <a:pt x="12" y="5"/>
                      </a:lnTo>
                      <a:lnTo>
                        <a:pt x="11" y="9"/>
                      </a:lnTo>
                      <a:lnTo>
                        <a:pt x="16" y="13"/>
                      </a:lnTo>
                      <a:lnTo>
                        <a:pt x="10" y="12"/>
                      </a:lnTo>
                      <a:lnTo>
                        <a:pt x="1" y="16"/>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 name="Freeform 67"/>
                <p:cNvSpPr>
                  <a:spLocks/>
                </p:cNvSpPr>
                <p:nvPr/>
              </p:nvSpPr>
              <p:spPr bwMode="auto">
                <a:xfrm>
                  <a:off x="3854450" y="1296988"/>
                  <a:ext cx="71438" cy="103188"/>
                </a:xfrm>
                <a:custGeom>
                  <a:avLst/>
                  <a:gdLst>
                    <a:gd name="T0" fmla="*/ 12 w 45"/>
                    <a:gd name="T1" fmla="*/ 22 h 65"/>
                    <a:gd name="T2" fmla="*/ 2 w 45"/>
                    <a:gd name="T3" fmla="*/ 20 h 65"/>
                    <a:gd name="T4" fmla="*/ 0 w 45"/>
                    <a:gd name="T5" fmla="*/ 14 h 65"/>
                    <a:gd name="T6" fmla="*/ 3 w 45"/>
                    <a:gd name="T7" fmla="*/ 8 h 65"/>
                    <a:gd name="T8" fmla="*/ 10 w 45"/>
                    <a:gd name="T9" fmla="*/ 4 h 65"/>
                    <a:gd name="T10" fmla="*/ 14 w 45"/>
                    <a:gd name="T11" fmla="*/ 0 h 65"/>
                    <a:gd name="T12" fmla="*/ 15 w 45"/>
                    <a:gd name="T13" fmla="*/ 1 h 65"/>
                    <a:gd name="T14" fmla="*/ 12 w 45"/>
                    <a:gd name="T15" fmla="*/ 5 h 65"/>
                    <a:gd name="T16" fmla="*/ 14 w 45"/>
                    <a:gd name="T17" fmla="*/ 10 h 65"/>
                    <a:gd name="T18" fmla="*/ 12 w 45"/>
                    <a:gd name="T19" fmla="*/ 8 h 65"/>
                    <a:gd name="T20" fmla="*/ 11 w 45"/>
                    <a:gd name="T21" fmla="*/ 9 h 65"/>
                    <a:gd name="T22" fmla="*/ 11 w 45"/>
                    <a:gd name="T23" fmla="*/ 10 h 65"/>
                    <a:gd name="T24" fmla="*/ 15 w 45"/>
                    <a:gd name="T25" fmla="*/ 12 h 65"/>
                    <a:gd name="T26" fmla="*/ 20 w 45"/>
                    <a:gd name="T27" fmla="*/ 20 h 65"/>
                    <a:gd name="T28" fmla="*/ 27 w 45"/>
                    <a:gd name="T29" fmla="*/ 21 h 65"/>
                    <a:gd name="T30" fmla="*/ 33 w 45"/>
                    <a:gd name="T31" fmla="*/ 26 h 65"/>
                    <a:gd name="T32" fmla="*/ 34 w 45"/>
                    <a:gd name="T33" fmla="*/ 32 h 65"/>
                    <a:gd name="T34" fmla="*/ 32 w 45"/>
                    <a:gd name="T35" fmla="*/ 35 h 65"/>
                    <a:gd name="T36" fmla="*/ 30 w 45"/>
                    <a:gd name="T37" fmla="*/ 35 h 65"/>
                    <a:gd name="T38" fmla="*/ 37 w 45"/>
                    <a:gd name="T39" fmla="*/ 56 h 65"/>
                    <a:gd name="T40" fmla="*/ 45 w 45"/>
                    <a:gd name="T41" fmla="*/ 63 h 65"/>
                    <a:gd name="T42" fmla="*/ 38 w 45"/>
                    <a:gd name="T43" fmla="*/ 65 h 65"/>
                    <a:gd name="T44" fmla="*/ 32 w 45"/>
                    <a:gd name="T45" fmla="*/ 57 h 65"/>
                    <a:gd name="T46" fmla="*/ 19 w 45"/>
                    <a:gd name="T47" fmla="*/ 60 h 65"/>
                    <a:gd name="T48" fmla="*/ 22 w 45"/>
                    <a:gd name="T49" fmla="*/ 52 h 65"/>
                    <a:gd name="T50" fmla="*/ 20 w 45"/>
                    <a:gd name="T51" fmla="*/ 49 h 65"/>
                    <a:gd name="T52" fmla="*/ 20 w 45"/>
                    <a:gd name="T53" fmla="*/ 40 h 65"/>
                    <a:gd name="T54" fmla="*/ 17 w 45"/>
                    <a:gd name="T55" fmla="*/ 24 h 65"/>
                    <a:gd name="T56" fmla="*/ 12 w 45"/>
                    <a:gd name="T57"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 h="65">
                      <a:moveTo>
                        <a:pt x="12" y="22"/>
                      </a:moveTo>
                      <a:lnTo>
                        <a:pt x="2" y="20"/>
                      </a:lnTo>
                      <a:lnTo>
                        <a:pt x="0" y="14"/>
                      </a:lnTo>
                      <a:lnTo>
                        <a:pt x="3" y="8"/>
                      </a:lnTo>
                      <a:lnTo>
                        <a:pt x="10" y="4"/>
                      </a:lnTo>
                      <a:lnTo>
                        <a:pt x="14" y="0"/>
                      </a:lnTo>
                      <a:lnTo>
                        <a:pt x="15" y="1"/>
                      </a:lnTo>
                      <a:lnTo>
                        <a:pt x="12" y="5"/>
                      </a:lnTo>
                      <a:lnTo>
                        <a:pt x="14" y="10"/>
                      </a:lnTo>
                      <a:lnTo>
                        <a:pt x="12" y="8"/>
                      </a:lnTo>
                      <a:lnTo>
                        <a:pt x="11" y="9"/>
                      </a:lnTo>
                      <a:lnTo>
                        <a:pt x="11" y="10"/>
                      </a:lnTo>
                      <a:lnTo>
                        <a:pt x="15" y="12"/>
                      </a:lnTo>
                      <a:lnTo>
                        <a:pt x="20" y="20"/>
                      </a:lnTo>
                      <a:lnTo>
                        <a:pt x="27" y="21"/>
                      </a:lnTo>
                      <a:lnTo>
                        <a:pt x="33" y="26"/>
                      </a:lnTo>
                      <a:lnTo>
                        <a:pt x="34" y="32"/>
                      </a:lnTo>
                      <a:lnTo>
                        <a:pt x="32" y="35"/>
                      </a:lnTo>
                      <a:lnTo>
                        <a:pt x="30" y="35"/>
                      </a:lnTo>
                      <a:lnTo>
                        <a:pt x="37" y="56"/>
                      </a:lnTo>
                      <a:lnTo>
                        <a:pt x="45" y="63"/>
                      </a:lnTo>
                      <a:lnTo>
                        <a:pt x="38" y="65"/>
                      </a:lnTo>
                      <a:lnTo>
                        <a:pt x="32" y="57"/>
                      </a:lnTo>
                      <a:lnTo>
                        <a:pt x="19" y="60"/>
                      </a:lnTo>
                      <a:lnTo>
                        <a:pt x="22" y="52"/>
                      </a:lnTo>
                      <a:lnTo>
                        <a:pt x="20" y="49"/>
                      </a:lnTo>
                      <a:lnTo>
                        <a:pt x="20" y="40"/>
                      </a:lnTo>
                      <a:lnTo>
                        <a:pt x="17" y="24"/>
                      </a:lnTo>
                      <a:lnTo>
                        <a:pt x="12" y="22"/>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 name="Freeform 68"/>
                <p:cNvSpPr>
                  <a:spLocks/>
                </p:cNvSpPr>
                <p:nvPr/>
              </p:nvSpPr>
              <p:spPr bwMode="auto">
                <a:xfrm>
                  <a:off x="4424363" y="2043113"/>
                  <a:ext cx="22225" cy="14288"/>
                </a:xfrm>
                <a:custGeom>
                  <a:avLst/>
                  <a:gdLst>
                    <a:gd name="T0" fmla="*/ 14 w 14"/>
                    <a:gd name="T1" fmla="*/ 9 h 9"/>
                    <a:gd name="T2" fmla="*/ 0 w 14"/>
                    <a:gd name="T3" fmla="*/ 9 h 9"/>
                    <a:gd name="T4" fmla="*/ 0 w 14"/>
                    <a:gd name="T5" fmla="*/ 6 h 9"/>
                    <a:gd name="T6" fmla="*/ 5 w 14"/>
                    <a:gd name="T7" fmla="*/ 5 h 9"/>
                    <a:gd name="T8" fmla="*/ 1 w 14"/>
                    <a:gd name="T9" fmla="*/ 2 h 9"/>
                    <a:gd name="T10" fmla="*/ 7 w 14"/>
                    <a:gd name="T11" fmla="*/ 0 h 9"/>
                    <a:gd name="T12" fmla="*/ 14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4" y="9"/>
                      </a:moveTo>
                      <a:lnTo>
                        <a:pt x="0" y="9"/>
                      </a:lnTo>
                      <a:lnTo>
                        <a:pt x="0" y="6"/>
                      </a:lnTo>
                      <a:lnTo>
                        <a:pt x="5" y="5"/>
                      </a:lnTo>
                      <a:lnTo>
                        <a:pt x="1" y="2"/>
                      </a:lnTo>
                      <a:lnTo>
                        <a:pt x="7" y="0"/>
                      </a:lnTo>
                      <a:lnTo>
                        <a:pt x="14" y="9"/>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 name="Freeform 69"/>
                <p:cNvSpPr>
                  <a:spLocks/>
                </p:cNvSpPr>
                <p:nvPr/>
              </p:nvSpPr>
              <p:spPr bwMode="auto">
                <a:xfrm>
                  <a:off x="4365625" y="2038350"/>
                  <a:ext cx="50800" cy="26988"/>
                </a:xfrm>
                <a:custGeom>
                  <a:avLst/>
                  <a:gdLst>
                    <a:gd name="T0" fmla="*/ 32 w 32"/>
                    <a:gd name="T1" fmla="*/ 6 h 17"/>
                    <a:gd name="T2" fmla="*/ 22 w 32"/>
                    <a:gd name="T3" fmla="*/ 9 h 17"/>
                    <a:gd name="T4" fmla="*/ 17 w 32"/>
                    <a:gd name="T5" fmla="*/ 11 h 17"/>
                    <a:gd name="T6" fmla="*/ 15 w 32"/>
                    <a:gd name="T7" fmla="*/ 14 h 17"/>
                    <a:gd name="T8" fmla="*/ 12 w 32"/>
                    <a:gd name="T9" fmla="*/ 13 h 17"/>
                    <a:gd name="T10" fmla="*/ 11 w 32"/>
                    <a:gd name="T11" fmla="*/ 17 h 17"/>
                    <a:gd name="T12" fmla="*/ 0 w 32"/>
                    <a:gd name="T13" fmla="*/ 14 h 17"/>
                    <a:gd name="T14" fmla="*/ 6 w 32"/>
                    <a:gd name="T15" fmla="*/ 12 h 17"/>
                    <a:gd name="T16" fmla="*/ 5 w 32"/>
                    <a:gd name="T17" fmla="*/ 11 h 17"/>
                    <a:gd name="T18" fmla="*/ 9 w 32"/>
                    <a:gd name="T19" fmla="*/ 10 h 17"/>
                    <a:gd name="T20" fmla="*/ 9 w 32"/>
                    <a:gd name="T21" fmla="*/ 9 h 17"/>
                    <a:gd name="T22" fmla="*/ 25 w 32"/>
                    <a:gd name="T23" fmla="*/ 5 h 17"/>
                    <a:gd name="T24" fmla="*/ 28 w 32"/>
                    <a:gd name="T25" fmla="*/ 0 h 17"/>
                    <a:gd name="T26" fmla="*/ 31 w 32"/>
                    <a:gd name="T27" fmla="*/ 3 h 17"/>
                    <a:gd name="T28" fmla="*/ 28 w 32"/>
                    <a:gd name="T29" fmla="*/ 5 h 17"/>
                    <a:gd name="T30" fmla="*/ 32 w 32"/>
                    <a:gd name="T3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17">
                      <a:moveTo>
                        <a:pt x="32" y="6"/>
                      </a:moveTo>
                      <a:lnTo>
                        <a:pt x="22" y="9"/>
                      </a:lnTo>
                      <a:lnTo>
                        <a:pt x="17" y="11"/>
                      </a:lnTo>
                      <a:lnTo>
                        <a:pt x="15" y="14"/>
                      </a:lnTo>
                      <a:lnTo>
                        <a:pt x="12" y="13"/>
                      </a:lnTo>
                      <a:lnTo>
                        <a:pt x="11" y="17"/>
                      </a:lnTo>
                      <a:lnTo>
                        <a:pt x="0" y="14"/>
                      </a:lnTo>
                      <a:lnTo>
                        <a:pt x="6" y="12"/>
                      </a:lnTo>
                      <a:lnTo>
                        <a:pt x="5" y="11"/>
                      </a:lnTo>
                      <a:lnTo>
                        <a:pt x="9" y="10"/>
                      </a:lnTo>
                      <a:lnTo>
                        <a:pt x="9" y="9"/>
                      </a:lnTo>
                      <a:lnTo>
                        <a:pt x="25" y="5"/>
                      </a:lnTo>
                      <a:lnTo>
                        <a:pt x="28" y="0"/>
                      </a:lnTo>
                      <a:lnTo>
                        <a:pt x="31" y="3"/>
                      </a:lnTo>
                      <a:lnTo>
                        <a:pt x="28" y="5"/>
                      </a:lnTo>
                      <a:lnTo>
                        <a:pt x="32" y="6"/>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 name="Freeform 70"/>
                <p:cNvSpPr>
                  <a:spLocks/>
                </p:cNvSpPr>
                <p:nvPr/>
              </p:nvSpPr>
              <p:spPr bwMode="auto">
                <a:xfrm>
                  <a:off x="4127500" y="2046288"/>
                  <a:ext cx="47625" cy="31750"/>
                </a:xfrm>
                <a:custGeom>
                  <a:avLst/>
                  <a:gdLst>
                    <a:gd name="T0" fmla="*/ 29 w 30"/>
                    <a:gd name="T1" fmla="*/ 12 h 20"/>
                    <a:gd name="T2" fmla="*/ 24 w 30"/>
                    <a:gd name="T3" fmla="*/ 16 h 20"/>
                    <a:gd name="T4" fmla="*/ 30 w 30"/>
                    <a:gd name="T5" fmla="*/ 14 h 20"/>
                    <a:gd name="T6" fmla="*/ 29 w 30"/>
                    <a:gd name="T7" fmla="*/ 17 h 20"/>
                    <a:gd name="T8" fmla="*/ 23 w 30"/>
                    <a:gd name="T9" fmla="*/ 20 h 20"/>
                    <a:gd name="T10" fmla="*/ 21 w 30"/>
                    <a:gd name="T11" fmla="*/ 18 h 20"/>
                    <a:gd name="T12" fmla="*/ 23 w 30"/>
                    <a:gd name="T13" fmla="*/ 14 h 20"/>
                    <a:gd name="T14" fmla="*/ 21 w 30"/>
                    <a:gd name="T15" fmla="*/ 14 h 20"/>
                    <a:gd name="T16" fmla="*/ 19 w 30"/>
                    <a:gd name="T17" fmla="*/ 16 h 20"/>
                    <a:gd name="T18" fmla="*/ 19 w 30"/>
                    <a:gd name="T19" fmla="*/ 15 h 20"/>
                    <a:gd name="T20" fmla="*/ 19 w 30"/>
                    <a:gd name="T21" fmla="*/ 19 h 20"/>
                    <a:gd name="T22" fmla="*/ 12 w 30"/>
                    <a:gd name="T23" fmla="*/ 17 h 20"/>
                    <a:gd name="T24" fmla="*/ 15 w 30"/>
                    <a:gd name="T25" fmla="*/ 12 h 20"/>
                    <a:gd name="T26" fmla="*/ 10 w 30"/>
                    <a:gd name="T27" fmla="*/ 16 h 20"/>
                    <a:gd name="T28" fmla="*/ 7 w 30"/>
                    <a:gd name="T29" fmla="*/ 14 h 20"/>
                    <a:gd name="T30" fmla="*/ 4 w 30"/>
                    <a:gd name="T31" fmla="*/ 17 h 20"/>
                    <a:gd name="T32" fmla="*/ 0 w 30"/>
                    <a:gd name="T33" fmla="*/ 4 h 20"/>
                    <a:gd name="T34" fmla="*/ 2 w 30"/>
                    <a:gd name="T35" fmla="*/ 3 h 20"/>
                    <a:gd name="T36" fmla="*/ 7 w 30"/>
                    <a:gd name="T37" fmla="*/ 9 h 20"/>
                    <a:gd name="T38" fmla="*/ 6 w 30"/>
                    <a:gd name="T39" fmla="*/ 2 h 20"/>
                    <a:gd name="T40" fmla="*/ 8 w 30"/>
                    <a:gd name="T41" fmla="*/ 2 h 20"/>
                    <a:gd name="T42" fmla="*/ 12 w 30"/>
                    <a:gd name="T43" fmla="*/ 7 h 20"/>
                    <a:gd name="T44" fmla="*/ 15 w 30"/>
                    <a:gd name="T45" fmla="*/ 3 h 20"/>
                    <a:gd name="T46" fmla="*/ 13 w 30"/>
                    <a:gd name="T47" fmla="*/ 0 h 20"/>
                    <a:gd name="T48" fmla="*/ 18 w 30"/>
                    <a:gd name="T49" fmla="*/ 2 h 20"/>
                    <a:gd name="T50" fmla="*/ 20 w 30"/>
                    <a:gd name="T51" fmla="*/ 0 h 20"/>
                    <a:gd name="T52" fmla="*/ 23 w 30"/>
                    <a:gd name="T53" fmla="*/ 2 h 20"/>
                    <a:gd name="T54" fmla="*/ 21 w 30"/>
                    <a:gd name="T55" fmla="*/ 4 h 20"/>
                    <a:gd name="T56" fmla="*/ 21 w 30"/>
                    <a:gd name="T57" fmla="*/ 10 h 20"/>
                    <a:gd name="T58" fmla="*/ 25 w 30"/>
                    <a:gd name="T59" fmla="*/ 6 h 20"/>
                    <a:gd name="T60" fmla="*/ 29 w 30"/>
                    <a:gd name="T61"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20">
                      <a:moveTo>
                        <a:pt x="29" y="12"/>
                      </a:moveTo>
                      <a:lnTo>
                        <a:pt x="24" y="16"/>
                      </a:lnTo>
                      <a:lnTo>
                        <a:pt x="30" y="14"/>
                      </a:lnTo>
                      <a:lnTo>
                        <a:pt x="29" y="17"/>
                      </a:lnTo>
                      <a:lnTo>
                        <a:pt x="23" y="20"/>
                      </a:lnTo>
                      <a:lnTo>
                        <a:pt x="21" y="18"/>
                      </a:lnTo>
                      <a:lnTo>
                        <a:pt x="23" y="14"/>
                      </a:lnTo>
                      <a:lnTo>
                        <a:pt x="21" y="14"/>
                      </a:lnTo>
                      <a:lnTo>
                        <a:pt x="19" y="16"/>
                      </a:lnTo>
                      <a:lnTo>
                        <a:pt x="19" y="15"/>
                      </a:lnTo>
                      <a:lnTo>
                        <a:pt x="19" y="19"/>
                      </a:lnTo>
                      <a:lnTo>
                        <a:pt x="12" y="17"/>
                      </a:lnTo>
                      <a:lnTo>
                        <a:pt x="15" y="12"/>
                      </a:lnTo>
                      <a:lnTo>
                        <a:pt x="10" y="16"/>
                      </a:lnTo>
                      <a:lnTo>
                        <a:pt x="7" y="14"/>
                      </a:lnTo>
                      <a:lnTo>
                        <a:pt x="4" y="17"/>
                      </a:lnTo>
                      <a:lnTo>
                        <a:pt x="0" y="4"/>
                      </a:lnTo>
                      <a:lnTo>
                        <a:pt x="2" y="3"/>
                      </a:lnTo>
                      <a:lnTo>
                        <a:pt x="7" y="9"/>
                      </a:lnTo>
                      <a:lnTo>
                        <a:pt x="6" y="2"/>
                      </a:lnTo>
                      <a:lnTo>
                        <a:pt x="8" y="2"/>
                      </a:lnTo>
                      <a:lnTo>
                        <a:pt x="12" y="7"/>
                      </a:lnTo>
                      <a:lnTo>
                        <a:pt x="15" y="3"/>
                      </a:lnTo>
                      <a:lnTo>
                        <a:pt x="13" y="0"/>
                      </a:lnTo>
                      <a:lnTo>
                        <a:pt x="18" y="2"/>
                      </a:lnTo>
                      <a:lnTo>
                        <a:pt x="20" y="0"/>
                      </a:lnTo>
                      <a:lnTo>
                        <a:pt x="23" y="2"/>
                      </a:lnTo>
                      <a:lnTo>
                        <a:pt x="21" y="4"/>
                      </a:lnTo>
                      <a:lnTo>
                        <a:pt x="21" y="10"/>
                      </a:lnTo>
                      <a:lnTo>
                        <a:pt x="25" y="6"/>
                      </a:lnTo>
                      <a:lnTo>
                        <a:pt x="29" y="12"/>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 name="Freeform 71"/>
                <p:cNvSpPr>
                  <a:spLocks/>
                </p:cNvSpPr>
                <p:nvPr/>
              </p:nvSpPr>
              <p:spPr bwMode="auto">
                <a:xfrm>
                  <a:off x="4725988" y="2381250"/>
                  <a:ext cx="50800" cy="103188"/>
                </a:xfrm>
                <a:custGeom>
                  <a:avLst/>
                  <a:gdLst>
                    <a:gd name="T0" fmla="*/ 21 w 32"/>
                    <a:gd name="T1" fmla="*/ 59 h 65"/>
                    <a:gd name="T2" fmla="*/ 18 w 32"/>
                    <a:gd name="T3" fmla="*/ 53 h 65"/>
                    <a:gd name="T4" fmla="*/ 17 w 32"/>
                    <a:gd name="T5" fmla="*/ 60 h 65"/>
                    <a:gd name="T6" fmla="*/ 8 w 32"/>
                    <a:gd name="T7" fmla="*/ 64 h 65"/>
                    <a:gd name="T8" fmla="*/ 0 w 32"/>
                    <a:gd name="T9" fmla="*/ 65 h 65"/>
                    <a:gd name="T10" fmla="*/ 4 w 32"/>
                    <a:gd name="T11" fmla="*/ 60 h 65"/>
                    <a:gd name="T12" fmla="*/ 4 w 32"/>
                    <a:gd name="T13" fmla="*/ 56 h 65"/>
                    <a:gd name="T14" fmla="*/ 6 w 32"/>
                    <a:gd name="T15" fmla="*/ 57 h 65"/>
                    <a:gd name="T16" fmla="*/ 6 w 32"/>
                    <a:gd name="T17" fmla="*/ 54 h 65"/>
                    <a:gd name="T18" fmla="*/ 10 w 32"/>
                    <a:gd name="T19" fmla="*/ 53 h 65"/>
                    <a:gd name="T20" fmla="*/ 9 w 32"/>
                    <a:gd name="T21" fmla="*/ 49 h 65"/>
                    <a:gd name="T22" fmla="*/ 12 w 32"/>
                    <a:gd name="T23" fmla="*/ 54 h 65"/>
                    <a:gd name="T24" fmla="*/ 14 w 32"/>
                    <a:gd name="T25" fmla="*/ 52 h 65"/>
                    <a:gd name="T26" fmla="*/ 11 w 32"/>
                    <a:gd name="T27" fmla="*/ 50 h 65"/>
                    <a:gd name="T28" fmla="*/ 10 w 32"/>
                    <a:gd name="T29" fmla="*/ 44 h 65"/>
                    <a:gd name="T30" fmla="*/ 16 w 32"/>
                    <a:gd name="T31" fmla="*/ 44 h 65"/>
                    <a:gd name="T32" fmla="*/ 10 w 32"/>
                    <a:gd name="T33" fmla="*/ 44 h 65"/>
                    <a:gd name="T34" fmla="*/ 10 w 32"/>
                    <a:gd name="T35" fmla="*/ 38 h 65"/>
                    <a:gd name="T36" fmla="*/ 16 w 32"/>
                    <a:gd name="T37" fmla="*/ 17 h 65"/>
                    <a:gd name="T38" fmla="*/ 20 w 32"/>
                    <a:gd name="T39" fmla="*/ 12 h 65"/>
                    <a:gd name="T40" fmla="*/ 17 w 32"/>
                    <a:gd name="T41" fmla="*/ 15 h 65"/>
                    <a:gd name="T42" fmla="*/ 16 w 32"/>
                    <a:gd name="T43" fmla="*/ 9 h 65"/>
                    <a:gd name="T44" fmla="*/ 18 w 32"/>
                    <a:gd name="T45" fmla="*/ 7 h 65"/>
                    <a:gd name="T46" fmla="*/ 17 w 32"/>
                    <a:gd name="T47" fmla="*/ 6 h 65"/>
                    <a:gd name="T48" fmla="*/ 19 w 32"/>
                    <a:gd name="T49" fmla="*/ 0 h 65"/>
                    <a:gd name="T50" fmla="*/ 21 w 32"/>
                    <a:gd name="T51" fmla="*/ 5 h 65"/>
                    <a:gd name="T52" fmla="*/ 20 w 32"/>
                    <a:gd name="T53" fmla="*/ 13 h 65"/>
                    <a:gd name="T54" fmla="*/ 32 w 32"/>
                    <a:gd name="T55" fmla="*/ 19 h 65"/>
                    <a:gd name="T56" fmla="*/ 31 w 32"/>
                    <a:gd name="T57" fmla="*/ 22 h 65"/>
                    <a:gd name="T58" fmla="*/ 32 w 32"/>
                    <a:gd name="T59" fmla="*/ 37 h 65"/>
                    <a:gd name="T60" fmla="*/ 30 w 32"/>
                    <a:gd name="T61" fmla="*/ 43 h 65"/>
                    <a:gd name="T62" fmla="*/ 30 w 32"/>
                    <a:gd name="T63" fmla="*/ 47 h 65"/>
                    <a:gd name="T64" fmla="*/ 28 w 32"/>
                    <a:gd name="T65" fmla="*/ 42 h 65"/>
                    <a:gd name="T66" fmla="*/ 28 w 32"/>
                    <a:gd name="T67" fmla="*/ 24 h 65"/>
                    <a:gd name="T68" fmla="*/ 30 w 32"/>
                    <a:gd name="T69" fmla="*/ 26 h 65"/>
                    <a:gd name="T70" fmla="*/ 28 w 32"/>
                    <a:gd name="T71" fmla="*/ 21 h 65"/>
                    <a:gd name="T72" fmla="*/ 28 w 32"/>
                    <a:gd name="T73" fmla="*/ 23 h 65"/>
                    <a:gd name="T74" fmla="*/ 26 w 32"/>
                    <a:gd name="T75" fmla="*/ 23 h 65"/>
                    <a:gd name="T76" fmla="*/ 28 w 32"/>
                    <a:gd name="T77" fmla="*/ 27 h 65"/>
                    <a:gd name="T78" fmla="*/ 26 w 32"/>
                    <a:gd name="T79" fmla="*/ 25 h 65"/>
                    <a:gd name="T80" fmla="*/ 23 w 32"/>
                    <a:gd name="T81" fmla="*/ 33 h 65"/>
                    <a:gd name="T82" fmla="*/ 25 w 32"/>
                    <a:gd name="T83" fmla="*/ 31 h 65"/>
                    <a:gd name="T84" fmla="*/ 26 w 32"/>
                    <a:gd name="T85" fmla="*/ 41 h 65"/>
                    <a:gd name="T86" fmla="*/ 25 w 32"/>
                    <a:gd name="T87" fmla="*/ 42 h 65"/>
                    <a:gd name="T88" fmla="*/ 28 w 32"/>
                    <a:gd name="T89" fmla="*/ 44 h 65"/>
                    <a:gd name="T90" fmla="*/ 26 w 32"/>
                    <a:gd name="T91" fmla="*/ 53 h 65"/>
                    <a:gd name="T92" fmla="*/ 22 w 32"/>
                    <a:gd name="T93" fmla="*/ 48 h 65"/>
                    <a:gd name="T94" fmla="*/ 22 w 32"/>
                    <a:gd name="T95" fmla="*/ 50 h 65"/>
                    <a:gd name="T96" fmla="*/ 21 w 32"/>
                    <a:gd name="T97" fmla="*/ 50 h 65"/>
                    <a:gd name="T98" fmla="*/ 23 w 32"/>
                    <a:gd name="T99" fmla="*/ 52 h 65"/>
                    <a:gd name="T100" fmla="*/ 22 w 32"/>
                    <a:gd name="T101" fmla="*/ 54 h 65"/>
                    <a:gd name="T102" fmla="*/ 25 w 32"/>
                    <a:gd name="T103" fmla="*/ 54 h 65"/>
                    <a:gd name="T104" fmla="*/ 24 w 32"/>
                    <a:gd name="T105" fmla="*/ 57 h 65"/>
                    <a:gd name="T106" fmla="*/ 21 w 32"/>
                    <a:gd name="T107" fmla="*/ 5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65">
                      <a:moveTo>
                        <a:pt x="21" y="59"/>
                      </a:moveTo>
                      <a:lnTo>
                        <a:pt x="18" y="53"/>
                      </a:lnTo>
                      <a:lnTo>
                        <a:pt x="17" y="60"/>
                      </a:lnTo>
                      <a:lnTo>
                        <a:pt x="8" y="64"/>
                      </a:lnTo>
                      <a:lnTo>
                        <a:pt x="0" y="65"/>
                      </a:lnTo>
                      <a:lnTo>
                        <a:pt x="4" y="60"/>
                      </a:lnTo>
                      <a:lnTo>
                        <a:pt x="4" y="56"/>
                      </a:lnTo>
                      <a:lnTo>
                        <a:pt x="6" y="57"/>
                      </a:lnTo>
                      <a:lnTo>
                        <a:pt x="6" y="54"/>
                      </a:lnTo>
                      <a:lnTo>
                        <a:pt x="10" y="53"/>
                      </a:lnTo>
                      <a:lnTo>
                        <a:pt x="9" y="49"/>
                      </a:lnTo>
                      <a:lnTo>
                        <a:pt x="12" y="54"/>
                      </a:lnTo>
                      <a:lnTo>
                        <a:pt x="14" y="52"/>
                      </a:lnTo>
                      <a:lnTo>
                        <a:pt x="11" y="50"/>
                      </a:lnTo>
                      <a:lnTo>
                        <a:pt x="10" y="44"/>
                      </a:lnTo>
                      <a:lnTo>
                        <a:pt x="16" y="44"/>
                      </a:lnTo>
                      <a:lnTo>
                        <a:pt x="10" y="44"/>
                      </a:lnTo>
                      <a:lnTo>
                        <a:pt x="10" y="38"/>
                      </a:lnTo>
                      <a:lnTo>
                        <a:pt x="16" y="17"/>
                      </a:lnTo>
                      <a:lnTo>
                        <a:pt x="20" y="12"/>
                      </a:lnTo>
                      <a:lnTo>
                        <a:pt x="17" y="15"/>
                      </a:lnTo>
                      <a:lnTo>
                        <a:pt x="16" y="9"/>
                      </a:lnTo>
                      <a:lnTo>
                        <a:pt x="18" y="7"/>
                      </a:lnTo>
                      <a:lnTo>
                        <a:pt x="17" y="6"/>
                      </a:lnTo>
                      <a:lnTo>
                        <a:pt x="19" y="0"/>
                      </a:lnTo>
                      <a:lnTo>
                        <a:pt x="21" y="5"/>
                      </a:lnTo>
                      <a:lnTo>
                        <a:pt x="20" y="13"/>
                      </a:lnTo>
                      <a:lnTo>
                        <a:pt x="32" y="19"/>
                      </a:lnTo>
                      <a:lnTo>
                        <a:pt x="31" y="22"/>
                      </a:lnTo>
                      <a:lnTo>
                        <a:pt x="32" y="37"/>
                      </a:lnTo>
                      <a:lnTo>
                        <a:pt x="30" y="43"/>
                      </a:lnTo>
                      <a:lnTo>
                        <a:pt x="30" y="47"/>
                      </a:lnTo>
                      <a:lnTo>
                        <a:pt x="28" y="42"/>
                      </a:lnTo>
                      <a:lnTo>
                        <a:pt x="28" y="24"/>
                      </a:lnTo>
                      <a:lnTo>
                        <a:pt x="30" y="26"/>
                      </a:lnTo>
                      <a:lnTo>
                        <a:pt x="28" y="21"/>
                      </a:lnTo>
                      <a:lnTo>
                        <a:pt x="28" y="23"/>
                      </a:lnTo>
                      <a:lnTo>
                        <a:pt x="26" y="23"/>
                      </a:lnTo>
                      <a:lnTo>
                        <a:pt x="28" y="27"/>
                      </a:lnTo>
                      <a:lnTo>
                        <a:pt x="26" y="25"/>
                      </a:lnTo>
                      <a:lnTo>
                        <a:pt x="23" y="33"/>
                      </a:lnTo>
                      <a:lnTo>
                        <a:pt x="25" y="31"/>
                      </a:lnTo>
                      <a:lnTo>
                        <a:pt x="26" y="41"/>
                      </a:lnTo>
                      <a:lnTo>
                        <a:pt x="25" y="42"/>
                      </a:lnTo>
                      <a:lnTo>
                        <a:pt x="28" y="44"/>
                      </a:lnTo>
                      <a:lnTo>
                        <a:pt x="26" y="53"/>
                      </a:lnTo>
                      <a:lnTo>
                        <a:pt x="22" y="48"/>
                      </a:lnTo>
                      <a:lnTo>
                        <a:pt x="22" y="50"/>
                      </a:lnTo>
                      <a:lnTo>
                        <a:pt x="21" y="50"/>
                      </a:lnTo>
                      <a:lnTo>
                        <a:pt x="23" y="52"/>
                      </a:lnTo>
                      <a:lnTo>
                        <a:pt x="22" y="54"/>
                      </a:lnTo>
                      <a:lnTo>
                        <a:pt x="25" y="54"/>
                      </a:lnTo>
                      <a:lnTo>
                        <a:pt x="24" y="57"/>
                      </a:lnTo>
                      <a:lnTo>
                        <a:pt x="21" y="59"/>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 name="Freeform 72"/>
                <p:cNvSpPr>
                  <a:spLocks/>
                </p:cNvSpPr>
                <p:nvPr/>
              </p:nvSpPr>
              <p:spPr bwMode="auto">
                <a:xfrm>
                  <a:off x="4764088" y="2392363"/>
                  <a:ext cx="11113" cy="14288"/>
                </a:xfrm>
                <a:custGeom>
                  <a:avLst/>
                  <a:gdLst>
                    <a:gd name="T0" fmla="*/ 4 w 7"/>
                    <a:gd name="T1" fmla="*/ 0 h 9"/>
                    <a:gd name="T2" fmla="*/ 7 w 7"/>
                    <a:gd name="T3" fmla="*/ 9 h 9"/>
                    <a:gd name="T4" fmla="*/ 0 w 7"/>
                    <a:gd name="T5" fmla="*/ 4 h 9"/>
                    <a:gd name="T6" fmla="*/ 0 w 7"/>
                    <a:gd name="T7" fmla="*/ 0 h 9"/>
                    <a:gd name="T8" fmla="*/ 4 w 7"/>
                    <a:gd name="T9" fmla="*/ 0 h 9"/>
                  </a:gdLst>
                  <a:ahLst/>
                  <a:cxnLst>
                    <a:cxn ang="0">
                      <a:pos x="T0" y="T1"/>
                    </a:cxn>
                    <a:cxn ang="0">
                      <a:pos x="T2" y="T3"/>
                    </a:cxn>
                    <a:cxn ang="0">
                      <a:pos x="T4" y="T5"/>
                    </a:cxn>
                    <a:cxn ang="0">
                      <a:pos x="T6" y="T7"/>
                    </a:cxn>
                    <a:cxn ang="0">
                      <a:pos x="T8" y="T9"/>
                    </a:cxn>
                  </a:cxnLst>
                  <a:rect l="0" t="0" r="r" b="b"/>
                  <a:pathLst>
                    <a:path w="7" h="9">
                      <a:moveTo>
                        <a:pt x="4" y="0"/>
                      </a:moveTo>
                      <a:lnTo>
                        <a:pt x="7" y="9"/>
                      </a:lnTo>
                      <a:lnTo>
                        <a:pt x="0" y="4"/>
                      </a:lnTo>
                      <a:lnTo>
                        <a:pt x="0" y="0"/>
                      </a:lnTo>
                      <a:lnTo>
                        <a:pt x="4" y="0"/>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5" name="Freeform 73"/>
                <p:cNvSpPr>
                  <a:spLocks/>
                </p:cNvSpPr>
                <p:nvPr/>
              </p:nvSpPr>
              <p:spPr bwMode="auto">
                <a:xfrm>
                  <a:off x="4686300" y="2373313"/>
                  <a:ext cx="58738" cy="74613"/>
                </a:xfrm>
                <a:custGeom>
                  <a:avLst/>
                  <a:gdLst>
                    <a:gd name="T0" fmla="*/ 15 w 37"/>
                    <a:gd name="T1" fmla="*/ 14 h 47"/>
                    <a:gd name="T2" fmla="*/ 23 w 37"/>
                    <a:gd name="T3" fmla="*/ 28 h 47"/>
                    <a:gd name="T4" fmla="*/ 23 w 37"/>
                    <a:gd name="T5" fmla="*/ 30 h 47"/>
                    <a:gd name="T6" fmla="*/ 22 w 37"/>
                    <a:gd name="T7" fmla="*/ 32 h 47"/>
                    <a:gd name="T8" fmla="*/ 33 w 37"/>
                    <a:gd name="T9" fmla="*/ 34 h 47"/>
                    <a:gd name="T10" fmla="*/ 29 w 37"/>
                    <a:gd name="T11" fmla="*/ 47 h 47"/>
                    <a:gd name="T12" fmla="*/ 25 w 37"/>
                    <a:gd name="T13" fmla="*/ 47 h 47"/>
                    <a:gd name="T14" fmla="*/ 13 w 37"/>
                    <a:gd name="T15" fmla="*/ 25 h 47"/>
                    <a:gd name="T16" fmla="*/ 13 w 37"/>
                    <a:gd name="T17" fmla="*/ 30 h 47"/>
                    <a:gd name="T18" fmla="*/ 10 w 37"/>
                    <a:gd name="T19" fmla="*/ 30 h 47"/>
                    <a:gd name="T20" fmla="*/ 14 w 37"/>
                    <a:gd name="T21" fmla="*/ 35 h 47"/>
                    <a:gd name="T22" fmla="*/ 12 w 37"/>
                    <a:gd name="T23" fmla="*/ 36 h 47"/>
                    <a:gd name="T24" fmla="*/ 14 w 37"/>
                    <a:gd name="T25" fmla="*/ 38 h 47"/>
                    <a:gd name="T26" fmla="*/ 12 w 37"/>
                    <a:gd name="T27" fmla="*/ 41 h 47"/>
                    <a:gd name="T28" fmla="*/ 8 w 37"/>
                    <a:gd name="T29" fmla="*/ 43 h 47"/>
                    <a:gd name="T30" fmla="*/ 4 w 37"/>
                    <a:gd name="T31" fmla="*/ 41 h 47"/>
                    <a:gd name="T32" fmla="*/ 3 w 37"/>
                    <a:gd name="T33" fmla="*/ 34 h 47"/>
                    <a:gd name="T34" fmla="*/ 7 w 37"/>
                    <a:gd name="T35" fmla="*/ 40 h 47"/>
                    <a:gd name="T36" fmla="*/ 4 w 37"/>
                    <a:gd name="T37" fmla="*/ 30 h 47"/>
                    <a:gd name="T38" fmla="*/ 6 w 37"/>
                    <a:gd name="T39" fmla="*/ 30 h 47"/>
                    <a:gd name="T40" fmla="*/ 2 w 37"/>
                    <a:gd name="T41" fmla="*/ 28 h 47"/>
                    <a:gd name="T42" fmla="*/ 4 w 37"/>
                    <a:gd name="T43" fmla="*/ 26 h 47"/>
                    <a:gd name="T44" fmla="*/ 4 w 37"/>
                    <a:gd name="T45" fmla="*/ 20 h 47"/>
                    <a:gd name="T46" fmla="*/ 0 w 37"/>
                    <a:gd name="T47" fmla="*/ 16 h 47"/>
                    <a:gd name="T48" fmla="*/ 0 w 37"/>
                    <a:gd name="T49" fmla="*/ 16 h 47"/>
                    <a:gd name="T50" fmla="*/ 6 w 37"/>
                    <a:gd name="T51" fmla="*/ 10 h 47"/>
                    <a:gd name="T52" fmla="*/ 9 w 37"/>
                    <a:gd name="T53" fmla="*/ 19 h 47"/>
                    <a:gd name="T54" fmla="*/ 5 w 37"/>
                    <a:gd name="T55" fmla="*/ 4 h 47"/>
                    <a:gd name="T56" fmla="*/ 9 w 37"/>
                    <a:gd name="T57" fmla="*/ 5 h 47"/>
                    <a:gd name="T58" fmla="*/ 9 w 37"/>
                    <a:gd name="T59" fmla="*/ 0 h 47"/>
                    <a:gd name="T60" fmla="*/ 11 w 37"/>
                    <a:gd name="T61" fmla="*/ 1 h 47"/>
                    <a:gd name="T62" fmla="*/ 10 w 37"/>
                    <a:gd name="T63" fmla="*/ 7 h 47"/>
                    <a:gd name="T64" fmla="*/ 12 w 37"/>
                    <a:gd name="T65" fmla="*/ 9 h 47"/>
                    <a:gd name="T66" fmla="*/ 12 w 37"/>
                    <a:gd name="T67" fmla="*/ 3 h 47"/>
                    <a:gd name="T68" fmla="*/ 15 w 37"/>
                    <a:gd name="T69" fmla="*/ 2 h 47"/>
                    <a:gd name="T70" fmla="*/ 17 w 37"/>
                    <a:gd name="T71" fmla="*/ 6 h 47"/>
                    <a:gd name="T72" fmla="*/ 23 w 37"/>
                    <a:gd name="T73" fmla="*/ 3 h 47"/>
                    <a:gd name="T74" fmla="*/ 27 w 37"/>
                    <a:gd name="T75" fmla="*/ 11 h 47"/>
                    <a:gd name="T76" fmla="*/ 23 w 37"/>
                    <a:gd name="T77" fmla="*/ 14 h 47"/>
                    <a:gd name="T78" fmla="*/ 19 w 37"/>
                    <a:gd name="T79" fmla="*/ 13 h 47"/>
                    <a:gd name="T80" fmla="*/ 22 w 37"/>
                    <a:gd name="T81" fmla="*/ 16 h 47"/>
                    <a:gd name="T82" fmla="*/ 17 w 37"/>
                    <a:gd name="T83" fmla="*/ 16 h 47"/>
                    <a:gd name="T84" fmla="*/ 20 w 37"/>
                    <a:gd name="T85" fmla="*/ 18 h 47"/>
                    <a:gd name="T86" fmla="*/ 29 w 37"/>
                    <a:gd name="T87" fmla="*/ 12 h 47"/>
                    <a:gd name="T88" fmla="*/ 37 w 37"/>
                    <a:gd name="T89" fmla="*/ 22 h 47"/>
                    <a:gd name="T90" fmla="*/ 36 w 37"/>
                    <a:gd name="T91" fmla="*/ 27 h 47"/>
                    <a:gd name="T92" fmla="*/ 34 w 37"/>
                    <a:gd name="T93" fmla="*/ 28 h 47"/>
                    <a:gd name="T94" fmla="*/ 34 w 37"/>
                    <a:gd name="T95" fmla="*/ 30 h 47"/>
                    <a:gd name="T96" fmla="*/ 29 w 37"/>
                    <a:gd name="T97" fmla="*/ 23 h 47"/>
                    <a:gd name="T98" fmla="*/ 33 w 37"/>
                    <a:gd name="T99" fmla="*/ 32 h 47"/>
                    <a:gd name="T100" fmla="*/ 31 w 37"/>
                    <a:gd name="T101" fmla="*/ 32 h 47"/>
                    <a:gd name="T102" fmla="*/ 26 w 37"/>
                    <a:gd name="T103" fmla="*/ 30 h 47"/>
                    <a:gd name="T104" fmla="*/ 15 w 37"/>
                    <a:gd name="T10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7">
                      <a:moveTo>
                        <a:pt x="15" y="14"/>
                      </a:moveTo>
                      <a:lnTo>
                        <a:pt x="23" y="28"/>
                      </a:lnTo>
                      <a:lnTo>
                        <a:pt x="23" y="30"/>
                      </a:lnTo>
                      <a:lnTo>
                        <a:pt x="22" y="32"/>
                      </a:lnTo>
                      <a:lnTo>
                        <a:pt x="33" y="34"/>
                      </a:lnTo>
                      <a:lnTo>
                        <a:pt x="29" y="47"/>
                      </a:lnTo>
                      <a:lnTo>
                        <a:pt x="25" y="47"/>
                      </a:lnTo>
                      <a:lnTo>
                        <a:pt x="13" y="25"/>
                      </a:lnTo>
                      <a:lnTo>
                        <a:pt x="13" y="30"/>
                      </a:lnTo>
                      <a:lnTo>
                        <a:pt x="10" y="30"/>
                      </a:lnTo>
                      <a:lnTo>
                        <a:pt x="14" y="35"/>
                      </a:lnTo>
                      <a:lnTo>
                        <a:pt x="12" y="36"/>
                      </a:lnTo>
                      <a:lnTo>
                        <a:pt x="14" y="38"/>
                      </a:lnTo>
                      <a:lnTo>
                        <a:pt x="12" y="41"/>
                      </a:lnTo>
                      <a:lnTo>
                        <a:pt x="8" y="43"/>
                      </a:lnTo>
                      <a:lnTo>
                        <a:pt x="4" y="41"/>
                      </a:lnTo>
                      <a:lnTo>
                        <a:pt x="3" y="34"/>
                      </a:lnTo>
                      <a:lnTo>
                        <a:pt x="7" y="40"/>
                      </a:lnTo>
                      <a:lnTo>
                        <a:pt x="4" y="30"/>
                      </a:lnTo>
                      <a:lnTo>
                        <a:pt x="6" y="30"/>
                      </a:lnTo>
                      <a:lnTo>
                        <a:pt x="2" y="28"/>
                      </a:lnTo>
                      <a:lnTo>
                        <a:pt x="4" y="26"/>
                      </a:lnTo>
                      <a:lnTo>
                        <a:pt x="4" y="20"/>
                      </a:lnTo>
                      <a:lnTo>
                        <a:pt x="0" y="16"/>
                      </a:lnTo>
                      <a:lnTo>
                        <a:pt x="0" y="16"/>
                      </a:lnTo>
                      <a:lnTo>
                        <a:pt x="6" y="10"/>
                      </a:lnTo>
                      <a:lnTo>
                        <a:pt x="9" y="19"/>
                      </a:lnTo>
                      <a:lnTo>
                        <a:pt x="5" y="4"/>
                      </a:lnTo>
                      <a:lnTo>
                        <a:pt x="9" y="5"/>
                      </a:lnTo>
                      <a:lnTo>
                        <a:pt x="9" y="0"/>
                      </a:lnTo>
                      <a:lnTo>
                        <a:pt x="11" y="1"/>
                      </a:lnTo>
                      <a:lnTo>
                        <a:pt x="10" y="7"/>
                      </a:lnTo>
                      <a:lnTo>
                        <a:pt x="12" y="9"/>
                      </a:lnTo>
                      <a:lnTo>
                        <a:pt x="12" y="3"/>
                      </a:lnTo>
                      <a:lnTo>
                        <a:pt x="15" y="2"/>
                      </a:lnTo>
                      <a:lnTo>
                        <a:pt x="17" y="6"/>
                      </a:lnTo>
                      <a:lnTo>
                        <a:pt x="23" y="3"/>
                      </a:lnTo>
                      <a:lnTo>
                        <a:pt x="27" y="11"/>
                      </a:lnTo>
                      <a:lnTo>
                        <a:pt x="23" y="14"/>
                      </a:lnTo>
                      <a:lnTo>
                        <a:pt x="19" y="13"/>
                      </a:lnTo>
                      <a:lnTo>
                        <a:pt x="22" y="16"/>
                      </a:lnTo>
                      <a:lnTo>
                        <a:pt x="17" y="16"/>
                      </a:lnTo>
                      <a:lnTo>
                        <a:pt x="20" y="18"/>
                      </a:lnTo>
                      <a:lnTo>
                        <a:pt x="29" y="12"/>
                      </a:lnTo>
                      <a:lnTo>
                        <a:pt x="37" y="22"/>
                      </a:lnTo>
                      <a:lnTo>
                        <a:pt x="36" y="27"/>
                      </a:lnTo>
                      <a:lnTo>
                        <a:pt x="34" y="28"/>
                      </a:lnTo>
                      <a:lnTo>
                        <a:pt x="34" y="30"/>
                      </a:lnTo>
                      <a:lnTo>
                        <a:pt x="29" y="23"/>
                      </a:lnTo>
                      <a:lnTo>
                        <a:pt x="33" y="32"/>
                      </a:lnTo>
                      <a:lnTo>
                        <a:pt x="31" y="32"/>
                      </a:lnTo>
                      <a:lnTo>
                        <a:pt x="26" y="30"/>
                      </a:lnTo>
                      <a:lnTo>
                        <a:pt x="15" y="14"/>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 name="Freeform 74"/>
                <p:cNvSpPr>
                  <a:spLocks/>
                </p:cNvSpPr>
                <p:nvPr/>
              </p:nvSpPr>
              <p:spPr bwMode="auto">
                <a:xfrm>
                  <a:off x="4033838" y="2058988"/>
                  <a:ext cx="107950" cy="66675"/>
                </a:xfrm>
                <a:custGeom>
                  <a:avLst/>
                  <a:gdLst>
                    <a:gd name="T0" fmla="*/ 26 w 68"/>
                    <a:gd name="T1" fmla="*/ 35 h 42"/>
                    <a:gd name="T2" fmla="*/ 24 w 68"/>
                    <a:gd name="T3" fmla="*/ 36 h 42"/>
                    <a:gd name="T4" fmla="*/ 21 w 68"/>
                    <a:gd name="T5" fmla="*/ 35 h 42"/>
                    <a:gd name="T6" fmla="*/ 20 w 68"/>
                    <a:gd name="T7" fmla="*/ 39 h 42"/>
                    <a:gd name="T8" fmla="*/ 17 w 68"/>
                    <a:gd name="T9" fmla="*/ 37 h 42"/>
                    <a:gd name="T10" fmla="*/ 14 w 68"/>
                    <a:gd name="T11" fmla="*/ 41 h 42"/>
                    <a:gd name="T12" fmla="*/ 1 w 68"/>
                    <a:gd name="T13" fmla="*/ 39 h 42"/>
                    <a:gd name="T14" fmla="*/ 12 w 68"/>
                    <a:gd name="T15" fmla="*/ 32 h 42"/>
                    <a:gd name="T16" fmla="*/ 20 w 68"/>
                    <a:gd name="T17" fmla="*/ 28 h 42"/>
                    <a:gd name="T18" fmla="*/ 10 w 68"/>
                    <a:gd name="T19" fmla="*/ 28 h 42"/>
                    <a:gd name="T20" fmla="*/ 6 w 68"/>
                    <a:gd name="T21" fmla="*/ 19 h 42"/>
                    <a:gd name="T22" fmla="*/ 5 w 68"/>
                    <a:gd name="T23" fmla="*/ 24 h 42"/>
                    <a:gd name="T24" fmla="*/ 12 w 68"/>
                    <a:gd name="T25" fmla="*/ 25 h 42"/>
                    <a:gd name="T26" fmla="*/ 3 w 68"/>
                    <a:gd name="T27" fmla="*/ 31 h 42"/>
                    <a:gd name="T28" fmla="*/ 3 w 68"/>
                    <a:gd name="T29" fmla="*/ 33 h 42"/>
                    <a:gd name="T30" fmla="*/ 2 w 68"/>
                    <a:gd name="T31" fmla="*/ 29 h 42"/>
                    <a:gd name="T32" fmla="*/ 5 w 68"/>
                    <a:gd name="T33" fmla="*/ 18 h 42"/>
                    <a:gd name="T34" fmla="*/ 3 w 68"/>
                    <a:gd name="T35" fmla="*/ 8 h 42"/>
                    <a:gd name="T36" fmla="*/ 4 w 68"/>
                    <a:gd name="T37" fmla="*/ 6 h 42"/>
                    <a:gd name="T38" fmla="*/ 8 w 68"/>
                    <a:gd name="T39" fmla="*/ 4 h 42"/>
                    <a:gd name="T40" fmla="*/ 15 w 68"/>
                    <a:gd name="T41" fmla="*/ 4 h 42"/>
                    <a:gd name="T42" fmla="*/ 19 w 68"/>
                    <a:gd name="T43" fmla="*/ 4 h 42"/>
                    <a:gd name="T44" fmla="*/ 22 w 68"/>
                    <a:gd name="T45" fmla="*/ 1 h 42"/>
                    <a:gd name="T46" fmla="*/ 29 w 68"/>
                    <a:gd name="T47" fmla="*/ 6 h 42"/>
                    <a:gd name="T48" fmla="*/ 24 w 68"/>
                    <a:gd name="T49" fmla="*/ 8 h 42"/>
                    <a:gd name="T50" fmla="*/ 25 w 68"/>
                    <a:gd name="T51" fmla="*/ 17 h 42"/>
                    <a:gd name="T52" fmla="*/ 26 w 68"/>
                    <a:gd name="T53" fmla="*/ 18 h 42"/>
                    <a:gd name="T54" fmla="*/ 33 w 68"/>
                    <a:gd name="T55" fmla="*/ 14 h 42"/>
                    <a:gd name="T56" fmla="*/ 37 w 68"/>
                    <a:gd name="T57" fmla="*/ 13 h 42"/>
                    <a:gd name="T58" fmla="*/ 35 w 68"/>
                    <a:gd name="T59" fmla="*/ 0 h 42"/>
                    <a:gd name="T60" fmla="*/ 39 w 68"/>
                    <a:gd name="T61" fmla="*/ 13 h 42"/>
                    <a:gd name="T62" fmla="*/ 42 w 68"/>
                    <a:gd name="T63" fmla="*/ 11 h 42"/>
                    <a:gd name="T64" fmla="*/ 45 w 68"/>
                    <a:gd name="T65" fmla="*/ 12 h 42"/>
                    <a:gd name="T66" fmla="*/ 49 w 68"/>
                    <a:gd name="T67" fmla="*/ 11 h 42"/>
                    <a:gd name="T68" fmla="*/ 51 w 68"/>
                    <a:gd name="T69" fmla="*/ 7 h 42"/>
                    <a:gd name="T70" fmla="*/ 54 w 68"/>
                    <a:gd name="T71" fmla="*/ 2 h 42"/>
                    <a:gd name="T72" fmla="*/ 57 w 68"/>
                    <a:gd name="T73" fmla="*/ 14 h 42"/>
                    <a:gd name="T74" fmla="*/ 58 w 68"/>
                    <a:gd name="T75" fmla="*/ 15 h 42"/>
                    <a:gd name="T76" fmla="*/ 65 w 68"/>
                    <a:gd name="T77" fmla="*/ 14 h 42"/>
                    <a:gd name="T78" fmla="*/ 61 w 68"/>
                    <a:gd name="T79" fmla="*/ 24 h 42"/>
                    <a:gd name="T80" fmla="*/ 61 w 68"/>
                    <a:gd name="T81" fmla="*/ 27 h 42"/>
                    <a:gd name="T82" fmla="*/ 60 w 68"/>
                    <a:gd name="T83" fmla="*/ 29 h 42"/>
                    <a:gd name="T84" fmla="*/ 57 w 68"/>
                    <a:gd name="T85" fmla="*/ 38 h 42"/>
                    <a:gd name="T86" fmla="*/ 47 w 68"/>
                    <a:gd name="T87" fmla="*/ 27 h 42"/>
                    <a:gd name="T88" fmla="*/ 49 w 68"/>
                    <a:gd name="T89" fmla="*/ 30 h 42"/>
                    <a:gd name="T90" fmla="*/ 48 w 68"/>
                    <a:gd name="T91" fmla="*/ 38 h 42"/>
                    <a:gd name="T92" fmla="*/ 44 w 68"/>
                    <a:gd name="T93" fmla="*/ 33 h 42"/>
                    <a:gd name="T94" fmla="*/ 37 w 68"/>
                    <a:gd name="T95" fmla="*/ 31 h 42"/>
                    <a:gd name="T96" fmla="*/ 30 w 68"/>
                    <a:gd name="T97"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 h="42">
                      <a:moveTo>
                        <a:pt x="28" y="34"/>
                      </a:moveTo>
                      <a:lnTo>
                        <a:pt x="26" y="35"/>
                      </a:lnTo>
                      <a:lnTo>
                        <a:pt x="26" y="31"/>
                      </a:lnTo>
                      <a:lnTo>
                        <a:pt x="24" y="36"/>
                      </a:lnTo>
                      <a:lnTo>
                        <a:pt x="18" y="33"/>
                      </a:lnTo>
                      <a:lnTo>
                        <a:pt x="21" y="35"/>
                      </a:lnTo>
                      <a:lnTo>
                        <a:pt x="18" y="35"/>
                      </a:lnTo>
                      <a:lnTo>
                        <a:pt x="20" y="39"/>
                      </a:lnTo>
                      <a:lnTo>
                        <a:pt x="18" y="39"/>
                      </a:lnTo>
                      <a:lnTo>
                        <a:pt x="17" y="37"/>
                      </a:lnTo>
                      <a:lnTo>
                        <a:pt x="13" y="39"/>
                      </a:lnTo>
                      <a:lnTo>
                        <a:pt x="14" y="41"/>
                      </a:lnTo>
                      <a:lnTo>
                        <a:pt x="4" y="42"/>
                      </a:lnTo>
                      <a:lnTo>
                        <a:pt x="1" y="39"/>
                      </a:lnTo>
                      <a:lnTo>
                        <a:pt x="16" y="35"/>
                      </a:lnTo>
                      <a:lnTo>
                        <a:pt x="12" y="32"/>
                      </a:lnTo>
                      <a:lnTo>
                        <a:pt x="20" y="30"/>
                      </a:lnTo>
                      <a:lnTo>
                        <a:pt x="20" y="28"/>
                      </a:lnTo>
                      <a:lnTo>
                        <a:pt x="8" y="31"/>
                      </a:lnTo>
                      <a:lnTo>
                        <a:pt x="10" y="28"/>
                      </a:lnTo>
                      <a:lnTo>
                        <a:pt x="16" y="27"/>
                      </a:lnTo>
                      <a:lnTo>
                        <a:pt x="6" y="19"/>
                      </a:lnTo>
                      <a:lnTo>
                        <a:pt x="4" y="22"/>
                      </a:lnTo>
                      <a:lnTo>
                        <a:pt x="5" y="24"/>
                      </a:lnTo>
                      <a:lnTo>
                        <a:pt x="9" y="23"/>
                      </a:lnTo>
                      <a:lnTo>
                        <a:pt x="12" y="25"/>
                      </a:lnTo>
                      <a:lnTo>
                        <a:pt x="7" y="31"/>
                      </a:lnTo>
                      <a:lnTo>
                        <a:pt x="3" y="31"/>
                      </a:lnTo>
                      <a:lnTo>
                        <a:pt x="2" y="33"/>
                      </a:lnTo>
                      <a:lnTo>
                        <a:pt x="3" y="33"/>
                      </a:lnTo>
                      <a:lnTo>
                        <a:pt x="1" y="33"/>
                      </a:lnTo>
                      <a:lnTo>
                        <a:pt x="2" y="29"/>
                      </a:lnTo>
                      <a:lnTo>
                        <a:pt x="0" y="24"/>
                      </a:lnTo>
                      <a:lnTo>
                        <a:pt x="5" y="18"/>
                      </a:lnTo>
                      <a:lnTo>
                        <a:pt x="6" y="12"/>
                      </a:lnTo>
                      <a:lnTo>
                        <a:pt x="3" y="8"/>
                      </a:lnTo>
                      <a:lnTo>
                        <a:pt x="4" y="8"/>
                      </a:lnTo>
                      <a:lnTo>
                        <a:pt x="4" y="6"/>
                      </a:lnTo>
                      <a:lnTo>
                        <a:pt x="6" y="8"/>
                      </a:lnTo>
                      <a:lnTo>
                        <a:pt x="8" y="4"/>
                      </a:lnTo>
                      <a:lnTo>
                        <a:pt x="16" y="2"/>
                      </a:lnTo>
                      <a:lnTo>
                        <a:pt x="15" y="4"/>
                      </a:lnTo>
                      <a:lnTo>
                        <a:pt x="17" y="1"/>
                      </a:lnTo>
                      <a:lnTo>
                        <a:pt x="19" y="4"/>
                      </a:lnTo>
                      <a:lnTo>
                        <a:pt x="18" y="2"/>
                      </a:lnTo>
                      <a:lnTo>
                        <a:pt x="22" y="1"/>
                      </a:lnTo>
                      <a:lnTo>
                        <a:pt x="26" y="2"/>
                      </a:lnTo>
                      <a:lnTo>
                        <a:pt x="29" y="6"/>
                      </a:lnTo>
                      <a:lnTo>
                        <a:pt x="28" y="10"/>
                      </a:lnTo>
                      <a:lnTo>
                        <a:pt x="24" y="8"/>
                      </a:lnTo>
                      <a:lnTo>
                        <a:pt x="28" y="11"/>
                      </a:lnTo>
                      <a:lnTo>
                        <a:pt x="25" y="17"/>
                      </a:lnTo>
                      <a:lnTo>
                        <a:pt x="27" y="26"/>
                      </a:lnTo>
                      <a:lnTo>
                        <a:pt x="26" y="18"/>
                      </a:lnTo>
                      <a:lnTo>
                        <a:pt x="30" y="11"/>
                      </a:lnTo>
                      <a:lnTo>
                        <a:pt x="33" y="14"/>
                      </a:lnTo>
                      <a:lnTo>
                        <a:pt x="32" y="8"/>
                      </a:lnTo>
                      <a:lnTo>
                        <a:pt x="37" y="13"/>
                      </a:lnTo>
                      <a:lnTo>
                        <a:pt x="33" y="5"/>
                      </a:lnTo>
                      <a:lnTo>
                        <a:pt x="35" y="0"/>
                      </a:lnTo>
                      <a:lnTo>
                        <a:pt x="43" y="2"/>
                      </a:lnTo>
                      <a:lnTo>
                        <a:pt x="39" y="13"/>
                      </a:lnTo>
                      <a:lnTo>
                        <a:pt x="41" y="10"/>
                      </a:lnTo>
                      <a:lnTo>
                        <a:pt x="42" y="11"/>
                      </a:lnTo>
                      <a:lnTo>
                        <a:pt x="43" y="8"/>
                      </a:lnTo>
                      <a:lnTo>
                        <a:pt x="45" y="12"/>
                      </a:lnTo>
                      <a:lnTo>
                        <a:pt x="45" y="6"/>
                      </a:lnTo>
                      <a:lnTo>
                        <a:pt x="49" y="11"/>
                      </a:lnTo>
                      <a:lnTo>
                        <a:pt x="48" y="15"/>
                      </a:lnTo>
                      <a:lnTo>
                        <a:pt x="51" y="7"/>
                      </a:lnTo>
                      <a:lnTo>
                        <a:pt x="54" y="12"/>
                      </a:lnTo>
                      <a:lnTo>
                        <a:pt x="54" y="2"/>
                      </a:lnTo>
                      <a:lnTo>
                        <a:pt x="61" y="11"/>
                      </a:lnTo>
                      <a:lnTo>
                        <a:pt x="57" y="14"/>
                      </a:lnTo>
                      <a:lnTo>
                        <a:pt x="55" y="19"/>
                      </a:lnTo>
                      <a:lnTo>
                        <a:pt x="58" y="15"/>
                      </a:lnTo>
                      <a:lnTo>
                        <a:pt x="63" y="17"/>
                      </a:lnTo>
                      <a:lnTo>
                        <a:pt x="65" y="14"/>
                      </a:lnTo>
                      <a:lnTo>
                        <a:pt x="68" y="23"/>
                      </a:lnTo>
                      <a:lnTo>
                        <a:pt x="61" y="24"/>
                      </a:lnTo>
                      <a:lnTo>
                        <a:pt x="63" y="25"/>
                      </a:lnTo>
                      <a:lnTo>
                        <a:pt x="61" y="27"/>
                      </a:lnTo>
                      <a:lnTo>
                        <a:pt x="63" y="27"/>
                      </a:lnTo>
                      <a:lnTo>
                        <a:pt x="60" y="29"/>
                      </a:lnTo>
                      <a:lnTo>
                        <a:pt x="66" y="33"/>
                      </a:lnTo>
                      <a:lnTo>
                        <a:pt x="57" y="38"/>
                      </a:lnTo>
                      <a:lnTo>
                        <a:pt x="47" y="25"/>
                      </a:lnTo>
                      <a:lnTo>
                        <a:pt x="47" y="27"/>
                      </a:lnTo>
                      <a:lnTo>
                        <a:pt x="43" y="28"/>
                      </a:lnTo>
                      <a:lnTo>
                        <a:pt x="49" y="30"/>
                      </a:lnTo>
                      <a:lnTo>
                        <a:pt x="51" y="36"/>
                      </a:lnTo>
                      <a:lnTo>
                        <a:pt x="48" y="38"/>
                      </a:lnTo>
                      <a:lnTo>
                        <a:pt x="43" y="37"/>
                      </a:lnTo>
                      <a:lnTo>
                        <a:pt x="44" y="33"/>
                      </a:lnTo>
                      <a:lnTo>
                        <a:pt x="38" y="29"/>
                      </a:lnTo>
                      <a:lnTo>
                        <a:pt x="37" y="31"/>
                      </a:lnTo>
                      <a:lnTo>
                        <a:pt x="40" y="36"/>
                      </a:lnTo>
                      <a:lnTo>
                        <a:pt x="30" y="32"/>
                      </a:lnTo>
                      <a:lnTo>
                        <a:pt x="28" y="34"/>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 name="Freeform 75"/>
                <p:cNvSpPr>
                  <a:spLocks/>
                </p:cNvSpPr>
                <p:nvPr/>
              </p:nvSpPr>
              <p:spPr bwMode="auto">
                <a:xfrm>
                  <a:off x="4692650" y="2435225"/>
                  <a:ext cx="33338" cy="109538"/>
                </a:xfrm>
                <a:custGeom>
                  <a:avLst/>
                  <a:gdLst>
                    <a:gd name="T0" fmla="*/ 4 w 21"/>
                    <a:gd name="T1" fmla="*/ 69 h 69"/>
                    <a:gd name="T2" fmla="*/ 2 w 21"/>
                    <a:gd name="T3" fmla="*/ 48 h 69"/>
                    <a:gd name="T4" fmla="*/ 10 w 21"/>
                    <a:gd name="T5" fmla="*/ 43 h 69"/>
                    <a:gd name="T6" fmla="*/ 6 w 21"/>
                    <a:gd name="T7" fmla="*/ 45 h 69"/>
                    <a:gd name="T8" fmla="*/ 8 w 21"/>
                    <a:gd name="T9" fmla="*/ 41 h 69"/>
                    <a:gd name="T10" fmla="*/ 7 w 21"/>
                    <a:gd name="T11" fmla="*/ 40 h 69"/>
                    <a:gd name="T12" fmla="*/ 2 w 21"/>
                    <a:gd name="T13" fmla="*/ 44 h 69"/>
                    <a:gd name="T14" fmla="*/ 3 w 21"/>
                    <a:gd name="T15" fmla="*/ 41 h 69"/>
                    <a:gd name="T16" fmla="*/ 8 w 21"/>
                    <a:gd name="T17" fmla="*/ 39 h 69"/>
                    <a:gd name="T18" fmla="*/ 2 w 21"/>
                    <a:gd name="T19" fmla="*/ 40 h 69"/>
                    <a:gd name="T20" fmla="*/ 6 w 21"/>
                    <a:gd name="T21" fmla="*/ 34 h 69"/>
                    <a:gd name="T22" fmla="*/ 2 w 21"/>
                    <a:gd name="T23" fmla="*/ 35 h 69"/>
                    <a:gd name="T24" fmla="*/ 0 w 21"/>
                    <a:gd name="T25" fmla="*/ 32 h 69"/>
                    <a:gd name="T26" fmla="*/ 4 w 21"/>
                    <a:gd name="T27" fmla="*/ 30 h 69"/>
                    <a:gd name="T28" fmla="*/ 4 w 21"/>
                    <a:gd name="T29" fmla="*/ 26 h 69"/>
                    <a:gd name="T30" fmla="*/ 9 w 21"/>
                    <a:gd name="T31" fmla="*/ 24 h 69"/>
                    <a:gd name="T32" fmla="*/ 6 w 21"/>
                    <a:gd name="T33" fmla="*/ 20 h 69"/>
                    <a:gd name="T34" fmla="*/ 6 w 21"/>
                    <a:gd name="T35" fmla="*/ 18 h 69"/>
                    <a:gd name="T36" fmla="*/ 9 w 21"/>
                    <a:gd name="T37" fmla="*/ 18 h 69"/>
                    <a:gd name="T38" fmla="*/ 6 w 21"/>
                    <a:gd name="T39" fmla="*/ 17 h 69"/>
                    <a:gd name="T40" fmla="*/ 9 w 21"/>
                    <a:gd name="T41" fmla="*/ 13 h 69"/>
                    <a:gd name="T42" fmla="*/ 4 w 21"/>
                    <a:gd name="T43" fmla="*/ 12 h 69"/>
                    <a:gd name="T44" fmla="*/ 4 w 21"/>
                    <a:gd name="T45" fmla="*/ 6 h 69"/>
                    <a:gd name="T46" fmla="*/ 8 w 21"/>
                    <a:gd name="T47" fmla="*/ 8 h 69"/>
                    <a:gd name="T48" fmla="*/ 6 w 21"/>
                    <a:gd name="T49" fmla="*/ 4 h 69"/>
                    <a:gd name="T50" fmla="*/ 8 w 21"/>
                    <a:gd name="T51" fmla="*/ 3 h 69"/>
                    <a:gd name="T52" fmla="*/ 10 w 21"/>
                    <a:gd name="T53" fmla="*/ 0 h 69"/>
                    <a:gd name="T54" fmla="*/ 16 w 21"/>
                    <a:gd name="T55" fmla="*/ 1 h 69"/>
                    <a:gd name="T56" fmla="*/ 16 w 21"/>
                    <a:gd name="T57" fmla="*/ 3 h 69"/>
                    <a:gd name="T58" fmla="*/ 12 w 21"/>
                    <a:gd name="T59" fmla="*/ 4 h 69"/>
                    <a:gd name="T60" fmla="*/ 18 w 21"/>
                    <a:gd name="T61" fmla="*/ 5 h 69"/>
                    <a:gd name="T62" fmla="*/ 16 w 21"/>
                    <a:gd name="T63" fmla="*/ 7 h 69"/>
                    <a:gd name="T64" fmla="*/ 19 w 21"/>
                    <a:gd name="T65" fmla="*/ 10 h 69"/>
                    <a:gd name="T66" fmla="*/ 21 w 21"/>
                    <a:gd name="T67" fmla="*/ 14 h 69"/>
                    <a:gd name="T68" fmla="*/ 19 w 21"/>
                    <a:gd name="T69" fmla="*/ 12 h 69"/>
                    <a:gd name="T70" fmla="*/ 19 w 21"/>
                    <a:gd name="T71" fmla="*/ 14 h 69"/>
                    <a:gd name="T72" fmla="*/ 18 w 21"/>
                    <a:gd name="T73" fmla="*/ 15 h 69"/>
                    <a:gd name="T74" fmla="*/ 21 w 21"/>
                    <a:gd name="T75" fmla="*/ 18 h 69"/>
                    <a:gd name="T76" fmla="*/ 16 w 21"/>
                    <a:gd name="T77" fmla="*/ 44 h 69"/>
                    <a:gd name="T78" fmla="*/ 4 w 21"/>
                    <a:gd name="T7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 h="69">
                      <a:moveTo>
                        <a:pt x="4" y="69"/>
                      </a:moveTo>
                      <a:lnTo>
                        <a:pt x="2" y="48"/>
                      </a:lnTo>
                      <a:lnTo>
                        <a:pt x="10" y="43"/>
                      </a:lnTo>
                      <a:lnTo>
                        <a:pt x="6" y="45"/>
                      </a:lnTo>
                      <a:lnTo>
                        <a:pt x="8" y="41"/>
                      </a:lnTo>
                      <a:lnTo>
                        <a:pt x="7" y="40"/>
                      </a:lnTo>
                      <a:lnTo>
                        <a:pt x="2" y="44"/>
                      </a:lnTo>
                      <a:lnTo>
                        <a:pt x="3" y="41"/>
                      </a:lnTo>
                      <a:lnTo>
                        <a:pt x="8" y="39"/>
                      </a:lnTo>
                      <a:lnTo>
                        <a:pt x="2" y="40"/>
                      </a:lnTo>
                      <a:lnTo>
                        <a:pt x="6" y="34"/>
                      </a:lnTo>
                      <a:lnTo>
                        <a:pt x="2" y="35"/>
                      </a:lnTo>
                      <a:lnTo>
                        <a:pt x="0" y="32"/>
                      </a:lnTo>
                      <a:lnTo>
                        <a:pt x="4" y="30"/>
                      </a:lnTo>
                      <a:lnTo>
                        <a:pt x="4" y="26"/>
                      </a:lnTo>
                      <a:lnTo>
                        <a:pt x="9" y="24"/>
                      </a:lnTo>
                      <a:lnTo>
                        <a:pt x="6" y="20"/>
                      </a:lnTo>
                      <a:lnTo>
                        <a:pt x="6" y="18"/>
                      </a:lnTo>
                      <a:lnTo>
                        <a:pt x="9" y="18"/>
                      </a:lnTo>
                      <a:lnTo>
                        <a:pt x="6" y="17"/>
                      </a:lnTo>
                      <a:lnTo>
                        <a:pt x="9" y="13"/>
                      </a:lnTo>
                      <a:lnTo>
                        <a:pt x="4" y="12"/>
                      </a:lnTo>
                      <a:lnTo>
                        <a:pt x="4" y="6"/>
                      </a:lnTo>
                      <a:lnTo>
                        <a:pt x="8" y="8"/>
                      </a:lnTo>
                      <a:lnTo>
                        <a:pt x="6" y="4"/>
                      </a:lnTo>
                      <a:lnTo>
                        <a:pt x="8" y="3"/>
                      </a:lnTo>
                      <a:lnTo>
                        <a:pt x="10" y="0"/>
                      </a:lnTo>
                      <a:lnTo>
                        <a:pt x="16" y="1"/>
                      </a:lnTo>
                      <a:lnTo>
                        <a:pt x="16" y="3"/>
                      </a:lnTo>
                      <a:lnTo>
                        <a:pt x="12" y="4"/>
                      </a:lnTo>
                      <a:lnTo>
                        <a:pt x="18" y="5"/>
                      </a:lnTo>
                      <a:lnTo>
                        <a:pt x="16" y="7"/>
                      </a:lnTo>
                      <a:lnTo>
                        <a:pt x="19" y="10"/>
                      </a:lnTo>
                      <a:lnTo>
                        <a:pt x="21" y="14"/>
                      </a:lnTo>
                      <a:lnTo>
                        <a:pt x="19" y="12"/>
                      </a:lnTo>
                      <a:lnTo>
                        <a:pt x="19" y="14"/>
                      </a:lnTo>
                      <a:lnTo>
                        <a:pt x="18" y="15"/>
                      </a:lnTo>
                      <a:lnTo>
                        <a:pt x="21" y="18"/>
                      </a:lnTo>
                      <a:lnTo>
                        <a:pt x="16" y="44"/>
                      </a:lnTo>
                      <a:lnTo>
                        <a:pt x="4" y="69"/>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 name="Freeform 76"/>
                <p:cNvSpPr>
                  <a:spLocks/>
                </p:cNvSpPr>
                <p:nvPr/>
              </p:nvSpPr>
              <p:spPr bwMode="auto">
                <a:xfrm>
                  <a:off x="4679950" y="2443163"/>
                  <a:ext cx="19050" cy="25400"/>
                </a:xfrm>
                <a:custGeom>
                  <a:avLst/>
                  <a:gdLst>
                    <a:gd name="T0" fmla="*/ 10 w 12"/>
                    <a:gd name="T1" fmla="*/ 1 h 16"/>
                    <a:gd name="T2" fmla="*/ 12 w 12"/>
                    <a:gd name="T3" fmla="*/ 7 h 16"/>
                    <a:gd name="T4" fmla="*/ 10 w 12"/>
                    <a:gd name="T5" fmla="*/ 6 h 16"/>
                    <a:gd name="T6" fmla="*/ 10 w 12"/>
                    <a:gd name="T7" fmla="*/ 11 h 16"/>
                    <a:gd name="T8" fmla="*/ 6 w 12"/>
                    <a:gd name="T9" fmla="*/ 16 h 16"/>
                    <a:gd name="T10" fmla="*/ 0 w 12"/>
                    <a:gd name="T11" fmla="*/ 15 h 16"/>
                    <a:gd name="T12" fmla="*/ 3 w 12"/>
                    <a:gd name="T13" fmla="*/ 11 h 16"/>
                    <a:gd name="T14" fmla="*/ 7 w 12"/>
                    <a:gd name="T15" fmla="*/ 9 h 16"/>
                    <a:gd name="T16" fmla="*/ 5 w 12"/>
                    <a:gd name="T17" fmla="*/ 7 h 16"/>
                    <a:gd name="T18" fmla="*/ 7 w 12"/>
                    <a:gd name="T19" fmla="*/ 0 h 16"/>
                    <a:gd name="T20" fmla="*/ 10 w 12"/>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10" y="1"/>
                      </a:moveTo>
                      <a:lnTo>
                        <a:pt x="12" y="7"/>
                      </a:lnTo>
                      <a:lnTo>
                        <a:pt x="10" y="6"/>
                      </a:lnTo>
                      <a:lnTo>
                        <a:pt x="10" y="11"/>
                      </a:lnTo>
                      <a:lnTo>
                        <a:pt x="6" y="16"/>
                      </a:lnTo>
                      <a:lnTo>
                        <a:pt x="0" y="15"/>
                      </a:lnTo>
                      <a:lnTo>
                        <a:pt x="3" y="11"/>
                      </a:lnTo>
                      <a:lnTo>
                        <a:pt x="7" y="9"/>
                      </a:lnTo>
                      <a:lnTo>
                        <a:pt x="5" y="7"/>
                      </a:lnTo>
                      <a:lnTo>
                        <a:pt x="7" y="0"/>
                      </a:lnTo>
                      <a:lnTo>
                        <a:pt x="10" y="1"/>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 name="Freeform 77"/>
                <p:cNvSpPr>
                  <a:spLocks/>
                </p:cNvSpPr>
                <p:nvPr/>
              </p:nvSpPr>
              <p:spPr bwMode="auto">
                <a:xfrm>
                  <a:off x="4745038" y="2490788"/>
                  <a:ext cx="39688" cy="55563"/>
                </a:xfrm>
                <a:custGeom>
                  <a:avLst/>
                  <a:gdLst>
                    <a:gd name="T0" fmla="*/ 23 w 25"/>
                    <a:gd name="T1" fmla="*/ 13 h 35"/>
                    <a:gd name="T2" fmla="*/ 25 w 25"/>
                    <a:gd name="T3" fmla="*/ 19 h 35"/>
                    <a:gd name="T4" fmla="*/ 22 w 25"/>
                    <a:gd name="T5" fmla="*/ 21 h 35"/>
                    <a:gd name="T6" fmla="*/ 20 w 25"/>
                    <a:gd name="T7" fmla="*/ 30 h 35"/>
                    <a:gd name="T8" fmla="*/ 18 w 25"/>
                    <a:gd name="T9" fmla="*/ 30 h 35"/>
                    <a:gd name="T10" fmla="*/ 14 w 25"/>
                    <a:gd name="T11" fmla="*/ 16 h 35"/>
                    <a:gd name="T12" fmla="*/ 14 w 25"/>
                    <a:gd name="T13" fmla="*/ 22 h 35"/>
                    <a:gd name="T14" fmla="*/ 15 w 25"/>
                    <a:gd name="T15" fmla="*/ 23 h 35"/>
                    <a:gd name="T16" fmla="*/ 13 w 25"/>
                    <a:gd name="T17" fmla="*/ 26 h 35"/>
                    <a:gd name="T18" fmla="*/ 16 w 25"/>
                    <a:gd name="T19" fmla="*/ 28 h 35"/>
                    <a:gd name="T20" fmla="*/ 14 w 25"/>
                    <a:gd name="T21" fmla="*/ 28 h 35"/>
                    <a:gd name="T22" fmla="*/ 15 w 25"/>
                    <a:gd name="T23" fmla="*/ 33 h 35"/>
                    <a:gd name="T24" fmla="*/ 12 w 25"/>
                    <a:gd name="T25" fmla="*/ 35 h 35"/>
                    <a:gd name="T26" fmla="*/ 6 w 25"/>
                    <a:gd name="T27" fmla="*/ 30 h 35"/>
                    <a:gd name="T28" fmla="*/ 6 w 25"/>
                    <a:gd name="T29" fmla="*/ 33 h 35"/>
                    <a:gd name="T30" fmla="*/ 2 w 25"/>
                    <a:gd name="T31" fmla="*/ 32 h 35"/>
                    <a:gd name="T32" fmla="*/ 0 w 25"/>
                    <a:gd name="T33" fmla="*/ 31 h 35"/>
                    <a:gd name="T34" fmla="*/ 2 w 25"/>
                    <a:gd name="T35" fmla="*/ 26 h 35"/>
                    <a:gd name="T36" fmla="*/ 1 w 25"/>
                    <a:gd name="T37" fmla="*/ 25 h 35"/>
                    <a:gd name="T38" fmla="*/ 3 w 25"/>
                    <a:gd name="T39" fmla="*/ 24 h 35"/>
                    <a:gd name="T40" fmla="*/ 3 w 25"/>
                    <a:gd name="T41" fmla="*/ 20 h 35"/>
                    <a:gd name="T42" fmla="*/ 7 w 25"/>
                    <a:gd name="T43" fmla="*/ 12 h 35"/>
                    <a:gd name="T44" fmla="*/ 4 w 25"/>
                    <a:gd name="T45" fmla="*/ 14 h 35"/>
                    <a:gd name="T46" fmla="*/ 3 w 25"/>
                    <a:gd name="T47" fmla="*/ 8 h 35"/>
                    <a:gd name="T48" fmla="*/ 6 w 25"/>
                    <a:gd name="T49" fmla="*/ 10 h 35"/>
                    <a:gd name="T50" fmla="*/ 2 w 25"/>
                    <a:gd name="T51" fmla="*/ 2 h 35"/>
                    <a:gd name="T52" fmla="*/ 7 w 25"/>
                    <a:gd name="T53" fmla="*/ 0 h 35"/>
                    <a:gd name="T54" fmla="*/ 18 w 25"/>
                    <a:gd name="T55" fmla="*/ 9 h 35"/>
                    <a:gd name="T56" fmla="*/ 18 w 25"/>
                    <a:gd name="T57" fmla="*/ 13 h 35"/>
                    <a:gd name="T58" fmla="*/ 19 w 25"/>
                    <a:gd name="T59" fmla="*/ 9 h 35"/>
                    <a:gd name="T60" fmla="*/ 23 w 25"/>
                    <a:gd name="T61"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35">
                      <a:moveTo>
                        <a:pt x="23" y="13"/>
                      </a:moveTo>
                      <a:lnTo>
                        <a:pt x="25" y="19"/>
                      </a:lnTo>
                      <a:lnTo>
                        <a:pt x="22" y="21"/>
                      </a:lnTo>
                      <a:lnTo>
                        <a:pt x="20" y="30"/>
                      </a:lnTo>
                      <a:lnTo>
                        <a:pt x="18" y="30"/>
                      </a:lnTo>
                      <a:lnTo>
                        <a:pt x="14" y="16"/>
                      </a:lnTo>
                      <a:lnTo>
                        <a:pt x="14" y="22"/>
                      </a:lnTo>
                      <a:lnTo>
                        <a:pt x="15" y="23"/>
                      </a:lnTo>
                      <a:lnTo>
                        <a:pt x="13" y="26"/>
                      </a:lnTo>
                      <a:lnTo>
                        <a:pt x="16" y="28"/>
                      </a:lnTo>
                      <a:lnTo>
                        <a:pt x="14" y="28"/>
                      </a:lnTo>
                      <a:lnTo>
                        <a:pt x="15" y="33"/>
                      </a:lnTo>
                      <a:lnTo>
                        <a:pt x="12" y="35"/>
                      </a:lnTo>
                      <a:lnTo>
                        <a:pt x="6" y="30"/>
                      </a:lnTo>
                      <a:lnTo>
                        <a:pt x="6" y="33"/>
                      </a:lnTo>
                      <a:lnTo>
                        <a:pt x="2" y="32"/>
                      </a:lnTo>
                      <a:lnTo>
                        <a:pt x="0" y="31"/>
                      </a:lnTo>
                      <a:lnTo>
                        <a:pt x="2" y="26"/>
                      </a:lnTo>
                      <a:lnTo>
                        <a:pt x="1" y="25"/>
                      </a:lnTo>
                      <a:lnTo>
                        <a:pt x="3" y="24"/>
                      </a:lnTo>
                      <a:lnTo>
                        <a:pt x="3" y="20"/>
                      </a:lnTo>
                      <a:lnTo>
                        <a:pt x="7" y="12"/>
                      </a:lnTo>
                      <a:lnTo>
                        <a:pt x="4" y="14"/>
                      </a:lnTo>
                      <a:lnTo>
                        <a:pt x="3" y="8"/>
                      </a:lnTo>
                      <a:lnTo>
                        <a:pt x="6" y="10"/>
                      </a:lnTo>
                      <a:lnTo>
                        <a:pt x="2" y="2"/>
                      </a:lnTo>
                      <a:lnTo>
                        <a:pt x="7" y="0"/>
                      </a:lnTo>
                      <a:lnTo>
                        <a:pt x="18" y="9"/>
                      </a:lnTo>
                      <a:lnTo>
                        <a:pt x="18" y="13"/>
                      </a:lnTo>
                      <a:lnTo>
                        <a:pt x="19" y="9"/>
                      </a:lnTo>
                      <a:lnTo>
                        <a:pt x="23" y="13"/>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 name="Freeform 78"/>
                <p:cNvSpPr>
                  <a:spLocks/>
                </p:cNvSpPr>
                <p:nvPr/>
              </p:nvSpPr>
              <p:spPr bwMode="auto">
                <a:xfrm>
                  <a:off x="4711700" y="2495550"/>
                  <a:ext cx="39688" cy="68263"/>
                </a:xfrm>
                <a:custGeom>
                  <a:avLst/>
                  <a:gdLst>
                    <a:gd name="T0" fmla="*/ 7 w 25"/>
                    <a:gd name="T1" fmla="*/ 41 h 43"/>
                    <a:gd name="T2" fmla="*/ 6 w 25"/>
                    <a:gd name="T3" fmla="*/ 39 h 43"/>
                    <a:gd name="T4" fmla="*/ 9 w 25"/>
                    <a:gd name="T5" fmla="*/ 30 h 43"/>
                    <a:gd name="T6" fmla="*/ 6 w 25"/>
                    <a:gd name="T7" fmla="*/ 35 h 43"/>
                    <a:gd name="T8" fmla="*/ 4 w 25"/>
                    <a:gd name="T9" fmla="*/ 35 h 43"/>
                    <a:gd name="T10" fmla="*/ 5 w 25"/>
                    <a:gd name="T11" fmla="*/ 37 h 43"/>
                    <a:gd name="T12" fmla="*/ 2 w 25"/>
                    <a:gd name="T13" fmla="*/ 43 h 43"/>
                    <a:gd name="T14" fmla="*/ 0 w 25"/>
                    <a:gd name="T15" fmla="*/ 39 h 43"/>
                    <a:gd name="T16" fmla="*/ 3 w 25"/>
                    <a:gd name="T17" fmla="*/ 35 h 43"/>
                    <a:gd name="T18" fmla="*/ 3 w 25"/>
                    <a:gd name="T19" fmla="*/ 30 h 43"/>
                    <a:gd name="T20" fmla="*/ 6 w 25"/>
                    <a:gd name="T21" fmla="*/ 29 h 43"/>
                    <a:gd name="T22" fmla="*/ 4 w 25"/>
                    <a:gd name="T23" fmla="*/ 29 h 43"/>
                    <a:gd name="T24" fmla="*/ 4 w 25"/>
                    <a:gd name="T25" fmla="*/ 25 h 43"/>
                    <a:gd name="T26" fmla="*/ 8 w 25"/>
                    <a:gd name="T27" fmla="*/ 23 h 43"/>
                    <a:gd name="T28" fmla="*/ 7 w 25"/>
                    <a:gd name="T29" fmla="*/ 26 h 43"/>
                    <a:gd name="T30" fmla="*/ 9 w 25"/>
                    <a:gd name="T31" fmla="*/ 25 h 43"/>
                    <a:gd name="T32" fmla="*/ 10 w 25"/>
                    <a:gd name="T33" fmla="*/ 28 h 43"/>
                    <a:gd name="T34" fmla="*/ 13 w 25"/>
                    <a:gd name="T35" fmla="*/ 23 h 43"/>
                    <a:gd name="T36" fmla="*/ 13 w 25"/>
                    <a:gd name="T37" fmla="*/ 19 h 43"/>
                    <a:gd name="T38" fmla="*/ 10 w 25"/>
                    <a:gd name="T39" fmla="*/ 21 h 43"/>
                    <a:gd name="T40" fmla="*/ 7 w 25"/>
                    <a:gd name="T41" fmla="*/ 16 h 43"/>
                    <a:gd name="T42" fmla="*/ 15 w 25"/>
                    <a:gd name="T43" fmla="*/ 15 h 43"/>
                    <a:gd name="T44" fmla="*/ 10 w 25"/>
                    <a:gd name="T45" fmla="*/ 14 h 43"/>
                    <a:gd name="T46" fmla="*/ 12 w 25"/>
                    <a:gd name="T47" fmla="*/ 11 h 43"/>
                    <a:gd name="T48" fmla="*/ 9 w 25"/>
                    <a:gd name="T49" fmla="*/ 11 h 43"/>
                    <a:gd name="T50" fmla="*/ 9 w 25"/>
                    <a:gd name="T51" fmla="*/ 8 h 43"/>
                    <a:gd name="T52" fmla="*/ 11 w 25"/>
                    <a:gd name="T53" fmla="*/ 2 h 43"/>
                    <a:gd name="T54" fmla="*/ 13 w 25"/>
                    <a:gd name="T55" fmla="*/ 6 h 43"/>
                    <a:gd name="T56" fmla="*/ 14 w 25"/>
                    <a:gd name="T57" fmla="*/ 2 h 43"/>
                    <a:gd name="T58" fmla="*/ 18 w 25"/>
                    <a:gd name="T59" fmla="*/ 5 h 43"/>
                    <a:gd name="T60" fmla="*/ 16 w 25"/>
                    <a:gd name="T61" fmla="*/ 0 h 43"/>
                    <a:gd name="T62" fmla="*/ 21 w 25"/>
                    <a:gd name="T63" fmla="*/ 5 h 43"/>
                    <a:gd name="T64" fmla="*/ 21 w 25"/>
                    <a:gd name="T65" fmla="*/ 9 h 43"/>
                    <a:gd name="T66" fmla="*/ 19 w 25"/>
                    <a:gd name="T67" fmla="*/ 13 h 43"/>
                    <a:gd name="T68" fmla="*/ 16 w 25"/>
                    <a:gd name="T69" fmla="*/ 15 h 43"/>
                    <a:gd name="T70" fmla="*/ 21 w 25"/>
                    <a:gd name="T71" fmla="*/ 13 h 43"/>
                    <a:gd name="T72" fmla="*/ 23 w 25"/>
                    <a:gd name="T73" fmla="*/ 9 h 43"/>
                    <a:gd name="T74" fmla="*/ 25 w 25"/>
                    <a:gd name="T75" fmla="*/ 13 h 43"/>
                    <a:gd name="T76" fmla="*/ 23 w 25"/>
                    <a:gd name="T77" fmla="*/ 16 h 43"/>
                    <a:gd name="T78" fmla="*/ 23 w 25"/>
                    <a:gd name="T79" fmla="*/ 21 h 43"/>
                    <a:gd name="T80" fmla="*/ 21 w 25"/>
                    <a:gd name="T81" fmla="*/ 22 h 43"/>
                    <a:gd name="T82" fmla="*/ 18 w 25"/>
                    <a:gd name="T83" fmla="*/ 17 h 43"/>
                    <a:gd name="T84" fmla="*/ 19 w 25"/>
                    <a:gd name="T85" fmla="*/ 20 h 43"/>
                    <a:gd name="T86" fmla="*/ 15 w 25"/>
                    <a:gd name="T87" fmla="*/ 23 h 43"/>
                    <a:gd name="T88" fmla="*/ 17 w 25"/>
                    <a:gd name="T89" fmla="*/ 27 h 43"/>
                    <a:gd name="T90" fmla="*/ 15 w 25"/>
                    <a:gd name="T91" fmla="*/ 26 h 43"/>
                    <a:gd name="T92" fmla="*/ 13 w 25"/>
                    <a:gd name="T93" fmla="*/ 33 h 43"/>
                    <a:gd name="T94" fmla="*/ 11 w 25"/>
                    <a:gd name="T95" fmla="*/ 29 h 43"/>
                    <a:gd name="T96" fmla="*/ 9 w 25"/>
                    <a:gd name="T97" fmla="*/ 33 h 43"/>
                    <a:gd name="T98" fmla="*/ 11 w 25"/>
                    <a:gd name="T99" fmla="*/ 35 h 43"/>
                    <a:gd name="T100" fmla="*/ 9 w 25"/>
                    <a:gd name="T101" fmla="*/ 36 h 43"/>
                    <a:gd name="T102" fmla="*/ 7 w 25"/>
                    <a:gd name="T103" fmla="*/ 4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 h="43">
                      <a:moveTo>
                        <a:pt x="7" y="41"/>
                      </a:moveTo>
                      <a:lnTo>
                        <a:pt x="6" y="39"/>
                      </a:lnTo>
                      <a:lnTo>
                        <a:pt x="9" y="30"/>
                      </a:lnTo>
                      <a:lnTo>
                        <a:pt x="6" y="35"/>
                      </a:lnTo>
                      <a:lnTo>
                        <a:pt x="4" y="35"/>
                      </a:lnTo>
                      <a:lnTo>
                        <a:pt x="5" y="37"/>
                      </a:lnTo>
                      <a:lnTo>
                        <a:pt x="2" y="43"/>
                      </a:lnTo>
                      <a:lnTo>
                        <a:pt x="0" y="39"/>
                      </a:lnTo>
                      <a:lnTo>
                        <a:pt x="3" y="35"/>
                      </a:lnTo>
                      <a:lnTo>
                        <a:pt x="3" y="30"/>
                      </a:lnTo>
                      <a:lnTo>
                        <a:pt x="6" y="29"/>
                      </a:lnTo>
                      <a:lnTo>
                        <a:pt x="4" y="29"/>
                      </a:lnTo>
                      <a:lnTo>
                        <a:pt x="4" y="25"/>
                      </a:lnTo>
                      <a:lnTo>
                        <a:pt x="8" y="23"/>
                      </a:lnTo>
                      <a:lnTo>
                        <a:pt x="7" y="26"/>
                      </a:lnTo>
                      <a:lnTo>
                        <a:pt x="9" y="25"/>
                      </a:lnTo>
                      <a:lnTo>
                        <a:pt x="10" y="28"/>
                      </a:lnTo>
                      <a:lnTo>
                        <a:pt x="13" y="23"/>
                      </a:lnTo>
                      <a:lnTo>
                        <a:pt x="13" y="19"/>
                      </a:lnTo>
                      <a:lnTo>
                        <a:pt x="10" y="21"/>
                      </a:lnTo>
                      <a:lnTo>
                        <a:pt x="7" y="16"/>
                      </a:lnTo>
                      <a:lnTo>
                        <a:pt x="15" y="15"/>
                      </a:lnTo>
                      <a:lnTo>
                        <a:pt x="10" y="14"/>
                      </a:lnTo>
                      <a:lnTo>
                        <a:pt x="12" y="11"/>
                      </a:lnTo>
                      <a:lnTo>
                        <a:pt x="9" y="11"/>
                      </a:lnTo>
                      <a:lnTo>
                        <a:pt x="9" y="8"/>
                      </a:lnTo>
                      <a:lnTo>
                        <a:pt x="11" y="2"/>
                      </a:lnTo>
                      <a:lnTo>
                        <a:pt x="13" y="6"/>
                      </a:lnTo>
                      <a:lnTo>
                        <a:pt x="14" y="2"/>
                      </a:lnTo>
                      <a:lnTo>
                        <a:pt x="18" y="5"/>
                      </a:lnTo>
                      <a:lnTo>
                        <a:pt x="16" y="0"/>
                      </a:lnTo>
                      <a:lnTo>
                        <a:pt x="21" y="5"/>
                      </a:lnTo>
                      <a:lnTo>
                        <a:pt x="21" y="9"/>
                      </a:lnTo>
                      <a:lnTo>
                        <a:pt x="19" y="13"/>
                      </a:lnTo>
                      <a:lnTo>
                        <a:pt x="16" y="15"/>
                      </a:lnTo>
                      <a:lnTo>
                        <a:pt x="21" y="13"/>
                      </a:lnTo>
                      <a:lnTo>
                        <a:pt x="23" y="9"/>
                      </a:lnTo>
                      <a:lnTo>
                        <a:pt x="25" y="13"/>
                      </a:lnTo>
                      <a:lnTo>
                        <a:pt x="23" y="16"/>
                      </a:lnTo>
                      <a:lnTo>
                        <a:pt x="23" y="21"/>
                      </a:lnTo>
                      <a:lnTo>
                        <a:pt x="21" y="22"/>
                      </a:lnTo>
                      <a:lnTo>
                        <a:pt x="18" y="17"/>
                      </a:lnTo>
                      <a:lnTo>
                        <a:pt x="19" y="20"/>
                      </a:lnTo>
                      <a:lnTo>
                        <a:pt x="15" y="23"/>
                      </a:lnTo>
                      <a:lnTo>
                        <a:pt x="17" y="27"/>
                      </a:lnTo>
                      <a:lnTo>
                        <a:pt x="15" y="26"/>
                      </a:lnTo>
                      <a:lnTo>
                        <a:pt x="13" y="33"/>
                      </a:lnTo>
                      <a:lnTo>
                        <a:pt x="11" y="29"/>
                      </a:lnTo>
                      <a:lnTo>
                        <a:pt x="9" y="33"/>
                      </a:lnTo>
                      <a:lnTo>
                        <a:pt x="11" y="35"/>
                      </a:lnTo>
                      <a:lnTo>
                        <a:pt x="9" y="36"/>
                      </a:lnTo>
                      <a:lnTo>
                        <a:pt x="7" y="41"/>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 name="Freeform 79"/>
                <p:cNvSpPr>
                  <a:spLocks/>
                </p:cNvSpPr>
                <p:nvPr/>
              </p:nvSpPr>
              <p:spPr bwMode="auto">
                <a:xfrm>
                  <a:off x="4773613" y="2525713"/>
                  <a:ext cx="17463" cy="23813"/>
                </a:xfrm>
                <a:custGeom>
                  <a:avLst/>
                  <a:gdLst>
                    <a:gd name="T0" fmla="*/ 8 w 11"/>
                    <a:gd name="T1" fmla="*/ 2 h 15"/>
                    <a:gd name="T2" fmla="*/ 11 w 11"/>
                    <a:gd name="T3" fmla="*/ 14 h 15"/>
                    <a:gd name="T4" fmla="*/ 5 w 11"/>
                    <a:gd name="T5" fmla="*/ 13 h 15"/>
                    <a:gd name="T6" fmla="*/ 5 w 11"/>
                    <a:gd name="T7" fmla="*/ 15 h 15"/>
                    <a:gd name="T8" fmla="*/ 4 w 11"/>
                    <a:gd name="T9" fmla="*/ 15 h 15"/>
                    <a:gd name="T10" fmla="*/ 0 w 11"/>
                    <a:gd name="T11" fmla="*/ 13 h 15"/>
                    <a:gd name="T12" fmla="*/ 1 w 11"/>
                    <a:gd name="T13" fmla="*/ 9 h 15"/>
                    <a:gd name="T14" fmla="*/ 4 w 11"/>
                    <a:gd name="T15" fmla="*/ 8 h 15"/>
                    <a:gd name="T16" fmla="*/ 5 w 11"/>
                    <a:gd name="T17" fmla="*/ 0 h 15"/>
                    <a:gd name="T18" fmla="*/ 8 w 11"/>
                    <a:gd name="T1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5">
                      <a:moveTo>
                        <a:pt x="8" y="2"/>
                      </a:moveTo>
                      <a:lnTo>
                        <a:pt x="11" y="14"/>
                      </a:lnTo>
                      <a:lnTo>
                        <a:pt x="5" y="13"/>
                      </a:lnTo>
                      <a:lnTo>
                        <a:pt x="5" y="15"/>
                      </a:lnTo>
                      <a:lnTo>
                        <a:pt x="4" y="15"/>
                      </a:lnTo>
                      <a:lnTo>
                        <a:pt x="0" y="13"/>
                      </a:lnTo>
                      <a:lnTo>
                        <a:pt x="1" y="9"/>
                      </a:lnTo>
                      <a:lnTo>
                        <a:pt x="4" y="8"/>
                      </a:lnTo>
                      <a:lnTo>
                        <a:pt x="5" y="0"/>
                      </a:lnTo>
                      <a:lnTo>
                        <a:pt x="8" y="2"/>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 name="Freeform 80"/>
                <p:cNvSpPr>
                  <a:spLocks/>
                </p:cNvSpPr>
                <p:nvPr/>
              </p:nvSpPr>
              <p:spPr bwMode="auto">
                <a:xfrm>
                  <a:off x="4787900" y="2557463"/>
                  <a:ext cx="15875" cy="30163"/>
                </a:xfrm>
                <a:custGeom>
                  <a:avLst/>
                  <a:gdLst>
                    <a:gd name="T0" fmla="*/ 4 w 10"/>
                    <a:gd name="T1" fmla="*/ 0 h 19"/>
                    <a:gd name="T2" fmla="*/ 6 w 10"/>
                    <a:gd name="T3" fmla="*/ 7 h 19"/>
                    <a:gd name="T4" fmla="*/ 10 w 10"/>
                    <a:gd name="T5" fmla="*/ 9 h 19"/>
                    <a:gd name="T6" fmla="*/ 9 w 10"/>
                    <a:gd name="T7" fmla="*/ 17 h 19"/>
                    <a:gd name="T8" fmla="*/ 4 w 10"/>
                    <a:gd name="T9" fmla="*/ 19 h 19"/>
                    <a:gd name="T10" fmla="*/ 1 w 10"/>
                    <a:gd name="T11" fmla="*/ 11 h 19"/>
                    <a:gd name="T12" fmla="*/ 0 w 10"/>
                    <a:gd name="T13" fmla="*/ 9 h 19"/>
                    <a:gd name="T14" fmla="*/ 4 w 10"/>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9">
                      <a:moveTo>
                        <a:pt x="4" y="0"/>
                      </a:moveTo>
                      <a:lnTo>
                        <a:pt x="6" y="7"/>
                      </a:lnTo>
                      <a:lnTo>
                        <a:pt x="10" y="9"/>
                      </a:lnTo>
                      <a:lnTo>
                        <a:pt x="9" y="17"/>
                      </a:lnTo>
                      <a:lnTo>
                        <a:pt x="4" y="19"/>
                      </a:lnTo>
                      <a:lnTo>
                        <a:pt x="1" y="11"/>
                      </a:lnTo>
                      <a:lnTo>
                        <a:pt x="0" y="9"/>
                      </a:lnTo>
                      <a:lnTo>
                        <a:pt x="4" y="0"/>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 name="Freeform 81"/>
                <p:cNvSpPr>
                  <a:spLocks/>
                </p:cNvSpPr>
                <p:nvPr/>
              </p:nvSpPr>
              <p:spPr bwMode="auto">
                <a:xfrm>
                  <a:off x="4764088" y="2551113"/>
                  <a:ext cx="17463" cy="15875"/>
                </a:xfrm>
                <a:custGeom>
                  <a:avLst/>
                  <a:gdLst>
                    <a:gd name="T0" fmla="*/ 10 w 11"/>
                    <a:gd name="T1" fmla="*/ 2 h 10"/>
                    <a:gd name="T2" fmla="*/ 11 w 11"/>
                    <a:gd name="T3" fmla="*/ 5 h 10"/>
                    <a:gd name="T4" fmla="*/ 8 w 11"/>
                    <a:gd name="T5" fmla="*/ 10 h 10"/>
                    <a:gd name="T6" fmla="*/ 3 w 11"/>
                    <a:gd name="T7" fmla="*/ 10 h 10"/>
                    <a:gd name="T8" fmla="*/ 0 w 11"/>
                    <a:gd name="T9" fmla="*/ 4 h 10"/>
                    <a:gd name="T10" fmla="*/ 5 w 11"/>
                    <a:gd name="T11" fmla="*/ 0 h 10"/>
                    <a:gd name="T12" fmla="*/ 10 w 11"/>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10" y="2"/>
                      </a:moveTo>
                      <a:lnTo>
                        <a:pt x="11" y="5"/>
                      </a:lnTo>
                      <a:lnTo>
                        <a:pt x="8" y="10"/>
                      </a:lnTo>
                      <a:lnTo>
                        <a:pt x="3" y="10"/>
                      </a:lnTo>
                      <a:lnTo>
                        <a:pt x="0" y="4"/>
                      </a:lnTo>
                      <a:lnTo>
                        <a:pt x="5" y="0"/>
                      </a:lnTo>
                      <a:lnTo>
                        <a:pt x="10" y="2"/>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 name="Freeform 82"/>
                <p:cNvSpPr>
                  <a:spLocks/>
                </p:cNvSpPr>
                <p:nvPr/>
              </p:nvSpPr>
              <p:spPr bwMode="auto">
                <a:xfrm>
                  <a:off x="4725988" y="2547938"/>
                  <a:ext cx="47625" cy="142875"/>
                </a:xfrm>
                <a:custGeom>
                  <a:avLst/>
                  <a:gdLst>
                    <a:gd name="T0" fmla="*/ 26 w 30"/>
                    <a:gd name="T1" fmla="*/ 53 h 90"/>
                    <a:gd name="T2" fmla="*/ 26 w 30"/>
                    <a:gd name="T3" fmla="*/ 55 h 90"/>
                    <a:gd name="T4" fmla="*/ 28 w 30"/>
                    <a:gd name="T5" fmla="*/ 63 h 90"/>
                    <a:gd name="T6" fmla="*/ 22 w 30"/>
                    <a:gd name="T7" fmla="*/ 65 h 90"/>
                    <a:gd name="T8" fmla="*/ 30 w 30"/>
                    <a:gd name="T9" fmla="*/ 64 h 90"/>
                    <a:gd name="T10" fmla="*/ 27 w 30"/>
                    <a:gd name="T11" fmla="*/ 72 h 90"/>
                    <a:gd name="T12" fmla="*/ 24 w 30"/>
                    <a:gd name="T13" fmla="*/ 74 h 90"/>
                    <a:gd name="T14" fmla="*/ 26 w 30"/>
                    <a:gd name="T15" fmla="*/ 75 h 90"/>
                    <a:gd name="T16" fmla="*/ 24 w 30"/>
                    <a:gd name="T17" fmla="*/ 81 h 90"/>
                    <a:gd name="T18" fmla="*/ 22 w 30"/>
                    <a:gd name="T19" fmla="*/ 86 h 90"/>
                    <a:gd name="T20" fmla="*/ 19 w 30"/>
                    <a:gd name="T21" fmla="*/ 90 h 90"/>
                    <a:gd name="T22" fmla="*/ 16 w 30"/>
                    <a:gd name="T23" fmla="*/ 84 h 90"/>
                    <a:gd name="T24" fmla="*/ 16 w 30"/>
                    <a:gd name="T25" fmla="*/ 81 h 90"/>
                    <a:gd name="T26" fmla="*/ 16 w 30"/>
                    <a:gd name="T27" fmla="*/ 72 h 90"/>
                    <a:gd name="T28" fmla="*/ 14 w 30"/>
                    <a:gd name="T29" fmla="*/ 72 h 90"/>
                    <a:gd name="T30" fmla="*/ 10 w 30"/>
                    <a:gd name="T31" fmla="*/ 72 h 90"/>
                    <a:gd name="T32" fmla="*/ 12 w 30"/>
                    <a:gd name="T33" fmla="*/ 69 h 90"/>
                    <a:gd name="T34" fmla="*/ 14 w 30"/>
                    <a:gd name="T35" fmla="*/ 65 h 90"/>
                    <a:gd name="T36" fmla="*/ 14 w 30"/>
                    <a:gd name="T37" fmla="*/ 63 h 90"/>
                    <a:gd name="T38" fmla="*/ 13 w 30"/>
                    <a:gd name="T39" fmla="*/ 62 h 90"/>
                    <a:gd name="T40" fmla="*/ 9 w 30"/>
                    <a:gd name="T41" fmla="*/ 60 h 90"/>
                    <a:gd name="T42" fmla="*/ 4 w 30"/>
                    <a:gd name="T43" fmla="*/ 57 h 90"/>
                    <a:gd name="T44" fmla="*/ 0 w 30"/>
                    <a:gd name="T45" fmla="*/ 51 h 90"/>
                    <a:gd name="T46" fmla="*/ 3 w 30"/>
                    <a:gd name="T47" fmla="*/ 47 h 90"/>
                    <a:gd name="T48" fmla="*/ 8 w 30"/>
                    <a:gd name="T49" fmla="*/ 49 h 90"/>
                    <a:gd name="T50" fmla="*/ 9 w 30"/>
                    <a:gd name="T51" fmla="*/ 46 h 90"/>
                    <a:gd name="T52" fmla="*/ 10 w 30"/>
                    <a:gd name="T53" fmla="*/ 40 h 90"/>
                    <a:gd name="T54" fmla="*/ 5 w 30"/>
                    <a:gd name="T55" fmla="*/ 38 h 90"/>
                    <a:gd name="T56" fmla="*/ 5 w 30"/>
                    <a:gd name="T57" fmla="*/ 30 h 90"/>
                    <a:gd name="T58" fmla="*/ 14 w 30"/>
                    <a:gd name="T59" fmla="*/ 25 h 90"/>
                    <a:gd name="T60" fmla="*/ 16 w 30"/>
                    <a:gd name="T61" fmla="*/ 11 h 90"/>
                    <a:gd name="T62" fmla="*/ 9 w 30"/>
                    <a:gd name="T63" fmla="*/ 2 h 90"/>
                    <a:gd name="T64" fmla="*/ 11 w 30"/>
                    <a:gd name="T65" fmla="*/ 0 h 90"/>
                    <a:gd name="T66" fmla="*/ 16 w 30"/>
                    <a:gd name="T67" fmla="*/ 6 h 90"/>
                    <a:gd name="T68" fmla="*/ 22 w 30"/>
                    <a:gd name="T69" fmla="*/ 9 h 90"/>
                    <a:gd name="T70" fmla="*/ 18 w 30"/>
                    <a:gd name="T71" fmla="*/ 15 h 90"/>
                    <a:gd name="T72" fmla="*/ 26 w 30"/>
                    <a:gd name="T73" fmla="*/ 24 h 90"/>
                    <a:gd name="T74" fmla="*/ 26 w 30"/>
                    <a:gd name="T75" fmla="*/ 44 h 90"/>
                    <a:gd name="T76" fmla="*/ 28 w 30"/>
                    <a:gd name="T77" fmla="*/ 49 h 90"/>
                    <a:gd name="T78" fmla="*/ 29 w 30"/>
                    <a:gd name="T79" fmla="*/ 54 h 90"/>
                    <a:gd name="T80" fmla="*/ 22 w 30"/>
                    <a:gd name="T81" fmla="*/ 45 h 90"/>
                    <a:gd name="T82" fmla="*/ 16 w 30"/>
                    <a:gd name="T83"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90">
                      <a:moveTo>
                        <a:pt x="22" y="49"/>
                      </a:moveTo>
                      <a:lnTo>
                        <a:pt x="26" y="53"/>
                      </a:lnTo>
                      <a:lnTo>
                        <a:pt x="20" y="54"/>
                      </a:lnTo>
                      <a:lnTo>
                        <a:pt x="26" y="55"/>
                      </a:lnTo>
                      <a:lnTo>
                        <a:pt x="28" y="58"/>
                      </a:lnTo>
                      <a:lnTo>
                        <a:pt x="28" y="63"/>
                      </a:lnTo>
                      <a:lnTo>
                        <a:pt x="24" y="62"/>
                      </a:lnTo>
                      <a:lnTo>
                        <a:pt x="22" y="65"/>
                      </a:lnTo>
                      <a:lnTo>
                        <a:pt x="26" y="66"/>
                      </a:lnTo>
                      <a:lnTo>
                        <a:pt x="30" y="64"/>
                      </a:lnTo>
                      <a:lnTo>
                        <a:pt x="30" y="66"/>
                      </a:lnTo>
                      <a:lnTo>
                        <a:pt x="27" y="72"/>
                      </a:lnTo>
                      <a:lnTo>
                        <a:pt x="24" y="70"/>
                      </a:lnTo>
                      <a:lnTo>
                        <a:pt x="24" y="74"/>
                      </a:lnTo>
                      <a:lnTo>
                        <a:pt x="19" y="74"/>
                      </a:lnTo>
                      <a:lnTo>
                        <a:pt x="26" y="75"/>
                      </a:lnTo>
                      <a:lnTo>
                        <a:pt x="24" y="78"/>
                      </a:lnTo>
                      <a:lnTo>
                        <a:pt x="24" y="81"/>
                      </a:lnTo>
                      <a:lnTo>
                        <a:pt x="22" y="80"/>
                      </a:lnTo>
                      <a:lnTo>
                        <a:pt x="22" y="86"/>
                      </a:lnTo>
                      <a:lnTo>
                        <a:pt x="20" y="86"/>
                      </a:lnTo>
                      <a:lnTo>
                        <a:pt x="19" y="90"/>
                      </a:lnTo>
                      <a:lnTo>
                        <a:pt x="12" y="86"/>
                      </a:lnTo>
                      <a:lnTo>
                        <a:pt x="16" y="84"/>
                      </a:lnTo>
                      <a:lnTo>
                        <a:pt x="12" y="82"/>
                      </a:lnTo>
                      <a:lnTo>
                        <a:pt x="16" y="81"/>
                      </a:lnTo>
                      <a:lnTo>
                        <a:pt x="14" y="76"/>
                      </a:lnTo>
                      <a:lnTo>
                        <a:pt x="16" y="72"/>
                      </a:lnTo>
                      <a:lnTo>
                        <a:pt x="12" y="76"/>
                      </a:lnTo>
                      <a:lnTo>
                        <a:pt x="14" y="72"/>
                      </a:lnTo>
                      <a:lnTo>
                        <a:pt x="10" y="74"/>
                      </a:lnTo>
                      <a:lnTo>
                        <a:pt x="10" y="72"/>
                      </a:lnTo>
                      <a:lnTo>
                        <a:pt x="12" y="70"/>
                      </a:lnTo>
                      <a:lnTo>
                        <a:pt x="12" y="69"/>
                      </a:lnTo>
                      <a:lnTo>
                        <a:pt x="14" y="70"/>
                      </a:lnTo>
                      <a:lnTo>
                        <a:pt x="14" y="65"/>
                      </a:lnTo>
                      <a:lnTo>
                        <a:pt x="11" y="67"/>
                      </a:lnTo>
                      <a:lnTo>
                        <a:pt x="14" y="63"/>
                      </a:lnTo>
                      <a:lnTo>
                        <a:pt x="14" y="58"/>
                      </a:lnTo>
                      <a:lnTo>
                        <a:pt x="13" y="62"/>
                      </a:lnTo>
                      <a:lnTo>
                        <a:pt x="11" y="63"/>
                      </a:lnTo>
                      <a:lnTo>
                        <a:pt x="9" y="60"/>
                      </a:lnTo>
                      <a:lnTo>
                        <a:pt x="10" y="56"/>
                      </a:lnTo>
                      <a:lnTo>
                        <a:pt x="4" y="57"/>
                      </a:lnTo>
                      <a:lnTo>
                        <a:pt x="8" y="54"/>
                      </a:lnTo>
                      <a:lnTo>
                        <a:pt x="0" y="51"/>
                      </a:lnTo>
                      <a:lnTo>
                        <a:pt x="0" y="48"/>
                      </a:lnTo>
                      <a:lnTo>
                        <a:pt x="3" y="47"/>
                      </a:lnTo>
                      <a:lnTo>
                        <a:pt x="10" y="52"/>
                      </a:lnTo>
                      <a:lnTo>
                        <a:pt x="8" y="49"/>
                      </a:lnTo>
                      <a:lnTo>
                        <a:pt x="7" y="46"/>
                      </a:lnTo>
                      <a:lnTo>
                        <a:pt x="9" y="46"/>
                      </a:lnTo>
                      <a:lnTo>
                        <a:pt x="6" y="43"/>
                      </a:lnTo>
                      <a:lnTo>
                        <a:pt x="10" y="40"/>
                      </a:lnTo>
                      <a:lnTo>
                        <a:pt x="14" y="39"/>
                      </a:lnTo>
                      <a:lnTo>
                        <a:pt x="5" y="38"/>
                      </a:lnTo>
                      <a:lnTo>
                        <a:pt x="3" y="35"/>
                      </a:lnTo>
                      <a:lnTo>
                        <a:pt x="5" y="30"/>
                      </a:lnTo>
                      <a:lnTo>
                        <a:pt x="8" y="30"/>
                      </a:lnTo>
                      <a:lnTo>
                        <a:pt x="14" y="25"/>
                      </a:lnTo>
                      <a:lnTo>
                        <a:pt x="12" y="23"/>
                      </a:lnTo>
                      <a:lnTo>
                        <a:pt x="16" y="11"/>
                      </a:lnTo>
                      <a:lnTo>
                        <a:pt x="8" y="6"/>
                      </a:lnTo>
                      <a:lnTo>
                        <a:pt x="9" y="2"/>
                      </a:lnTo>
                      <a:lnTo>
                        <a:pt x="11" y="2"/>
                      </a:lnTo>
                      <a:lnTo>
                        <a:pt x="11" y="0"/>
                      </a:lnTo>
                      <a:lnTo>
                        <a:pt x="18" y="4"/>
                      </a:lnTo>
                      <a:lnTo>
                        <a:pt x="16" y="6"/>
                      </a:lnTo>
                      <a:lnTo>
                        <a:pt x="21" y="4"/>
                      </a:lnTo>
                      <a:lnTo>
                        <a:pt x="22" y="9"/>
                      </a:lnTo>
                      <a:lnTo>
                        <a:pt x="22" y="13"/>
                      </a:lnTo>
                      <a:lnTo>
                        <a:pt x="18" y="15"/>
                      </a:lnTo>
                      <a:lnTo>
                        <a:pt x="18" y="18"/>
                      </a:lnTo>
                      <a:lnTo>
                        <a:pt x="26" y="24"/>
                      </a:lnTo>
                      <a:lnTo>
                        <a:pt x="28" y="35"/>
                      </a:lnTo>
                      <a:lnTo>
                        <a:pt x="26" y="44"/>
                      </a:lnTo>
                      <a:lnTo>
                        <a:pt x="28" y="42"/>
                      </a:lnTo>
                      <a:lnTo>
                        <a:pt x="28" y="49"/>
                      </a:lnTo>
                      <a:lnTo>
                        <a:pt x="30" y="53"/>
                      </a:lnTo>
                      <a:lnTo>
                        <a:pt x="29" y="54"/>
                      </a:lnTo>
                      <a:lnTo>
                        <a:pt x="23" y="43"/>
                      </a:lnTo>
                      <a:lnTo>
                        <a:pt x="22" y="45"/>
                      </a:lnTo>
                      <a:lnTo>
                        <a:pt x="22" y="46"/>
                      </a:lnTo>
                      <a:lnTo>
                        <a:pt x="16" y="49"/>
                      </a:lnTo>
                      <a:lnTo>
                        <a:pt x="22" y="49"/>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5" name="Freeform 83"/>
                <p:cNvSpPr>
                  <a:spLocks/>
                </p:cNvSpPr>
                <p:nvPr/>
              </p:nvSpPr>
              <p:spPr bwMode="auto">
                <a:xfrm>
                  <a:off x="4770438" y="2565400"/>
                  <a:ext cx="22225" cy="34925"/>
                </a:xfrm>
                <a:custGeom>
                  <a:avLst/>
                  <a:gdLst>
                    <a:gd name="T0" fmla="*/ 11 w 14"/>
                    <a:gd name="T1" fmla="*/ 1 h 22"/>
                    <a:gd name="T2" fmla="*/ 9 w 14"/>
                    <a:gd name="T3" fmla="*/ 6 h 22"/>
                    <a:gd name="T4" fmla="*/ 7 w 14"/>
                    <a:gd name="T5" fmla="*/ 6 h 22"/>
                    <a:gd name="T6" fmla="*/ 10 w 14"/>
                    <a:gd name="T7" fmla="*/ 6 h 22"/>
                    <a:gd name="T8" fmla="*/ 14 w 14"/>
                    <a:gd name="T9" fmla="*/ 14 h 22"/>
                    <a:gd name="T10" fmla="*/ 11 w 14"/>
                    <a:gd name="T11" fmla="*/ 14 h 22"/>
                    <a:gd name="T12" fmla="*/ 10 w 14"/>
                    <a:gd name="T13" fmla="*/ 22 h 22"/>
                    <a:gd name="T14" fmla="*/ 10 w 14"/>
                    <a:gd name="T15" fmla="*/ 20 h 22"/>
                    <a:gd name="T16" fmla="*/ 5 w 14"/>
                    <a:gd name="T17" fmla="*/ 20 h 22"/>
                    <a:gd name="T18" fmla="*/ 4 w 14"/>
                    <a:gd name="T19" fmla="*/ 18 h 22"/>
                    <a:gd name="T20" fmla="*/ 6 w 14"/>
                    <a:gd name="T21" fmla="*/ 15 h 22"/>
                    <a:gd name="T22" fmla="*/ 1 w 14"/>
                    <a:gd name="T23" fmla="*/ 12 h 22"/>
                    <a:gd name="T24" fmla="*/ 0 w 14"/>
                    <a:gd name="T25" fmla="*/ 8 h 22"/>
                    <a:gd name="T26" fmla="*/ 2 w 14"/>
                    <a:gd name="T27" fmla="*/ 3 h 22"/>
                    <a:gd name="T28" fmla="*/ 5 w 14"/>
                    <a:gd name="T29" fmla="*/ 4 h 22"/>
                    <a:gd name="T30" fmla="*/ 9 w 14"/>
                    <a:gd name="T31" fmla="*/ 0 h 22"/>
                    <a:gd name="T32" fmla="*/ 11 w 14"/>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2">
                      <a:moveTo>
                        <a:pt x="11" y="1"/>
                      </a:moveTo>
                      <a:lnTo>
                        <a:pt x="9" y="6"/>
                      </a:lnTo>
                      <a:lnTo>
                        <a:pt x="7" y="6"/>
                      </a:lnTo>
                      <a:lnTo>
                        <a:pt x="10" y="6"/>
                      </a:lnTo>
                      <a:lnTo>
                        <a:pt x="14" y="14"/>
                      </a:lnTo>
                      <a:lnTo>
                        <a:pt x="11" y="14"/>
                      </a:lnTo>
                      <a:lnTo>
                        <a:pt x="10" y="22"/>
                      </a:lnTo>
                      <a:lnTo>
                        <a:pt x="10" y="20"/>
                      </a:lnTo>
                      <a:lnTo>
                        <a:pt x="5" y="20"/>
                      </a:lnTo>
                      <a:lnTo>
                        <a:pt x="4" y="18"/>
                      </a:lnTo>
                      <a:lnTo>
                        <a:pt x="6" y="15"/>
                      </a:lnTo>
                      <a:lnTo>
                        <a:pt x="1" y="12"/>
                      </a:lnTo>
                      <a:lnTo>
                        <a:pt x="0" y="8"/>
                      </a:lnTo>
                      <a:lnTo>
                        <a:pt x="2" y="3"/>
                      </a:lnTo>
                      <a:lnTo>
                        <a:pt x="5" y="4"/>
                      </a:lnTo>
                      <a:lnTo>
                        <a:pt x="9" y="0"/>
                      </a:lnTo>
                      <a:lnTo>
                        <a:pt x="11" y="1"/>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 name="Freeform 84"/>
                <p:cNvSpPr>
                  <a:spLocks/>
                </p:cNvSpPr>
                <p:nvPr/>
              </p:nvSpPr>
              <p:spPr bwMode="auto">
                <a:xfrm>
                  <a:off x="4722813" y="2562225"/>
                  <a:ext cx="25400" cy="15875"/>
                </a:xfrm>
                <a:custGeom>
                  <a:avLst/>
                  <a:gdLst>
                    <a:gd name="T0" fmla="*/ 16 w 16"/>
                    <a:gd name="T1" fmla="*/ 4 h 10"/>
                    <a:gd name="T2" fmla="*/ 13 w 16"/>
                    <a:gd name="T3" fmla="*/ 9 h 10"/>
                    <a:gd name="T4" fmla="*/ 10 w 16"/>
                    <a:gd name="T5" fmla="*/ 6 h 10"/>
                    <a:gd name="T6" fmla="*/ 5 w 16"/>
                    <a:gd name="T7" fmla="*/ 10 h 10"/>
                    <a:gd name="T8" fmla="*/ 0 w 16"/>
                    <a:gd name="T9" fmla="*/ 8 h 10"/>
                    <a:gd name="T10" fmla="*/ 6 w 16"/>
                    <a:gd name="T11" fmla="*/ 2 h 10"/>
                    <a:gd name="T12" fmla="*/ 11 w 16"/>
                    <a:gd name="T13" fmla="*/ 4 h 10"/>
                    <a:gd name="T14" fmla="*/ 9 w 16"/>
                    <a:gd name="T15" fmla="*/ 0 h 10"/>
                    <a:gd name="T16" fmla="*/ 16 w 16"/>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6" y="4"/>
                      </a:moveTo>
                      <a:lnTo>
                        <a:pt x="13" y="9"/>
                      </a:lnTo>
                      <a:lnTo>
                        <a:pt x="10" y="6"/>
                      </a:lnTo>
                      <a:lnTo>
                        <a:pt x="5" y="10"/>
                      </a:lnTo>
                      <a:lnTo>
                        <a:pt x="0" y="8"/>
                      </a:lnTo>
                      <a:lnTo>
                        <a:pt x="6" y="2"/>
                      </a:lnTo>
                      <a:lnTo>
                        <a:pt x="11" y="4"/>
                      </a:lnTo>
                      <a:lnTo>
                        <a:pt x="9" y="0"/>
                      </a:lnTo>
                      <a:lnTo>
                        <a:pt x="16" y="4"/>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 name="Freeform 85"/>
                <p:cNvSpPr>
                  <a:spLocks/>
                </p:cNvSpPr>
                <p:nvPr/>
              </p:nvSpPr>
              <p:spPr bwMode="auto">
                <a:xfrm>
                  <a:off x="4784725" y="2609850"/>
                  <a:ext cx="39688" cy="58738"/>
                </a:xfrm>
                <a:custGeom>
                  <a:avLst/>
                  <a:gdLst>
                    <a:gd name="T0" fmla="*/ 3 w 25"/>
                    <a:gd name="T1" fmla="*/ 26 h 37"/>
                    <a:gd name="T2" fmla="*/ 0 w 25"/>
                    <a:gd name="T3" fmla="*/ 18 h 37"/>
                    <a:gd name="T4" fmla="*/ 6 w 25"/>
                    <a:gd name="T5" fmla="*/ 15 h 37"/>
                    <a:gd name="T6" fmla="*/ 8 w 25"/>
                    <a:gd name="T7" fmla="*/ 13 h 37"/>
                    <a:gd name="T8" fmla="*/ 6 w 25"/>
                    <a:gd name="T9" fmla="*/ 11 h 37"/>
                    <a:gd name="T10" fmla="*/ 7 w 25"/>
                    <a:gd name="T11" fmla="*/ 9 h 37"/>
                    <a:gd name="T12" fmla="*/ 12 w 25"/>
                    <a:gd name="T13" fmla="*/ 9 h 37"/>
                    <a:gd name="T14" fmla="*/ 8 w 25"/>
                    <a:gd name="T15" fmla="*/ 7 h 37"/>
                    <a:gd name="T16" fmla="*/ 14 w 25"/>
                    <a:gd name="T17" fmla="*/ 6 h 37"/>
                    <a:gd name="T18" fmla="*/ 10 w 25"/>
                    <a:gd name="T19" fmla="*/ 2 h 37"/>
                    <a:gd name="T20" fmla="*/ 16 w 25"/>
                    <a:gd name="T21" fmla="*/ 4 h 37"/>
                    <a:gd name="T22" fmla="*/ 14 w 25"/>
                    <a:gd name="T23" fmla="*/ 0 h 37"/>
                    <a:gd name="T24" fmla="*/ 24 w 25"/>
                    <a:gd name="T25" fmla="*/ 1 h 37"/>
                    <a:gd name="T26" fmla="*/ 25 w 25"/>
                    <a:gd name="T27" fmla="*/ 18 h 37"/>
                    <a:gd name="T28" fmla="*/ 20 w 25"/>
                    <a:gd name="T29" fmla="*/ 29 h 37"/>
                    <a:gd name="T30" fmla="*/ 18 w 25"/>
                    <a:gd name="T31" fmla="*/ 28 h 37"/>
                    <a:gd name="T32" fmla="*/ 16 w 25"/>
                    <a:gd name="T33" fmla="*/ 34 h 37"/>
                    <a:gd name="T34" fmla="*/ 12 w 25"/>
                    <a:gd name="T35" fmla="*/ 37 h 37"/>
                    <a:gd name="T36" fmla="*/ 9 w 25"/>
                    <a:gd name="T37" fmla="*/ 33 h 37"/>
                    <a:gd name="T38" fmla="*/ 12 w 25"/>
                    <a:gd name="T39" fmla="*/ 31 h 37"/>
                    <a:gd name="T40" fmla="*/ 14 w 25"/>
                    <a:gd name="T41" fmla="*/ 26 h 37"/>
                    <a:gd name="T42" fmla="*/ 10 w 25"/>
                    <a:gd name="T43" fmla="*/ 31 h 37"/>
                    <a:gd name="T44" fmla="*/ 6 w 25"/>
                    <a:gd name="T45" fmla="*/ 29 h 37"/>
                    <a:gd name="T46" fmla="*/ 13 w 25"/>
                    <a:gd name="T47" fmla="*/ 24 h 37"/>
                    <a:gd name="T48" fmla="*/ 15 w 25"/>
                    <a:gd name="T49" fmla="*/ 14 h 37"/>
                    <a:gd name="T50" fmla="*/ 12 w 25"/>
                    <a:gd name="T51" fmla="*/ 24 h 37"/>
                    <a:gd name="T52" fmla="*/ 6 w 25"/>
                    <a:gd name="T53" fmla="*/ 27 h 37"/>
                    <a:gd name="T54" fmla="*/ 10 w 25"/>
                    <a:gd name="T55" fmla="*/ 18 h 37"/>
                    <a:gd name="T56" fmla="*/ 8 w 25"/>
                    <a:gd name="T57" fmla="*/ 20 h 37"/>
                    <a:gd name="T58" fmla="*/ 7 w 25"/>
                    <a:gd name="T59" fmla="*/ 26 h 37"/>
                    <a:gd name="T60" fmla="*/ 4 w 25"/>
                    <a:gd name="T61" fmla="*/ 28 h 37"/>
                    <a:gd name="T62" fmla="*/ 3 w 25"/>
                    <a:gd name="T63"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37">
                      <a:moveTo>
                        <a:pt x="3" y="26"/>
                      </a:moveTo>
                      <a:lnTo>
                        <a:pt x="0" y="18"/>
                      </a:lnTo>
                      <a:lnTo>
                        <a:pt x="6" y="15"/>
                      </a:lnTo>
                      <a:lnTo>
                        <a:pt x="8" y="13"/>
                      </a:lnTo>
                      <a:lnTo>
                        <a:pt x="6" y="11"/>
                      </a:lnTo>
                      <a:lnTo>
                        <a:pt x="7" y="9"/>
                      </a:lnTo>
                      <a:lnTo>
                        <a:pt x="12" y="9"/>
                      </a:lnTo>
                      <a:lnTo>
                        <a:pt x="8" y="7"/>
                      </a:lnTo>
                      <a:lnTo>
                        <a:pt x="14" y="6"/>
                      </a:lnTo>
                      <a:lnTo>
                        <a:pt x="10" y="2"/>
                      </a:lnTo>
                      <a:lnTo>
                        <a:pt x="16" y="4"/>
                      </a:lnTo>
                      <a:lnTo>
                        <a:pt x="14" y="0"/>
                      </a:lnTo>
                      <a:lnTo>
                        <a:pt x="24" y="1"/>
                      </a:lnTo>
                      <a:lnTo>
                        <a:pt x="25" y="18"/>
                      </a:lnTo>
                      <a:lnTo>
                        <a:pt x="20" y="29"/>
                      </a:lnTo>
                      <a:lnTo>
                        <a:pt x="18" y="28"/>
                      </a:lnTo>
                      <a:lnTo>
                        <a:pt x="16" y="34"/>
                      </a:lnTo>
                      <a:lnTo>
                        <a:pt x="12" y="37"/>
                      </a:lnTo>
                      <a:lnTo>
                        <a:pt x="9" y="33"/>
                      </a:lnTo>
                      <a:lnTo>
                        <a:pt x="12" y="31"/>
                      </a:lnTo>
                      <a:lnTo>
                        <a:pt x="14" y="26"/>
                      </a:lnTo>
                      <a:lnTo>
                        <a:pt x="10" y="31"/>
                      </a:lnTo>
                      <a:lnTo>
                        <a:pt x="6" y="29"/>
                      </a:lnTo>
                      <a:lnTo>
                        <a:pt x="13" y="24"/>
                      </a:lnTo>
                      <a:lnTo>
                        <a:pt x="15" y="14"/>
                      </a:lnTo>
                      <a:lnTo>
                        <a:pt x="12" y="24"/>
                      </a:lnTo>
                      <a:lnTo>
                        <a:pt x="6" y="27"/>
                      </a:lnTo>
                      <a:lnTo>
                        <a:pt x="10" y="18"/>
                      </a:lnTo>
                      <a:lnTo>
                        <a:pt x="8" y="20"/>
                      </a:lnTo>
                      <a:lnTo>
                        <a:pt x="7" y="26"/>
                      </a:lnTo>
                      <a:lnTo>
                        <a:pt x="4" y="28"/>
                      </a:lnTo>
                      <a:lnTo>
                        <a:pt x="3" y="26"/>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 name="Freeform 86"/>
                <p:cNvSpPr>
                  <a:spLocks/>
                </p:cNvSpPr>
                <p:nvPr/>
              </p:nvSpPr>
              <p:spPr bwMode="auto">
                <a:xfrm>
                  <a:off x="4778375" y="2641600"/>
                  <a:ext cx="9525" cy="20638"/>
                </a:xfrm>
                <a:custGeom>
                  <a:avLst/>
                  <a:gdLst>
                    <a:gd name="T0" fmla="*/ 4 w 6"/>
                    <a:gd name="T1" fmla="*/ 0 h 13"/>
                    <a:gd name="T2" fmla="*/ 6 w 6"/>
                    <a:gd name="T3" fmla="*/ 8 h 13"/>
                    <a:gd name="T4" fmla="*/ 2 w 6"/>
                    <a:gd name="T5" fmla="*/ 8 h 13"/>
                    <a:gd name="T6" fmla="*/ 1 w 6"/>
                    <a:gd name="T7" fmla="*/ 13 h 13"/>
                    <a:gd name="T8" fmla="*/ 0 w 6"/>
                    <a:gd name="T9" fmla="*/ 9 h 13"/>
                    <a:gd name="T10" fmla="*/ 2 w 6"/>
                    <a:gd name="T11" fmla="*/ 1 h 13"/>
                    <a:gd name="T12" fmla="*/ 4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4" y="0"/>
                      </a:moveTo>
                      <a:lnTo>
                        <a:pt x="6" y="8"/>
                      </a:lnTo>
                      <a:lnTo>
                        <a:pt x="2" y="8"/>
                      </a:lnTo>
                      <a:lnTo>
                        <a:pt x="1" y="13"/>
                      </a:lnTo>
                      <a:lnTo>
                        <a:pt x="0" y="9"/>
                      </a:lnTo>
                      <a:lnTo>
                        <a:pt x="2" y="1"/>
                      </a:lnTo>
                      <a:lnTo>
                        <a:pt x="4" y="0"/>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9" name="Freeform 87"/>
                <p:cNvSpPr>
                  <a:spLocks/>
                </p:cNvSpPr>
                <p:nvPr/>
              </p:nvSpPr>
              <p:spPr bwMode="auto">
                <a:xfrm>
                  <a:off x="4779963" y="2655888"/>
                  <a:ext cx="14288" cy="20638"/>
                </a:xfrm>
                <a:custGeom>
                  <a:avLst/>
                  <a:gdLst>
                    <a:gd name="T0" fmla="*/ 8 w 9"/>
                    <a:gd name="T1" fmla="*/ 2 h 13"/>
                    <a:gd name="T2" fmla="*/ 9 w 9"/>
                    <a:gd name="T3" fmla="*/ 5 h 13"/>
                    <a:gd name="T4" fmla="*/ 7 w 9"/>
                    <a:gd name="T5" fmla="*/ 13 h 13"/>
                    <a:gd name="T6" fmla="*/ 3 w 9"/>
                    <a:gd name="T7" fmla="*/ 13 h 13"/>
                    <a:gd name="T8" fmla="*/ 3 w 9"/>
                    <a:gd name="T9" fmla="*/ 8 h 13"/>
                    <a:gd name="T10" fmla="*/ 3 w 9"/>
                    <a:gd name="T11" fmla="*/ 11 h 13"/>
                    <a:gd name="T12" fmla="*/ 0 w 9"/>
                    <a:gd name="T13" fmla="*/ 12 h 13"/>
                    <a:gd name="T14" fmla="*/ 3 w 9"/>
                    <a:gd name="T15" fmla="*/ 7 h 13"/>
                    <a:gd name="T16" fmla="*/ 5 w 9"/>
                    <a:gd name="T17" fmla="*/ 7 h 13"/>
                    <a:gd name="T18" fmla="*/ 5 w 9"/>
                    <a:gd name="T19" fmla="*/ 0 h 13"/>
                    <a:gd name="T20" fmla="*/ 8 w 9"/>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8" y="2"/>
                      </a:moveTo>
                      <a:lnTo>
                        <a:pt x="9" y="5"/>
                      </a:lnTo>
                      <a:lnTo>
                        <a:pt x="7" y="13"/>
                      </a:lnTo>
                      <a:lnTo>
                        <a:pt x="3" y="13"/>
                      </a:lnTo>
                      <a:lnTo>
                        <a:pt x="3" y="8"/>
                      </a:lnTo>
                      <a:lnTo>
                        <a:pt x="3" y="11"/>
                      </a:lnTo>
                      <a:lnTo>
                        <a:pt x="0" y="12"/>
                      </a:lnTo>
                      <a:lnTo>
                        <a:pt x="3" y="7"/>
                      </a:lnTo>
                      <a:lnTo>
                        <a:pt x="5" y="7"/>
                      </a:lnTo>
                      <a:lnTo>
                        <a:pt x="5" y="0"/>
                      </a:lnTo>
                      <a:lnTo>
                        <a:pt x="8" y="2"/>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0" name="Freeform 88"/>
                <p:cNvSpPr>
                  <a:spLocks/>
                </p:cNvSpPr>
                <p:nvPr/>
              </p:nvSpPr>
              <p:spPr bwMode="auto">
                <a:xfrm>
                  <a:off x="4719638" y="2633663"/>
                  <a:ext cx="11113" cy="49213"/>
                </a:xfrm>
                <a:custGeom>
                  <a:avLst/>
                  <a:gdLst>
                    <a:gd name="T0" fmla="*/ 6 w 7"/>
                    <a:gd name="T1" fmla="*/ 0 h 31"/>
                    <a:gd name="T2" fmla="*/ 6 w 7"/>
                    <a:gd name="T3" fmla="*/ 10 h 31"/>
                    <a:gd name="T4" fmla="*/ 4 w 7"/>
                    <a:gd name="T5" fmla="*/ 8 h 31"/>
                    <a:gd name="T6" fmla="*/ 7 w 7"/>
                    <a:gd name="T7" fmla="*/ 23 h 31"/>
                    <a:gd name="T8" fmla="*/ 7 w 7"/>
                    <a:gd name="T9" fmla="*/ 26 h 31"/>
                    <a:gd name="T10" fmla="*/ 6 w 7"/>
                    <a:gd name="T11" fmla="*/ 26 h 31"/>
                    <a:gd name="T12" fmla="*/ 6 w 7"/>
                    <a:gd name="T13" fmla="*/ 31 h 31"/>
                    <a:gd name="T14" fmla="*/ 2 w 7"/>
                    <a:gd name="T15" fmla="*/ 28 h 31"/>
                    <a:gd name="T16" fmla="*/ 2 w 7"/>
                    <a:gd name="T17" fmla="*/ 22 h 31"/>
                    <a:gd name="T18" fmla="*/ 4 w 7"/>
                    <a:gd name="T19" fmla="*/ 20 h 31"/>
                    <a:gd name="T20" fmla="*/ 0 w 7"/>
                    <a:gd name="T21" fmla="*/ 13 h 31"/>
                    <a:gd name="T22" fmla="*/ 1 w 7"/>
                    <a:gd name="T23" fmla="*/ 6 h 31"/>
                    <a:gd name="T24" fmla="*/ 4 w 7"/>
                    <a:gd name="T25" fmla="*/ 6 h 31"/>
                    <a:gd name="T26" fmla="*/ 2 w 7"/>
                    <a:gd name="T27" fmla="*/ 2 h 31"/>
                    <a:gd name="T28" fmla="*/ 6 w 7"/>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1">
                      <a:moveTo>
                        <a:pt x="6" y="0"/>
                      </a:moveTo>
                      <a:lnTo>
                        <a:pt x="6" y="10"/>
                      </a:lnTo>
                      <a:lnTo>
                        <a:pt x="4" y="8"/>
                      </a:lnTo>
                      <a:lnTo>
                        <a:pt x="7" y="23"/>
                      </a:lnTo>
                      <a:lnTo>
                        <a:pt x="7" y="26"/>
                      </a:lnTo>
                      <a:lnTo>
                        <a:pt x="6" y="26"/>
                      </a:lnTo>
                      <a:lnTo>
                        <a:pt x="6" y="31"/>
                      </a:lnTo>
                      <a:lnTo>
                        <a:pt x="2" y="28"/>
                      </a:lnTo>
                      <a:lnTo>
                        <a:pt x="2" y="22"/>
                      </a:lnTo>
                      <a:lnTo>
                        <a:pt x="4" y="20"/>
                      </a:lnTo>
                      <a:lnTo>
                        <a:pt x="0" y="13"/>
                      </a:lnTo>
                      <a:lnTo>
                        <a:pt x="1" y="6"/>
                      </a:lnTo>
                      <a:lnTo>
                        <a:pt x="4" y="6"/>
                      </a:lnTo>
                      <a:lnTo>
                        <a:pt x="2" y="2"/>
                      </a:lnTo>
                      <a:lnTo>
                        <a:pt x="6" y="0"/>
                      </a:lnTo>
                    </a:path>
                  </a:pathLst>
                </a:custGeom>
                <a:grpFill/>
                <a:ln w="2">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7" name="Freeform 5"/>
              <p:cNvSpPr>
                <a:spLocks noChangeAspect="1" noEditPoints="1"/>
              </p:cNvSpPr>
              <p:nvPr/>
            </p:nvSpPr>
            <p:spPr bwMode="auto">
              <a:xfrm>
                <a:off x="2353274" y="4267200"/>
                <a:ext cx="433425" cy="741368"/>
              </a:xfrm>
              <a:custGeom>
                <a:avLst/>
                <a:gdLst>
                  <a:gd name="T0" fmla="*/ 29 w 127"/>
                  <a:gd name="T1" fmla="*/ 22 h 235"/>
                  <a:gd name="T2" fmla="*/ 25 w 127"/>
                  <a:gd name="T3" fmla="*/ 14 h 235"/>
                  <a:gd name="T4" fmla="*/ 22 w 127"/>
                  <a:gd name="T5" fmla="*/ 6 h 235"/>
                  <a:gd name="T6" fmla="*/ 35 w 127"/>
                  <a:gd name="T7" fmla="*/ 6 h 235"/>
                  <a:gd name="T8" fmla="*/ 42 w 127"/>
                  <a:gd name="T9" fmla="*/ 12 h 235"/>
                  <a:gd name="T10" fmla="*/ 38 w 127"/>
                  <a:gd name="T11" fmla="*/ 19 h 235"/>
                  <a:gd name="T12" fmla="*/ 12 w 127"/>
                  <a:gd name="T13" fmla="*/ 0 h 235"/>
                  <a:gd name="T14" fmla="*/ 9 w 127"/>
                  <a:gd name="T15" fmla="*/ 3 h 235"/>
                  <a:gd name="T16" fmla="*/ 1 w 127"/>
                  <a:gd name="T17" fmla="*/ 4 h 235"/>
                  <a:gd name="T18" fmla="*/ 3 w 127"/>
                  <a:gd name="T19" fmla="*/ 0 h 235"/>
                  <a:gd name="T20" fmla="*/ 12 w 127"/>
                  <a:gd name="T21" fmla="*/ 0 h 235"/>
                  <a:gd name="T22" fmla="*/ 73 w 127"/>
                  <a:gd name="T23" fmla="*/ 92 h 235"/>
                  <a:gd name="T24" fmla="*/ 67 w 127"/>
                  <a:gd name="T25" fmla="*/ 88 h 235"/>
                  <a:gd name="T26" fmla="*/ 64 w 127"/>
                  <a:gd name="T27" fmla="*/ 83 h 235"/>
                  <a:gd name="T28" fmla="*/ 60 w 127"/>
                  <a:gd name="T29" fmla="*/ 76 h 235"/>
                  <a:gd name="T30" fmla="*/ 61 w 127"/>
                  <a:gd name="T31" fmla="*/ 66 h 235"/>
                  <a:gd name="T32" fmla="*/ 66 w 127"/>
                  <a:gd name="T33" fmla="*/ 68 h 235"/>
                  <a:gd name="T34" fmla="*/ 74 w 127"/>
                  <a:gd name="T35" fmla="*/ 67 h 235"/>
                  <a:gd name="T36" fmla="*/ 73 w 127"/>
                  <a:gd name="T37" fmla="*/ 78 h 235"/>
                  <a:gd name="T38" fmla="*/ 75 w 127"/>
                  <a:gd name="T39" fmla="*/ 82 h 235"/>
                  <a:gd name="T40" fmla="*/ 73 w 127"/>
                  <a:gd name="T41" fmla="*/ 90 h 235"/>
                  <a:gd name="T42" fmla="*/ 99 w 127"/>
                  <a:gd name="T43" fmla="*/ 123 h 235"/>
                  <a:gd name="T44" fmla="*/ 89 w 127"/>
                  <a:gd name="T45" fmla="*/ 113 h 235"/>
                  <a:gd name="T46" fmla="*/ 82 w 127"/>
                  <a:gd name="T47" fmla="*/ 106 h 235"/>
                  <a:gd name="T48" fmla="*/ 87 w 127"/>
                  <a:gd name="T49" fmla="*/ 105 h 235"/>
                  <a:gd name="T50" fmla="*/ 94 w 127"/>
                  <a:gd name="T51" fmla="*/ 112 h 235"/>
                  <a:gd name="T52" fmla="*/ 95 w 127"/>
                  <a:gd name="T53" fmla="*/ 115 h 235"/>
                  <a:gd name="T54" fmla="*/ 106 w 127"/>
                  <a:gd name="T55" fmla="*/ 154 h 235"/>
                  <a:gd name="T56" fmla="*/ 98 w 127"/>
                  <a:gd name="T57" fmla="*/ 152 h 235"/>
                  <a:gd name="T58" fmla="*/ 100 w 127"/>
                  <a:gd name="T59" fmla="*/ 144 h 235"/>
                  <a:gd name="T60" fmla="*/ 99 w 127"/>
                  <a:gd name="T61" fmla="*/ 140 h 235"/>
                  <a:gd name="T62" fmla="*/ 97 w 127"/>
                  <a:gd name="T63" fmla="*/ 131 h 235"/>
                  <a:gd name="T64" fmla="*/ 104 w 127"/>
                  <a:gd name="T65" fmla="*/ 129 h 235"/>
                  <a:gd name="T66" fmla="*/ 104 w 127"/>
                  <a:gd name="T67" fmla="*/ 137 h 235"/>
                  <a:gd name="T68" fmla="*/ 112 w 127"/>
                  <a:gd name="T69" fmla="*/ 142 h 235"/>
                  <a:gd name="T70" fmla="*/ 117 w 127"/>
                  <a:gd name="T71" fmla="*/ 156 h 235"/>
                  <a:gd name="T72" fmla="*/ 108 w 127"/>
                  <a:gd name="T73" fmla="*/ 156 h 235"/>
                  <a:gd name="T74" fmla="*/ 85 w 127"/>
                  <a:gd name="T75" fmla="*/ 121 h 235"/>
                  <a:gd name="T76" fmla="*/ 91 w 127"/>
                  <a:gd name="T77" fmla="*/ 131 h 235"/>
                  <a:gd name="T78" fmla="*/ 85 w 127"/>
                  <a:gd name="T79" fmla="*/ 133 h 235"/>
                  <a:gd name="T80" fmla="*/ 83 w 127"/>
                  <a:gd name="T81" fmla="*/ 127 h 235"/>
                  <a:gd name="T82" fmla="*/ 83 w 127"/>
                  <a:gd name="T83" fmla="*/ 123 h 235"/>
                  <a:gd name="T84" fmla="*/ 78 w 127"/>
                  <a:gd name="T85" fmla="*/ 233 h 235"/>
                  <a:gd name="T86" fmla="*/ 73 w 127"/>
                  <a:gd name="T87" fmla="*/ 224 h 235"/>
                  <a:gd name="T88" fmla="*/ 83 w 127"/>
                  <a:gd name="T89" fmla="*/ 211 h 235"/>
                  <a:gd name="T90" fmla="*/ 87 w 127"/>
                  <a:gd name="T91" fmla="*/ 199 h 235"/>
                  <a:gd name="T92" fmla="*/ 92 w 127"/>
                  <a:gd name="T93" fmla="*/ 191 h 235"/>
                  <a:gd name="T94" fmla="*/ 102 w 127"/>
                  <a:gd name="T95" fmla="*/ 188 h 235"/>
                  <a:gd name="T96" fmla="*/ 104 w 127"/>
                  <a:gd name="T97" fmla="*/ 179 h 235"/>
                  <a:gd name="T98" fmla="*/ 111 w 127"/>
                  <a:gd name="T99" fmla="*/ 183 h 235"/>
                  <a:gd name="T100" fmla="*/ 124 w 127"/>
                  <a:gd name="T101" fmla="*/ 205 h 235"/>
                  <a:gd name="T102" fmla="*/ 122 w 127"/>
                  <a:gd name="T103" fmla="*/ 218 h 235"/>
                  <a:gd name="T104" fmla="*/ 123 w 127"/>
                  <a:gd name="T105" fmla="*/ 223 h 235"/>
                  <a:gd name="T106" fmla="*/ 124 w 127"/>
                  <a:gd name="T107" fmla="*/ 235 h 235"/>
                  <a:gd name="T108" fmla="*/ 113 w 127"/>
                  <a:gd name="T109" fmla="*/ 234 h 235"/>
                  <a:gd name="T110" fmla="*/ 100 w 127"/>
                  <a:gd name="T111" fmla="*/ 230 h 235"/>
                  <a:gd name="T112" fmla="*/ 86 w 127"/>
                  <a:gd name="T113" fmla="*/ 23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235">
                    <a:moveTo>
                      <a:pt x="35" y="22"/>
                    </a:moveTo>
                    <a:lnTo>
                      <a:pt x="29" y="22"/>
                    </a:lnTo>
                    <a:lnTo>
                      <a:pt x="25" y="18"/>
                    </a:lnTo>
                    <a:lnTo>
                      <a:pt x="25" y="14"/>
                    </a:lnTo>
                    <a:lnTo>
                      <a:pt x="22" y="10"/>
                    </a:lnTo>
                    <a:lnTo>
                      <a:pt x="22" y="6"/>
                    </a:lnTo>
                    <a:lnTo>
                      <a:pt x="28" y="4"/>
                    </a:lnTo>
                    <a:lnTo>
                      <a:pt x="35" y="6"/>
                    </a:lnTo>
                    <a:lnTo>
                      <a:pt x="42" y="10"/>
                    </a:lnTo>
                    <a:lnTo>
                      <a:pt x="42" y="12"/>
                    </a:lnTo>
                    <a:lnTo>
                      <a:pt x="42" y="16"/>
                    </a:lnTo>
                    <a:lnTo>
                      <a:pt x="38" y="19"/>
                    </a:lnTo>
                    <a:lnTo>
                      <a:pt x="35" y="22"/>
                    </a:lnTo>
                    <a:close/>
                    <a:moveTo>
                      <a:pt x="12" y="0"/>
                    </a:moveTo>
                    <a:lnTo>
                      <a:pt x="12" y="1"/>
                    </a:lnTo>
                    <a:lnTo>
                      <a:pt x="9" y="3"/>
                    </a:lnTo>
                    <a:lnTo>
                      <a:pt x="5" y="2"/>
                    </a:lnTo>
                    <a:lnTo>
                      <a:pt x="1" y="4"/>
                    </a:lnTo>
                    <a:lnTo>
                      <a:pt x="0" y="3"/>
                    </a:lnTo>
                    <a:lnTo>
                      <a:pt x="3" y="0"/>
                    </a:lnTo>
                    <a:lnTo>
                      <a:pt x="9" y="0"/>
                    </a:lnTo>
                    <a:lnTo>
                      <a:pt x="12" y="0"/>
                    </a:lnTo>
                    <a:close/>
                    <a:moveTo>
                      <a:pt x="73" y="90"/>
                    </a:moveTo>
                    <a:lnTo>
                      <a:pt x="73" y="92"/>
                    </a:lnTo>
                    <a:lnTo>
                      <a:pt x="71" y="90"/>
                    </a:lnTo>
                    <a:lnTo>
                      <a:pt x="67" y="88"/>
                    </a:lnTo>
                    <a:lnTo>
                      <a:pt x="67" y="84"/>
                    </a:lnTo>
                    <a:lnTo>
                      <a:pt x="64" y="83"/>
                    </a:lnTo>
                    <a:lnTo>
                      <a:pt x="59" y="80"/>
                    </a:lnTo>
                    <a:lnTo>
                      <a:pt x="60" y="76"/>
                    </a:lnTo>
                    <a:lnTo>
                      <a:pt x="59" y="69"/>
                    </a:lnTo>
                    <a:lnTo>
                      <a:pt x="61" y="66"/>
                    </a:lnTo>
                    <a:lnTo>
                      <a:pt x="62" y="64"/>
                    </a:lnTo>
                    <a:lnTo>
                      <a:pt x="66" y="68"/>
                    </a:lnTo>
                    <a:lnTo>
                      <a:pt x="71" y="66"/>
                    </a:lnTo>
                    <a:lnTo>
                      <a:pt x="74" y="67"/>
                    </a:lnTo>
                    <a:lnTo>
                      <a:pt x="75" y="72"/>
                    </a:lnTo>
                    <a:lnTo>
                      <a:pt x="73" y="78"/>
                    </a:lnTo>
                    <a:lnTo>
                      <a:pt x="73" y="82"/>
                    </a:lnTo>
                    <a:lnTo>
                      <a:pt x="75" y="82"/>
                    </a:lnTo>
                    <a:lnTo>
                      <a:pt x="75" y="86"/>
                    </a:lnTo>
                    <a:lnTo>
                      <a:pt x="73" y="90"/>
                    </a:lnTo>
                    <a:close/>
                    <a:moveTo>
                      <a:pt x="102" y="122"/>
                    </a:moveTo>
                    <a:lnTo>
                      <a:pt x="99" y="123"/>
                    </a:lnTo>
                    <a:lnTo>
                      <a:pt x="94" y="121"/>
                    </a:lnTo>
                    <a:lnTo>
                      <a:pt x="89" y="113"/>
                    </a:lnTo>
                    <a:lnTo>
                      <a:pt x="81" y="109"/>
                    </a:lnTo>
                    <a:lnTo>
                      <a:pt x="82" y="106"/>
                    </a:lnTo>
                    <a:lnTo>
                      <a:pt x="85" y="107"/>
                    </a:lnTo>
                    <a:lnTo>
                      <a:pt x="87" y="105"/>
                    </a:lnTo>
                    <a:lnTo>
                      <a:pt x="88" y="108"/>
                    </a:lnTo>
                    <a:lnTo>
                      <a:pt x="94" y="112"/>
                    </a:lnTo>
                    <a:lnTo>
                      <a:pt x="96" y="113"/>
                    </a:lnTo>
                    <a:lnTo>
                      <a:pt x="95" y="115"/>
                    </a:lnTo>
                    <a:lnTo>
                      <a:pt x="102" y="122"/>
                    </a:lnTo>
                    <a:close/>
                    <a:moveTo>
                      <a:pt x="106" y="154"/>
                    </a:moveTo>
                    <a:lnTo>
                      <a:pt x="102" y="154"/>
                    </a:lnTo>
                    <a:lnTo>
                      <a:pt x="98" y="152"/>
                    </a:lnTo>
                    <a:lnTo>
                      <a:pt x="98" y="148"/>
                    </a:lnTo>
                    <a:lnTo>
                      <a:pt x="100" y="144"/>
                    </a:lnTo>
                    <a:lnTo>
                      <a:pt x="101" y="140"/>
                    </a:lnTo>
                    <a:lnTo>
                      <a:pt x="99" y="140"/>
                    </a:lnTo>
                    <a:lnTo>
                      <a:pt x="96" y="137"/>
                    </a:lnTo>
                    <a:lnTo>
                      <a:pt x="97" y="131"/>
                    </a:lnTo>
                    <a:lnTo>
                      <a:pt x="101" y="128"/>
                    </a:lnTo>
                    <a:lnTo>
                      <a:pt x="104" y="129"/>
                    </a:lnTo>
                    <a:lnTo>
                      <a:pt x="105" y="133"/>
                    </a:lnTo>
                    <a:lnTo>
                      <a:pt x="104" y="137"/>
                    </a:lnTo>
                    <a:lnTo>
                      <a:pt x="110" y="138"/>
                    </a:lnTo>
                    <a:lnTo>
                      <a:pt x="112" y="142"/>
                    </a:lnTo>
                    <a:lnTo>
                      <a:pt x="118" y="153"/>
                    </a:lnTo>
                    <a:lnTo>
                      <a:pt x="117" y="156"/>
                    </a:lnTo>
                    <a:lnTo>
                      <a:pt x="112" y="158"/>
                    </a:lnTo>
                    <a:lnTo>
                      <a:pt x="108" y="156"/>
                    </a:lnTo>
                    <a:lnTo>
                      <a:pt x="106" y="154"/>
                    </a:lnTo>
                    <a:close/>
                    <a:moveTo>
                      <a:pt x="85" y="121"/>
                    </a:moveTo>
                    <a:lnTo>
                      <a:pt x="90" y="125"/>
                    </a:lnTo>
                    <a:lnTo>
                      <a:pt x="91" y="131"/>
                    </a:lnTo>
                    <a:lnTo>
                      <a:pt x="89" y="133"/>
                    </a:lnTo>
                    <a:lnTo>
                      <a:pt x="85" y="133"/>
                    </a:lnTo>
                    <a:lnTo>
                      <a:pt x="82" y="131"/>
                    </a:lnTo>
                    <a:lnTo>
                      <a:pt x="83" y="127"/>
                    </a:lnTo>
                    <a:lnTo>
                      <a:pt x="85" y="127"/>
                    </a:lnTo>
                    <a:lnTo>
                      <a:pt x="83" y="123"/>
                    </a:lnTo>
                    <a:lnTo>
                      <a:pt x="85" y="121"/>
                    </a:lnTo>
                    <a:close/>
                    <a:moveTo>
                      <a:pt x="78" y="233"/>
                    </a:moveTo>
                    <a:lnTo>
                      <a:pt x="77" y="226"/>
                    </a:lnTo>
                    <a:lnTo>
                      <a:pt x="73" y="224"/>
                    </a:lnTo>
                    <a:lnTo>
                      <a:pt x="75" y="218"/>
                    </a:lnTo>
                    <a:lnTo>
                      <a:pt x="83" y="211"/>
                    </a:lnTo>
                    <a:lnTo>
                      <a:pt x="83" y="205"/>
                    </a:lnTo>
                    <a:lnTo>
                      <a:pt x="87" y="199"/>
                    </a:lnTo>
                    <a:lnTo>
                      <a:pt x="89" y="191"/>
                    </a:lnTo>
                    <a:lnTo>
                      <a:pt x="92" y="191"/>
                    </a:lnTo>
                    <a:lnTo>
                      <a:pt x="99" y="189"/>
                    </a:lnTo>
                    <a:lnTo>
                      <a:pt x="102" y="188"/>
                    </a:lnTo>
                    <a:lnTo>
                      <a:pt x="104" y="185"/>
                    </a:lnTo>
                    <a:lnTo>
                      <a:pt x="104" y="179"/>
                    </a:lnTo>
                    <a:lnTo>
                      <a:pt x="108" y="177"/>
                    </a:lnTo>
                    <a:lnTo>
                      <a:pt x="111" y="183"/>
                    </a:lnTo>
                    <a:lnTo>
                      <a:pt x="115" y="190"/>
                    </a:lnTo>
                    <a:lnTo>
                      <a:pt x="124" y="205"/>
                    </a:lnTo>
                    <a:lnTo>
                      <a:pt x="125" y="212"/>
                    </a:lnTo>
                    <a:lnTo>
                      <a:pt x="122" y="218"/>
                    </a:lnTo>
                    <a:lnTo>
                      <a:pt x="126" y="220"/>
                    </a:lnTo>
                    <a:lnTo>
                      <a:pt x="123" y="223"/>
                    </a:lnTo>
                    <a:lnTo>
                      <a:pt x="127" y="232"/>
                    </a:lnTo>
                    <a:lnTo>
                      <a:pt x="124" y="235"/>
                    </a:lnTo>
                    <a:lnTo>
                      <a:pt x="118" y="234"/>
                    </a:lnTo>
                    <a:lnTo>
                      <a:pt x="113" y="234"/>
                    </a:lnTo>
                    <a:lnTo>
                      <a:pt x="106" y="234"/>
                    </a:lnTo>
                    <a:lnTo>
                      <a:pt x="100" y="230"/>
                    </a:lnTo>
                    <a:lnTo>
                      <a:pt x="89" y="229"/>
                    </a:lnTo>
                    <a:lnTo>
                      <a:pt x="86" y="232"/>
                    </a:lnTo>
                    <a:lnTo>
                      <a:pt x="78" y="233"/>
                    </a:lnTo>
                    <a:close/>
                  </a:path>
                </a:pathLst>
              </a:custGeom>
              <a:solidFill>
                <a:schemeClr val="accent1">
                  <a:lumMod val="20000"/>
                  <a:lumOff val="80000"/>
                </a:schemeClr>
              </a:solid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Freeform 6"/>
              <p:cNvSpPr>
                <a:spLocks noEditPoints="1"/>
              </p:cNvSpPr>
              <p:nvPr/>
            </p:nvSpPr>
            <p:spPr bwMode="auto">
              <a:xfrm>
                <a:off x="1126201" y="762000"/>
                <a:ext cx="897358" cy="655971"/>
              </a:xfrm>
              <a:custGeom>
                <a:avLst/>
                <a:gdLst>
                  <a:gd name="T0" fmla="*/ 72 w 239"/>
                  <a:gd name="T1" fmla="*/ 44 h 189"/>
                  <a:gd name="T2" fmla="*/ 74 w 239"/>
                  <a:gd name="T3" fmla="*/ 30 h 189"/>
                  <a:gd name="T4" fmla="*/ 78 w 239"/>
                  <a:gd name="T5" fmla="*/ 28 h 189"/>
                  <a:gd name="T6" fmla="*/ 80 w 239"/>
                  <a:gd name="T7" fmla="*/ 14 h 189"/>
                  <a:gd name="T8" fmla="*/ 76 w 239"/>
                  <a:gd name="T9" fmla="*/ 0 h 189"/>
                  <a:gd name="T10" fmla="*/ 239 w 239"/>
                  <a:gd name="T11" fmla="*/ 42 h 189"/>
                  <a:gd name="T12" fmla="*/ 220 w 239"/>
                  <a:gd name="T13" fmla="*/ 127 h 189"/>
                  <a:gd name="T14" fmla="*/ 209 w 239"/>
                  <a:gd name="T15" fmla="*/ 171 h 189"/>
                  <a:gd name="T16" fmla="*/ 211 w 239"/>
                  <a:gd name="T17" fmla="*/ 180 h 189"/>
                  <a:gd name="T18" fmla="*/ 193 w 239"/>
                  <a:gd name="T19" fmla="*/ 185 h 189"/>
                  <a:gd name="T20" fmla="*/ 146 w 239"/>
                  <a:gd name="T21" fmla="*/ 176 h 189"/>
                  <a:gd name="T22" fmla="*/ 133 w 239"/>
                  <a:gd name="T23" fmla="*/ 175 h 189"/>
                  <a:gd name="T24" fmla="*/ 120 w 239"/>
                  <a:gd name="T25" fmla="*/ 175 h 189"/>
                  <a:gd name="T26" fmla="*/ 107 w 239"/>
                  <a:gd name="T27" fmla="*/ 179 h 189"/>
                  <a:gd name="T28" fmla="*/ 95 w 239"/>
                  <a:gd name="T29" fmla="*/ 174 h 189"/>
                  <a:gd name="T30" fmla="*/ 84 w 239"/>
                  <a:gd name="T31" fmla="*/ 176 h 189"/>
                  <a:gd name="T32" fmla="*/ 77 w 239"/>
                  <a:gd name="T33" fmla="*/ 177 h 189"/>
                  <a:gd name="T34" fmla="*/ 74 w 239"/>
                  <a:gd name="T35" fmla="*/ 171 h 189"/>
                  <a:gd name="T36" fmla="*/ 62 w 239"/>
                  <a:gd name="T37" fmla="*/ 168 h 189"/>
                  <a:gd name="T38" fmla="*/ 53 w 239"/>
                  <a:gd name="T39" fmla="*/ 168 h 189"/>
                  <a:gd name="T40" fmla="*/ 41 w 239"/>
                  <a:gd name="T41" fmla="*/ 169 h 189"/>
                  <a:gd name="T42" fmla="*/ 30 w 239"/>
                  <a:gd name="T43" fmla="*/ 161 h 189"/>
                  <a:gd name="T44" fmla="*/ 33 w 239"/>
                  <a:gd name="T45" fmla="*/ 150 h 189"/>
                  <a:gd name="T46" fmla="*/ 30 w 239"/>
                  <a:gd name="T47" fmla="*/ 137 h 189"/>
                  <a:gd name="T48" fmla="*/ 23 w 239"/>
                  <a:gd name="T49" fmla="*/ 133 h 189"/>
                  <a:gd name="T50" fmla="*/ 5 w 239"/>
                  <a:gd name="T51" fmla="*/ 122 h 189"/>
                  <a:gd name="T52" fmla="*/ 4 w 239"/>
                  <a:gd name="T53" fmla="*/ 114 h 189"/>
                  <a:gd name="T54" fmla="*/ 10 w 239"/>
                  <a:gd name="T55" fmla="*/ 102 h 189"/>
                  <a:gd name="T56" fmla="*/ 7 w 239"/>
                  <a:gd name="T57" fmla="*/ 95 h 189"/>
                  <a:gd name="T58" fmla="*/ 10 w 239"/>
                  <a:gd name="T59" fmla="*/ 90 h 189"/>
                  <a:gd name="T60" fmla="*/ 7 w 239"/>
                  <a:gd name="T61" fmla="*/ 87 h 189"/>
                  <a:gd name="T62" fmla="*/ 12 w 239"/>
                  <a:gd name="T63" fmla="*/ 52 h 189"/>
                  <a:gd name="T64" fmla="*/ 13 w 239"/>
                  <a:gd name="T65" fmla="*/ 13 h 189"/>
                  <a:gd name="T66" fmla="*/ 60 w 239"/>
                  <a:gd name="T67" fmla="*/ 42 h 189"/>
                  <a:gd name="T68" fmla="*/ 64 w 239"/>
                  <a:gd name="T69" fmla="*/ 53 h 189"/>
                  <a:gd name="T70" fmla="*/ 58 w 239"/>
                  <a:gd name="T71" fmla="*/ 56 h 189"/>
                  <a:gd name="T72" fmla="*/ 47 w 239"/>
                  <a:gd name="T73" fmla="*/ 77 h 189"/>
                  <a:gd name="T74" fmla="*/ 53 w 239"/>
                  <a:gd name="T75" fmla="*/ 65 h 189"/>
                  <a:gd name="T76" fmla="*/ 68 w 239"/>
                  <a:gd name="T77" fmla="*/ 54 h 189"/>
                  <a:gd name="T78" fmla="*/ 62 w 239"/>
                  <a:gd name="T79" fmla="*/ 73 h 189"/>
                  <a:gd name="T80" fmla="*/ 59 w 239"/>
                  <a:gd name="T81" fmla="*/ 84 h 189"/>
                  <a:gd name="T82" fmla="*/ 58 w 239"/>
                  <a:gd name="T83" fmla="*/ 78 h 189"/>
                  <a:gd name="T84" fmla="*/ 51 w 239"/>
                  <a:gd name="T85" fmla="*/ 88 h 189"/>
                  <a:gd name="T86" fmla="*/ 41 w 239"/>
                  <a:gd name="T87" fmla="*/ 83 h 189"/>
                  <a:gd name="T88" fmla="*/ 51 w 239"/>
                  <a:gd name="T89" fmla="*/ 93 h 189"/>
                  <a:gd name="T90" fmla="*/ 62 w 239"/>
                  <a:gd name="T91" fmla="*/ 87 h 189"/>
                  <a:gd name="T92" fmla="*/ 67 w 239"/>
                  <a:gd name="T93" fmla="*/ 81 h 189"/>
                  <a:gd name="T94" fmla="*/ 75 w 239"/>
                  <a:gd name="T95" fmla="*/ 54 h 189"/>
                  <a:gd name="T96" fmla="*/ 63 w 239"/>
                  <a:gd name="T97" fmla="*/ 25 h 189"/>
                  <a:gd name="T98" fmla="*/ 62 w 239"/>
                  <a:gd name="T99" fmla="*/ 16 h 189"/>
                  <a:gd name="T100" fmla="*/ 62 w 239"/>
                  <a:gd name="T101" fmla="*/ 23 h 189"/>
                  <a:gd name="T102" fmla="*/ 74 w 239"/>
                  <a:gd name="T103" fmla="*/ 34 h 189"/>
                  <a:gd name="T104" fmla="*/ 70 w 239"/>
                  <a:gd name="T105" fmla="*/ 46 h 189"/>
                  <a:gd name="T106" fmla="*/ 71 w 239"/>
                  <a:gd name="T107" fmla="*/ 55 h 189"/>
                  <a:gd name="T108" fmla="*/ 66 w 239"/>
                  <a:gd name="T109" fmla="*/ 3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9" h="189">
                    <a:moveTo>
                      <a:pt x="76" y="40"/>
                    </a:moveTo>
                    <a:lnTo>
                      <a:pt x="74" y="40"/>
                    </a:lnTo>
                    <a:lnTo>
                      <a:pt x="74" y="44"/>
                    </a:lnTo>
                    <a:lnTo>
                      <a:pt x="75" y="48"/>
                    </a:lnTo>
                    <a:lnTo>
                      <a:pt x="72" y="44"/>
                    </a:lnTo>
                    <a:lnTo>
                      <a:pt x="72" y="40"/>
                    </a:lnTo>
                    <a:lnTo>
                      <a:pt x="74" y="38"/>
                    </a:lnTo>
                    <a:lnTo>
                      <a:pt x="76" y="39"/>
                    </a:lnTo>
                    <a:lnTo>
                      <a:pt x="78" y="37"/>
                    </a:lnTo>
                    <a:lnTo>
                      <a:pt x="74" y="30"/>
                    </a:lnTo>
                    <a:lnTo>
                      <a:pt x="71" y="29"/>
                    </a:lnTo>
                    <a:lnTo>
                      <a:pt x="72" y="25"/>
                    </a:lnTo>
                    <a:lnTo>
                      <a:pt x="74" y="25"/>
                    </a:lnTo>
                    <a:lnTo>
                      <a:pt x="76" y="28"/>
                    </a:lnTo>
                    <a:lnTo>
                      <a:pt x="78" y="28"/>
                    </a:lnTo>
                    <a:lnTo>
                      <a:pt x="78" y="23"/>
                    </a:lnTo>
                    <a:lnTo>
                      <a:pt x="80" y="22"/>
                    </a:lnTo>
                    <a:lnTo>
                      <a:pt x="80" y="20"/>
                    </a:lnTo>
                    <a:lnTo>
                      <a:pt x="80" y="16"/>
                    </a:lnTo>
                    <a:lnTo>
                      <a:pt x="80" y="14"/>
                    </a:lnTo>
                    <a:lnTo>
                      <a:pt x="76" y="10"/>
                    </a:lnTo>
                    <a:lnTo>
                      <a:pt x="76" y="5"/>
                    </a:lnTo>
                    <a:lnTo>
                      <a:pt x="74" y="2"/>
                    </a:lnTo>
                    <a:lnTo>
                      <a:pt x="76" y="3"/>
                    </a:lnTo>
                    <a:lnTo>
                      <a:pt x="76" y="0"/>
                    </a:lnTo>
                    <a:lnTo>
                      <a:pt x="130" y="15"/>
                    </a:lnTo>
                    <a:lnTo>
                      <a:pt x="187" y="30"/>
                    </a:lnTo>
                    <a:lnTo>
                      <a:pt x="206" y="34"/>
                    </a:lnTo>
                    <a:lnTo>
                      <a:pt x="228" y="39"/>
                    </a:lnTo>
                    <a:lnTo>
                      <a:pt x="239" y="42"/>
                    </a:lnTo>
                    <a:lnTo>
                      <a:pt x="237" y="50"/>
                    </a:lnTo>
                    <a:lnTo>
                      <a:pt x="228" y="89"/>
                    </a:lnTo>
                    <a:lnTo>
                      <a:pt x="228" y="92"/>
                    </a:lnTo>
                    <a:lnTo>
                      <a:pt x="221" y="122"/>
                    </a:lnTo>
                    <a:lnTo>
                      <a:pt x="220" y="127"/>
                    </a:lnTo>
                    <a:lnTo>
                      <a:pt x="218" y="134"/>
                    </a:lnTo>
                    <a:lnTo>
                      <a:pt x="212" y="162"/>
                    </a:lnTo>
                    <a:lnTo>
                      <a:pt x="210" y="167"/>
                    </a:lnTo>
                    <a:lnTo>
                      <a:pt x="210" y="169"/>
                    </a:lnTo>
                    <a:lnTo>
                      <a:pt x="209" y="171"/>
                    </a:lnTo>
                    <a:lnTo>
                      <a:pt x="210" y="172"/>
                    </a:lnTo>
                    <a:lnTo>
                      <a:pt x="210" y="174"/>
                    </a:lnTo>
                    <a:lnTo>
                      <a:pt x="210" y="177"/>
                    </a:lnTo>
                    <a:lnTo>
                      <a:pt x="210" y="179"/>
                    </a:lnTo>
                    <a:lnTo>
                      <a:pt x="211" y="180"/>
                    </a:lnTo>
                    <a:lnTo>
                      <a:pt x="209" y="184"/>
                    </a:lnTo>
                    <a:lnTo>
                      <a:pt x="208" y="184"/>
                    </a:lnTo>
                    <a:lnTo>
                      <a:pt x="209" y="185"/>
                    </a:lnTo>
                    <a:lnTo>
                      <a:pt x="210" y="189"/>
                    </a:lnTo>
                    <a:lnTo>
                      <a:pt x="193" y="185"/>
                    </a:lnTo>
                    <a:lnTo>
                      <a:pt x="189" y="184"/>
                    </a:lnTo>
                    <a:lnTo>
                      <a:pt x="177" y="182"/>
                    </a:lnTo>
                    <a:lnTo>
                      <a:pt x="177" y="181"/>
                    </a:lnTo>
                    <a:lnTo>
                      <a:pt x="148" y="175"/>
                    </a:lnTo>
                    <a:lnTo>
                      <a:pt x="146" y="176"/>
                    </a:lnTo>
                    <a:lnTo>
                      <a:pt x="142" y="177"/>
                    </a:lnTo>
                    <a:lnTo>
                      <a:pt x="141" y="177"/>
                    </a:lnTo>
                    <a:lnTo>
                      <a:pt x="137" y="175"/>
                    </a:lnTo>
                    <a:lnTo>
                      <a:pt x="134" y="175"/>
                    </a:lnTo>
                    <a:lnTo>
                      <a:pt x="133" y="175"/>
                    </a:lnTo>
                    <a:lnTo>
                      <a:pt x="130" y="175"/>
                    </a:lnTo>
                    <a:lnTo>
                      <a:pt x="128" y="174"/>
                    </a:lnTo>
                    <a:lnTo>
                      <a:pt x="127" y="175"/>
                    </a:lnTo>
                    <a:lnTo>
                      <a:pt x="125" y="176"/>
                    </a:lnTo>
                    <a:lnTo>
                      <a:pt x="120" y="175"/>
                    </a:lnTo>
                    <a:lnTo>
                      <a:pt x="119" y="176"/>
                    </a:lnTo>
                    <a:lnTo>
                      <a:pt x="115" y="176"/>
                    </a:lnTo>
                    <a:lnTo>
                      <a:pt x="113" y="177"/>
                    </a:lnTo>
                    <a:lnTo>
                      <a:pt x="109" y="177"/>
                    </a:lnTo>
                    <a:lnTo>
                      <a:pt x="107" y="179"/>
                    </a:lnTo>
                    <a:lnTo>
                      <a:pt x="105" y="178"/>
                    </a:lnTo>
                    <a:lnTo>
                      <a:pt x="100" y="178"/>
                    </a:lnTo>
                    <a:lnTo>
                      <a:pt x="98" y="177"/>
                    </a:lnTo>
                    <a:lnTo>
                      <a:pt x="97" y="175"/>
                    </a:lnTo>
                    <a:lnTo>
                      <a:pt x="95" y="174"/>
                    </a:lnTo>
                    <a:lnTo>
                      <a:pt x="94" y="175"/>
                    </a:lnTo>
                    <a:lnTo>
                      <a:pt x="93" y="175"/>
                    </a:lnTo>
                    <a:lnTo>
                      <a:pt x="87" y="176"/>
                    </a:lnTo>
                    <a:lnTo>
                      <a:pt x="86" y="177"/>
                    </a:lnTo>
                    <a:lnTo>
                      <a:pt x="84" y="176"/>
                    </a:lnTo>
                    <a:lnTo>
                      <a:pt x="84" y="176"/>
                    </a:lnTo>
                    <a:lnTo>
                      <a:pt x="82" y="175"/>
                    </a:lnTo>
                    <a:lnTo>
                      <a:pt x="80" y="175"/>
                    </a:lnTo>
                    <a:lnTo>
                      <a:pt x="78" y="177"/>
                    </a:lnTo>
                    <a:lnTo>
                      <a:pt x="77" y="177"/>
                    </a:lnTo>
                    <a:lnTo>
                      <a:pt x="76" y="176"/>
                    </a:lnTo>
                    <a:lnTo>
                      <a:pt x="77" y="174"/>
                    </a:lnTo>
                    <a:lnTo>
                      <a:pt x="76" y="173"/>
                    </a:lnTo>
                    <a:lnTo>
                      <a:pt x="75" y="172"/>
                    </a:lnTo>
                    <a:lnTo>
                      <a:pt x="74" y="171"/>
                    </a:lnTo>
                    <a:lnTo>
                      <a:pt x="72" y="170"/>
                    </a:lnTo>
                    <a:lnTo>
                      <a:pt x="70" y="170"/>
                    </a:lnTo>
                    <a:lnTo>
                      <a:pt x="70" y="170"/>
                    </a:lnTo>
                    <a:lnTo>
                      <a:pt x="68" y="168"/>
                    </a:lnTo>
                    <a:lnTo>
                      <a:pt x="62" y="168"/>
                    </a:lnTo>
                    <a:lnTo>
                      <a:pt x="60" y="167"/>
                    </a:lnTo>
                    <a:lnTo>
                      <a:pt x="59" y="167"/>
                    </a:lnTo>
                    <a:lnTo>
                      <a:pt x="56" y="167"/>
                    </a:lnTo>
                    <a:lnTo>
                      <a:pt x="55" y="169"/>
                    </a:lnTo>
                    <a:lnTo>
                      <a:pt x="53" y="168"/>
                    </a:lnTo>
                    <a:lnTo>
                      <a:pt x="52" y="169"/>
                    </a:lnTo>
                    <a:lnTo>
                      <a:pt x="50" y="169"/>
                    </a:lnTo>
                    <a:lnTo>
                      <a:pt x="44" y="170"/>
                    </a:lnTo>
                    <a:lnTo>
                      <a:pt x="43" y="170"/>
                    </a:lnTo>
                    <a:lnTo>
                      <a:pt x="41" y="169"/>
                    </a:lnTo>
                    <a:lnTo>
                      <a:pt x="39" y="168"/>
                    </a:lnTo>
                    <a:lnTo>
                      <a:pt x="35" y="165"/>
                    </a:lnTo>
                    <a:lnTo>
                      <a:pt x="33" y="164"/>
                    </a:lnTo>
                    <a:lnTo>
                      <a:pt x="32" y="162"/>
                    </a:lnTo>
                    <a:lnTo>
                      <a:pt x="30" y="161"/>
                    </a:lnTo>
                    <a:lnTo>
                      <a:pt x="31" y="157"/>
                    </a:lnTo>
                    <a:lnTo>
                      <a:pt x="31" y="155"/>
                    </a:lnTo>
                    <a:lnTo>
                      <a:pt x="31" y="153"/>
                    </a:lnTo>
                    <a:lnTo>
                      <a:pt x="32" y="151"/>
                    </a:lnTo>
                    <a:lnTo>
                      <a:pt x="33" y="150"/>
                    </a:lnTo>
                    <a:lnTo>
                      <a:pt x="32" y="148"/>
                    </a:lnTo>
                    <a:lnTo>
                      <a:pt x="33" y="146"/>
                    </a:lnTo>
                    <a:lnTo>
                      <a:pt x="32" y="141"/>
                    </a:lnTo>
                    <a:lnTo>
                      <a:pt x="32" y="139"/>
                    </a:lnTo>
                    <a:lnTo>
                      <a:pt x="30" y="137"/>
                    </a:lnTo>
                    <a:lnTo>
                      <a:pt x="29" y="134"/>
                    </a:lnTo>
                    <a:lnTo>
                      <a:pt x="27" y="132"/>
                    </a:lnTo>
                    <a:lnTo>
                      <a:pt x="25" y="132"/>
                    </a:lnTo>
                    <a:lnTo>
                      <a:pt x="24" y="132"/>
                    </a:lnTo>
                    <a:lnTo>
                      <a:pt x="23" y="133"/>
                    </a:lnTo>
                    <a:lnTo>
                      <a:pt x="21" y="132"/>
                    </a:lnTo>
                    <a:lnTo>
                      <a:pt x="18" y="125"/>
                    </a:lnTo>
                    <a:lnTo>
                      <a:pt x="13" y="124"/>
                    </a:lnTo>
                    <a:lnTo>
                      <a:pt x="11" y="122"/>
                    </a:lnTo>
                    <a:lnTo>
                      <a:pt x="5" y="122"/>
                    </a:lnTo>
                    <a:lnTo>
                      <a:pt x="3" y="118"/>
                    </a:lnTo>
                    <a:lnTo>
                      <a:pt x="0" y="120"/>
                    </a:lnTo>
                    <a:lnTo>
                      <a:pt x="6" y="102"/>
                    </a:lnTo>
                    <a:lnTo>
                      <a:pt x="6" y="105"/>
                    </a:lnTo>
                    <a:lnTo>
                      <a:pt x="4" y="114"/>
                    </a:lnTo>
                    <a:lnTo>
                      <a:pt x="9" y="115"/>
                    </a:lnTo>
                    <a:lnTo>
                      <a:pt x="7" y="110"/>
                    </a:lnTo>
                    <a:lnTo>
                      <a:pt x="9" y="110"/>
                    </a:lnTo>
                    <a:lnTo>
                      <a:pt x="8" y="104"/>
                    </a:lnTo>
                    <a:lnTo>
                      <a:pt x="10" y="102"/>
                    </a:lnTo>
                    <a:lnTo>
                      <a:pt x="13" y="100"/>
                    </a:lnTo>
                    <a:lnTo>
                      <a:pt x="12" y="99"/>
                    </a:lnTo>
                    <a:lnTo>
                      <a:pt x="8" y="99"/>
                    </a:lnTo>
                    <a:lnTo>
                      <a:pt x="6" y="97"/>
                    </a:lnTo>
                    <a:lnTo>
                      <a:pt x="7" y="95"/>
                    </a:lnTo>
                    <a:lnTo>
                      <a:pt x="8" y="89"/>
                    </a:lnTo>
                    <a:lnTo>
                      <a:pt x="8" y="89"/>
                    </a:lnTo>
                    <a:lnTo>
                      <a:pt x="8" y="91"/>
                    </a:lnTo>
                    <a:lnTo>
                      <a:pt x="10" y="93"/>
                    </a:lnTo>
                    <a:lnTo>
                      <a:pt x="10" y="90"/>
                    </a:lnTo>
                    <a:lnTo>
                      <a:pt x="17" y="89"/>
                    </a:lnTo>
                    <a:lnTo>
                      <a:pt x="13" y="87"/>
                    </a:lnTo>
                    <a:lnTo>
                      <a:pt x="12" y="83"/>
                    </a:lnTo>
                    <a:lnTo>
                      <a:pt x="10" y="82"/>
                    </a:lnTo>
                    <a:lnTo>
                      <a:pt x="7" y="87"/>
                    </a:lnTo>
                    <a:lnTo>
                      <a:pt x="10" y="75"/>
                    </a:lnTo>
                    <a:lnTo>
                      <a:pt x="10" y="70"/>
                    </a:lnTo>
                    <a:lnTo>
                      <a:pt x="9" y="65"/>
                    </a:lnTo>
                    <a:lnTo>
                      <a:pt x="10" y="57"/>
                    </a:lnTo>
                    <a:lnTo>
                      <a:pt x="12" y="52"/>
                    </a:lnTo>
                    <a:lnTo>
                      <a:pt x="11" y="42"/>
                    </a:lnTo>
                    <a:lnTo>
                      <a:pt x="8" y="38"/>
                    </a:lnTo>
                    <a:lnTo>
                      <a:pt x="9" y="24"/>
                    </a:lnTo>
                    <a:lnTo>
                      <a:pt x="11" y="21"/>
                    </a:lnTo>
                    <a:lnTo>
                      <a:pt x="13" y="13"/>
                    </a:lnTo>
                    <a:lnTo>
                      <a:pt x="17" y="15"/>
                    </a:lnTo>
                    <a:lnTo>
                      <a:pt x="30" y="30"/>
                    </a:lnTo>
                    <a:lnTo>
                      <a:pt x="46" y="37"/>
                    </a:lnTo>
                    <a:lnTo>
                      <a:pt x="54" y="38"/>
                    </a:lnTo>
                    <a:lnTo>
                      <a:pt x="60" y="42"/>
                    </a:lnTo>
                    <a:lnTo>
                      <a:pt x="59" y="44"/>
                    </a:lnTo>
                    <a:lnTo>
                      <a:pt x="62" y="41"/>
                    </a:lnTo>
                    <a:lnTo>
                      <a:pt x="64" y="41"/>
                    </a:lnTo>
                    <a:lnTo>
                      <a:pt x="63" y="44"/>
                    </a:lnTo>
                    <a:lnTo>
                      <a:pt x="64" y="53"/>
                    </a:lnTo>
                    <a:lnTo>
                      <a:pt x="64" y="56"/>
                    </a:lnTo>
                    <a:lnTo>
                      <a:pt x="60" y="58"/>
                    </a:lnTo>
                    <a:lnTo>
                      <a:pt x="59" y="58"/>
                    </a:lnTo>
                    <a:lnTo>
                      <a:pt x="60" y="54"/>
                    </a:lnTo>
                    <a:lnTo>
                      <a:pt x="58" y="56"/>
                    </a:lnTo>
                    <a:lnTo>
                      <a:pt x="54" y="63"/>
                    </a:lnTo>
                    <a:lnTo>
                      <a:pt x="51" y="65"/>
                    </a:lnTo>
                    <a:lnTo>
                      <a:pt x="45" y="71"/>
                    </a:lnTo>
                    <a:lnTo>
                      <a:pt x="43" y="76"/>
                    </a:lnTo>
                    <a:lnTo>
                      <a:pt x="47" y="77"/>
                    </a:lnTo>
                    <a:lnTo>
                      <a:pt x="53" y="74"/>
                    </a:lnTo>
                    <a:lnTo>
                      <a:pt x="46" y="77"/>
                    </a:lnTo>
                    <a:lnTo>
                      <a:pt x="44" y="75"/>
                    </a:lnTo>
                    <a:lnTo>
                      <a:pt x="49" y="69"/>
                    </a:lnTo>
                    <a:lnTo>
                      <a:pt x="53" y="65"/>
                    </a:lnTo>
                    <a:lnTo>
                      <a:pt x="58" y="64"/>
                    </a:lnTo>
                    <a:lnTo>
                      <a:pt x="60" y="60"/>
                    </a:lnTo>
                    <a:lnTo>
                      <a:pt x="65" y="56"/>
                    </a:lnTo>
                    <a:lnTo>
                      <a:pt x="66" y="52"/>
                    </a:lnTo>
                    <a:lnTo>
                      <a:pt x="68" y="54"/>
                    </a:lnTo>
                    <a:lnTo>
                      <a:pt x="68" y="62"/>
                    </a:lnTo>
                    <a:lnTo>
                      <a:pt x="62" y="64"/>
                    </a:lnTo>
                    <a:lnTo>
                      <a:pt x="62" y="70"/>
                    </a:lnTo>
                    <a:lnTo>
                      <a:pt x="63" y="69"/>
                    </a:lnTo>
                    <a:lnTo>
                      <a:pt x="62" y="73"/>
                    </a:lnTo>
                    <a:lnTo>
                      <a:pt x="63" y="74"/>
                    </a:lnTo>
                    <a:lnTo>
                      <a:pt x="60" y="79"/>
                    </a:lnTo>
                    <a:lnTo>
                      <a:pt x="60" y="80"/>
                    </a:lnTo>
                    <a:lnTo>
                      <a:pt x="58" y="81"/>
                    </a:lnTo>
                    <a:lnTo>
                      <a:pt x="59" y="84"/>
                    </a:lnTo>
                    <a:lnTo>
                      <a:pt x="58" y="85"/>
                    </a:lnTo>
                    <a:lnTo>
                      <a:pt x="57" y="83"/>
                    </a:lnTo>
                    <a:lnTo>
                      <a:pt x="57" y="84"/>
                    </a:lnTo>
                    <a:lnTo>
                      <a:pt x="54" y="83"/>
                    </a:lnTo>
                    <a:lnTo>
                      <a:pt x="58" y="78"/>
                    </a:lnTo>
                    <a:lnTo>
                      <a:pt x="58" y="78"/>
                    </a:lnTo>
                    <a:lnTo>
                      <a:pt x="54" y="80"/>
                    </a:lnTo>
                    <a:lnTo>
                      <a:pt x="52" y="83"/>
                    </a:lnTo>
                    <a:lnTo>
                      <a:pt x="53" y="85"/>
                    </a:lnTo>
                    <a:lnTo>
                      <a:pt x="51" y="88"/>
                    </a:lnTo>
                    <a:lnTo>
                      <a:pt x="50" y="84"/>
                    </a:lnTo>
                    <a:lnTo>
                      <a:pt x="53" y="80"/>
                    </a:lnTo>
                    <a:lnTo>
                      <a:pt x="52" y="78"/>
                    </a:lnTo>
                    <a:lnTo>
                      <a:pt x="50" y="81"/>
                    </a:lnTo>
                    <a:lnTo>
                      <a:pt x="41" y="83"/>
                    </a:lnTo>
                    <a:lnTo>
                      <a:pt x="41" y="89"/>
                    </a:lnTo>
                    <a:lnTo>
                      <a:pt x="43" y="89"/>
                    </a:lnTo>
                    <a:lnTo>
                      <a:pt x="45" y="93"/>
                    </a:lnTo>
                    <a:lnTo>
                      <a:pt x="50" y="90"/>
                    </a:lnTo>
                    <a:lnTo>
                      <a:pt x="51" y="93"/>
                    </a:lnTo>
                    <a:lnTo>
                      <a:pt x="52" y="92"/>
                    </a:lnTo>
                    <a:lnTo>
                      <a:pt x="56" y="89"/>
                    </a:lnTo>
                    <a:lnTo>
                      <a:pt x="60" y="84"/>
                    </a:lnTo>
                    <a:lnTo>
                      <a:pt x="60" y="83"/>
                    </a:lnTo>
                    <a:lnTo>
                      <a:pt x="62" y="87"/>
                    </a:lnTo>
                    <a:lnTo>
                      <a:pt x="64" y="86"/>
                    </a:lnTo>
                    <a:lnTo>
                      <a:pt x="62" y="84"/>
                    </a:lnTo>
                    <a:lnTo>
                      <a:pt x="63" y="83"/>
                    </a:lnTo>
                    <a:lnTo>
                      <a:pt x="66" y="83"/>
                    </a:lnTo>
                    <a:lnTo>
                      <a:pt x="67" y="81"/>
                    </a:lnTo>
                    <a:lnTo>
                      <a:pt x="66" y="75"/>
                    </a:lnTo>
                    <a:lnTo>
                      <a:pt x="68" y="71"/>
                    </a:lnTo>
                    <a:lnTo>
                      <a:pt x="68" y="67"/>
                    </a:lnTo>
                    <a:lnTo>
                      <a:pt x="70" y="62"/>
                    </a:lnTo>
                    <a:lnTo>
                      <a:pt x="75" y="54"/>
                    </a:lnTo>
                    <a:lnTo>
                      <a:pt x="78" y="54"/>
                    </a:lnTo>
                    <a:lnTo>
                      <a:pt x="78" y="52"/>
                    </a:lnTo>
                    <a:lnTo>
                      <a:pt x="76" y="45"/>
                    </a:lnTo>
                    <a:lnTo>
                      <a:pt x="76" y="40"/>
                    </a:lnTo>
                    <a:close/>
                    <a:moveTo>
                      <a:pt x="63" y="25"/>
                    </a:moveTo>
                    <a:lnTo>
                      <a:pt x="60" y="23"/>
                    </a:lnTo>
                    <a:lnTo>
                      <a:pt x="58" y="20"/>
                    </a:lnTo>
                    <a:lnTo>
                      <a:pt x="59" y="18"/>
                    </a:lnTo>
                    <a:lnTo>
                      <a:pt x="60" y="15"/>
                    </a:lnTo>
                    <a:lnTo>
                      <a:pt x="62" y="16"/>
                    </a:lnTo>
                    <a:lnTo>
                      <a:pt x="64" y="19"/>
                    </a:lnTo>
                    <a:lnTo>
                      <a:pt x="63" y="21"/>
                    </a:lnTo>
                    <a:lnTo>
                      <a:pt x="64" y="21"/>
                    </a:lnTo>
                    <a:lnTo>
                      <a:pt x="62" y="21"/>
                    </a:lnTo>
                    <a:lnTo>
                      <a:pt x="62" y="23"/>
                    </a:lnTo>
                    <a:lnTo>
                      <a:pt x="63" y="25"/>
                    </a:lnTo>
                    <a:close/>
                    <a:moveTo>
                      <a:pt x="68" y="35"/>
                    </a:moveTo>
                    <a:lnTo>
                      <a:pt x="71" y="30"/>
                    </a:lnTo>
                    <a:lnTo>
                      <a:pt x="73" y="30"/>
                    </a:lnTo>
                    <a:lnTo>
                      <a:pt x="74" y="34"/>
                    </a:lnTo>
                    <a:lnTo>
                      <a:pt x="74" y="36"/>
                    </a:lnTo>
                    <a:lnTo>
                      <a:pt x="71" y="35"/>
                    </a:lnTo>
                    <a:lnTo>
                      <a:pt x="67" y="38"/>
                    </a:lnTo>
                    <a:lnTo>
                      <a:pt x="70" y="40"/>
                    </a:lnTo>
                    <a:lnTo>
                      <a:pt x="70" y="46"/>
                    </a:lnTo>
                    <a:lnTo>
                      <a:pt x="72" y="46"/>
                    </a:lnTo>
                    <a:lnTo>
                      <a:pt x="74" y="50"/>
                    </a:lnTo>
                    <a:lnTo>
                      <a:pt x="74" y="53"/>
                    </a:lnTo>
                    <a:lnTo>
                      <a:pt x="72" y="56"/>
                    </a:lnTo>
                    <a:lnTo>
                      <a:pt x="71" y="55"/>
                    </a:lnTo>
                    <a:lnTo>
                      <a:pt x="71" y="51"/>
                    </a:lnTo>
                    <a:lnTo>
                      <a:pt x="68" y="52"/>
                    </a:lnTo>
                    <a:lnTo>
                      <a:pt x="68" y="48"/>
                    </a:lnTo>
                    <a:lnTo>
                      <a:pt x="67" y="40"/>
                    </a:lnTo>
                    <a:lnTo>
                      <a:pt x="66" y="38"/>
                    </a:lnTo>
                    <a:lnTo>
                      <a:pt x="68" y="35"/>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Freeform 7"/>
              <p:cNvSpPr>
                <a:spLocks/>
              </p:cNvSpPr>
              <p:nvPr/>
            </p:nvSpPr>
            <p:spPr bwMode="auto">
              <a:xfrm>
                <a:off x="2091140" y="928596"/>
                <a:ext cx="1340405" cy="871157"/>
              </a:xfrm>
              <a:custGeom>
                <a:avLst/>
                <a:gdLst>
                  <a:gd name="T0" fmla="*/ 107 w 357"/>
                  <a:gd name="T1" fmla="*/ 240 h 251"/>
                  <a:gd name="T2" fmla="*/ 106 w 357"/>
                  <a:gd name="T3" fmla="*/ 245 h 251"/>
                  <a:gd name="T4" fmla="*/ 101 w 357"/>
                  <a:gd name="T5" fmla="*/ 244 h 251"/>
                  <a:gd name="T6" fmla="*/ 95 w 357"/>
                  <a:gd name="T7" fmla="*/ 245 h 251"/>
                  <a:gd name="T8" fmla="*/ 88 w 357"/>
                  <a:gd name="T9" fmla="*/ 243 h 251"/>
                  <a:gd name="T10" fmla="*/ 82 w 357"/>
                  <a:gd name="T11" fmla="*/ 241 h 251"/>
                  <a:gd name="T12" fmla="*/ 78 w 357"/>
                  <a:gd name="T13" fmla="*/ 243 h 251"/>
                  <a:gd name="T14" fmla="*/ 72 w 357"/>
                  <a:gd name="T15" fmla="*/ 242 h 251"/>
                  <a:gd name="T16" fmla="*/ 64 w 357"/>
                  <a:gd name="T17" fmla="*/ 242 h 251"/>
                  <a:gd name="T18" fmla="*/ 60 w 357"/>
                  <a:gd name="T19" fmla="*/ 246 h 251"/>
                  <a:gd name="T20" fmla="*/ 57 w 357"/>
                  <a:gd name="T21" fmla="*/ 241 h 251"/>
                  <a:gd name="T22" fmla="*/ 56 w 357"/>
                  <a:gd name="T23" fmla="*/ 234 h 251"/>
                  <a:gd name="T24" fmla="*/ 56 w 357"/>
                  <a:gd name="T25" fmla="*/ 226 h 251"/>
                  <a:gd name="T26" fmla="*/ 50 w 357"/>
                  <a:gd name="T27" fmla="*/ 223 h 251"/>
                  <a:gd name="T28" fmla="*/ 47 w 357"/>
                  <a:gd name="T29" fmla="*/ 214 h 251"/>
                  <a:gd name="T30" fmla="*/ 48 w 357"/>
                  <a:gd name="T31" fmla="*/ 209 h 251"/>
                  <a:gd name="T32" fmla="*/ 46 w 357"/>
                  <a:gd name="T33" fmla="*/ 206 h 251"/>
                  <a:gd name="T34" fmla="*/ 44 w 357"/>
                  <a:gd name="T35" fmla="*/ 201 h 251"/>
                  <a:gd name="T36" fmla="*/ 42 w 357"/>
                  <a:gd name="T37" fmla="*/ 189 h 251"/>
                  <a:gd name="T38" fmla="*/ 41 w 357"/>
                  <a:gd name="T39" fmla="*/ 184 h 251"/>
                  <a:gd name="T40" fmla="*/ 41 w 357"/>
                  <a:gd name="T41" fmla="*/ 177 h 251"/>
                  <a:gd name="T42" fmla="*/ 37 w 357"/>
                  <a:gd name="T43" fmla="*/ 175 h 251"/>
                  <a:gd name="T44" fmla="*/ 35 w 357"/>
                  <a:gd name="T45" fmla="*/ 179 h 251"/>
                  <a:gd name="T46" fmla="*/ 29 w 357"/>
                  <a:gd name="T47" fmla="*/ 181 h 251"/>
                  <a:gd name="T48" fmla="*/ 25 w 357"/>
                  <a:gd name="T49" fmla="*/ 182 h 251"/>
                  <a:gd name="T50" fmla="*/ 21 w 357"/>
                  <a:gd name="T51" fmla="*/ 178 h 251"/>
                  <a:gd name="T52" fmla="*/ 22 w 357"/>
                  <a:gd name="T53" fmla="*/ 172 h 251"/>
                  <a:gd name="T54" fmla="*/ 23 w 357"/>
                  <a:gd name="T55" fmla="*/ 166 h 251"/>
                  <a:gd name="T56" fmla="*/ 27 w 357"/>
                  <a:gd name="T57" fmla="*/ 164 h 251"/>
                  <a:gd name="T58" fmla="*/ 26 w 357"/>
                  <a:gd name="T59" fmla="*/ 157 h 251"/>
                  <a:gd name="T60" fmla="*/ 27 w 357"/>
                  <a:gd name="T61" fmla="*/ 151 h 251"/>
                  <a:gd name="T62" fmla="*/ 29 w 357"/>
                  <a:gd name="T63" fmla="*/ 148 h 251"/>
                  <a:gd name="T64" fmla="*/ 32 w 357"/>
                  <a:gd name="T65" fmla="*/ 138 h 251"/>
                  <a:gd name="T66" fmla="*/ 35 w 357"/>
                  <a:gd name="T67" fmla="*/ 132 h 251"/>
                  <a:gd name="T68" fmla="*/ 33 w 357"/>
                  <a:gd name="T69" fmla="*/ 125 h 251"/>
                  <a:gd name="T70" fmla="*/ 28 w 357"/>
                  <a:gd name="T71" fmla="*/ 123 h 251"/>
                  <a:gd name="T72" fmla="*/ 24 w 357"/>
                  <a:gd name="T73" fmla="*/ 120 h 251"/>
                  <a:gd name="T74" fmla="*/ 21 w 357"/>
                  <a:gd name="T75" fmla="*/ 115 h 251"/>
                  <a:gd name="T76" fmla="*/ 20 w 357"/>
                  <a:gd name="T77" fmla="*/ 106 h 251"/>
                  <a:gd name="T78" fmla="*/ 17 w 357"/>
                  <a:gd name="T79" fmla="*/ 99 h 251"/>
                  <a:gd name="T80" fmla="*/ 13 w 357"/>
                  <a:gd name="T81" fmla="*/ 90 h 251"/>
                  <a:gd name="T82" fmla="*/ 8 w 357"/>
                  <a:gd name="T83" fmla="*/ 84 h 251"/>
                  <a:gd name="T84" fmla="*/ 3 w 357"/>
                  <a:gd name="T85" fmla="*/ 78 h 251"/>
                  <a:gd name="T86" fmla="*/ 5 w 357"/>
                  <a:gd name="T87" fmla="*/ 76 h 251"/>
                  <a:gd name="T88" fmla="*/ 5 w 357"/>
                  <a:gd name="T89" fmla="*/ 68 h 251"/>
                  <a:gd name="T90" fmla="*/ 4 w 357"/>
                  <a:gd name="T91" fmla="*/ 60 h 251"/>
                  <a:gd name="T92" fmla="*/ 0 w 357"/>
                  <a:gd name="T93" fmla="*/ 51 h 251"/>
                  <a:gd name="T94" fmla="*/ 48 w 357"/>
                  <a:gd name="T95" fmla="*/ 8 h 251"/>
                  <a:gd name="T96" fmla="*/ 199 w 357"/>
                  <a:gd name="T97" fmla="*/ 34 h 251"/>
                  <a:gd name="T98" fmla="*/ 357 w 357"/>
                  <a:gd name="T99" fmla="*/ 52 h 251"/>
                  <a:gd name="T100" fmla="*/ 350 w 357"/>
                  <a:gd name="T101" fmla="*/ 135 h 251"/>
                  <a:gd name="T102" fmla="*/ 344 w 357"/>
                  <a:gd name="T103" fmla="*/ 207 h 251"/>
                  <a:gd name="T104" fmla="*/ 308 w 357"/>
                  <a:gd name="T105" fmla="*/ 248 h 251"/>
                  <a:gd name="T106" fmla="*/ 198 w 357"/>
                  <a:gd name="T107" fmla="*/ 236 h 251"/>
                  <a:gd name="T108" fmla="*/ 122 w 357"/>
                  <a:gd name="T109" fmla="*/ 224 h 251"/>
                  <a:gd name="T110" fmla="*/ 116 w 357"/>
                  <a:gd name="T111" fmla="*/ 247 h 251"/>
                  <a:gd name="T112" fmla="*/ 114 w 357"/>
                  <a:gd name="T113" fmla="*/ 242 h 251"/>
                  <a:gd name="T114" fmla="*/ 112 w 357"/>
                  <a:gd name="T115" fmla="*/ 238 h 251"/>
                  <a:gd name="T116" fmla="*/ 109 w 357"/>
                  <a:gd name="T117" fmla="*/ 23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7" h="251">
                    <a:moveTo>
                      <a:pt x="107" y="237"/>
                    </a:moveTo>
                    <a:lnTo>
                      <a:pt x="107" y="238"/>
                    </a:lnTo>
                    <a:lnTo>
                      <a:pt x="107" y="239"/>
                    </a:lnTo>
                    <a:lnTo>
                      <a:pt x="107" y="240"/>
                    </a:lnTo>
                    <a:lnTo>
                      <a:pt x="107" y="240"/>
                    </a:lnTo>
                    <a:lnTo>
                      <a:pt x="105" y="240"/>
                    </a:lnTo>
                    <a:lnTo>
                      <a:pt x="105" y="241"/>
                    </a:lnTo>
                    <a:lnTo>
                      <a:pt x="105" y="242"/>
                    </a:lnTo>
                    <a:lnTo>
                      <a:pt x="105" y="244"/>
                    </a:lnTo>
                    <a:lnTo>
                      <a:pt x="106" y="245"/>
                    </a:lnTo>
                    <a:lnTo>
                      <a:pt x="106" y="245"/>
                    </a:lnTo>
                    <a:lnTo>
                      <a:pt x="105" y="245"/>
                    </a:lnTo>
                    <a:lnTo>
                      <a:pt x="105" y="245"/>
                    </a:lnTo>
                    <a:lnTo>
                      <a:pt x="103" y="244"/>
                    </a:lnTo>
                    <a:lnTo>
                      <a:pt x="101" y="244"/>
                    </a:lnTo>
                    <a:lnTo>
                      <a:pt x="99" y="244"/>
                    </a:lnTo>
                    <a:lnTo>
                      <a:pt x="98" y="244"/>
                    </a:lnTo>
                    <a:lnTo>
                      <a:pt x="96" y="245"/>
                    </a:lnTo>
                    <a:lnTo>
                      <a:pt x="95" y="244"/>
                    </a:lnTo>
                    <a:lnTo>
                      <a:pt x="95" y="245"/>
                    </a:lnTo>
                    <a:lnTo>
                      <a:pt x="93" y="242"/>
                    </a:lnTo>
                    <a:lnTo>
                      <a:pt x="91" y="242"/>
                    </a:lnTo>
                    <a:lnTo>
                      <a:pt x="90" y="243"/>
                    </a:lnTo>
                    <a:lnTo>
                      <a:pt x="88" y="242"/>
                    </a:lnTo>
                    <a:lnTo>
                      <a:pt x="88" y="243"/>
                    </a:lnTo>
                    <a:lnTo>
                      <a:pt x="87" y="243"/>
                    </a:lnTo>
                    <a:lnTo>
                      <a:pt x="86" y="243"/>
                    </a:lnTo>
                    <a:lnTo>
                      <a:pt x="85" y="242"/>
                    </a:lnTo>
                    <a:lnTo>
                      <a:pt x="83" y="242"/>
                    </a:lnTo>
                    <a:lnTo>
                      <a:pt x="82" y="241"/>
                    </a:lnTo>
                    <a:lnTo>
                      <a:pt x="82" y="240"/>
                    </a:lnTo>
                    <a:lnTo>
                      <a:pt x="82" y="240"/>
                    </a:lnTo>
                    <a:lnTo>
                      <a:pt x="80" y="241"/>
                    </a:lnTo>
                    <a:lnTo>
                      <a:pt x="78" y="241"/>
                    </a:lnTo>
                    <a:lnTo>
                      <a:pt x="78" y="243"/>
                    </a:lnTo>
                    <a:lnTo>
                      <a:pt x="77" y="245"/>
                    </a:lnTo>
                    <a:lnTo>
                      <a:pt x="76" y="244"/>
                    </a:lnTo>
                    <a:lnTo>
                      <a:pt x="74" y="244"/>
                    </a:lnTo>
                    <a:lnTo>
                      <a:pt x="73" y="244"/>
                    </a:lnTo>
                    <a:lnTo>
                      <a:pt x="72" y="242"/>
                    </a:lnTo>
                    <a:lnTo>
                      <a:pt x="68" y="242"/>
                    </a:lnTo>
                    <a:lnTo>
                      <a:pt x="66" y="240"/>
                    </a:lnTo>
                    <a:lnTo>
                      <a:pt x="66" y="241"/>
                    </a:lnTo>
                    <a:lnTo>
                      <a:pt x="64" y="242"/>
                    </a:lnTo>
                    <a:lnTo>
                      <a:pt x="64" y="242"/>
                    </a:lnTo>
                    <a:lnTo>
                      <a:pt x="62" y="244"/>
                    </a:lnTo>
                    <a:lnTo>
                      <a:pt x="62" y="245"/>
                    </a:lnTo>
                    <a:lnTo>
                      <a:pt x="62" y="246"/>
                    </a:lnTo>
                    <a:lnTo>
                      <a:pt x="61" y="247"/>
                    </a:lnTo>
                    <a:lnTo>
                      <a:pt x="60" y="246"/>
                    </a:lnTo>
                    <a:lnTo>
                      <a:pt x="60" y="245"/>
                    </a:lnTo>
                    <a:lnTo>
                      <a:pt x="59" y="244"/>
                    </a:lnTo>
                    <a:lnTo>
                      <a:pt x="58" y="242"/>
                    </a:lnTo>
                    <a:lnTo>
                      <a:pt x="56" y="242"/>
                    </a:lnTo>
                    <a:lnTo>
                      <a:pt x="57" y="241"/>
                    </a:lnTo>
                    <a:lnTo>
                      <a:pt x="57" y="240"/>
                    </a:lnTo>
                    <a:lnTo>
                      <a:pt x="58" y="238"/>
                    </a:lnTo>
                    <a:lnTo>
                      <a:pt x="57" y="237"/>
                    </a:lnTo>
                    <a:lnTo>
                      <a:pt x="57" y="236"/>
                    </a:lnTo>
                    <a:lnTo>
                      <a:pt x="56" y="234"/>
                    </a:lnTo>
                    <a:lnTo>
                      <a:pt x="57" y="232"/>
                    </a:lnTo>
                    <a:lnTo>
                      <a:pt x="57" y="230"/>
                    </a:lnTo>
                    <a:lnTo>
                      <a:pt x="56" y="228"/>
                    </a:lnTo>
                    <a:lnTo>
                      <a:pt x="56" y="228"/>
                    </a:lnTo>
                    <a:lnTo>
                      <a:pt x="56" y="226"/>
                    </a:lnTo>
                    <a:lnTo>
                      <a:pt x="56" y="225"/>
                    </a:lnTo>
                    <a:lnTo>
                      <a:pt x="53" y="222"/>
                    </a:lnTo>
                    <a:lnTo>
                      <a:pt x="52" y="222"/>
                    </a:lnTo>
                    <a:lnTo>
                      <a:pt x="50" y="223"/>
                    </a:lnTo>
                    <a:lnTo>
                      <a:pt x="50" y="223"/>
                    </a:lnTo>
                    <a:lnTo>
                      <a:pt x="50" y="222"/>
                    </a:lnTo>
                    <a:lnTo>
                      <a:pt x="48" y="220"/>
                    </a:lnTo>
                    <a:lnTo>
                      <a:pt x="47" y="219"/>
                    </a:lnTo>
                    <a:lnTo>
                      <a:pt x="47" y="214"/>
                    </a:lnTo>
                    <a:lnTo>
                      <a:pt x="47" y="214"/>
                    </a:lnTo>
                    <a:lnTo>
                      <a:pt x="47" y="214"/>
                    </a:lnTo>
                    <a:lnTo>
                      <a:pt x="48" y="214"/>
                    </a:lnTo>
                    <a:lnTo>
                      <a:pt x="48" y="212"/>
                    </a:lnTo>
                    <a:lnTo>
                      <a:pt x="48" y="210"/>
                    </a:lnTo>
                    <a:lnTo>
                      <a:pt x="48" y="209"/>
                    </a:lnTo>
                    <a:lnTo>
                      <a:pt x="48" y="208"/>
                    </a:lnTo>
                    <a:lnTo>
                      <a:pt x="48" y="208"/>
                    </a:lnTo>
                    <a:lnTo>
                      <a:pt x="47" y="207"/>
                    </a:lnTo>
                    <a:lnTo>
                      <a:pt x="47" y="206"/>
                    </a:lnTo>
                    <a:lnTo>
                      <a:pt x="46" y="206"/>
                    </a:lnTo>
                    <a:lnTo>
                      <a:pt x="45" y="205"/>
                    </a:lnTo>
                    <a:lnTo>
                      <a:pt x="46" y="205"/>
                    </a:lnTo>
                    <a:lnTo>
                      <a:pt x="45" y="203"/>
                    </a:lnTo>
                    <a:lnTo>
                      <a:pt x="45" y="202"/>
                    </a:lnTo>
                    <a:lnTo>
                      <a:pt x="44" y="201"/>
                    </a:lnTo>
                    <a:lnTo>
                      <a:pt x="43" y="197"/>
                    </a:lnTo>
                    <a:lnTo>
                      <a:pt x="43" y="197"/>
                    </a:lnTo>
                    <a:lnTo>
                      <a:pt x="43" y="194"/>
                    </a:lnTo>
                    <a:lnTo>
                      <a:pt x="43" y="191"/>
                    </a:lnTo>
                    <a:lnTo>
                      <a:pt x="42" y="189"/>
                    </a:lnTo>
                    <a:lnTo>
                      <a:pt x="42" y="188"/>
                    </a:lnTo>
                    <a:lnTo>
                      <a:pt x="43" y="186"/>
                    </a:lnTo>
                    <a:lnTo>
                      <a:pt x="43" y="185"/>
                    </a:lnTo>
                    <a:lnTo>
                      <a:pt x="43" y="184"/>
                    </a:lnTo>
                    <a:lnTo>
                      <a:pt x="41" y="184"/>
                    </a:lnTo>
                    <a:lnTo>
                      <a:pt x="43" y="181"/>
                    </a:lnTo>
                    <a:lnTo>
                      <a:pt x="43" y="180"/>
                    </a:lnTo>
                    <a:lnTo>
                      <a:pt x="42" y="179"/>
                    </a:lnTo>
                    <a:lnTo>
                      <a:pt x="40" y="179"/>
                    </a:lnTo>
                    <a:lnTo>
                      <a:pt x="41" y="177"/>
                    </a:lnTo>
                    <a:lnTo>
                      <a:pt x="40" y="177"/>
                    </a:lnTo>
                    <a:lnTo>
                      <a:pt x="40" y="176"/>
                    </a:lnTo>
                    <a:lnTo>
                      <a:pt x="39" y="175"/>
                    </a:lnTo>
                    <a:lnTo>
                      <a:pt x="39" y="174"/>
                    </a:lnTo>
                    <a:lnTo>
                      <a:pt x="37" y="175"/>
                    </a:lnTo>
                    <a:lnTo>
                      <a:pt x="37" y="175"/>
                    </a:lnTo>
                    <a:lnTo>
                      <a:pt x="37" y="176"/>
                    </a:lnTo>
                    <a:lnTo>
                      <a:pt x="37" y="177"/>
                    </a:lnTo>
                    <a:lnTo>
                      <a:pt x="35" y="177"/>
                    </a:lnTo>
                    <a:lnTo>
                      <a:pt x="35" y="179"/>
                    </a:lnTo>
                    <a:lnTo>
                      <a:pt x="33" y="179"/>
                    </a:lnTo>
                    <a:lnTo>
                      <a:pt x="33" y="181"/>
                    </a:lnTo>
                    <a:lnTo>
                      <a:pt x="31" y="181"/>
                    </a:lnTo>
                    <a:lnTo>
                      <a:pt x="30" y="181"/>
                    </a:lnTo>
                    <a:lnTo>
                      <a:pt x="29" y="181"/>
                    </a:lnTo>
                    <a:lnTo>
                      <a:pt x="29" y="182"/>
                    </a:lnTo>
                    <a:lnTo>
                      <a:pt x="28" y="183"/>
                    </a:lnTo>
                    <a:lnTo>
                      <a:pt x="25" y="184"/>
                    </a:lnTo>
                    <a:lnTo>
                      <a:pt x="25" y="183"/>
                    </a:lnTo>
                    <a:lnTo>
                      <a:pt x="25" y="182"/>
                    </a:lnTo>
                    <a:lnTo>
                      <a:pt x="23" y="181"/>
                    </a:lnTo>
                    <a:lnTo>
                      <a:pt x="23" y="180"/>
                    </a:lnTo>
                    <a:lnTo>
                      <a:pt x="22" y="179"/>
                    </a:lnTo>
                    <a:lnTo>
                      <a:pt x="21" y="179"/>
                    </a:lnTo>
                    <a:lnTo>
                      <a:pt x="21" y="178"/>
                    </a:lnTo>
                    <a:lnTo>
                      <a:pt x="19" y="178"/>
                    </a:lnTo>
                    <a:lnTo>
                      <a:pt x="21" y="176"/>
                    </a:lnTo>
                    <a:lnTo>
                      <a:pt x="20" y="174"/>
                    </a:lnTo>
                    <a:lnTo>
                      <a:pt x="22" y="173"/>
                    </a:lnTo>
                    <a:lnTo>
                      <a:pt x="22" y="172"/>
                    </a:lnTo>
                    <a:lnTo>
                      <a:pt x="23" y="171"/>
                    </a:lnTo>
                    <a:lnTo>
                      <a:pt x="22" y="169"/>
                    </a:lnTo>
                    <a:lnTo>
                      <a:pt x="22" y="169"/>
                    </a:lnTo>
                    <a:lnTo>
                      <a:pt x="21" y="168"/>
                    </a:lnTo>
                    <a:lnTo>
                      <a:pt x="23" y="166"/>
                    </a:lnTo>
                    <a:lnTo>
                      <a:pt x="24" y="164"/>
                    </a:lnTo>
                    <a:lnTo>
                      <a:pt x="25" y="164"/>
                    </a:lnTo>
                    <a:lnTo>
                      <a:pt x="26" y="164"/>
                    </a:lnTo>
                    <a:lnTo>
                      <a:pt x="27" y="164"/>
                    </a:lnTo>
                    <a:lnTo>
                      <a:pt x="27" y="164"/>
                    </a:lnTo>
                    <a:lnTo>
                      <a:pt x="27" y="161"/>
                    </a:lnTo>
                    <a:lnTo>
                      <a:pt x="27" y="161"/>
                    </a:lnTo>
                    <a:lnTo>
                      <a:pt x="28" y="159"/>
                    </a:lnTo>
                    <a:lnTo>
                      <a:pt x="28" y="158"/>
                    </a:lnTo>
                    <a:lnTo>
                      <a:pt x="26" y="157"/>
                    </a:lnTo>
                    <a:lnTo>
                      <a:pt x="27" y="156"/>
                    </a:lnTo>
                    <a:lnTo>
                      <a:pt x="26" y="155"/>
                    </a:lnTo>
                    <a:lnTo>
                      <a:pt x="27" y="154"/>
                    </a:lnTo>
                    <a:lnTo>
                      <a:pt x="28" y="152"/>
                    </a:lnTo>
                    <a:lnTo>
                      <a:pt x="27" y="151"/>
                    </a:lnTo>
                    <a:lnTo>
                      <a:pt x="27" y="150"/>
                    </a:lnTo>
                    <a:lnTo>
                      <a:pt x="26" y="150"/>
                    </a:lnTo>
                    <a:lnTo>
                      <a:pt x="27" y="148"/>
                    </a:lnTo>
                    <a:lnTo>
                      <a:pt x="28" y="149"/>
                    </a:lnTo>
                    <a:lnTo>
                      <a:pt x="29" y="148"/>
                    </a:lnTo>
                    <a:lnTo>
                      <a:pt x="29" y="146"/>
                    </a:lnTo>
                    <a:lnTo>
                      <a:pt x="29" y="144"/>
                    </a:lnTo>
                    <a:lnTo>
                      <a:pt x="29" y="144"/>
                    </a:lnTo>
                    <a:lnTo>
                      <a:pt x="31" y="143"/>
                    </a:lnTo>
                    <a:lnTo>
                      <a:pt x="32" y="138"/>
                    </a:lnTo>
                    <a:lnTo>
                      <a:pt x="33" y="137"/>
                    </a:lnTo>
                    <a:lnTo>
                      <a:pt x="33" y="136"/>
                    </a:lnTo>
                    <a:lnTo>
                      <a:pt x="33" y="133"/>
                    </a:lnTo>
                    <a:lnTo>
                      <a:pt x="35" y="132"/>
                    </a:lnTo>
                    <a:lnTo>
                      <a:pt x="35" y="132"/>
                    </a:lnTo>
                    <a:lnTo>
                      <a:pt x="36" y="129"/>
                    </a:lnTo>
                    <a:lnTo>
                      <a:pt x="37" y="127"/>
                    </a:lnTo>
                    <a:lnTo>
                      <a:pt x="37" y="125"/>
                    </a:lnTo>
                    <a:lnTo>
                      <a:pt x="35" y="125"/>
                    </a:lnTo>
                    <a:lnTo>
                      <a:pt x="33" y="125"/>
                    </a:lnTo>
                    <a:lnTo>
                      <a:pt x="32" y="126"/>
                    </a:lnTo>
                    <a:lnTo>
                      <a:pt x="31" y="125"/>
                    </a:lnTo>
                    <a:lnTo>
                      <a:pt x="29" y="125"/>
                    </a:lnTo>
                    <a:lnTo>
                      <a:pt x="27" y="123"/>
                    </a:lnTo>
                    <a:lnTo>
                      <a:pt x="28" y="123"/>
                    </a:lnTo>
                    <a:lnTo>
                      <a:pt x="29" y="122"/>
                    </a:lnTo>
                    <a:lnTo>
                      <a:pt x="27" y="119"/>
                    </a:lnTo>
                    <a:lnTo>
                      <a:pt x="27" y="119"/>
                    </a:lnTo>
                    <a:lnTo>
                      <a:pt x="25" y="121"/>
                    </a:lnTo>
                    <a:lnTo>
                      <a:pt x="24" y="120"/>
                    </a:lnTo>
                    <a:lnTo>
                      <a:pt x="25" y="117"/>
                    </a:lnTo>
                    <a:lnTo>
                      <a:pt x="24" y="117"/>
                    </a:lnTo>
                    <a:lnTo>
                      <a:pt x="23" y="116"/>
                    </a:lnTo>
                    <a:lnTo>
                      <a:pt x="22" y="115"/>
                    </a:lnTo>
                    <a:lnTo>
                      <a:pt x="21" y="115"/>
                    </a:lnTo>
                    <a:lnTo>
                      <a:pt x="21" y="112"/>
                    </a:lnTo>
                    <a:lnTo>
                      <a:pt x="21" y="110"/>
                    </a:lnTo>
                    <a:lnTo>
                      <a:pt x="22" y="109"/>
                    </a:lnTo>
                    <a:lnTo>
                      <a:pt x="21" y="108"/>
                    </a:lnTo>
                    <a:lnTo>
                      <a:pt x="20" y="106"/>
                    </a:lnTo>
                    <a:lnTo>
                      <a:pt x="19" y="106"/>
                    </a:lnTo>
                    <a:lnTo>
                      <a:pt x="19" y="105"/>
                    </a:lnTo>
                    <a:lnTo>
                      <a:pt x="18" y="103"/>
                    </a:lnTo>
                    <a:lnTo>
                      <a:pt x="17" y="100"/>
                    </a:lnTo>
                    <a:lnTo>
                      <a:pt x="17" y="99"/>
                    </a:lnTo>
                    <a:lnTo>
                      <a:pt x="16" y="99"/>
                    </a:lnTo>
                    <a:lnTo>
                      <a:pt x="16" y="97"/>
                    </a:lnTo>
                    <a:lnTo>
                      <a:pt x="13" y="93"/>
                    </a:lnTo>
                    <a:lnTo>
                      <a:pt x="13" y="90"/>
                    </a:lnTo>
                    <a:lnTo>
                      <a:pt x="13" y="90"/>
                    </a:lnTo>
                    <a:lnTo>
                      <a:pt x="11" y="89"/>
                    </a:lnTo>
                    <a:lnTo>
                      <a:pt x="11" y="88"/>
                    </a:lnTo>
                    <a:lnTo>
                      <a:pt x="8" y="88"/>
                    </a:lnTo>
                    <a:lnTo>
                      <a:pt x="8" y="87"/>
                    </a:lnTo>
                    <a:lnTo>
                      <a:pt x="8" y="84"/>
                    </a:lnTo>
                    <a:lnTo>
                      <a:pt x="6" y="82"/>
                    </a:lnTo>
                    <a:lnTo>
                      <a:pt x="6" y="82"/>
                    </a:lnTo>
                    <a:lnTo>
                      <a:pt x="5" y="81"/>
                    </a:lnTo>
                    <a:lnTo>
                      <a:pt x="2" y="79"/>
                    </a:lnTo>
                    <a:lnTo>
                      <a:pt x="3" y="78"/>
                    </a:lnTo>
                    <a:lnTo>
                      <a:pt x="4" y="78"/>
                    </a:lnTo>
                    <a:lnTo>
                      <a:pt x="6" y="78"/>
                    </a:lnTo>
                    <a:lnTo>
                      <a:pt x="6" y="78"/>
                    </a:lnTo>
                    <a:lnTo>
                      <a:pt x="6" y="77"/>
                    </a:lnTo>
                    <a:lnTo>
                      <a:pt x="5" y="76"/>
                    </a:lnTo>
                    <a:lnTo>
                      <a:pt x="5" y="74"/>
                    </a:lnTo>
                    <a:lnTo>
                      <a:pt x="4" y="74"/>
                    </a:lnTo>
                    <a:lnTo>
                      <a:pt x="6" y="71"/>
                    </a:lnTo>
                    <a:lnTo>
                      <a:pt x="6" y="70"/>
                    </a:lnTo>
                    <a:lnTo>
                      <a:pt x="5" y="68"/>
                    </a:lnTo>
                    <a:lnTo>
                      <a:pt x="6" y="66"/>
                    </a:lnTo>
                    <a:lnTo>
                      <a:pt x="5" y="65"/>
                    </a:lnTo>
                    <a:lnTo>
                      <a:pt x="5" y="63"/>
                    </a:lnTo>
                    <a:lnTo>
                      <a:pt x="4" y="62"/>
                    </a:lnTo>
                    <a:lnTo>
                      <a:pt x="4" y="60"/>
                    </a:lnTo>
                    <a:lnTo>
                      <a:pt x="3" y="58"/>
                    </a:lnTo>
                    <a:lnTo>
                      <a:pt x="2" y="58"/>
                    </a:lnTo>
                    <a:lnTo>
                      <a:pt x="2" y="56"/>
                    </a:lnTo>
                    <a:lnTo>
                      <a:pt x="0" y="53"/>
                    </a:lnTo>
                    <a:lnTo>
                      <a:pt x="0" y="51"/>
                    </a:lnTo>
                    <a:lnTo>
                      <a:pt x="0" y="50"/>
                    </a:lnTo>
                    <a:lnTo>
                      <a:pt x="2" y="39"/>
                    </a:lnTo>
                    <a:lnTo>
                      <a:pt x="5" y="25"/>
                    </a:lnTo>
                    <a:lnTo>
                      <a:pt x="10" y="0"/>
                    </a:lnTo>
                    <a:lnTo>
                      <a:pt x="48" y="8"/>
                    </a:lnTo>
                    <a:lnTo>
                      <a:pt x="67" y="12"/>
                    </a:lnTo>
                    <a:lnTo>
                      <a:pt x="121" y="21"/>
                    </a:lnTo>
                    <a:lnTo>
                      <a:pt x="148" y="26"/>
                    </a:lnTo>
                    <a:lnTo>
                      <a:pt x="163" y="29"/>
                    </a:lnTo>
                    <a:lnTo>
                      <a:pt x="199" y="34"/>
                    </a:lnTo>
                    <a:lnTo>
                      <a:pt x="235" y="39"/>
                    </a:lnTo>
                    <a:lnTo>
                      <a:pt x="266" y="43"/>
                    </a:lnTo>
                    <a:lnTo>
                      <a:pt x="297" y="47"/>
                    </a:lnTo>
                    <a:lnTo>
                      <a:pt x="328" y="49"/>
                    </a:lnTo>
                    <a:lnTo>
                      <a:pt x="357" y="52"/>
                    </a:lnTo>
                    <a:lnTo>
                      <a:pt x="356" y="70"/>
                    </a:lnTo>
                    <a:lnTo>
                      <a:pt x="355" y="82"/>
                    </a:lnTo>
                    <a:lnTo>
                      <a:pt x="353" y="101"/>
                    </a:lnTo>
                    <a:lnTo>
                      <a:pt x="351" y="132"/>
                    </a:lnTo>
                    <a:lnTo>
                      <a:pt x="350" y="135"/>
                    </a:lnTo>
                    <a:lnTo>
                      <a:pt x="348" y="169"/>
                    </a:lnTo>
                    <a:lnTo>
                      <a:pt x="347" y="174"/>
                    </a:lnTo>
                    <a:lnTo>
                      <a:pt x="346" y="187"/>
                    </a:lnTo>
                    <a:lnTo>
                      <a:pt x="344" y="204"/>
                    </a:lnTo>
                    <a:lnTo>
                      <a:pt x="344" y="207"/>
                    </a:lnTo>
                    <a:lnTo>
                      <a:pt x="342" y="241"/>
                    </a:lnTo>
                    <a:lnTo>
                      <a:pt x="340" y="251"/>
                    </a:lnTo>
                    <a:lnTo>
                      <a:pt x="340" y="251"/>
                    </a:lnTo>
                    <a:lnTo>
                      <a:pt x="309" y="248"/>
                    </a:lnTo>
                    <a:lnTo>
                      <a:pt x="308" y="248"/>
                    </a:lnTo>
                    <a:lnTo>
                      <a:pt x="279" y="245"/>
                    </a:lnTo>
                    <a:lnTo>
                      <a:pt x="272" y="245"/>
                    </a:lnTo>
                    <a:lnTo>
                      <a:pt x="220" y="238"/>
                    </a:lnTo>
                    <a:lnTo>
                      <a:pt x="209" y="237"/>
                    </a:lnTo>
                    <a:lnTo>
                      <a:pt x="198" y="236"/>
                    </a:lnTo>
                    <a:lnTo>
                      <a:pt x="161" y="230"/>
                    </a:lnTo>
                    <a:lnTo>
                      <a:pt x="156" y="230"/>
                    </a:lnTo>
                    <a:lnTo>
                      <a:pt x="143" y="228"/>
                    </a:lnTo>
                    <a:lnTo>
                      <a:pt x="142" y="228"/>
                    </a:lnTo>
                    <a:lnTo>
                      <a:pt x="122" y="224"/>
                    </a:lnTo>
                    <a:lnTo>
                      <a:pt x="120" y="241"/>
                    </a:lnTo>
                    <a:lnTo>
                      <a:pt x="119" y="251"/>
                    </a:lnTo>
                    <a:lnTo>
                      <a:pt x="117" y="249"/>
                    </a:lnTo>
                    <a:lnTo>
                      <a:pt x="116" y="249"/>
                    </a:lnTo>
                    <a:lnTo>
                      <a:pt x="116" y="247"/>
                    </a:lnTo>
                    <a:lnTo>
                      <a:pt x="115" y="246"/>
                    </a:lnTo>
                    <a:lnTo>
                      <a:pt x="115" y="245"/>
                    </a:lnTo>
                    <a:lnTo>
                      <a:pt x="114" y="245"/>
                    </a:lnTo>
                    <a:lnTo>
                      <a:pt x="114" y="243"/>
                    </a:lnTo>
                    <a:lnTo>
                      <a:pt x="114" y="242"/>
                    </a:lnTo>
                    <a:lnTo>
                      <a:pt x="114" y="242"/>
                    </a:lnTo>
                    <a:lnTo>
                      <a:pt x="113" y="241"/>
                    </a:lnTo>
                    <a:lnTo>
                      <a:pt x="113" y="240"/>
                    </a:lnTo>
                    <a:lnTo>
                      <a:pt x="113" y="239"/>
                    </a:lnTo>
                    <a:lnTo>
                      <a:pt x="112" y="238"/>
                    </a:lnTo>
                    <a:lnTo>
                      <a:pt x="112" y="236"/>
                    </a:lnTo>
                    <a:lnTo>
                      <a:pt x="111" y="236"/>
                    </a:lnTo>
                    <a:lnTo>
                      <a:pt x="111" y="236"/>
                    </a:lnTo>
                    <a:lnTo>
                      <a:pt x="110" y="236"/>
                    </a:lnTo>
                    <a:lnTo>
                      <a:pt x="109" y="237"/>
                    </a:lnTo>
                    <a:lnTo>
                      <a:pt x="108" y="237"/>
                    </a:lnTo>
                    <a:lnTo>
                      <a:pt x="107" y="237"/>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9"/>
              <p:cNvSpPr>
                <a:spLocks/>
              </p:cNvSpPr>
              <p:nvPr/>
            </p:nvSpPr>
            <p:spPr bwMode="auto">
              <a:xfrm>
                <a:off x="3382734" y="1109075"/>
                <a:ext cx="871075" cy="565732"/>
              </a:xfrm>
              <a:custGeom>
                <a:avLst/>
                <a:gdLst>
                  <a:gd name="T0" fmla="*/ 134 w 232"/>
                  <a:gd name="T1" fmla="*/ 160 h 163"/>
                  <a:gd name="T2" fmla="*/ 64 w 232"/>
                  <a:gd name="T3" fmla="*/ 157 h 163"/>
                  <a:gd name="T4" fmla="*/ 0 w 232"/>
                  <a:gd name="T5" fmla="*/ 152 h 163"/>
                  <a:gd name="T6" fmla="*/ 4 w 232"/>
                  <a:gd name="T7" fmla="*/ 117 h 163"/>
                  <a:gd name="T8" fmla="*/ 9 w 232"/>
                  <a:gd name="T9" fmla="*/ 49 h 163"/>
                  <a:gd name="T10" fmla="*/ 13 w 232"/>
                  <a:gd name="T11" fmla="*/ 0 h 163"/>
                  <a:gd name="T12" fmla="*/ 88 w 232"/>
                  <a:gd name="T13" fmla="*/ 5 h 163"/>
                  <a:gd name="T14" fmla="*/ 161 w 232"/>
                  <a:gd name="T15" fmla="*/ 8 h 163"/>
                  <a:gd name="T16" fmla="*/ 213 w 232"/>
                  <a:gd name="T17" fmla="*/ 13 h 163"/>
                  <a:gd name="T18" fmla="*/ 215 w 232"/>
                  <a:gd name="T19" fmla="*/ 19 h 163"/>
                  <a:gd name="T20" fmla="*/ 215 w 232"/>
                  <a:gd name="T21" fmla="*/ 21 h 163"/>
                  <a:gd name="T22" fmla="*/ 216 w 232"/>
                  <a:gd name="T23" fmla="*/ 22 h 163"/>
                  <a:gd name="T24" fmla="*/ 216 w 232"/>
                  <a:gd name="T25" fmla="*/ 25 h 163"/>
                  <a:gd name="T26" fmla="*/ 216 w 232"/>
                  <a:gd name="T27" fmla="*/ 28 h 163"/>
                  <a:gd name="T28" fmla="*/ 215 w 232"/>
                  <a:gd name="T29" fmla="*/ 30 h 163"/>
                  <a:gd name="T30" fmla="*/ 215 w 232"/>
                  <a:gd name="T31" fmla="*/ 32 h 163"/>
                  <a:gd name="T32" fmla="*/ 215 w 232"/>
                  <a:gd name="T33" fmla="*/ 33 h 163"/>
                  <a:gd name="T34" fmla="*/ 215 w 232"/>
                  <a:gd name="T35" fmla="*/ 34 h 163"/>
                  <a:gd name="T36" fmla="*/ 216 w 232"/>
                  <a:gd name="T37" fmla="*/ 39 h 163"/>
                  <a:gd name="T38" fmla="*/ 215 w 232"/>
                  <a:gd name="T39" fmla="*/ 40 h 163"/>
                  <a:gd name="T40" fmla="*/ 215 w 232"/>
                  <a:gd name="T41" fmla="*/ 41 h 163"/>
                  <a:gd name="T42" fmla="*/ 215 w 232"/>
                  <a:gd name="T43" fmla="*/ 43 h 163"/>
                  <a:gd name="T44" fmla="*/ 216 w 232"/>
                  <a:gd name="T45" fmla="*/ 45 h 163"/>
                  <a:gd name="T46" fmla="*/ 216 w 232"/>
                  <a:gd name="T47" fmla="*/ 45 h 163"/>
                  <a:gd name="T48" fmla="*/ 216 w 232"/>
                  <a:gd name="T49" fmla="*/ 47 h 163"/>
                  <a:gd name="T50" fmla="*/ 215 w 232"/>
                  <a:gd name="T51" fmla="*/ 49 h 163"/>
                  <a:gd name="T52" fmla="*/ 215 w 232"/>
                  <a:gd name="T53" fmla="*/ 50 h 163"/>
                  <a:gd name="T54" fmla="*/ 216 w 232"/>
                  <a:gd name="T55" fmla="*/ 52 h 163"/>
                  <a:gd name="T56" fmla="*/ 215 w 232"/>
                  <a:gd name="T57" fmla="*/ 54 h 163"/>
                  <a:gd name="T58" fmla="*/ 217 w 232"/>
                  <a:gd name="T59" fmla="*/ 57 h 163"/>
                  <a:gd name="T60" fmla="*/ 218 w 232"/>
                  <a:gd name="T61" fmla="*/ 66 h 163"/>
                  <a:gd name="T62" fmla="*/ 219 w 232"/>
                  <a:gd name="T63" fmla="*/ 69 h 163"/>
                  <a:gd name="T64" fmla="*/ 221 w 232"/>
                  <a:gd name="T65" fmla="*/ 74 h 163"/>
                  <a:gd name="T66" fmla="*/ 223 w 232"/>
                  <a:gd name="T67" fmla="*/ 80 h 163"/>
                  <a:gd name="T68" fmla="*/ 223 w 232"/>
                  <a:gd name="T69" fmla="*/ 84 h 163"/>
                  <a:gd name="T70" fmla="*/ 223 w 232"/>
                  <a:gd name="T71" fmla="*/ 88 h 163"/>
                  <a:gd name="T72" fmla="*/ 224 w 232"/>
                  <a:gd name="T73" fmla="*/ 90 h 163"/>
                  <a:gd name="T74" fmla="*/ 223 w 232"/>
                  <a:gd name="T75" fmla="*/ 94 h 163"/>
                  <a:gd name="T76" fmla="*/ 224 w 232"/>
                  <a:gd name="T77" fmla="*/ 98 h 163"/>
                  <a:gd name="T78" fmla="*/ 224 w 232"/>
                  <a:gd name="T79" fmla="*/ 105 h 163"/>
                  <a:gd name="T80" fmla="*/ 224 w 232"/>
                  <a:gd name="T81" fmla="*/ 110 h 163"/>
                  <a:gd name="T82" fmla="*/ 225 w 232"/>
                  <a:gd name="T83" fmla="*/ 112 h 163"/>
                  <a:gd name="T84" fmla="*/ 225 w 232"/>
                  <a:gd name="T85" fmla="*/ 113 h 163"/>
                  <a:gd name="T86" fmla="*/ 225 w 232"/>
                  <a:gd name="T87" fmla="*/ 116 h 163"/>
                  <a:gd name="T88" fmla="*/ 225 w 232"/>
                  <a:gd name="T89" fmla="*/ 121 h 163"/>
                  <a:gd name="T90" fmla="*/ 224 w 232"/>
                  <a:gd name="T91" fmla="*/ 128 h 163"/>
                  <a:gd name="T92" fmla="*/ 226 w 232"/>
                  <a:gd name="T93" fmla="*/ 130 h 163"/>
                  <a:gd name="T94" fmla="*/ 227 w 232"/>
                  <a:gd name="T95" fmla="*/ 139 h 163"/>
                  <a:gd name="T96" fmla="*/ 230 w 232"/>
                  <a:gd name="T97" fmla="*/ 142 h 163"/>
                  <a:gd name="T98" fmla="*/ 231 w 232"/>
                  <a:gd name="T99" fmla="*/ 149 h 163"/>
                  <a:gd name="T100" fmla="*/ 232 w 232"/>
                  <a:gd name="T101" fmla="*/ 155 h 163"/>
                  <a:gd name="T102" fmla="*/ 231 w 232"/>
                  <a:gd name="T103" fmla="*/ 163 h 163"/>
                  <a:gd name="T104" fmla="*/ 187 w 232"/>
                  <a:gd name="T105"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63">
                    <a:moveTo>
                      <a:pt x="164" y="162"/>
                    </a:moveTo>
                    <a:lnTo>
                      <a:pt x="156" y="161"/>
                    </a:lnTo>
                    <a:lnTo>
                      <a:pt x="134" y="160"/>
                    </a:lnTo>
                    <a:lnTo>
                      <a:pt x="129" y="160"/>
                    </a:lnTo>
                    <a:lnTo>
                      <a:pt x="109" y="160"/>
                    </a:lnTo>
                    <a:lnTo>
                      <a:pt x="64" y="157"/>
                    </a:lnTo>
                    <a:lnTo>
                      <a:pt x="34" y="155"/>
                    </a:lnTo>
                    <a:lnTo>
                      <a:pt x="33" y="155"/>
                    </a:lnTo>
                    <a:lnTo>
                      <a:pt x="0" y="152"/>
                    </a:lnTo>
                    <a:lnTo>
                      <a:pt x="2" y="135"/>
                    </a:lnTo>
                    <a:lnTo>
                      <a:pt x="3" y="122"/>
                    </a:lnTo>
                    <a:lnTo>
                      <a:pt x="4" y="117"/>
                    </a:lnTo>
                    <a:lnTo>
                      <a:pt x="6" y="83"/>
                    </a:lnTo>
                    <a:lnTo>
                      <a:pt x="7" y="80"/>
                    </a:lnTo>
                    <a:lnTo>
                      <a:pt x="9" y="49"/>
                    </a:lnTo>
                    <a:lnTo>
                      <a:pt x="11" y="30"/>
                    </a:lnTo>
                    <a:lnTo>
                      <a:pt x="12" y="18"/>
                    </a:lnTo>
                    <a:lnTo>
                      <a:pt x="13" y="0"/>
                    </a:lnTo>
                    <a:lnTo>
                      <a:pt x="46" y="3"/>
                    </a:lnTo>
                    <a:lnTo>
                      <a:pt x="72" y="4"/>
                    </a:lnTo>
                    <a:lnTo>
                      <a:pt x="88" y="5"/>
                    </a:lnTo>
                    <a:lnTo>
                      <a:pt x="126" y="7"/>
                    </a:lnTo>
                    <a:lnTo>
                      <a:pt x="145" y="8"/>
                    </a:lnTo>
                    <a:lnTo>
                      <a:pt x="161" y="8"/>
                    </a:lnTo>
                    <a:lnTo>
                      <a:pt x="192" y="10"/>
                    </a:lnTo>
                    <a:lnTo>
                      <a:pt x="213" y="10"/>
                    </a:lnTo>
                    <a:lnTo>
                      <a:pt x="213" y="13"/>
                    </a:lnTo>
                    <a:lnTo>
                      <a:pt x="215" y="16"/>
                    </a:lnTo>
                    <a:lnTo>
                      <a:pt x="215" y="18"/>
                    </a:lnTo>
                    <a:lnTo>
                      <a:pt x="215" y="19"/>
                    </a:lnTo>
                    <a:lnTo>
                      <a:pt x="215" y="19"/>
                    </a:lnTo>
                    <a:lnTo>
                      <a:pt x="215" y="20"/>
                    </a:lnTo>
                    <a:lnTo>
                      <a:pt x="215" y="21"/>
                    </a:lnTo>
                    <a:lnTo>
                      <a:pt x="215" y="22"/>
                    </a:lnTo>
                    <a:lnTo>
                      <a:pt x="215" y="22"/>
                    </a:lnTo>
                    <a:lnTo>
                      <a:pt x="216" y="22"/>
                    </a:lnTo>
                    <a:lnTo>
                      <a:pt x="215" y="24"/>
                    </a:lnTo>
                    <a:lnTo>
                      <a:pt x="216" y="24"/>
                    </a:lnTo>
                    <a:lnTo>
                      <a:pt x="216" y="25"/>
                    </a:lnTo>
                    <a:lnTo>
                      <a:pt x="216" y="26"/>
                    </a:lnTo>
                    <a:lnTo>
                      <a:pt x="216" y="28"/>
                    </a:lnTo>
                    <a:lnTo>
                      <a:pt x="216" y="28"/>
                    </a:lnTo>
                    <a:lnTo>
                      <a:pt x="216" y="29"/>
                    </a:lnTo>
                    <a:lnTo>
                      <a:pt x="215" y="29"/>
                    </a:lnTo>
                    <a:lnTo>
                      <a:pt x="215" y="30"/>
                    </a:lnTo>
                    <a:lnTo>
                      <a:pt x="215" y="31"/>
                    </a:lnTo>
                    <a:lnTo>
                      <a:pt x="215" y="31"/>
                    </a:lnTo>
                    <a:lnTo>
                      <a:pt x="215" y="32"/>
                    </a:lnTo>
                    <a:lnTo>
                      <a:pt x="215" y="32"/>
                    </a:lnTo>
                    <a:lnTo>
                      <a:pt x="215" y="32"/>
                    </a:lnTo>
                    <a:lnTo>
                      <a:pt x="215" y="33"/>
                    </a:lnTo>
                    <a:lnTo>
                      <a:pt x="215" y="33"/>
                    </a:lnTo>
                    <a:lnTo>
                      <a:pt x="215" y="34"/>
                    </a:lnTo>
                    <a:lnTo>
                      <a:pt x="215" y="34"/>
                    </a:lnTo>
                    <a:lnTo>
                      <a:pt x="215" y="38"/>
                    </a:lnTo>
                    <a:lnTo>
                      <a:pt x="216" y="38"/>
                    </a:lnTo>
                    <a:lnTo>
                      <a:pt x="216" y="39"/>
                    </a:lnTo>
                    <a:lnTo>
                      <a:pt x="215" y="39"/>
                    </a:lnTo>
                    <a:lnTo>
                      <a:pt x="215" y="40"/>
                    </a:lnTo>
                    <a:lnTo>
                      <a:pt x="215" y="40"/>
                    </a:lnTo>
                    <a:lnTo>
                      <a:pt x="215" y="40"/>
                    </a:lnTo>
                    <a:lnTo>
                      <a:pt x="215" y="41"/>
                    </a:lnTo>
                    <a:lnTo>
                      <a:pt x="215" y="41"/>
                    </a:lnTo>
                    <a:lnTo>
                      <a:pt x="215" y="41"/>
                    </a:lnTo>
                    <a:lnTo>
                      <a:pt x="215" y="41"/>
                    </a:lnTo>
                    <a:lnTo>
                      <a:pt x="215" y="43"/>
                    </a:lnTo>
                    <a:lnTo>
                      <a:pt x="216" y="43"/>
                    </a:lnTo>
                    <a:lnTo>
                      <a:pt x="215" y="44"/>
                    </a:lnTo>
                    <a:lnTo>
                      <a:pt x="216" y="45"/>
                    </a:lnTo>
                    <a:lnTo>
                      <a:pt x="216" y="45"/>
                    </a:lnTo>
                    <a:lnTo>
                      <a:pt x="215" y="45"/>
                    </a:lnTo>
                    <a:lnTo>
                      <a:pt x="216" y="45"/>
                    </a:lnTo>
                    <a:lnTo>
                      <a:pt x="216" y="46"/>
                    </a:lnTo>
                    <a:lnTo>
                      <a:pt x="215" y="47"/>
                    </a:lnTo>
                    <a:lnTo>
                      <a:pt x="216" y="47"/>
                    </a:lnTo>
                    <a:lnTo>
                      <a:pt x="215" y="48"/>
                    </a:lnTo>
                    <a:lnTo>
                      <a:pt x="216" y="48"/>
                    </a:lnTo>
                    <a:lnTo>
                      <a:pt x="215" y="49"/>
                    </a:lnTo>
                    <a:lnTo>
                      <a:pt x="216" y="49"/>
                    </a:lnTo>
                    <a:lnTo>
                      <a:pt x="215" y="49"/>
                    </a:lnTo>
                    <a:lnTo>
                      <a:pt x="215" y="50"/>
                    </a:lnTo>
                    <a:lnTo>
                      <a:pt x="215" y="51"/>
                    </a:lnTo>
                    <a:lnTo>
                      <a:pt x="215" y="51"/>
                    </a:lnTo>
                    <a:lnTo>
                      <a:pt x="216" y="52"/>
                    </a:lnTo>
                    <a:lnTo>
                      <a:pt x="215" y="52"/>
                    </a:lnTo>
                    <a:lnTo>
                      <a:pt x="216" y="53"/>
                    </a:lnTo>
                    <a:lnTo>
                      <a:pt x="215" y="54"/>
                    </a:lnTo>
                    <a:lnTo>
                      <a:pt x="216" y="55"/>
                    </a:lnTo>
                    <a:lnTo>
                      <a:pt x="216" y="56"/>
                    </a:lnTo>
                    <a:lnTo>
                      <a:pt x="217" y="57"/>
                    </a:lnTo>
                    <a:lnTo>
                      <a:pt x="218" y="62"/>
                    </a:lnTo>
                    <a:lnTo>
                      <a:pt x="218" y="64"/>
                    </a:lnTo>
                    <a:lnTo>
                      <a:pt x="218" y="66"/>
                    </a:lnTo>
                    <a:lnTo>
                      <a:pt x="219" y="66"/>
                    </a:lnTo>
                    <a:lnTo>
                      <a:pt x="220" y="69"/>
                    </a:lnTo>
                    <a:lnTo>
                      <a:pt x="219" y="69"/>
                    </a:lnTo>
                    <a:lnTo>
                      <a:pt x="220" y="70"/>
                    </a:lnTo>
                    <a:lnTo>
                      <a:pt x="221" y="72"/>
                    </a:lnTo>
                    <a:lnTo>
                      <a:pt x="221" y="74"/>
                    </a:lnTo>
                    <a:lnTo>
                      <a:pt x="222" y="76"/>
                    </a:lnTo>
                    <a:lnTo>
                      <a:pt x="222" y="79"/>
                    </a:lnTo>
                    <a:lnTo>
                      <a:pt x="223" y="80"/>
                    </a:lnTo>
                    <a:lnTo>
                      <a:pt x="223" y="82"/>
                    </a:lnTo>
                    <a:lnTo>
                      <a:pt x="223" y="82"/>
                    </a:lnTo>
                    <a:lnTo>
                      <a:pt x="223" y="84"/>
                    </a:lnTo>
                    <a:lnTo>
                      <a:pt x="223" y="84"/>
                    </a:lnTo>
                    <a:lnTo>
                      <a:pt x="223" y="86"/>
                    </a:lnTo>
                    <a:lnTo>
                      <a:pt x="223" y="88"/>
                    </a:lnTo>
                    <a:lnTo>
                      <a:pt x="222" y="89"/>
                    </a:lnTo>
                    <a:lnTo>
                      <a:pt x="223" y="89"/>
                    </a:lnTo>
                    <a:lnTo>
                      <a:pt x="224" y="90"/>
                    </a:lnTo>
                    <a:lnTo>
                      <a:pt x="223" y="92"/>
                    </a:lnTo>
                    <a:lnTo>
                      <a:pt x="224" y="92"/>
                    </a:lnTo>
                    <a:lnTo>
                      <a:pt x="223" y="94"/>
                    </a:lnTo>
                    <a:lnTo>
                      <a:pt x="224" y="95"/>
                    </a:lnTo>
                    <a:lnTo>
                      <a:pt x="223" y="97"/>
                    </a:lnTo>
                    <a:lnTo>
                      <a:pt x="224" y="98"/>
                    </a:lnTo>
                    <a:lnTo>
                      <a:pt x="224" y="101"/>
                    </a:lnTo>
                    <a:lnTo>
                      <a:pt x="224" y="102"/>
                    </a:lnTo>
                    <a:lnTo>
                      <a:pt x="224" y="105"/>
                    </a:lnTo>
                    <a:lnTo>
                      <a:pt x="224" y="106"/>
                    </a:lnTo>
                    <a:lnTo>
                      <a:pt x="224" y="108"/>
                    </a:lnTo>
                    <a:lnTo>
                      <a:pt x="224" y="110"/>
                    </a:lnTo>
                    <a:lnTo>
                      <a:pt x="224" y="110"/>
                    </a:lnTo>
                    <a:lnTo>
                      <a:pt x="224" y="112"/>
                    </a:lnTo>
                    <a:lnTo>
                      <a:pt x="225" y="112"/>
                    </a:lnTo>
                    <a:lnTo>
                      <a:pt x="224" y="112"/>
                    </a:lnTo>
                    <a:lnTo>
                      <a:pt x="225" y="112"/>
                    </a:lnTo>
                    <a:lnTo>
                      <a:pt x="225" y="113"/>
                    </a:lnTo>
                    <a:lnTo>
                      <a:pt x="226" y="113"/>
                    </a:lnTo>
                    <a:lnTo>
                      <a:pt x="226" y="114"/>
                    </a:lnTo>
                    <a:lnTo>
                      <a:pt x="225" y="116"/>
                    </a:lnTo>
                    <a:lnTo>
                      <a:pt x="226" y="117"/>
                    </a:lnTo>
                    <a:lnTo>
                      <a:pt x="224" y="119"/>
                    </a:lnTo>
                    <a:lnTo>
                      <a:pt x="225" y="121"/>
                    </a:lnTo>
                    <a:lnTo>
                      <a:pt x="225" y="124"/>
                    </a:lnTo>
                    <a:lnTo>
                      <a:pt x="224" y="126"/>
                    </a:lnTo>
                    <a:lnTo>
                      <a:pt x="224" y="128"/>
                    </a:lnTo>
                    <a:lnTo>
                      <a:pt x="225" y="129"/>
                    </a:lnTo>
                    <a:lnTo>
                      <a:pt x="225" y="130"/>
                    </a:lnTo>
                    <a:lnTo>
                      <a:pt x="226" y="130"/>
                    </a:lnTo>
                    <a:lnTo>
                      <a:pt x="226" y="135"/>
                    </a:lnTo>
                    <a:lnTo>
                      <a:pt x="227" y="137"/>
                    </a:lnTo>
                    <a:lnTo>
                      <a:pt x="227" y="139"/>
                    </a:lnTo>
                    <a:lnTo>
                      <a:pt x="228" y="139"/>
                    </a:lnTo>
                    <a:lnTo>
                      <a:pt x="229" y="142"/>
                    </a:lnTo>
                    <a:lnTo>
                      <a:pt x="230" y="142"/>
                    </a:lnTo>
                    <a:lnTo>
                      <a:pt x="230" y="143"/>
                    </a:lnTo>
                    <a:lnTo>
                      <a:pt x="230" y="148"/>
                    </a:lnTo>
                    <a:lnTo>
                      <a:pt x="231" y="149"/>
                    </a:lnTo>
                    <a:lnTo>
                      <a:pt x="231" y="150"/>
                    </a:lnTo>
                    <a:lnTo>
                      <a:pt x="231" y="151"/>
                    </a:lnTo>
                    <a:lnTo>
                      <a:pt x="232" y="155"/>
                    </a:lnTo>
                    <a:lnTo>
                      <a:pt x="231" y="158"/>
                    </a:lnTo>
                    <a:lnTo>
                      <a:pt x="232" y="162"/>
                    </a:lnTo>
                    <a:lnTo>
                      <a:pt x="231" y="163"/>
                    </a:lnTo>
                    <a:lnTo>
                      <a:pt x="211" y="163"/>
                    </a:lnTo>
                    <a:lnTo>
                      <a:pt x="187" y="162"/>
                    </a:lnTo>
                    <a:lnTo>
                      <a:pt x="187" y="162"/>
                    </a:lnTo>
                    <a:lnTo>
                      <a:pt x="164" y="162"/>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10"/>
              <p:cNvSpPr>
                <a:spLocks/>
              </p:cNvSpPr>
              <p:nvPr/>
            </p:nvSpPr>
            <p:spPr bwMode="auto">
              <a:xfrm>
                <a:off x="3337678" y="1636628"/>
                <a:ext cx="927396" cy="638617"/>
              </a:xfrm>
              <a:custGeom>
                <a:avLst/>
                <a:gdLst>
                  <a:gd name="T0" fmla="*/ 18 w 247"/>
                  <a:gd name="T1" fmla="*/ 149 h 184"/>
                  <a:gd name="T2" fmla="*/ 2 w 247"/>
                  <a:gd name="T3" fmla="*/ 121 h 184"/>
                  <a:gd name="T4" fmla="*/ 5 w 247"/>
                  <a:gd name="T5" fmla="*/ 88 h 184"/>
                  <a:gd name="T6" fmla="*/ 8 w 247"/>
                  <a:gd name="T7" fmla="*/ 47 h 184"/>
                  <a:gd name="T8" fmla="*/ 12 w 247"/>
                  <a:gd name="T9" fmla="*/ 0 h 184"/>
                  <a:gd name="T10" fmla="*/ 76 w 247"/>
                  <a:gd name="T11" fmla="*/ 5 h 184"/>
                  <a:gd name="T12" fmla="*/ 146 w 247"/>
                  <a:gd name="T13" fmla="*/ 8 h 184"/>
                  <a:gd name="T14" fmla="*/ 199 w 247"/>
                  <a:gd name="T15" fmla="*/ 10 h 184"/>
                  <a:gd name="T16" fmla="*/ 243 w 247"/>
                  <a:gd name="T17" fmla="*/ 11 h 184"/>
                  <a:gd name="T18" fmla="*/ 240 w 247"/>
                  <a:gd name="T19" fmla="*/ 21 h 184"/>
                  <a:gd name="T20" fmla="*/ 234 w 247"/>
                  <a:gd name="T21" fmla="*/ 28 h 184"/>
                  <a:gd name="T22" fmla="*/ 239 w 247"/>
                  <a:gd name="T23" fmla="*/ 38 h 184"/>
                  <a:gd name="T24" fmla="*/ 246 w 247"/>
                  <a:gd name="T25" fmla="*/ 41 h 184"/>
                  <a:gd name="T26" fmla="*/ 246 w 247"/>
                  <a:gd name="T27" fmla="*/ 59 h 184"/>
                  <a:gd name="T28" fmla="*/ 246 w 247"/>
                  <a:gd name="T29" fmla="*/ 81 h 184"/>
                  <a:gd name="T30" fmla="*/ 246 w 247"/>
                  <a:gd name="T31" fmla="*/ 133 h 184"/>
                  <a:gd name="T32" fmla="*/ 242 w 247"/>
                  <a:gd name="T33" fmla="*/ 136 h 184"/>
                  <a:gd name="T34" fmla="*/ 244 w 247"/>
                  <a:gd name="T35" fmla="*/ 140 h 184"/>
                  <a:gd name="T36" fmla="*/ 242 w 247"/>
                  <a:gd name="T37" fmla="*/ 145 h 184"/>
                  <a:gd name="T38" fmla="*/ 243 w 247"/>
                  <a:gd name="T39" fmla="*/ 147 h 184"/>
                  <a:gd name="T40" fmla="*/ 246 w 247"/>
                  <a:gd name="T41" fmla="*/ 152 h 184"/>
                  <a:gd name="T42" fmla="*/ 245 w 247"/>
                  <a:gd name="T43" fmla="*/ 155 h 184"/>
                  <a:gd name="T44" fmla="*/ 244 w 247"/>
                  <a:gd name="T45" fmla="*/ 158 h 184"/>
                  <a:gd name="T46" fmla="*/ 244 w 247"/>
                  <a:gd name="T47" fmla="*/ 163 h 184"/>
                  <a:gd name="T48" fmla="*/ 242 w 247"/>
                  <a:gd name="T49" fmla="*/ 166 h 184"/>
                  <a:gd name="T50" fmla="*/ 240 w 247"/>
                  <a:gd name="T51" fmla="*/ 170 h 184"/>
                  <a:gd name="T52" fmla="*/ 243 w 247"/>
                  <a:gd name="T53" fmla="*/ 175 h 184"/>
                  <a:gd name="T54" fmla="*/ 244 w 247"/>
                  <a:gd name="T55" fmla="*/ 179 h 184"/>
                  <a:gd name="T56" fmla="*/ 246 w 247"/>
                  <a:gd name="T57" fmla="*/ 184 h 184"/>
                  <a:gd name="T58" fmla="*/ 242 w 247"/>
                  <a:gd name="T59" fmla="*/ 182 h 184"/>
                  <a:gd name="T60" fmla="*/ 240 w 247"/>
                  <a:gd name="T61" fmla="*/ 180 h 184"/>
                  <a:gd name="T62" fmla="*/ 238 w 247"/>
                  <a:gd name="T63" fmla="*/ 176 h 184"/>
                  <a:gd name="T64" fmla="*/ 235 w 247"/>
                  <a:gd name="T65" fmla="*/ 174 h 184"/>
                  <a:gd name="T66" fmla="*/ 231 w 247"/>
                  <a:gd name="T67" fmla="*/ 171 h 184"/>
                  <a:gd name="T68" fmla="*/ 229 w 247"/>
                  <a:gd name="T69" fmla="*/ 170 h 184"/>
                  <a:gd name="T70" fmla="*/ 224 w 247"/>
                  <a:gd name="T71" fmla="*/ 169 h 184"/>
                  <a:gd name="T72" fmla="*/ 221 w 247"/>
                  <a:gd name="T73" fmla="*/ 166 h 184"/>
                  <a:gd name="T74" fmla="*/ 218 w 247"/>
                  <a:gd name="T75" fmla="*/ 164 h 184"/>
                  <a:gd name="T76" fmla="*/ 213 w 247"/>
                  <a:gd name="T77" fmla="*/ 165 h 184"/>
                  <a:gd name="T78" fmla="*/ 208 w 247"/>
                  <a:gd name="T79" fmla="*/ 164 h 184"/>
                  <a:gd name="T80" fmla="*/ 203 w 247"/>
                  <a:gd name="T81" fmla="*/ 165 h 184"/>
                  <a:gd name="T82" fmla="*/ 199 w 247"/>
                  <a:gd name="T83" fmla="*/ 164 h 184"/>
                  <a:gd name="T84" fmla="*/ 197 w 247"/>
                  <a:gd name="T85" fmla="*/ 168 h 184"/>
                  <a:gd name="T86" fmla="*/ 191 w 247"/>
                  <a:gd name="T87" fmla="*/ 167 h 184"/>
                  <a:gd name="T88" fmla="*/ 190 w 247"/>
                  <a:gd name="T89" fmla="*/ 165 h 184"/>
                  <a:gd name="T90" fmla="*/ 181 w 247"/>
                  <a:gd name="T91" fmla="*/ 160 h 184"/>
                  <a:gd name="T92" fmla="*/ 147 w 247"/>
                  <a:gd name="T93" fmla="*/ 156 h 184"/>
                  <a:gd name="T94" fmla="*/ 63 w 247"/>
                  <a:gd name="T95" fmla="*/ 15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 h="184">
                    <a:moveTo>
                      <a:pt x="41" y="151"/>
                    </a:moveTo>
                    <a:lnTo>
                      <a:pt x="34" y="150"/>
                    </a:lnTo>
                    <a:lnTo>
                      <a:pt x="18" y="149"/>
                    </a:lnTo>
                    <a:lnTo>
                      <a:pt x="0" y="147"/>
                    </a:lnTo>
                    <a:lnTo>
                      <a:pt x="2" y="123"/>
                    </a:lnTo>
                    <a:lnTo>
                      <a:pt x="2" y="121"/>
                    </a:lnTo>
                    <a:lnTo>
                      <a:pt x="3" y="104"/>
                    </a:lnTo>
                    <a:lnTo>
                      <a:pt x="5" y="90"/>
                    </a:lnTo>
                    <a:lnTo>
                      <a:pt x="5" y="88"/>
                    </a:lnTo>
                    <a:lnTo>
                      <a:pt x="7" y="69"/>
                    </a:lnTo>
                    <a:lnTo>
                      <a:pt x="8" y="47"/>
                    </a:lnTo>
                    <a:lnTo>
                      <a:pt x="8" y="47"/>
                    </a:lnTo>
                    <a:lnTo>
                      <a:pt x="10" y="37"/>
                    </a:lnTo>
                    <a:lnTo>
                      <a:pt x="12" y="3"/>
                    </a:lnTo>
                    <a:lnTo>
                      <a:pt x="12" y="0"/>
                    </a:lnTo>
                    <a:lnTo>
                      <a:pt x="45" y="3"/>
                    </a:lnTo>
                    <a:lnTo>
                      <a:pt x="46" y="3"/>
                    </a:lnTo>
                    <a:lnTo>
                      <a:pt x="76" y="5"/>
                    </a:lnTo>
                    <a:lnTo>
                      <a:pt x="121" y="8"/>
                    </a:lnTo>
                    <a:lnTo>
                      <a:pt x="141" y="8"/>
                    </a:lnTo>
                    <a:lnTo>
                      <a:pt x="146" y="8"/>
                    </a:lnTo>
                    <a:lnTo>
                      <a:pt x="168" y="9"/>
                    </a:lnTo>
                    <a:lnTo>
                      <a:pt x="176" y="10"/>
                    </a:lnTo>
                    <a:lnTo>
                      <a:pt x="199" y="10"/>
                    </a:lnTo>
                    <a:lnTo>
                      <a:pt x="199" y="10"/>
                    </a:lnTo>
                    <a:lnTo>
                      <a:pt x="223" y="11"/>
                    </a:lnTo>
                    <a:lnTo>
                      <a:pt x="243" y="11"/>
                    </a:lnTo>
                    <a:lnTo>
                      <a:pt x="242" y="17"/>
                    </a:lnTo>
                    <a:lnTo>
                      <a:pt x="242" y="18"/>
                    </a:lnTo>
                    <a:lnTo>
                      <a:pt x="240" y="21"/>
                    </a:lnTo>
                    <a:lnTo>
                      <a:pt x="235" y="25"/>
                    </a:lnTo>
                    <a:lnTo>
                      <a:pt x="234" y="27"/>
                    </a:lnTo>
                    <a:lnTo>
                      <a:pt x="234" y="28"/>
                    </a:lnTo>
                    <a:lnTo>
                      <a:pt x="237" y="32"/>
                    </a:lnTo>
                    <a:lnTo>
                      <a:pt x="238" y="35"/>
                    </a:lnTo>
                    <a:lnTo>
                      <a:pt x="239" y="38"/>
                    </a:lnTo>
                    <a:lnTo>
                      <a:pt x="242" y="38"/>
                    </a:lnTo>
                    <a:lnTo>
                      <a:pt x="244" y="39"/>
                    </a:lnTo>
                    <a:lnTo>
                      <a:pt x="246" y="41"/>
                    </a:lnTo>
                    <a:lnTo>
                      <a:pt x="246" y="43"/>
                    </a:lnTo>
                    <a:lnTo>
                      <a:pt x="247" y="44"/>
                    </a:lnTo>
                    <a:lnTo>
                      <a:pt x="246" y="59"/>
                    </a:lnTo>
                    <a:lnTo>
                      <a:pt x="246" y="68"/>
                    </a:lnTo>
                    <a:lnTo>
                      <a:pt x="246" y="77"/>
                    </a:lnTo>
                    <a:lnTo>
                      <a:pt x="246" y="81"/>
                    </a:lnTo>
                    <a:lnTo>
                      <a:pt x="246" y="98"/>
                    </a:lnTo>
                    <a:lnTo>
                      <a:pt x="246" y="116"/>
                    </a:lnTo>
                    <a:lnTo>
                      <a:pt x="246" y="133"/>
                    </a:lnTo>
                    <a:lnTo>
                      <a:pt x="242" y="133"/>
                    </a:lnTo>
                    <a:lnTo>
                      <a:pt x="242" y="134"/>
                    </a:lnTo>
                    <a:lnTo>
                      <a:pt x="242" y="136"/>
                    </a:lnTo>
                    <a:lnTo>
                      <a:pt x="243" y="138"/>
                    </a:lnTo>
                    <a:lnTo>
                      <a:pt x="244" y="139"/>
                    </a:lnTo>
                    <a:lnTo>
                      <a:pt x="244" y="140"/>
                    </a:lnTo>
                    <a:lnTo>
                      <a:pt x="244" y="143"/>
                    </a:lnTo>
                    <a:lnTo>
                      <a:pt x="242" y="143"/>
                    </a:lnTo>
                    <a:lnTo>
                      <a:pt x="242" y="145"/>
                    </a:lnTo>
                    <a:lnTo>
                      <a:pt x="243" y="145"/>
                    </a:lnTo>
                    <a:lnTo>
                      <a:pt x="242" y="146"/>
                    </a:lnTo>
                    <a:lnTo>
                      <a:pt x="243" y="147"/>
                    </a:lnTo>
                    <a:lnTo>
                      <a:pt x="245" y="147"/>
                    </a:lnTo>
                    <a:lnTo>
                      <a:pt x="246" y="147"/>
                    </a:lnTo>
                    <a:lnTo>
                      <a:pt x="246" y="152"/>
                    </a:lnTo>
                    <a:lnTo>
                      <a:pt x="246" y="154"/>
                    </a:lnTo>
                    <a:lnTo>
                      <a:pt x="246" y="154"/>
                    </a:lnTo>
                    <a:lnTo>
                      <a:pt x="245" y="155"/>
                    </a:lnTo>
                    <a:lnTo>
                      <a:pt x="244" y="155"/>
                    </a:lnTo>
                    <a:lnTo>
                      <a:pt x="245" y="157"/>
                    </a:lnTo>
                    <a:lnTo>
                      <a:pt x="244" y="158"/>
                    </a:lnTo>
                    <a:lnTo>
                      <a:pt x="244" y="160"/>
                    </a:lnTo>
                    <a:lnTo>
                      <a:pt x="243" y="162"/>
                    </a:lnTo>
                    <a:lnTo>
                      <a:pt x="244" y="163"/>
                    </a:lnTo>
                    <a:lnTo>
                      <a:pt x="243" y="166"/>
                    </a:lnTo>
                    <a:lnTo>
                      <a:pt x="242" y="166"/>
                    </a:lnTo>
                    <a:lnTo>
                      <a:pt x="242" y="166"/>
                    </a:lnTo>
                    <a:lnTo>
                      <a:pt x="241" y="168"/>
                    </a:lnTo>
                    <a:lnTo>
                      <a:pt x="240" y="169"/>
                    </a:lnTo>
                    <a:lnTo>
                      <a:pt x="240" y="170"/>
                    </a:lnTo>
                    <a:lnTo>
                      <a:pt x="240" y="172"/>
                    </a:lnTo>
                    <a:lnTo>
                      <a:pt x="242" y="174"/>
                    </a:lnTo>
                    <a:lnTo>
                      <a:pt x="243" y="175"/>
                    </a:lnTo>
                    <a:lnTo>
                      <a:pt x="244" y="176"/>
                    </a:lnTo>
                    <a:lnTo>
                      <a:pt x="245" y="179"/>
                    </a:lnTo>
                    <a:lnTo>
                      <a:pt x="244" y="179"/>
                    </a:lnTo>
                    <a:lnTo>
                      <a:pt x="245" y="180"/>
                    </a:lnTo>
                    <a:lnTo>
                      <a:pt x="245" y="182"/>
                    </a:lnTo>
                    <a:lnTo>
                      <a:pt x="246" y="184"/>
                    </a:lnTo>
                    <a:lnTo>
                      <a:pt x="245" y="184"/>
                    </a:lnTo>
                    <a:lnTo>
                      <a:pt x="243" y="182"/>
                    </a:lnTo>
                    <a:lnTo>
                      <a:pt x="242" y="182"/>
                    </a:lnTo>
                    <a:lnTo>
                      <a:pt x="241" y="182"/>
                    </a:lnTo>
                    <a:lnTo>
                      <a:pt x="240" y="182"/>
                    </a:lnTo>
                    <a:lnTo>
                      <a:pt x="240" y="180"/>
                    </a:lnTo>
                    <a:lnTo>
                      <a:pt x="238" y="177"/>
                    </a:lnTo>
                    <a:lnTo>
                      <a:pt x="238" y="177"/>
                    </a:lnTo>
                    <a:lnTo>
                      <a:pt x="238" y="176"/>
                    </a:lnTo>
                    <a:lnTo>
                      <a:pt x="238" y="175"/>
                    </a:lnTo>
                    <a:lnTo>
                      <a:pt x="237" y="174"/>
                    </a:lnTo>
                    <a:lnTo>
                      <a:pt x="235" y="174"/>
                    </a:lnTo>
                    <a:lnTo>
                      <a:pt x="234" y="174"/>
                    </a:lnTo>
                    <a:lnTo>
                      <a:pt x="234" y="172"/>
                    </a:lnTo>
                    <a:lnTo>
                      <a:pt x="231" y="171"/>
                    </a:lnTo>
                    <a:lnTo>
                      <a:pt x="229" y="172"/>
                    </a:lnTo>
                    <a:lnTo>
                      <a:pt x="229" y="172"/>
                    </a:lnTo>
                    <a:lnTo>
                      <a:pt x="229" y="170"/>
                    </a:lnTo>
                    <a:lnTo>
                      <a:pt x="229" y="170"/>
                    </a:lnTo>
                    <a:lnTo>
                      <a:pt x="228" y="170"/>
                    </a:lnTo>
                    <a:lnTo>
                      <a:pt x="224" y="169"/>
                    </a:lnTo>
                    <a:lnTo>
                      <a:pt x="223" y="168"/>
                    </a:lnTo>
                    <a:lnTo>
                      <a:pt x="221" y="167"/>
                    </a:lnTo>
                    <a:lnTo>
                      <a:pt x="221" y="166"/>
                    </a:lnTo>
                    <a:lnTo>
                      <a:pt x="221" y="165"/>
                    </a:lnTo>
                    <a:lnTo>
                      <a:pt x="219" y="165"/>
                    </a:lnTo>
                    <a:lnTo>
                      <a:pt x="218" y="164"/>
                    </a:lnTo>
                    <a:lnTo>
                      <a:pt x="216" y="164"/>
                    </a:lnTo>
                    <a:lnTo>
                      <a:pt x="213" y="165"/>
                    </a:lnTo>
                    <a:lnTo>
                      <a:pt x="213" y="165"/>
                    </a:lnTo>
                    <a:lnTo>
                      <a:pt x="212" y="164"/>
                    </a:lnTo>
                    <a:lnTo>
                      <a:pt x="210" y="165"/>
                    </a:lnTo>
                    <a:lnTo>
                      <a:pt x="208" y="164"/>
                    </a:lnTo>
                    <a:lnTo>
                      <a:pt x="206" y="166"/>
                    </a:lnTo>
                    <a:lnTo>
                      <a:pt x="205" y="164"/>
                    </a:lnTo>
                    <a:lnTo>
                      <a:pt x="203" y="165"/>
                    </a:lnTo>
                    <a:lnTo>
                      <a:pt x="203" y="165"/>
                    </a:lnTo>
                    <a:lnTo>
                      <a:pt x="202" y="164"/>
                    </a:lnTo>
                    <a:lnTo>
                      <a:pt x="199" y="164"/>
                    </a:lnTo>
                    <a:lnTo>
                      <a:pt x="199" y="166"/>
                    </a:lnTo>
                    <a:lnTo>
                      <a:pt x="198" y="168"/>
                    </a:lnTo>
                    <a:lnTo>
                      <a:pt x="197" y="168"/>
                    </a:lnTo>
                    <a:lnTo>
                      <a:pt x="196" y="169"/>
                    </a:lnTo>
                    <a:lnTo>
                      <a:pt x="195" y="169"/>
                    </a:lnTo>
                    <a:lnTo>
                      <a:pt x="191" y="167"/>
                    </a:lnTo>
                    <a:lnTo>
                      <a:pt x="191" y="166"/>
                    </a:lnTo>
                    <a:lnTo>
                      <a:pt x="191" y="165"/>
                    </a:lnTo>
                    <a:lnTo>
                      <a:pt x="190" y="165"/>
                    </a:lnTo>
                    <a:lnTo>
                      <a:pt x="186" y="163"/>
                    </a:lnTo>
                    <a:lnTo>
                      <a:pt x="183" y="161"/>
                    </a:lnTo>
                    <a:lnTo>
                      <a:pt x="181" y="160"/>
                    </a:lnTo>
                    <a:lnTo>
                      <a:pt x="180" y="157"/>
                    </a:lnTo>
                    <a:lnTo>
                      <a:pt x="155" y="156"/>
                    </a:lnTo>
                    <a:lnTo>
                      <a:pt x="147" y="156"/>
                    </a:lnTo>
                    <a:lnTo>
                      <a:pt x="125" y="155"/>
                    </a:lnTo>
                    <a:lnTo>
                      <a:pt x="91" y="154"/>
                    </a:lnTo>
                    <a:lnTo>
                      <a:pt x="63" y="152"/>
                    </a:lnTo>
                    <a:lnTo>
                      <a:pt x="41" y="151"/>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11"/>
              <p:cNvSpPr>
                <a:spLocks/>
              </p:cNvSpPr>
              <p:nvPr/>
            </p:nvSpPr>
            <p:spPr bwMode="auto">
              <a:xfrm>
                <a:off x="2432812" y="1706042"/>
                <a:ext cx="934905" cy="784388"/>
              </a:xfrm>
              <a:custGeom>
                <a:avLst/>
                <a:gdLst>
                  <a:gd name="T0" fmla="*/ 236 w 249"/>
                  <a:gd name="T1" fmla="*/ 192 h 226"/>
                  <a:gd name="T2" fmla="*/ 235 w 249"/>
                  <a:gd name="T3" fmla="*/ 199 h 226"/>
                  <a:gd name="T4" fmla="*/ 234 w 249"/>
                  <a:gd name="T5" fmla="*/ 207 h 226"/>
                  <a:gd name="T6" fmla="*/ 232 w 249"/>
                  <a:gd name="T7" fmla="*/ 226 h 226"/>
                  <a:gd name="T8" fmla="*/ 203 w 249"/>
                  <a:gd name="T9" fmla="*/ 224 h 226"/>
                  <a:gd name="T10" fmla="*/ 191 w 249"/>
                  <a:gd name="T11" fmla="*/ 223 h 226"/>
                  <a:gd name="T12" fmla="*/ 161 w 249"/>
                  <a:gd name="T13" fmla="*/ 220 h 226"/>
                  <a:gd name="T14" fmla="*/ 156 w 249"/>
                  <a:gd name="T15" fmla="*/ 219 h 226"/>
                  <a:gd name="T16" fmla="*/ 139 w 249"/>
                  <a:gd name="T17" fmla="*/ 217 h 226"/>
                  <a:gd name="T18" fmla="*/ 124 w 249"/>
                  <a:gd name="T19" fmla="*/ 216 h 226"/>
                  <a:gd name="T20" fmla="*/ 103 w 249"/>
                  <a:gd name="T21" fmla="*/ 212 h 226"/>
                  <a:gd name="T22" fmla="*/ 66 w 249"/>
                  <a:gd name="T23" fmla="*/ 208 h 226"/>
                  <a:gd name="T24" fmla="*/ 35 w 249"/>
                  <a:gd name="T25" fmla="*/ 203 h 226"/>
                  <a:gd name="T26" fmla="*/ 33 w 249"/>
                  <a:gd name="T27" fmla="*/ 203 h 226"/>
                  <a:gd name="T28" fmla="*/ 0 w 249"/>
                  <a:gd name="T29" fmla="*/ 198 h 226"/>
                  <a:gd name="T30" fmla="*/ 2 w 249"/>
                  <a:gd name="T31" fmla="*/ 185 h 226"/>
                  <a:gd name="T32" fmla="*/ 4 w 249"/>
                  <a:gd name="T33" fmla="*/ 170 h 226"/>
                  <a:gd name="T34" fmla="*/ 8 w 249"/>
                  <a:gd name="T35" fmla="*/ 149 h 226"/>
                  <a:gd name="T36" fmla="*/ 12 w 249"/>
                  <a:gd name="T37" fmla="*/ 124 h 226"/>
                  <a:gd name="T38" fmla="*/ 16 w 249"/>
                  <a:gd name="T39" fmla="*/ 98 h 226"/>
                  <a:gd name="T40" fmla="*/ 18 w 249"/>
                  <a:gd name="T41" fmla="*/ 85 h 226"/>
                  <a:gd name="T42" fmla="*/ 20 w 249"/>
                  <a:gd name="T43" fmla="*/ 74 h 226"/>
                  <a:gd name="T44" fmla="*/ 24 w 249"/>
                  <a:gd name="T45" fmla="*/ 51 h 226"/>
                  <a:gd name="T46" fmla="*/ 28 w 249"/>
                  <a:gd name="T47" fmla="*/ 27 h 226"/>
                  <a:gd name="T48" fmla="*/ 29 w 249"/>
                  <a:gd name="T49" fmla="*/ 17 h 226"/>
                  <a:gd name="T50" fmla="*/ 31 w 249"/>
                  <a:gd name="T51" fmla="*/ 0 h 226"/>
                  <a:gd name="T52" fmla="*/ 51 w 249"/>
                  <a:gd name="T53" fmla="*/ 4 h 226"/>
                  <a:gd name="T54" fmla="*/ 52 w 249"/>
                  <a:gd name="T55" fmla="*/ 4 h 226"/>
                  <a:gd name="T56" fmla="*/ 65 w 249"/>
                  <a:gd name="T57" fmla="*/ 6 h 226"/>
                  <a:gd name="T58" fmla="*/ 70 w 249"/>
                  <a:gd name="T59" fmla="*/ 6 h 226"/>
                  <a:gd name="T60" fmla="*/ 107 w 249"/>
                  <a:gd name="T61" fmla="*/ 12 h 226"/>
                  <a:gd name="T62" fmla="*/ 118 w 249"/>
                  <a:gd name="T63" fmla="*/ 13 h 226"/>
                  <a:gd name="T64" fmla="*/ 129 w 249"/>
                  <a:gd name="T65" fmla="*/ 14 h 226"/>
                  <a:gd name="T66" fmla="*/ 181 w 249"/>
                  <a:gd name="T67" fmla="*/ 21 h 226"/>
                  <a:gd name="T68" fmla="*/ 188 w 249"/>
                  <a:gd name="T69" fmla="*/ 21 h 226"/>
                  <a:gd name="T70" fmla="*/ 217 w 249"/>
                  <a:gd name="T71" fmla="*/ 24 h 226"/>
                  <a:gd name="T72" fmla="*/ 218 w 249"/>
                  <a:gd name="T73" fmla="*/ 24 h 226"/>
                  <a:gd name="T74" fmla="*/ 249 w 249"/>
                  <a:gd name="T75" fmla="*/ 27 h 226"/>
                  <a:gd name="T76" fmla="*/ 248 w 249"/>
                  <a:gd name="T77" fmla="*/ 49 h 226"/>
                  <a:gd name="T78" fmla="*/ 246 w 249"/>
                  <a:gd name="T79" fmla="*/ 68 h 226"/>
                  <a:gd name="T80" fmla="*/ 246 w 249"/>
                  <a:gd name="T81" fmla="*/ 70 h 226"/>
                  <a:gd name="T82" fmla="*/ 244 w 249"/>
                  <a:gd name="T83" fmla="*/ 84 h 226"/>
                  <a:gd name="T84" fmla="*/ 243 w 249"/>
                  <a:gd name="T85" fmla="*/ 101 h 226"/>
                  <a:gd name="T86" fmla="*/ 243 w 249"/>
                  <a:gd name="T87" fmla="*/ 103 h 226"/>
                  <a:gd name="T88" fmla="*/ 241 w 249"/>
                  <a:gd name="T89" fmla="*/ 127 h 226"/>
                  <a:gd name="T90" fmla="*/ 239 w 249"/>
                  <a:gd name="T91" fmla="*/ 146 h 226"/>
                  <a:gd name="T92" fmla="*/ 237 w 249"/>
                  <a:gd name="T93" fmla="*/ 177 h 226"/>
                  <a:gd name="T94" fmla="*/ 236 w 249"/>
                  <a:gd name="T95" fmla="*/ 1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26">
                    <a:moveTo>
                      <a:pt x="236" y="192"/>
                    </a:moveTo>
                    <a:lnTo>
                      <a:pt x="235" y="199"/>
                    </a:lnTo>
                    <a:lnTo>
                      <a:pt x="234" y="207"/>
                    </a:lnTo>
                    <a:lnTo>
                      <a:pt x="232" y="226"/>
                    </a:lnTo>
                    <a:lnTo>
                      <a:pt x="203" y="224"/>
                    </a:lnTo>
                    <a:lnTo>
                      <a:pt x="191" y="223"/>
                    </a:lnTo>
                    <a:lnTo>
                      <a:pt x="161" y="220"/>
                    </a:lnTo>
                    <a:lnTo>
                      <a:pt x="156" y="219"/>
                    </a:lnTo>
                    <a:lnTo>
                      <a:pt x="139" y="217"/>
                    </a:lnTo>
                    <a:lnTo>
                      <a:pt x="124" y="216"/>
                    </a:lnTo>
                    <a:lnTo>
                      <a:pt x="103" y="212"/>
                    </a:lnTo>
                    <a:lnTo>
                      <a:pt x="66" y="208"/>
                    </a:lnTo>
                    <a:lnTo>
                      <a:pt x="35" y="203"/>
                    </a:lnTo>
                    <a:lnTo>
                      <a:pt x="33" y="203"/>
                    </a:lnTo>
                    <a:lnTo>
                      <a:pt x="0" y="198"/>
                    </a:lnTo>
                    <a:lnTo>
                      <a:pt x="2" y="185"/>
                    </a:lnTo>
                    <a:lnTo>
                      <a:pt x="4" y="170"/>
                    </a:lnTo>
                    <a:lnTo>
                      <a:pt x="8" y="149"/>
                    </a:lnTo>
                    <a:lnTo>
                      <a:pt x="12" y="124"/>
                    </a:lnTo>
                    <a:lnTo>
                      <a:pt x="16" y="98"/>
                    </a:lnTo>
                    <a:lnTo>
                      <a:pt x="18" y="85"/>
                    </a:lnTo>
                    <a:lnTo>
                      <a:pt x="20" y="74"/>
                    </a:lnTo>
                    <a:lnTo>
                      <a:pt x="24" y="51"/>
                    </a:lnTo>
                    <a:lnTo>
                      <a:pt x="28" y="27"/>
                    </a:lnTo>
                    <a:lnTo>
                      <a:pt x="29" y="17"/>
                    </a:lnTo>
                    <a:lnTo>
                      <a:pt x="31" y="0"/>
                    </a:lnTo>
                    <a:lnTo>
                      <a:pt x="51" y="4"/>
                    </a:lnTo>
                    <a:lnTo>
                      <a:pt x="52" y="4"/>
                    </a:lnTo>
                    <a:lnTo>
                      <a:pt x="65" y="6"/>
                    </a:lnTo>
                    <a:lnTo>
                      <a:pt x="70" y="6"/>
                    </a:lnTo>
                    <a:lnTo>
                      <a:pt x="107" y="12"/>
                    </a:lnTo>
                    <a:lnTo>
                      <a:pt x="118" y="13"/>
                    </a:lnTo>
                    <a:lnTo>
                      <a:pt x="129" y="14"/>
                    </a:lnTo>
                    <a:lnTo>
                      <a:pt x="181" y="21"/>
                    </a:lnTo>
                    <a:lnTo>
                      <a:pt x="188" y="21"/>
                    </a:lnTo>
                    <a:lnTo>
                      <a:pt x="217" y="24"/>
                    </a:lnTo>
                    <a:lnTo>
                      <a:pt x="218" y="24"/>
                    </a:lnTo>
                    <a:lnTo>
                      <a:pt x="249" y="27"/>
                    </a:lnTo>
                    <a:lnTo>
                      <a:pt x="248" y="49"/>
                    </a:lnTo>
                    <a:lnTo>
                      <a:pt x="246" y="68"/>
                    </a:lnTo>
                    <a:lnTo>
                      <a:pt x="246" y="70"/>
                    </a:lnTo>
                    <a:lnTo>
                      <a:pt x="244" y="84"/>
                    </a:lnTo>
                    <a:lnTo>
                      <a:pt x="243" y="101"/>
                    </a:lnTo>
                    <a:lnTo>
                      <a:pt x="243" y="103"/>
                    </a:lnTo>
                    <a:lnTo>
                      <a:pt x="241" y="127"/>
                    </a:lnTo>
                    <a:lnTo>
                      <a:pt x="239" y="146"/>
                    </a:lnTo>
                    <a:lnTo>
                      <a:pt x="237" y="177"/>
                    </a:lnTo>
                    <a:lnTo>
                      <a:pt x="236" y="192"/>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12"/>
              <p:cNvSpPr>
                <a:spLocks noEditPoints="1"/>
              </p:cNvSpPr>
              <p:nvPr/>
            </p:nvSpPr>
            <p:spPr bwMode="auto">
              <a:xfrm>
                <a:off x="4678082" y="1483914"/>
                <a:ext cx="698362" cy="770505"/>
              </a:xfrm>
              <a:custGeom>
                <a:avLst/>
                <a:gdLst>
                  <a:gd name="T0" fmla="*/ 156 w 186"/>
                  <a:gd name="T1" fmla="*/ 107 h 222"/>
                  <a:gd name="T2" fmla="*/ 158 w 186"/>
                  <a:gd name="T3" fmla="*/ 115 h 222"/>
                  <a:gd name="T4" fmla="*/ 167 w 186"/>
                  <a:gd name="T5" fmla="*/ 99 h 222"/>
                  <a:gd name="T6" fmla="*/ 177 w 186"/>
                  <a:gd name="T7" fmla="*/ 99 h 222"/>
                  <a:gd name="T8" fmla="*/ 169 w 186"/>
                  <a:gd name="T9" fmla="*/ 135 h 222"/>
                  <a:gd name="T10" fmla="*/ 165 w 186"/>
                  <a:gd name="T11" fmla="*/ 173 h 222"/>
                  <a:gd name="T12" fmla="*/ 169 w 186"/>
                  <a:gd name="T13" fmla="*/ 199 h 222"/>
                  <a:gd name="T14" fmla="*/ 156 w 186"/>
                  <a:gd name="T15" fmla="*/ 217 h 222"/>
                  <a:gd name="T16" fmla="*/ 119 w 186"/>
                  <a:gd name="T17" fmla="*/ 220 h 222"/>
                  <a:gd name="T18" fmla="*/ 80 w 186"/>
                  <a:gd name="T19" fmla="*/ 220 h 222"/>
                  <a:gd name="T20" fmla="*/ 70 w 186"/>
                  <a:gd name="T21" fmla="*/ 214 h 222"/>
                  <a:gd name="T22" fmla="*/ 63 w 186"/>
                  <a:gd name="T23" fmla="*/ 204 h 222"/>
                  <a:gd name="T24" fmla="*/ 60 w 186"/>
                  <a:gd name="T25" fmla="*/ 191 h 222"/>
                  <a:gd name="T26" fmla="*/ 58 w 186"/>
                  <a:gd name="T27" fmla="*/ 179 h 222"/>
                  <a:gd name="T28" fmla="*/ 57 w 186"/>
                  <a:gd name="T29" fmla="*/ 168 h 222"/>
                  <a:gd name="T30" fmla="*/ 52 w 186"/>
                  <a:gd name="T31" fmla="*/ 151 h 222"/>
                  <a:gd name="T32" fmla="*/ 43 w 186"/>
                  <a:gd name="T33" fmla="*/ 146 h 222"/>
                  <a:gd name="T34" fmla="*/ 33 w 186"/>
                  <a:gd name="T35" fmla="*/ 133 h 222"/>
                  <a:gd name="T36" fmla="*/ 23 w 186"/>
                  <a:gd name="T37" fmla="*/ 126 h 222"/>
                  <a:gd name="T38" fmla="*/ 11 w 186"/>
                  <a:gd name="T39" fmla="*/ 119 h 222"/>
                  <a:gd name="T40" fmla="*/ 6 w 186"/>
                  <a:gd name="T41" fmla="*/ 107 h 222"/>
                  <a:gd name="T42" fmla="*/ 6 w 186"/>
                  <a:gd name="T43" fmla="*/ 99 h 222"/>
                  <a:gd name="T44" fmla="*/ 6 w 186"/>
                  <a:gd name="T45" fmla="*/ 89 h 222"/>
                  <a:gd name="T46" fmla="*/ 8 w 186"/>
                  <a:gd name="T47" fmla="*/ 78 h 222"/>
                  <a:gd name="T48" fmla="*/ 2 w 186"/>
                  <a:gd name="T49" fmla="*/ 72 h 222"/>
                  <a:gd name="T50" fmla="*/ 4 w 186"/>
                  <a:gd name="T51" fmla="*/ 62 h 222"/>
                  <a:gd name="T52" fmla="*/ 10 w 186"/>
                  <a:gd name="T53" fmla="*/ 52 h 222"/>
                  <a:gd name="T54" fmla="*/ 17 w 186"/>
                  <a:gd name="T55" fmla="*/ 48 h 222"/>
                  <a:gd name="T56" fmla="*/ 17 w 186"/>
                  <a:gd name="T57" fmla="*/ 17 h 222"/>
                  <a:gd name="T58" fmla="*/ 39 w 186"/>
                  <a:gd name="T59" fmla="*/ 11 h 222"/>
                  <a:gd name="T60" fmla="*/ 64 w 186"/>
                  <a:gd name="T61" fmla="*/ 15 h 222"/>
                  <a:gd name="T62" fmla="*/ 78 w 186"/>
                  <a:gd name="T63" fmla="*/ 19 h 222"/>
                  <a:gd name="T64" fmla="*/ 83 w 186"/>
                  <a:gd name="T65" fmla="*/ 24 h 222"/>
                  <a:gd name="T66" fmla="*/ 116 w 186"/>
                  <a:gd name="T67" fmla="*/ 37 h 222"/>
                  <a:gd name="T68" fmla="*/ 126 w 186"/>
                  <a:gd name="T69" fmla="*/ 42 h 222"/>
                  <a:gd name="T70" fmla="*/ 130 w 186"/>
                  <a:gd name="T71" fmla="*/ 43 h 222"/>
                  <a:gd name="T72" fmla="*/ 134 w 186"/>
                  <a:gd name="T73" fmla="*/ 42 h 222"/>
                  <a:gd name="T74" fmla="*/ 139 w 186"/>
                  <a:gd name="T75" fmla="*/ 43 h 222"/>
                  <a:gd name="T76" fmla="*/ 145 w 186"/>
                  <a:gd name="T77" fmla="*/ 45 h 222"/>
                  <a:gd name="T78" fmla="*/ 149 w 186"/>
                  <a:gd name="T79" fmla="*/ 48 h 222"/>
                  <a:gd name="T80" fmla="*/ 152 w 186"/>
                  <a:gd name="T81" fmla="*/ 52 h 222"/>
                  <a:gd name="T82" fmla="*/ 158 w 186"/>
                  <a:gd name="T83" fmla="*/ 56 h 222"/>
                  <a:gd name="T84" fmla="*/ 159 w 186"/>
                  <a:gd name="T85" fmla="*/ 60 h 222"/>
                  <a:gd name="T86" fmla="*/ 159 w 186"/>
                  <a:gd name="T87" fmla="*/ 66 h 222"/>
                  <a:gd name="T88" fmla="*/ 157 w 186"/>
                  <a:gd name="T89" fmla="*/ 73 h 222"/>
                  <a:gd name="T90" fmla="*/ 161 w 186"/>
                  <a:gd name="T91" fmla="*/ 73 h 222"/>
                  <a:gd name="T92" fmla="*/ 163 w 186"/>
                  <a:gd name="T93" fmla="*/ 78 h 222"/>
                  <a:gd name="T94" fmla="*/ 164 w 186"/>
                  <a:gd name="T95" fmla="*/ 84 h 222"/>
                  <a:gd name="T96" fmla="*/ 163 w 186"/>
                  <a:gd name="T97" fmla="*/ 93 h 222"/>
                  <a:gd name="T98" fmla="*/ 183 w 186"/>
                  <a:gd name="T99" fmla="*/ 76 h 222"/>
                  <a:gd name="T100" fmla="*/ 183 w 186"/>
                  <a:gd name="T101" fmla="*/ 86 h 222"/>
                  <a:gd name="T102" fmla="*/ 177 w 186"/>
                  <a:gd name="T103" fmla="*/ 99 h 222"/>
                  <a:gd name="T104" fmla="*/ 178 w 186"/>
                  <a:gd name="T105" fmla="*/ 8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 h="222">
                    <a:moveTo>
                      <a:pt x="163" y="93"/>
                    </a:moveTo>
                    <a:lnTo>
                      <a:pt x="160" y="95"/>
                    </a:lnTo>
                    <a:lnTo>
                      <a:pt x="160" y="97"/>
                    </a:lnTo>
                    <a:lnTo>
                      <a:pt x="156" y="105"/>
                    </a:lnTo>
                    <a:lnTo>
                      <a:pt x="156" y="107"/>
                    </a:lnTo>
                    <a:lnTo>
                      <a:pt x="156" y="109"/>
                    </a:lnTo>
                    <a:lnTo>
                      <a:pt x="157" y="111"/>
                    </a:lnTo>
                    <a:lnTo>
                      <a:pt x="156" y="110"/>
                    </a:lnTo>
                    <a:lnTo>
                      <a:pt x="155" y="113"/>
                    </a:lnTo>
                    <a:lnTo>
                      <a:pt x="158" y="115"/>
                    </a:lnTo>
                    <a:lnTo>
                      <a:pt x="159" y="114"/>
                    </a:lnTo>
                    <a:lnTo>
                      <a:pt x="160" y="110"/>
                    </a:lnTo>
                    <a:lnTo>
                      <a:pt x="163" y="109"/>
                    </a:lnTo>
                    <a:lnTo>
                      <a:pt x="165" y="106"/>
                    </a:lnTo>
                    <a:lnTo>
                      <a:pt x="167" y="99"/>
                    </a:lnTo>
                    <a:lnTo>
                      <a:pt x="169" y="97"/>
                    </a:lnTo>
                    <a:lnTo>
                      <a:pt x="169" y="99"/>
                    </a:lnTo>
                    <a:lnTo>
                      <a:pt x="173" y="95"/>
                    </a:lnTo>
                    <a:lnTo>
                      <a:pt x="175" y="99"/>
                    </a:lnTo>
                    <a:lnTo>
                      <a:pt x="177" y="99"/>
                    </a:lnTo>
                    <a:lnTo>
                      <a:pt x="176" y="106"/>
                    </a:lnTo>
                    <a:lnTo>
                      <a:pt x="173" y="113"/>
                    </a:lnTo>
                    <a:lnTo>
                      <a:pt x="172" y="124"/>
                    </a:lnTo>
                    <a:lnTo>
                      <a:pt x="173" y="131"/>
                    </a:lnTo>
                    <a:lnTo>
                      <a:pt x="169" y="135"/>
                    </a:lnTo>
                    <a:lnTo>
                      <a:pt x="168" y="146"/>
                    </a:lnTo>
                    <a:lnTo>
                      <a:pt x="169" y="157"/>
                    </a:lnTo>
                    <a:lnTo>
                      <a:pt x="167" y="163"/>
                    </a:lnTo>
                    <a:lnTo>
                      <a:pt x="167" y="167"/>
                    </a:lnTo>
                    <a:lnTo>
                      <a:pt x="165" y="173"/>
                    </a:lnTo>
                    <a:lnTo>
                      <a:pt x="166" y="181"/>
                    </a:lnTo>
                    <a:lnTo>
                      <a:pt x="167" y="187"/>
                    </a:lnTo>
                    <a:lnTo>
                      <a:pt x="167" y="189"/>
                    </a:lnTo>
                    <a:lnTo>
                      <a:pt x="169" y="193"/>
                    </a:lnTo>
                    <a:lnTo>
                      <a:pt x="169" y="199"/>
                    </a:lnTo>
                    <a:lnTo>
                      <a:pt x="172" y="201"/>
                    </a:lnTo>
                    <a:lnTo>
                      <a:pt x="171" y="207"/>
                    </a:lnTo>
                    <a:lnTo>
                      <a:pt x="172" y="216"/>
                    </a:lnTo>
                    <a:lnTo>
                      <a:pt x="159" y="217"/>
                    </a:lnTo>
                    <a:lnTo>
                      <a:pt x="156" y="217"/>
                    </a:lnTo>
                    <a:lnTo>
                      <a:pt x="142" y="218"/>
                    </a:lnTo>
                    <a:lnTo>
                      <a:pt x="140" y="218"/>
                    </a:lnTo>
                    <a:lnTo>
                      <a:pt x="134" y="219"/>
                    </a:lnTo>
                    <a:lnTo>
                      <a:pt x="121" y="220"/>
                    </a:lnTo>
                    <a:lnTo>
                      <a:pt x="119" y="220"/>
                    </a:lnTo>
                    <a:lnTo>
                      <a:pt x="105" y="220"/>
                    </a:lnTo>
                    <a:lnTo>
                      <a:pt x="103" y="220"/>
                    </a:lnTo>
                    <a:lnTo>
                      <a:pt x="86" y="221"/>
                    </a:lnTo>
                    <a:lnTo>
                      <a:pt x="79" y="222"/>
                    </a:lnTo>
                    <a:lnTo>
                      <a:pt x="80" y="220"/>
                    </a:lnTo>
                    <a:lnTo>
                      <a:pt x="79" y="219"/>
                    </a:lnTo>
                    <a:lnTo>
                      <a:pt x="78" y="218"/>
                    </a:lnTo>
                    <a:lnTo>
                      <a:pt x="77" y="215"/>
                    </a:lnTo>
                    <a:lnTo>
                      <a:pt x="75" y="214"/>
                    </a:lnTo>
                    <a:lnTo>
                      <a:pt x="70" y="214"/>
                    </a:lnTo>
                    <a:lnTo>
                      <a:pt x="70" y="214"/>
                    </a:lnTo>
                    <a:lnTo>
                      <a:pt x="67" y="212"/>
                    </a:lnTo>
                    <a:lnTo>
                      <a:pt x="64" y="210"/>
                    </a:lnTo>
                    <a:lnTo>
                      <a:pt x="64" y="208"/>
                    </a:lnTo>
                    <a:lnTo>
                      <a:pt x="63" y="204"/>
                    </a:lnTo>
                    <a:lnTo>
                      <a:pt x="62" y="202"/>
                    </a:lnTo>
                    <a:lnTo>
                      <a:pt x="61" y="198"/>
                    </a:lnTo>
                    <a:lnTo>
                      <a:pt x="60" y="194"/>
                    </a:lnTo>
                    <a:lnTo>
                      <a:pt x="60" y="194"/>
                    </a:lnTo>
                    <a:lnTo>
                      <a:pt x="60" y="191"/>
                    </a:lnTo>
                    <a:lnTo>
                      <a:pt x="63" y="185"/>
                    </a:lnTo>
                    <a:lnTo>
                      <a:pt x="63" y="184"/>
                    </a:lnTo>
                    <a:lnTo>
                      <a:pt x="62" y="182"/>
                    </a:lnTo>
                    <a:lnTo>
                      <a:pt x="59" y="180"/>
                    </a:lnTo>
                    <a:lnTo>
                      <a:pt x="58" y="179"/>
                    </a:lnTo>
                    <a:lnTo>
                      <a:pt x="58" y="177"/>
                    </a:lnTo>
                    <a:lnTo>
                      <a:pt x="57" y="175"/>
                    </a:lnTo>
                    <a:lnTo>
                      <a:pt x="58" y="173"/>
                    </a:lnTo>
                    <a:lnTo>
                      <a:pt x="57" y="171"/>
                    </a:lnTo>
                    <a:lnTo>
                      <a:pt x="57" y="168"/>
                    </a:lnTo>
                    <a:lnTo>
                      <a:pt x="56" y="164"/>
                    </a:lnTo>
                    <a:lnTo>
                      <a:pt x="56" y="162"/>
                    </a:lnTo>
                    <a:lnTo>
                      <a:pt x="56" y="159"/>
                    </a:lnTo>
                    <a:lnTo>
                      <a:pt x="54" y="156"/>
                    </a:lnTo>
                    <a:lnTo>
                      <a:pt x="52" y="151"/>
                    </a:lnTo>
                    <a:lnTo>
                      <a:pt x="50" y="149"/>
                    </a:lnTo>
                    <a:lnTo>
                      <a:pt x="47" y="147"/>
                    </a:lnTo>
                    <a:lnTo>
                      <a:pt x="45" y="147"/>
                    </a:lnTo>
                    <a:lnTo>
                      <a:pt x="44" y="147"/>
                    </a:lnTo>
                    <a:lnTo>
                      <a:pt x="43" y="146"/>
                    </a:lnTo>
                    <a:lnTo>
                      <a:pt x="39" y="142"/>
                    </a:lnTo>
                    <a:lnTo>
                      <a:pt x="36" y="140"/>
                    </a:lnTo>
                    <a:lnTo>
                      <a:pt x="35" y="136"/>
                    </a:lnTo>
                    <a:lnTo>
                      <a:pt x="33" y="134"/>
                    </a:lnTo>
                    <a:lnTo>
                      <a:pt x="33" y="133"/>
                    </a:lnTo>
                    <a:lnTo>
                      <a:pt x="33" y="132"/>
                    </a:lnTo>
                    <a:lnTo>
                      <a:pt x="31" y="131"/>
                    </a:lnTo>
                    <a:lnTo>
                      <a:pt x="27" y="128"/>
                    </a:lnTo>
                    <a:lnTo>
                      <a:pt x="24" y="128"/>
                    </a:lnTo>
                    <a:lnTo>
                      <a:pt x="23" y="126"/>
                    </a:lnTo>
                    <a:lnTo>
                      <a:pt x="21" y="125"/>
                    </a:lnTo>
                    <a:lnTo>
                      <a:pt x="20" y="123"/>
                    </a:lnTo>
                    <a:lnTo>
                      <a:pt x="19" y="122"/>
                    </a:lnTo>
                    <a:lnTo>
                      <a:pt x="14" y="121"/>
                    </a:lnTo>
                    <a:lnTo>
                      <a:pt x="11" y="119"/>
                    </a:lnTo>
                    <a:lnTo>
                      <a:pt x="10" y="118"/>
                    </a:lnTo>
                    <a:lnTo>
                      <a:pt x="7" y="115"/>
                    </a:lnTo>
                    <a:lnTo>
                      <a:pt x="4" y="113"/>
                    </a:lnTo>
                    <a:lnTo>
                      <a:pt x="6" y="109"/>
                    </a:lnTo>
                    <a:lnTo>
                      <a:pt x="6" y="107"/>
                    </a:lnTo>
                    <a:lnTo>
                      <a:pt x="6" y="105"/>
                    </a:lnTo>
                    <a:lnTo>
                      <a:pt x="6" y="105"/>
                    </a:lnTo>
                    <a:lnTo>
                      <a:pt x="6" y="103"/>
                    </a:lnTo>
                    <a:lnTo>
                      <a:pt x="6" y="100"/>
                    </a:lnTo>
                    <a:lnTo>
                      <a:pt x="6" y="99"/>
                    </a:lnTo>
                    <a:lnTo>
                      <a:pt x="4" y="97"/>
                    </a:lnTo>
                    <a:lnTo>
                      <a:pt x="6" y="95"/>
                    </a:lnTo>
                    <a:lnTo>
                      <a:pt x="6" y="92"/>
                    </a:lnTo>
                    <a:lnTo>
                      <a:pt x="5" y="91"/>
                    </a:lnTo>
                    <a:lnTo>
                      <a:pt x="6" y="89"/>
                    </a:lnTo>
                    <a:lnTo>
                      <a:pt x="6" y="85"/>
                    </a:lnTo>
                    <a:lnTo>
                      <a:pt x="7" y="84"/>
                    </a:lnTo>
                    <a:lnTo>
                      <a:pt x="8" y="82"/>
                    </a:lnTo>
                    <a:lnTo>
                      <a:pt x="8" y="80"/>
                    </a:lnTo>
                    <a:lnTo>
                      <a:pt x="8" y="78"/>
                    </a:lnTo>
                    <a:lnTo>
                      <a:pt x="8" y="78"/>
                    </a:lnTo>
                    <a:lnTo>
                      <a:pt x="7" y="76"/>
                    </a:lnTo>
                    <a:lnTo>
                      <a:pt x="6" y="73"/>
                    </a:lnTo>
                    <a:lnTo>
                      <a:pt x="4" y="72"/>
                    </a:lnTo>
                    <a:lnTo>
                      <a:pt x="2" y="72"/>
                    </a:lnTo>
                    <a:lnTo>
                      <a:pt x="1" y="72"/>
                    </a:lnTo>
                    <a:lnTo>
                      <a:pt x="0" y="68"/>
                    </a:lnTo>
                    <a:lnTo>
                      <a:pt x="1" y="65"/>
                    </a:lnTo>
                    <a:lnTo>
                      <a:pt x="2" y="64"/>
                    </a:lnTo>
                    <a:lnTo>
                      <a:pt x="4" y="62"/>
                    </a:lnTo>
                    <a:lnTo>
                      <a:pt x="4" y="58"/>
                    </a:lnTo>
                    <a:lnTo>
                      <a:pt x="5" y="58"/>
                    </a:lnTo>
                    <a:lnTo>
                      <a:pt x="6" y="56"/>
                    </a:lnTo>
                    <a:lnTo>
                      <a:pt x="7" y="54"/>
                    </a:lnTo>
                    <a:lnTo>
                      <a:pt x="10" y="52"/>
                    </a:lnTo>
                    <a:lnTo>
                      <a:pt x="11" y="50"/>
                    </a:lnTo>
                    <a:lnTo>
                      <a:pt x="13" y="50"/>
                    </a:lnTo>
                    <a:lnTo>
                      <a:pt x="14" y="48"/>
                    </a:lnTo>
                    <a:lnTo>
                      <a:pt x="16" y="49"/>
                    </a:lnTo>
                    <a:lnTo>
                      <a:pt x="17" y="48"/>
                    </a:lnTo>
                    <a:lnTo>
                      <a:pt x="17" y="47"/>
                    </a:lnTo>
                    <a:lnTo>
                      <a:pt x="18" y="46"/>
                    </a:lnTo>
                    <a:lnTo>
                      <a:pt x="18" y="42"/>
                    </a:lnTo>
                    <a:lnTo>
                      <a:pt x="17" y="29"/>
                    </a:lnTo>
                    <a:lnTo>
                      <a:pt x="17" y="17"/>
                    </a:lnTo>
                    <a:lnTo>
                      <a:pt x="19" y="17"/>
                    </a:lnTo>
                    <a:lnTo>
                      <a:pt x="23" y="12"/>
                    </a:lnTo>
                    <a:lnTo>
                      <a:pt x="25" y="15"/>
                    </a:lnTo>
                    <a:lnTo>
                      <a:pt x="28" y="15"/>
                    </a:lnTo>
                    <a:lnTo>
                      <a:pt x="39" y="11"/>
                    </a:lnTo>
                    <a:lnTo>
                      <a:pt x="60" y="0"/>
                    </a:lnTo>
                    <a:lnTo>
                      <a:pt x="62" y="2"/>
                    </a:lnTo>
                    <a:lnTo>
                      <a:pt x="62" y="4"/>
                    </a:lnTo>
                    <a:lnTo>
                      <a:pt x="59" y="19"/>
                    </a:lnTo>
                    <a:lnTo>
                      <a:pt x="64" y="15"/>
                    </a:lnTo>
                    <a:lnTo>
                      <a:pt x="70" y="17"/>
                    </a:lnTo>
                    <a:lnTo>
                      <a:pt x="75" y="18"/>
                    </a:lnTo>
                    <a:lnTo>
                      <a:pt x="76" y="20"/>
                    </a:lnTo>
                    <a:lnTo>
                      <a:pt x="78" y="19"/>
                    </a:lnTo>
                    <a:lnTo>
                      <a:pt x="78" y="19"/>
                    </a:lnTo>
                    <a:lnTo>
                      <a:pt x="78" y="20"/>
                    </a:lnTo>
                    <a:lnTo>
                      <a:pt x="79" y="21"/>
                    </a:lnTo>
                    <a:lnTo>
                      <a:pt x="80" y="21"/>
                    </a:lnTo>
                    <a:lnTo>
                      <a:pt x="81" y="21"/>
                    </a:lnTo>
                    <a:lnTo>
                      <a:pt x="83" y="24"/>
                    </a:lnTo>
                    <a:lnTo>
                      <a:pt x="84" y="27"/>
                    </a:lnTo>
                    <a:lnTo>
                      <a:pt x="84" y="28"/>
                    </a:lnTo>
                    <a:lnTo>
                      <a:pt x="84" y="29"/>
                    </a:lnTo>
                    <a:lnTo>
                      <a:pt x="90" y="31"/>
                    </a:lnTo>
                    <a:lnTo>
                      <a:pt x="116" y="37"/>
                    </a:lnTo>
                    <a:lnTo>
                      <a:pt x="120" y="39"/>
                    </a:lnTo>
                    <a:lnTo>
                      <a:pt x="122" y="40"/>
                    </a:lnTo>
                    <a:lnTo>
                      <a:pt x="126" y="42"/>
                    </a:lnTo>
                    <a:lnTo>
                      <a:pt x="126" y="42"/>
                    </a:lnTo>
                    <a:lnTo>
                      <a:pt x="126" y="42"/>
                    </a:lnTo>
                    <a:lnTo>
                      <a:pt x="126" y="43"/>
                    </a:lnTo>
                    <a:lnTo>
                      <a:pt x="128" y="42"/>
                    </a:lnTo>
                    <a:lnTo>
                      <a:pt x="128" y="43"/>
                    </a:lnTo>
                    <a:lnTo>
                      <a:pt x="130" y="42"/>
                    </a:lnTo>
                    <a:lnTo>
                      <a:pt x="130" y="43"/>
                    </a:lnTo>
                    <a:lnTo>
                      <a:pt x="132" y="43"/>
                    </a:lnTo>
                    <a:lnTo>
                      <a:pt x="132" y="42"/>
                    </a:lnTo>
                    <a:lnTo>
                      <a:pt x="132" y="43"/>
                    </a:lnTo>
                    <a:lnTo>
                      <a:pt x="134" y="42"/>
                    </a:lnTo>
                    <a:lnTo>
                      <a:pt x="134" y="42"/>
                    </a:lnTo>
                    <a:lnTo>
                      <a:pt x="135" y="42"/>
                    </a:lnTo>
                    <a:lnTo>
                      <a:pt x="136" y="43"/>
                    </a:lnTo>
                    <a:lnTo>
                      <a:pt x="136" y="43"/>
                    </a:lnTo>
                    <a:lnTo>
                      <a:pt x="138" y="43"/>
                    </a:lnTo>
                    <a:lnTo>
                      <a:pt x="139" y="43"/>
                    </a:lnTo>
                    <a:lnTo>
                      <a:pt x="141" y="44"/>
                    </a:lnTo>
                    <a:lnTo>
                      <a:pt x="142" y="44"/>
                    </a:lnTo>
                    <a:lnTo>
                      <a:pt x="142" y="44"/>
                    </a:lnTo>
                    <a:lnTo>
                      <a:pt x="144" y="45"/>
                    </a:lnTo>
                    <a:lnTo>
                      <a:pt x="145" y="45"/>
                    </a:lnTo>
                    <a:lnTo>
                      <a:pt x="146" y="45"/>
                    </a:lnTo>
                    <a:lnTo>
                      <a:pt x="148" y="45"/>
                    </a:lnTo>
                    <a:lnTo>
                      <a:pt x="148" y="46"/>
                    </a:lnTo>
                    <a:lnTo>
                      <a:pt x="148" y="47"/>
                    </a:lnTo>
                    <a:lnTo>
                      <a:pt x="149" y="48"/>
                    </a:lnTo>
                    <a:lnTo>
                      <a:pt x="148" y="50"/>
                    </a:lnTo>
                    <a:lnTo>
                      <a:pt x="147" y="50"/>
                    </a:lnTo>
                    <a:lnTo>
                      <a:pt x="148" y="52"/>
                    </a:lnTo>
                    <a:lnTo>
                      <a:pt x="150" y="52"/>
                    </a:lnTo>
                    <a:lnTo>
                      <a:pt x="152" y="52"/>
                    </a:lnTo>
                    <a:lnTo>
                      <a:pt x="152" y="53"/>
                    </a:lnTo>
                    <a:lnTo>
                      <a:pt x="156" y="54"/>
                    </a:lnTo>
                    <a:lnTo>
                      <a:pt x="156" y="55"/>
                    </a:lnTo>
                    <a:lnTo>
                      <a:pt x="158" y="55"/>
                    </a:lnTo>
                    <a:lnTo>
                      <a:pt x="158" y="56"/>
                    </a:lnTo>
                    <a:lnTo>
                      <a:pt x="159" y="56"/>
                    </a:lnTo>
                    <a:lnTo>
                      <a:pt x="159" y="57"/>
                    </a:lnTo>
                    <a:lnTo>
                      <a:pt x="158" y="58"/>
                    </a:lnTo>
                    <a:lnTo>
                      <a:pt x="158" y="58"/>
                    </a:lnTo>
                    <a:lnTo>
                      <a:pt x="159" y="60"/>
                    </a:lnTo>
                    <a:lnTo>
                      <a:pt x="159" y="61"/>
                    </a:lnTo>
                    <a:lnTo>
                      <a:pt x="159" y="62"/>
                    </a:lnTo>
                    <a:lnTo>
                      <a:pt x="158" y="62"/>
                    </a:lnTo>
                    <a:lnTo>
                      <a:pt x="158" y="64"/>
                    </a:lnTo>
                    <a:lnTo>
                      <a:pt x="159" y="66"/>
                    </a:lnTo>
                    <a:lnTo>
                      <a:pt x="158" y="68"/>
                    </a:lnTo>
                    <a:lnTo>
                      <a:pt x="157" y="69"/>
                    </a:lnTo>
                    <a:lnTo>
                      <a:pt x="158" y="71"/>
                    </a:lnTo>
                    <a:lnTo>
                      <a:pt x="157" y="73"/>
                    </a:lnTo>
                    <a:lnTo>
                      <a:pt x="157" y="73"/>
                    </a:lnTo>
                    <a:lnTo>
                      <a:pt x="157" y="72"/>
                    </a:lnTo>
                    <a:lnTo>
                      <a:pt x="158" y="72"/>
                    </a:lnTo>
                    <a:lnTo>
                      <a:pt x="158" y="74"/>
                    </a:lnTo>
                    <a:lnTo>
                      <a:pt x="158" y="73"/>
                    </a:lnTo>
                    <a:lnTo>
                      <a:pt x="161" y="73"/>
                    </a:lnTo>
                    <a:lnTo>
                      <a:pt x="163" y="71"/>
                    </a:lnTo>
                    <a:lnTo>
                      <a:pt x="164" y="72"/>
                    </a:lnTo>
                    <a:lnTo>
                      <a:pt x="164" y="73"/>
                    </a:lnTo>
                    <a:lnTo>
                      <a:pt x="163" y="77"/>
                    </a:lnTo>
                    <a:lnTo>
                      <a:pt x="163" y="78"/>
                    </a:lnTo>
                    <a:lnTo>
                      <a:pt x="162" y="79"/>
                    </a:lnTo>
                    <a:lnTo>
                      <a:pt x="162" y="80"/>
                    </a:lnTo>
                    <a:lnTo>
                      <a:pt x="162" y="81"/>
                    </a:lnTo>
                    <a:lnTo>
                      <a:pt x="162" y="82"/>
                    </a:lnTo>
                    <a:lnTo>
                      <a:pt x="164" y="84"/>
                    </a:lnTo>
                    <a:lnTo>
                      <a:pt x="165" y="85"/>
                    </a:lnTo>
                    <a:lnTo>
                      <a:pt x="167" y="85"/>
                    </a:lnTo>
                    <a:lnTo>
                      <a:pt x="166" y="87"/>
                    </a:lnTo>
                    <a:lnTo>
                      <a:pt x="167" y="91"/>
                    </a:lnTo>
                    <a:lnTo>
                      <a:pt x="163" y="93"/>
                    </a:lnTo>
                    <a:close/>
                    <a:moveTo>
                      <a:pt x="183" y="74"/>
                    </a:moveTo>
                    <a:lnTo>
                      <a:pt x="185" y="74"/>
                    </a:lnTo>
                    <a:lnTo>
                      <a:pt x="186" y="76"/>
                    </a:lnTo>
                    <a:lnTo>
                      <a:pt x="185" y="78"/>
                    </a:lnTo>
                    <a:lnTo>
                      <a:pt x="183" y="76"/>
                    </a:lnTo>
                    <a:lnTo>
                      <a:pt x="185" y="81"/>
                    </a:lnTo>
                    <a:lnTo>
                      <a:pt x="183" y="82"/>
                    </a:lnTo>
                    <a:lnTo>
                      <a:pt x="184" y="84"/>
                    </a:lnTo>
                    <a:lnTo>
                      <a:pt x="183" y="84"/>
                    </a:lnTo>
                    <a:lnTo>
                      <a:pt x="183" y="86"/>
                    </a:lnTo>
                    <a:lnTo>
                      <a:pt x="182" y="85"/>
                    </a:lnTo>
                    <a:lnTo>
                      <a:pt x="181" y="90"/>
                    </a:lnTo>
                    <a:lnTo>
                      <a:pt x="181" y="92"/>
                    </a:lnTo>
                    <a:lnTo>
                      <a:pt x="180" y="95"/>
                    </a:lnTo>
                    <a:lnTo>
                      <a:pt x="177" y="99"/>
                    </a:lnTo>
                    <a:lnTo>
                      <a:pt x="175" y="97"/>
                    </a:lnTo>
                    <a:lnTo>
                      <a:pt x="173" y="94"/>
                    </a:lnTo>
                    <a:lnTo>
                      <a:pt x="175" y="89"/>
                    </a:lnTo>
                    <a:lnTo>
                      <a:pt x="177" y="87"/>
                    </a:lnTo>
                    <a:lnTo>
                      <a:pt x="178" y="80"/>
                    </a:lnTo>
                    <a:lnTo>
                      <a:pt x="179" y="82"/>
                    </a:lnTo>
                    <a:lnTo>
                      <a:pt x="183" y="74"/>
                    </a:lnTo>
                    <a:lnTo>
                      <a:pt x="183" y="74"/>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13"/>
              <p:cNvSpPr>
                <a:spLocks/>
              </p:cNvSpPr>
              <p:nvPr/>
            </p:nvSpPr>
            <p:spPr bwMode="auto">
              <a:xfrm>
                <a:off x="1738205" y="907771"/>
                <a:ext cx="799738" cy="1315413"/>
              </a:xfrm>
              <a:custGeom>
                <a:avLst/>
                <a:gdLst>
                  <a:gd name="T0" fmla="*/ 20 w 213"/>
                  <a:gd name="T1" fmla="*/ 251 h 379"/>
                  <a:gd name="T2" fmla="*/ 24 w 213"/>
                  <a:gd name="T3" fmla="*/ 244 h 379"/>
                  <a:gd name="T4" fmla="*/ 25 w 213"/>
                  <a:gd name="T5" fmla="*/ 234 h 379"/>
                  <a:gd name="T6" fmla="*/ 22 w 213"/>
                  <a:gd name="T7" fmla="*/ 230 h 379"/>
                  <a:gd name="T8" fmla="*/ 20 w 213"/>
                  <a:gd name="T9" fmla="*/ 226 h 379"/>
                  <a:gd name="T10" fmla="*/ 24 w 213"/>
                  <a:gd name="T11" fmla="*/ 217 h 379"/>
                  <a:gd name="T12" fmla="*/ 32 w 213"/>
                  <a:gd name="T13" fmla="*/ 207 h 379"/>
                  <a:gd name="T14" fmla="*/ 38 w 213"/>
                  <a:gd name="T15" fmla="*/ 198 h 379"/>
                  <a:gd name="T16" fmla="*/ 41 w 213"/>
                  <a:gd name="T17" fmla="*/ 193 h 379"/>
                  <a:gd name="T18" fmla="*/ 51 w 213"/>
                  <a:gd name="T19" fmla="*/ 175 h 379"/>
                  <a:gd name="T20" fmla="*/ 55 w 213"/>
                  <a:gd name="T21" fmla="*/ 162 h 379"/>
                  <a:gd name="T22" fmla="*/ 47 w 213"/>
                  <a:gd name="T23" fmla="*/ 148 h 379"/>
                  <a:gd name="T24" fmla="*/ 47 w 213"/>
                  <a:gd name="T25" fmla="*/ 137 h 379"/>
                  <a:gd name="T26" fmla="*/ 47 w 213"/>
                  <a:gd name="T27" fmla="*/ 125 h 379"/>
                  <a:gd name="T28" fmla="*/ 65 w 213"/>
                  <a:gd name="T29" fmla="*/ 47 h 379"/>
                  <a:gd name="T30" fmla="*/ 94 w 213"/>
                  <a:gd name="T31" fmla="*/ 56 h 379"/>
                  <a:gd name="T32" fmla="*/ 98 w 213"/>
                  <a:gd name="T33" fmla="*/ 66 h 379"/>
                  <a:gd name="T34" fmla="*/ 100 w 213"/>
                  <a:gd name="T35" fmla="*/ 76 h 379"/>
                  <a:gd name="T36" fmla="*/ 100 w 213"/>
                  <a:gd name="T37" fmla="*/ 84 h 379"/>
                  <a:gd name="T38" fmla="*/ 100 w 213"/>
                  <a:gd name="T39" fmla="*/ 88 h 379"/>
                  <a:gd name="T40" fmla="*/ 105 w 213"/>
                  <a:gd name="T41" fmla="*/ 95 h 379"/>
                  <a:gd name="T42" fmla="*/ 111 w 213"/>
                  <a:gd name="T43" fmla="*/ 105 h 379"/>
                  <a:gd name="T44" fmla="*/ 115 w 213"/>
                  <a:gd name="T45" fmla="*/ 114 h 379"/>
                  <a:gd name="T46" fmla="*/ 117 w 213"/>
                  <a:gd name="T47" fmla="*/ 122 h 379"/>
                  <a:gd name="T48" fmla="*/ 121 w 213"/>
                  <a:gd name="T49" fmla="*/ 125 h 379"/>
                  <a:gd name="T50" fmla="*/ 126 w 213"/>
                  <a:gd name="T51" fmla="*/ 132 h 379"/>
                  <a:gd name="T52" fmla="*/ 129 w 213"/>
                  <a:gd name="T53" fmla="*/ 138 h 379"/>
                  <a:gd name="T54" fmla="*/ 125 w 213"/>
                  <a:gd name="T55" fmla="*/ 149 h 379"/>
                  <a:gd name="T56" fmla="*/ 121 w 213"/>
                  <a:gd name="T57" fmla="*/ 154 h 379"/>
                  <a:gd name="T58" fmla="*/ 120 w 213"/>
                  <a:gd name="T59" fmla="*/ 161 h 379"/>
                  <a:gd name="T60" fmla="*/ 121 w 213"/>
                  <a:gd name="T61" fmla="*/ 167 h 379"/>
                  <a:gd name="T62" fmla="*/ 117 w 213"/>
                  <a:gd name="T63" fmla="*/ 172 h 379"/>
                  <a:gd name="T64" fmla="*/ 116 w 213"/>
                  <a:gd name="T65" fmla="*/ 179 h 379"/>
                  <a:gd name="T66" fmla="*/ 116 w 213"/>
                  <a:gd name="T67" fmla="*/ 185 h 379"/>
                  <a:gd name="T68" fmla="*/ 122 w 213"/>
                  <a:gd name="T69" fmla="*/ 189 h 379"/>
                  <a:gd name="T70" fmla="*/ 127 w 213"/>
                  <a:gd name="T71" fmla="*/ 185 h 379"/>
                  <a:gd name="T72" fmla="*/ 131 w 213"/>
                  <a:gd name="T73" fmla="*/ 181 h 379"/>
                  <a:gd name="T74" fmla="*/ 134 w 213"/>
                  <a:gd name="T75" fmla="*/ 185 h 379"/>
                  <a:gd name="T76" fmla="*/ 137 w 213"/>
                  <a:gd name="T77" fmla="*/ 191 h 379"/>
                  <a:gd name="T78" fmla="*/ 137 w 213"/>
                  <a:gd name="T79" fmla="*/ 203 h 379"/>
                  <a:gd name="T80" fmla="*/ 139 w 213"/>
                  <a:gd name="T81" fmla="*/ 211 h 379"/>
                  <a:gd name="T82" fmla="*/ 142 w 213"/>
                  <a:gd name="T83" fmla="*/ 215 h 379"/>
                  <a:gd name="T84" fmla="*/ 141 w 213"/>
                  <a:gd name="T85" fmla="*/ 220 h 379"/>
                  <a:gd name="T86" fmla="*/ 146 w 213"/>
                  <a:gd name="T87" fmla="*/ 228 h 379"/>
                  <a:gd name="T88" fmla="*/ 151 w 213"/>
                  <a:gd name="T89" fmla="*/ 236 h 379"/>
                  <a:gd name="T90" fmla="*/ 151 w 213"/>
                  <a:gd name="T91" fmla="*/ 246 h 379"/>
                  <a:gd name="T92" fmla="*/ 154 w 213"/>
                  <a:gd name="T93" fmla="*/ 252 h 379"/>
                  <a:gd name="T94" fmla="*/ 158 w 213"/>
                  <a:gd name="T95" fmla="*/ 248 h 379"/>
                  <a:gd name="T96" fmla="*/ 168 w 213"/>
                  <a:gd name="T97" fmla="*/ 250 h 379"/>
                  <a:gd name="T98" fmla="*/ 176 w 213"/>
                  <a:gd name="T99" fmla="*/ 246 h 379"/>
                  <a:gd name="T100" fmla="*/ 181 w 213"/>
                  <a:gd name="T101" fmla="*/ 249 h 379"/>
                  <a:gd name="T102" fmla="*/ 189 w 213"/>
                  <a:gd name="T103" fmla="*/ 251 h 379"/>
                  <a:gd name="T104" fmla="*/ 197 w 213"/>
                  <a:gd name="T105" fmla="*/ 250 h 379"/>
                  <a:gd name="T106" fmla="*/ 199 w 213"/>
                  <a:gd name="T107" fmla="*/ 248 h 379"/>
                  <a:gd name="T108" fmla="*/ 201 w 213"/>
                  <a:gd name="T109" fmla="*/ 244 h 379"/>
                  <a:gd name="T110" fmla="*/ 205 w 213"/>
                  <a:gd name="T111" fmla="*/ 242 h 379"/>
                  <a:gd name="T112" fmla="*/ 208 w 213"/>
                  <a:gd name="T113" fmla="*/ 248 h 379"/>
                  <a:gd name="T114" fmla="*/ 210 w 213"/>
                  <a:gd name="T115" fmla="*/ 253 h 379"/>
                  <a:gd name="T116" fmla="*/ 203 w 213"/>
                  <a:gd name="T117" fmla="*/ 315 h 379"/>
                  <a:gd name="T118" fmla="*/ 157 w 213"/>
                  <a:gd name="T119" fmla="*/ 373 h 379"/>
                  <a:gd name="T120" fmla="*/ 0 w 213"/>
                  <a:gd name="T121" fmla="*/ 34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 h="379">
                    <a:moveTo>
                      <a:pt x="18" y="259"/>
                    </a:moveTo>
                    <a:lnTo>
                      <a:pt x="19" y="256"/>
                    </a:lnTo>
                    <a:lnTo>
                      <a:pt x="19" y="253"/>
                    </a:lnTo>
                    <a:lnTo>
                      <a:pt x="20" y="252"/>
                    </a:lnTo>
                    <a:lnTo>
                      <a:pt x="20" y="251"/>
                    </a:lnTo>
                    <a:lnTo>
                      <a:pt x="20" y="251"/>
                    </a:lnTo>
                    <a:lnTo>
                      <a:pt x="21" y="251"/>
                    </a:lnTo>
                    <a:lnTo>
                      <a:pt x="22" y="250"/>
                    </a:lnTo>
                    <a:lnTo>
                      <a:pt x="22" y="249"/>
                    </a:lnTo>
                    <a:lnTo>
                      <a:pt x="23" y="248"/>
                    </a:lnTo>
                    <a:lnTo>
                      <a:pt x="23" y="246"/>
                    </a:lnTo>
                    <a:lnTo>
                      <a:pt x="24" y="244"/>
                    </a:lnTo>
                    <a:lnTo>
                      <a:pt x="24" y="240"/>
                    </a:lnTo>
                    <a:lnTo>
                      <a:pt x="24" y="240"/>
                    </a:lnTo>
                    <a:lnTo>
                      <a:pt x="25" y="240"/>
                    </a:lnTo>
                    <a:lnTo>
                      <a:pt x="27" y="238"/>
                    </a:lnTo>
                    <a:lnTo>
                      <a:pt x="27" y="236"/>
                    </a:lnTo>
                    <a:lnTo>
                      <a:pt x="25" y="234"/>
                    </a:lnTo>
                    <a:lnTo>
                      <a:pt x="26" y="233"/>
                    </a:lnTo>
                    <a:lnTo>
                      <a:pt x="25" y="232"/>
                    </a:lnTo>
                    <a:lnTo>
                      <a:pt x="24" y="232"/>
                    </a:lnTo>
                    <a:lnTo>
                      <a:pt x="23" y="232"/>
                    </a:lnTo>
                    <a:lnTo>
                      <a:pt x="22" y="232"/>
                    </a:lnTo>
                    <a:lnTo>
                      <a:pt x="22" y="230"/>
                    </a:lnTo>
                    <a:lnTo>
                      <a:pt x="22" y="230"/>
                    </a:lnTo>
                    <a:lnTo>
                      <a:pt x="20" y="231"/>
                    </a:lnTo>
                    <a:lnTo>
                      <a:pt x="20" y="230"/>
                    </a:lnTo>
                    <a:lnTo>
                      <a:pt x="19" y="228"/>
                    </a:lnTo>
                    <a:lnTo>
                      <a:pt x="19" y="228"/>
                    </a:lnTo>
                    <a:lnTo>
                      <a:pt x="20" y="226"/>
                    </a:lnTo>
                    <a:lnTo>
                      <a:pt x="19" y="223"/>
                    </a:lnTo>
                    <a:lnTo>
                      <a:pt x="20" y="222"/>
                    </a:lnTo>
                    <a:lnTo>
                      <a:pt x="20" y="219"/>
                    </a:lnTo>
                    <a:lnTo>
                      <a:pt x="21" y="219"/>
                    </a:lnTo>
                    <a:lnTo>
                      <a:pt x="22" y="218"/>
                    </a:lnTo>
                    <a:lnTo>
                      <a:pt x="24" y="217"/>
                    </a:lnTo>
                    <a:lnTo>
                      <a:pt x="24" y="216"/>
                    </a:lnTo>
                    <a:lnTo>
                      <a:pt x="24" y="215"/>
                    </a:lnTo>
                    <a:lnTo>
                      <a:pt x="28" y="210"/>
                    </a:lnTo>
                    <a:lnTo>
                      <a:pt x="28" y="209"/>
                    </a:lnTo>
                    <a:lnTo>
                      <a:pt x="29" y="207"/>
                    </a:lnTo>
                    <a:lnTo>
                      <a:pt x="32" y="207"/>
                    </a:lnTo>
                    <a:lnTo>
                      <a:pt x="34" y="204"/>
                    </a:lnTo>
                    <a:lnTo>
                      <a:pt x="35" y="203"/>
                    </a:lnTo>
                    <a:lnTo>
                      <a:pt x="35" y="203"/>
                    </a:lnTo>
                    <a:lnTo>
                      <a:pt x="37" y="200"/>
                    </a:lnTo>
                    <a:lnTo>
                      <a:pt x="37" y="199"/>
                    </a:lnTo>
                    <a:lnTo>
                      <a:pt x="38" y="198"/>
                    </a:lnTo>
                    <a:lnTo>
                      <a:pt x="37" y="197"/>
                    </a:lnTo>
                    <a:lnTo>
                      <a:pt x="37" y="197"/>
                    </a:lnTo>
                    <a:lnTo>
                      <a:pt x="37" y="196"/>
                    </a:lnTo>
                    <a:lnTo>
                      <a:pt x="37" y="195"/>
                    </a:lnTo>
                    <a:lnTo>
                      <a:pt x="39" y="194"/>
                    </a:lnTo>
                    <a:lnTo>
                      <a:pt x="41" y="193"/>
                    </a:lnTo>
                    <a:lnTo>
                      <a:pt x="41" y="192"/>
                    </a:lnTo>
                    <a:lnTo>
                      <a:pt x="41" y="191"/>
                    </a:lnTo>
                    <a:lnTo>
                      <a:pt x="43" y="190"/>
                    </a:lnTo>
                    <a:lnTo>
                      <a:pt x="45" y="185"/>
                    </a:lnTo>
                    <a:lnTo>
                      <a:pt x="47" y="181"/>
                    </a:lnTo>
                    <a:lnTo>
                      <a:pt x="51" y="175"/>
                    </a:lnTo>
                    <a:lnTo>
                      <a:pt x="52" y="174"/>
                    </a:lnTo>
                    <a:lnTo>
                      <a:pt x="55" y="171"/>
                    </a:lnTo>
                    <a:lnTo>
                      <a:pt x="56" y="169"/>
                    </a:lnTo>
                    <a:lnTo>
                      <a:pt x="55" y="166"/>
                    </a:lnTo>
                    <a:lnTo>
                      <a:pt x="55" y="164"/>
                    </a:lnTo>
                    <a:lnTo>
                      <a:pt x="55" y="162"/>
                    </a:lnTo>
                    <a:lnTo>
                      <a:pt x="52" y="160"/>
                    </a:lnTo>
                    <a:lnTo>
                      <a:pt x="51" y="157"/>
                    </a:lnTo>
                    <a:lnTo>
                      <a:pt x="49" y="157"/>
                    </a:lnTo>
                    <a:lnTo>
                      <a:pt x="49" y="155"/>
                    </a:lnTo>
                    <a:lnTo>
                      <a:pt x="47" y="152"/>
                    </a:lnTo>
                    <a:lnTo>
                      <a:pt x="47" y="148"/>
                    </a:lnTo>
                    <a:lnTo>
                      <a:pt x="47" y="147"/>
                    </a:lnTo>
                    <a:lnTo>
                      <a:pt x="46" y="143"/>
                    </a:lnTo>
                    <a:lnTo>
                      <a:pt x="45" y="142"/>
                    </a:lnTo>
                    <a:lnTo>
                      <a:pt x="46" y="142"/>
                    </a:lnTo>
                    <a:lnTo>
                      <a:pt x="48" y="138"/>
                    </a:lnTo>
                    <a:lnTo>
                      <a:pt x="47" y="137"/>
                    </a:lnTo>
                    <a:lnTo>
                      <a:pt x="47" y="135"/>
                    </a:lnTo>
                    <a:lnTo>
                      <a:pt x="47" y="132"/>
                    </a:lnTo>
                    <a:lnTo>
                      <a:pt x="47" y="130"/>
                    </a:lnTo>
                    <a:lnTo>
                      <a:pt x="46" y="129"/>
                    </a:lnTo>
                    <a:lnTo>
                      <a:pt x="47" y="127"/>
                    </a:lnTo>
                    <a:lnTo>
                      <a:pt x="47" y="125"/>
                    </a:lnTo>
                    <a:lnTo>
                      <a:pt x="49" y="120"/>
                    </a:lnTo>
                    <a:lnTo>
                      <a:pt x="55" y="92"/>
                    </a:lnTo>
                    <a:lnTo>
                      <a:pt x="57" y="85"/>
                    </a:lnTo>
                    <a:lnTo>
                      <a:pt x="58" y="80"/>
                    </a:lnTo>
                    <a:lnTo>
                      <a:pt x="65" y="50"/>
                    </a:lnTo>
                    <a:lnTo>
                      <a:pt x="65" y="47"/>
                    </a:lnTo>
                    <a:lnTo>
                      <a:pt x="74" y="8"/>
                    </a:lnTo>
                    <a:lnTo>
                      <a:pt x="76" y="0"/>
                    </a:lnTo>
                    <a:lnTo>
                      <a:pt x="104" y="6"/>
                    </a:lnTo>
                    <a:lnTo>
                      <a:pt x="99" y="31"/>
                    </a:lnTo>
                    <a:lnTo>
                      <a:pt x="96" y="45"/>
                    </a:lnTo>
                    <a:lnTo>
                      <a:pt x="94" y="56"/>
                    </a:lnTo>
                    <a:lnTo>
                      <a:pt x="94" y="57"/>
                    </a:lnTo>
                    <a:lnTo>
                      <a:pt x="94" y="59"/>
                    </a:lnTo>
                    <a:lnTo>
                      <a:pt x="96" y="62"/>
                    </a:lnTo>
                    <a:lnTo>
                      <a:pt x="96" y="64"/>
                    </a:lnTo>
                    <a:lnTo>
                      <a:pt x="97" y="64"/>
                    </a:lnTo>
                    <a:lnTo>
                      <a:pt x="98" y="66"/>
                    </a:lnTo>
                    <a:lnTo>
                      <a:pt x="98" y="68"/>
                    </a:lnTo>
                    <a:lnTo>
                      <a:pt x="99" y="69"/>
                    </a:lnTo>
                    <a:lnTo>
                      <a:pt x="99" y="71"/>
                    </a:lnTo>
                    <a:lnTo>
                      <a:pt x="100" y="72"/>
                    </a:lnTo>
                    <a:lnTo>
                      <a:pt x="99" y="74"/>
                    </a:lnTo>
                    <a:lnTo>
                      <a:pt x="100" y="76"/>
                    </a:lnTo>
                    <a:lnTo>
                      <a:pt x="100" y="77"/>
                    </a:lnTo>
                    <a:lnTo>
                      <a:pt x="98" y="80"/>
                    </a:lnTo>
                    <a:lnTo>
                      <a:pt x="99" y="80"/>
                    </a:lnTo>
                    <a:lnTo>
                      <a:pt x="99" y="82"/>
                    </a:lnTo>
                    <a:lnTo>
                      <a:pt x="100" y="83"/>
                    </a:lnTo>
                    <a:lnTo>
                      <a:pt x="100" y="84"/>
                    </a:lnTo>
                    <a:lnTo>
                      <a:pt x="100" y="84"/>
                    </a:lnTo>
                    <a:lnTo>
                      <a:pt x="98" y="84"/>
                    </a:lnTo>
                    <a:lnTo>
                      <a:pt x="97" y="84"/>
                    </a:lnTo>
                    <a:lnTo>
                      <a:pt x="96" y="85"/>
                    </a:lnTo>
                    <a:lnTo>
                      <a:pt x="99" y="87"/>
                    </a:lnTo>
                    <a:lnTo>
                      <a:pt x="100" y="88"/>
                    </a:lnTo>
                    <a:lnTo>
                      <a:pt x="100" y="88"/>
                    </a:lnTo>
                    <a:lnTo>
                      <a:pt x="102" y="90"/>
                    </a:lnTo>
                    <a:lnTo>
                      <a:pt x="102" y="93"/>
                    </a:lnTo>
                    <a:lnTo>
                      <a:pt x="102" y="94"/>
                    </a:lnTo>
                    <a:lnTo>
                      <a:pt x="105" y="94"/>
                    </a:lnTo>
                    <a:lnTo>
                      <a:pt x="105" y="95"/>
                    </a:lnTo>
                    <a:lnTo>
                      <a:pt x="107" y="96"/>
                    </a:lnTo>
                    <a:lnTo>
                      <a:pt x="107" y="96"/>
                    </a:lnTo>
                    <a:lnTo>
                      <a:pt x="107" y="99"/>
                    </a:lnTo>
                    <a:lnTo>
                      <a:pt x="110" y="103"/>
                    </a:lnTo>
                    <a:lnTo>
                      <a:pt x="110" y="105"/>
                    </a:lnTo>
                    <a:lnTo>
                      <a:pt x="111" y="105"/>
                    </a:lnTo>
                    <a:lnTo>
                      <a:pt x="111" y="106"/>
                    </a:lnTo>
                    <a:lnTo>
                      <a:pt x="112" y="109"/>
                    </a:lnTo>
                    <a:lnTo>
                      <a:pt x="113" y="111"/>
                    </a:lnTo>
                    <a:lnTo>
                      <a:pt x="113" y="112"/>
                    </a:lnTo>
                    <a:lnTo>
                      <a:pt x="114" y="112"/>
                    </a:lnTo>
                    <a:lnTo>
                      <a:pt x="115" y="114"/>
                    </a:lnTo>
                    <a:lnTo>
                      <a:pt x="116" y="115"/>
                    </a:lnTo>
                    <a:lnTo>
                      <a:pt x="115" y="116"/>
                    </a:lnTo>
                    <a:lnTo>
                      <a:pt x="115" y="118"/>
                    </a:lnTo>
                    <a:lnTo>
                      <a:pt x="115" y="121"/>
                    </a:lnTo>
                    <a:lnTo>
                      <a:pt x="116" y="121"/>
                    </a:lnTo>
                    <a:lnTo>
                      <a:pt x="117" y="122"/>
                    </a:lnTo>
                    <a:lnTo>
                      <a:pt x="118" y="123"/>
                    </a:lnTo>
                    <a:lnTo>
                      <a:pt x="119" y="123"/>
                    </a:lnTo>
                    <a:lnTo>
                      <a:pt x="118" y="126"/>
                    </a:lnTo>
                    <a:lnTo>
                      <a:pt x="119" y="127"/>
                    </a:lnTo>
                    <a:lnTo>
                      <a:pt x="121" y="125"/>
                    </a:lnTo>
                    <a:lnTo>
                      <a:pt x="121" y="125"/>
                    </a:lnTo>
                    <a:lnTo>
                      <a:pt x="123" y="128"/>
                    </a:lnTo>
                    <a:lnTo>
                      <a:pt x="122" y="129"/>
                    </a:lnTo>
                    <a:lnTo>
                      <a:pt x="121" y="129"/>
                    </a:lnTo>
                    <a:lnTo>
                      <a:pt x="123" y="131"/>
                    </a:lnTo>
                    <a:lnTo>
                      <a:pt x="125" y="131"/>
                    </a:lnTo>
                    <a:lnTo>
                      <a:pt x="126" y="132"/>
                    </a:lnTo>
                    <a:lnTo>
                      <a:pt x="127" y="131"/>
                    </a:lnTo>
                    <a:lnTo>
                      <a:pt x="129" y="131"/>
                    </a:lnTo>
                    <a:lnTo>
                      <a:pt x="131" y="131"/>
                    </a:lnTo>
                    <a:lnTo>
                      <a:pt x="131" y="133"/>
                    </a:lnTo>
                    <a:lnTo>
                      <a:pt x="130" y="135"/>
                    </a:lnTo>
                    <a:lnTo>
                      <a:pt x="129" y="138"/>
                    </a:lnTo>
                    <a:lnTo>
                      <a:pt x="129" y="138"/>
                    </a:lnTo>
                    <a:lnTo>
                      <a:pt x="127" y="139"/>
                    </a:lnTo>
                    <a:lnTo>
                      <a:pt x="127" y="142"/>
                    </a:lnTo>
                    <a:lnTo>
                      <a:pt x="127" y="143"/>
                    </a:lnTo>
                    <a:lnTo>
                      <a:pt x="126" y="144"/>
                    </a:lnTo>
                    <a:lnTo>
                      <a:pt x="125" y="149"/>
                    </a:lnTo>
                    <a:lnTo>
                      <a:pt x="123" y="150"/>
                    </a:lnTo>
                    <a:lnTo>
                      <a:pt x="123" y="150"/>
                    </a:lnTo>
                    <a:lnTo>
                      <a:pt x="123" y="152"/>
                    </a:lnTo>
                    <a:lnTo>
                      <a:pt x="123" y="154"/>
                    </a:lnTo>
                    <a:lnTo>
                      <a:pt x="122" y="155"/>
                    </a:lnTo>
                    <a:lnTo>
                      <a:pt x="121" y="154"/>
                    </a:lnTo>
                    <a:lnTo>
                      <a:pt x="120" y="156"/>
                    </a:lnTo>
                    <a:lnTo>
                      <a:pt x="121" y="156"/>
                    </a:lnTo>
                    <a:lnTo>
                      <a:pt x="121" y="157"/>
                    </a:lnTo>
                    <a:lnTo>
                      <a:pt x="122" y="158"/>
                    </a:lnTo>
                    <a:lnTo>
                      <a:pt x="121" y="160"/>
                    </a:lnTo>
                    <a:lnTo>
                      <a:pt x="120" y="161"/>
                    </a:lnTo>
                    <a:lnTo>
                      <a:pt x="121" y="162"/>
                    </a:lnTo>
                    <a:lnTo>
                      <a:pt x="120" y="163"/>
                    </a:lnTo>
                    <a:lnTo>
                      <a:pt x="122" y="164"/>
                    </a:lnTo>
                    <a:lnTo>
                      <a:pt x="122" y="165"/>
                    </a:lnTo>
                    <a:lnTo>
                      <a:pt x="121" y="167"/>
                    </a:lnTo>
                    <a:lnTo>
                      <a:pt x="121" y="167"/>
                    </a:lnTo>
                    <a:lnTo>
                      <a:pt x="121" y="170"/>
                    </a:lnTo>
                    <a:lnTo>
                      <a:pt x="121" y="170"/>
                    </a:lnTo>
                    <a:lnTo>
                      <a:pt x="120" y="170"/>
                    </a:lnTo>
                    <a:lnTo>
                      <a:pt x="119" y="170"/>
                    </a:lnTo>
                    <a:lnTo>
                      <a:pt x="118" y="170"/>
                    </a:lnTo>
                    <a:lnTo>
                      <a:pt x="117" y="172"/>
                    </a:lnTo>
                    <a:lnTo>
                      <a:pt x="115" y="174"/>
                    </a:lnTo>
                    <a:lnTo>
                      <a:pt x="116" y="175"/>
                    </a:lnTo>
                    <a:lnTo>
                      <a:pt x="116" y="175"/>
                    </a:lnTo>
                    <a:lnTo>
                      <a:pt x="117" y="177"/>
                    </a:lnTo>
                    <a:lnTo>
                      <a:pt x="116" y="178"/>
                    </a:lnTo>
                    <a:lnTo>
                      <a:pt x="116" y="179"/>
                    </a:lnTo>
                    <a:lnTo>
                      <a:pt x="114" y="180"/>
                    </a:lnTo>
                    <a:lnTo>
                      <a:pt x="115" y="182"/>
                    </a:lnTo>
                    <a:lnTo>
                      <a:pt x="113" y="184"/>
                    </a:lnTo>
                    <a:lnTo>
                      <a:pt x="115" y="184"/>
                    </a:lnTo>
                    <a:lnTo>
                      <a:pt x="115" y="185"/>
                    </a:lnTo>
                    <a:lnTo>
                      <a:pt x="116" y="185"/>
                    </a:lnTo>
                    <a:lnTo>
                      <a:pt x="117" y="186"/>
                    </a:lnTo>
                    <a:lnTo>
                      <a:pt x="117" y="187"/>
                    </a:lnTo>
                    <a:lnTo>
                      <a:pt x="119" y="188"/>
                    </a:lnTo>
                    <a:lnTo>
                      <a:pt x="119" y="189"/>
                    </a:lnTo>
                    <a:lnTo>
                      <a:pt x="119" y="190"/>
                    </a:lnTo>
                    <a:lnTo>
                      <a:pt x="122" y="189"/>
                    </a:lnTo>
                    <a:lnTo>
                      <a:pt x="123" y="188"/>
                    </a:lnTo>
                    <a:lnTo>
                      <a:pt x="123" y="187"/>
                    </a:lnTo>
                    <a:lnTo>
                      <a:pt x="124" y="187"/>
                    </a:lnTo>
                    <a:lnTo>
                      <a:pt x="125" y="187"/>
                    </a:lnTo>
                    <a:lnTo>
                      <a:pt x="127" y="187"/>
                    </a:lnTo>
                    <a:lnTo>
                      <a:pt x="127" y="185"/>
                    </a:lnTo>
                    <a:lnTo>
                      <a:pt x="129" y="185"/>
                    </a:lnTo>
                    <a:lnTo>
                      <a:pt x="129" y="183"/>
                    </a:lnTo>
                    <a:lnTo>
                      <a:pt x="131" y="183"/>
                    </a:lnTo>
                    <a:lnTo>
                      <a:pt x="131" y="182"/>
                    </a:lnTo>
                    <a:lnTo>
                      <a:pt x="131" y="181"/>
                    </a:lnTo>
                    <a:lnTo>
                      <a:pt x="131" y="181"/>
                    </a:lnTo>
                    <a:lnTo>
                      <a:pt x="133" y="180"/>
                    </a:lnTo>
                    <a:lnTo>
                      <a:pt x="133" y="181"/>
                    </a:lnTo>
                    <a:lnTo>
                      <a:pt x="134" y="182"/>
                    </a:lnTo>
                    <a:lnTo>
                      <a:pt x="134" y="183"/>
                    </a:lnTo>
                    <a:lnTo>
                      <a:pt x="135" y="183"/>
                    </a:lnTo>
                    <a:lnTo>
                      <a:pt x="134" y="185"/>
                    </a:lnTo>
                    <a:lnTo>
                      <a:pt x="136" y="185"/>
                    </a:lnTo>
                    <a:lnTo>
                      <a:pt x="137" y="186"/>
                    </a:lnTo>
                    <a:lnTo>
                      <a:pt x="137" y="187"/>
                    </a:lnTo>
                    <a:lnTo>
                      <a:pt x="135" y="190"/>
                    </a:lnTo>
                    <a:lnTo>
                      <a:pt x="137" y="190"/>
                    </a:lnTo>
                    <a:lnTo>
                      <a:pt x="137" y="191"/>
                    </a:lnTo>
                    <a:lnTo>
                      <a:pt x="137" y="192"/>
                    </a:lnTo>
                    <a:lnTo>
                      <a:pt x="136" y="194"/>
                    </a:lnTo>
                    <a:lnTo>
                      <a:pt x="136" y="195"/>
                    </a:lnTo>
                    <a:lnTo>
                      <a:pt x="137" y="197"/>
                    </a:lnTo>
                    <a:lnTo>
                      <a:pt x="137" y="200"/>
                    </a:lnTo>
                    <a:lnTo>
                      <a:pt x="137" y="203"/>
                    </a:lnTo>
                    <a:lnTo>
                      <a:pt x="137" y="203"/>
                    </a:lnTo>
                    <a:lnTo>
                      <a:pt x="138" y="207"/>
                    </a:lnTo>
                    <a:lnTo>
                      <a:pt x="139" y="208"/>
                    </a:lnTo>
                    <a:lnTo>
                      <a:pt x="139" y="209"/>
                    </a:lnTo>
                    <a:lnTo>
                      <a:pt x="140" y="211"/>
                    </a:lnTo>
                    <a:lnTo>
                      <a:pt x="139" y="211"/>
                    </a:lnTo>
                    <a:lnTo>
                      <a:pt x="140" y="212"/>
                    </a:lnTo>
                    <a:lnTo>
                      <a:pt x="141" y="212"/>
                    </a:lnTo>
                    <a:lnTo>
                      <a:pt x="141" y="213"/>
                    </a:lnTo>
                    <a:lnTo>
                      <a:pt x="142" y="214"/>
                    </a:lnTo>
                    <a:lnTo>
                      <a:pt x="142" y="214"/>
                    </a:lnTo>
                    <a:lnTo>
                      <a:pt x="142" y="215"/>
                    </a:lnTo>
                    <a:lnTo>
                      <a:pt x="142" y="216"/>
                    </a:lnTo>
                    <a:lnTo>
                      <a:pt x="142" y="218"/>
                    </a:lnTo>
                    <a:lnTo>
                      <a:pt x="142" y="220"/>
                    </a:lnTo>
                    <a:lnTo>
                      <a:pt x="141" y="220"/>
                    </a:lnTo>
                    <a:lnTo>
                      <a:pt x="141" y="220"/>
                    </a:lnTo>
                    <a:lnTo>
                      <a:pt x="141" y="220"/>
                    </a:lnTo>
                    <a:lnTo>
                      <a:pt x="141" y="225"/>
                    </a:lnTo>
                    <a:lnTo>
                      <a:pt x="142" y="226"/>
                    </a:lnTo>
                    <a:lnTo>
                      <a:pt x="144" y="228"/>
                    </a:lnTo>
                    <a:lnTo>
                      <a:pt x="144" y="229"/>
                    </a:lnTo>
                    <a:lnTo>
                      <a:pt x="144" y="229"/>
                    </a:lnTo>
                    <a:lnTo>
                      <a:pt x="146" y="228"/>
                    </a:lnTo>
                    <a:lnTo>
                      <a:pt x="147" y="228"/>
                    </a:lnTo>
                    <a:lnTo>
                      <a:pt x="150" y="231"/>
                    </a:lnTo>
                    <a:lnTo>
                      <a:pt x="150" y="232"/>
                    </a:lnTo>
                    <a:lnTo>
                      <a:pt x="150" y="234"/>
                    </a:lnTo>
                    <a:lnTo>
                      <a:pt x="150" y="234"/>
                    </a:lnTo>
                    <a:lnTo>
                      <a:pt x="151" y="236"/>
                    </a:lnTo>
                    <a:lnTo>
                      <a:pt x="151" y="238"/>
                    </a:lnTo>
                    <a:lnTo>
                      <a:pt x="150" y="240"/>
                    </a:lnTo>
                    <a:lnTo>
                      <a:pt x="151" y="242"/>
                    </a:lnTo>
                    <a:lnTo>
                      <a:pt x="151" y="243"/>
                    </a:lnTo>
                    <a:lnTo>
                      <a:pt x="152" y="244"/>
                    </a:lnTo>
                    <a:lnTo>
                      <a:pt x="151" y="246"/>
                    </a:lnTo>
                    <a:lnTo>
                      <a:pt x="151" y="247"/>
                    </a:lnTo>
                    <a:lnTo>
                      <a:pt x="150" y="248"/>
                    </a:lnTo>
                    <a:lnTo>
                      <a:pt x="152" y="248"/>
                    </a:lnTo>
                    <a:lnTo>
                      <a:pt x="153" y="250"/>
                    </a:lnTo>
                    <a:lnTo>
                      <a:pt x="154" y="251"/>
                    </a:lnTo>
                    <a:lnTo>
                      <a:pt x="154" y="252"/>
                    </a:lnTo>
                    <a:lnTo>
                      <a:pt x="155" y="253"/>
                    </a:lnTo>
                    <a:lnTo>
                      <a:pt x="156" y="252"/>
                    </a:lnTo>
                    <a:lnTo>
                      <a:pt x="156" y="251"/>
                    </a:lnTo>
                    <a:lnTo>
                      <a:pt x="156" y="250"/>
                    </a:lnTo>
                    <a:lnTo>
                      <a:pt x="158" y="248"/>
                    </a:lnTo>
                    <a:lnTo>
                      <a:pt x="158" y="248"/>
                    </a:lnTo>
                    <a:lnTo>
                      <a:pt x="160" y="247"/>
                    </a:lnTo>
                    <a:lnTo>
                      <a:pt x="160" y="246"/>
                    </a:lnTo>
                    <a:lnTo>
                      <a:pt x="162" y="248"/>
                    </a:lnTo>
                    <a:lnTo>
                      <a:pt x="166" y="248"/>
                    </a:lnTo>
                    <a:lnTo>
                      <a:pt x="167" y="250"/>
                    </a:lnTo>
                    <a:lnTo>
                      <a:pt x="168" y="250"/>
                    </a:lnTo>
                    <a:lnTo>
                      <a:pt x="170" y="250"/>
                    </a:lnTo>
                    <a:lnTo>
                      <a:pt x="171" y="251"/>
                    </a:lnTo>
                    <a:lnTo>
                      <a:pt x="172" y="249"/>
                    </a:lnTo>
                    <a:lnTo>
                      <a:pt x="172" y="247"/>
                    </a:lnTo>
                    <a:lnTo>
                      <a:pt x="174" y="247"/>
                    </a:lnTo>
                    <a:lnTo>
                      <a:pt x="176" y="246"/>
                    </a:lnTo>
                    <a:lnTo>
                      <a:pt x="176" y="246"/>
                    </a:lnTo>
                    <a:lnTo>
                      <a:pt x="176" y="247"/>
                    </a:lnTo>
                    <a:lnTo>
                      <a:pt x="177" y="248"/>
                    </a:lnTo>
                    <a:lnTo>
                      <a:pt x="179" y="248"/>
                    </a:lnTo>
                    <a:lnTo>
                      <a:pt x="180" y="249"/>
                    </a:lnTo>
                    <a:lnTo>
                      <a:pt x="181" y="249"/>
                    </a:lnTo>
                    <a:lnTo>
                      <a:pt x="182" y="249"/>
                    </a:lnTo>
                    <a:lnTo>
                      <a:pt x="182" y="248"/>
                    </a:lnTo>
                    <a:lnTo>
                      <a:pt x="184" y="249"/>
                    </a:lnTo>
                    <a:lnTo>
                      <a:pt x="185" y="248"/>
                    </a:lnTo>
                    <a:lnTo>
                      <a:pt x="187" y="248"/>
                    </a:lnTo>
                    <a:lnTo>
                      <a:pt x="189" y="251"/>
                    </a:lnTo>
                    <a:lnTo>
                      <a:pt x="189" y="250"/>
                    </a:lnTo>
                    <a:lnTo>
                      <a:pt x="190" y="251"/>
                    </a:lnTo>
                    <a:lnTo>
                      <a:pt x="192" y="250"/>
                    </a:lnTo>
                    <a:lnTo>
                      <a:pt x="193" y="250"/>
                    </a:lnTo>
                    <a:lnTo>
                      <a:pt x="195" y="250"/>
                    </a:lnTo>
                    <a:lnTo>
                      <a:pt x="197" y="250"/>
                    </a:lnTo>
                    <a:lnTo>
                      <a:pt x="199" y="251"/>
                    </a:lnTo>
                    <a:lnTo>
                      <a:pt x="199" y="251"/>
                    </a:lnTo>
                    <a:lnTo>
                      <a:pt x="200" y="251"/>
                    </a:lnTo>
                    <a:lnTo>
                      <a:pt x="200" y="251"/>
                    </a:lnTo>
                    <a:lnTo>
                      <a:pt x="199" y="250"/>
                    </a:lnTo>
                    <a:lnTo>
                      <a:pt x="199" y="248"/>
                    </a:lnTo>
                    <a:lnTo>
                      <a:pt x="199" y="247"/>
                    </a:lnTo>
                    <a:lnTo>
                      <a:pt x="199" y="246"/>
                    </a:lnTo>
                    <a:lnTo>
                      <a:pt x="201" y="246"/>
                    </a:lnTo>
                    <a:lnTo>
                      <a:pt x="201" y="246"/>
                    </a:lnTo>
                    <a:lnTo>
                      <a:pt x="201" y="245"/>
                    </a:lnTo>
                    <a:lnTo>
                      <a:pt x="201" y="244"/>
                    </a:lnTo>
                    <a:lnTo>
                      <a:pt x="201" y="243"/>
                    </a:lnTo>
                    <a:lnTo>
                      <a:pt x="202" y="243"/>
                    </a:lnTo>
                    <a:lnTo>
                      <a:pt x="203" y="243"/>
                    </a:lnTo>
                    <a:lnTo>
                      <a:pt x="204" y="242"/>
                    </a:lnTo>
                    <a:lnTo>
                      <a:pt x="205" y="242"/>
                    </a:lnTo>
                    <a:lnTo>
                      <a:pt x="205" y="242"/>
                    </a:lnTo>
                    <a:lnTo>
                      <a:pt x="206" y="242"/>
                    </a:lnTo>
                    <a:lnTo>
                      <a:pt x="206" y="244"/>
                    </a:lnTo>
                    <a:lnTo>
                      <a:pt x="207" y="245"/>
                    </a:lnTo>
                    <a:lnTo>
                      <a:pt x="207" y="246"/>
                    </a:lnTo>
                    <a:lnTo>
                      <a:pt x="207" y="247"/>
                    </a:lnTo>
                    <a:lnTo>
                      <a:pt x="208" y="248"/>
                    </a:lnTo>
                    <a:lnTo>
                      <a:pt x="208" y="248"/>
                    </a:lnTo>
                    <a:lnTo>
                      <a:pt x="208" y="249"/>
                    </a:lnTo>
                    <a:lnTo>
                      <a:pt x="208" y="251"/>
                    </a:lnTo>
                    <a:lnTo>
                      <a:pt x="209" y="251"/>
                    </a:lnTo>
                    <a:lnTo>
                      <a:pt x="209" y="252"/>
                    </a:lnTo>
                    <a:lnTo>
                      <a:pt x="210" y="253"/>
                    </a:lnTo>
                    <a:lnTo>
                      <a:pt x="210" y="255"/>
                    </a:lnTo>
                    <a:lnTo>
                      <a:pt x="211" y="255"/>
                    </a:lnTo>
                    <a:lnTo>
                      <a:pt x="213" y="257"/>
                    </a:lnTo>
                    <a:lnTo>
                      <a:pt x="209" y="281"/>
                    </a:lnTo>
                    <a:lnTo>
                      <a:pt x="205" y="304"/>
                    </a:lnTo>
                    <a:lnTo>
                      <a:pt x="203" y="315"/>
                    </a:lnTo>
                    <a:lnTo>
                      <a:pt x="201" y="328"/>
                    </a:lnTo>
                    <a:lnTo>
                      <a:pt x="197" y="354"/>
                    </a:lnTo>
                    <a:lnTo>
                      <a:pt x="193" y="379"/>
                    </a:lnTo>
                    <a:lnTo>
                      <a:pt x="178" y="376"/>
                    </a:lnTo>
                    <a:lnTo>
                      <a:pt x="158" y="373"/>
                    </a:lnTo>
                    <a:lnTo>
                      <a:pt x="157" y="373"/>
                    </a:lnTo>
                    <a:lnTo>
                      <a:pt x="130" y="368"/>
                    </a:lnTo>
                    <a:lnTo>
                      <a:pt x="96" y="362"/>
                    </a:lnTo>
                    <a:lnTo>
                      <a:pt x="88" y="361"/>
                    </a:lnTo>
                    <a:lnTo>
                      <a:pt x="64" y="355"/>
                    </a:lnTo>
                    <a:lnTo>
                      <a:pt x="34" y="349"/>
                    </a:lnTo>
                    <a:lnTo>
                      <a:pt x="0" y="342"/>
                    </a:lnTo>
                    <a:lnTo>
                      <a:pt x="0" y="342"/>
                    </a:lnTo>
                    <a:lnTo>
                      <a:pt x="18" y="259"/>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Freeform 15"/>
              <p:cNvSpPr>
                <a:spLocks/>
              </p:cNvSpPr>
              <p:nvPr/>
            </p:nvSpPr>
            <p:spPr bwMode="auto">
              <a:xfrm>
                <a:off x="4182471" y="1077839"/>
                <a:ext cx="859812" cy="1020399"/>
              </a:xfrm>
              <a:custGeom>
                <a:avLst/>
                <a:gdLst>
                  <a:gd name="T0" fmla="*/ 132 w 229"/>
                  <a:gd name="T1" fmla="*/ 292 h 294"/>
                  <a:gd name="T2" fmla="*/ 92 w 229"/>
                  <a:gd name="T3" fmla="*/ 294 h 294"/>
                  <a:gd name="T4" fmla="*/ 53 w 229"/>
                  <a:gd name="T5" fmla="*/ 294 h 294"/>
                  <a:gd name="T6" fmla="*/ 21 w 229"/>
                  <a:gd name="T7" fmla="*/ 259 h 294"/>
                  <a:gd name="T8" fmla="*/ 22 w 229"/>
                  <a:gd name="T9" fmla="*/ 205 h 294"/>
                  <a:gd name="T10" fmla="*/ 14 w 229"/>
                  <a:gd name="T11" fmla="*/ 199 h 294"/>
                  <a:gd name="T12" fmla="*/ 10 w 229"/>
                  <a:gd name="T13" fmla="*/ 186 h 294"/>
                  <a:gd name="T14" fmla="*/ 19 w 229"/>
                  <a:gd name="T15" fmla="*/ 171 h 294"/>
                  <a:gd name="T16" fmla="*/ 18 w 229"/>
                  <a:gd name="T17" fmla="*/ 158 h 294"/>
                  <a:gd name="T18" fmla="*/ 15 w 229"/>
                  <a:gd name="T19" fmla="*/ 148 h 294"/>
                  <a:gd name="T20" fmla="*/ 12 w 229"/>
                  <a:gd name="T21" fmla="*/ 139 h 294"/>
                  <a:gd name="T22" fmla="*/ 12 w 229"/>
                  <a:gd name="T23" fmla="*/ 130 h 294"/>
                  <a:gd name="T24" fmla="*/ 13 w 229"/>
                  <a:gd name="T25" fmla="*/ 122 h 294"/>
                  <a:gd name="T26" fmla="*/ 11 w 229"/>
                  <a:gd name="T27" fmla="*/ 121 h 294"/>
                  <a:gd name="T28" fmla="*/ 11 w 229"/>
                  <a:gd name="T29" fmla="*/ 114 h 294"/>
                  <a:gd name="T30" fmla="*/ 11 w 229"/>
                  <a:gd name="T31" fmla="*/ 104 h 294"/>
                  <a:gd name="T32" fmla="*/ 10 w 229"/>
                  <a:gd name="T33" fmla="*/ 98 h 294"/>
                  <a:gd name="T34" fmla="*/ 10 w 229"/>
                  <a:gd name="T35" fmla="*/ 93 h 294"/>
                  <a:gd name="T36" fmla="*/ 9 w 229"/>
                  <a:gd name="T37" fmla="*/ 85 h 294"/>
                  <a:gd name="T38" fmla="*/ 7 w 229"/>
                  <a:gd name="T39" fmla="*/ 78 h 294"/>
                  <a:gd name="T40" fmla="*/ 4 w 229"/>
                  <a:gd name="T41" fmla="*/ 66 h 294"/>
                  <a:gd name="T42" fmla="*/ 2 w 229"/>
                  <a:gd name="T43" fmla="*/ 61 h 294"/>
                  <a:gd name="T44" fmla="*/ 2 w 229"/>
                  <a:gd name="T45" fmla="*/ 58 h 294"/>
                  <a:gd name="T46" fmla="*/ 3 w 229"/>
                  <a:gd name="T47" fmla="*/ 56 h 294"/>
                  <a:gd name="T48" fmla="*/ 3 w 229"/>
                  <a:gd name="T49" fmla="*/ 54 h 294"/>
                  <a:gd name="T50" fmla="*/ 2 w 229"/>
                  <a:gd name="T51" fmla="*/ 50 h 294"/>
                  <a:gd name="T52" fmla="*/ 2 w 229"/>
                  <a:gd name="T53" fmla="*/ 49 h 294"/>
                  <a:gd name="T54" fmla="*/ 2 w 229"/>
                  <a:gd name="T55" fmla="*/ 47 h 294"/>
                  <a:gd name="T56" fmla="*/ 2 w 229"/>
                  <a:gd name="T57" fmla="*/ 41 h 294"/>
                  <a:gd name="T58" fmla="*/ 2 w 229"/>
                  <a:gd name="T59" fmla="*/ 39 h 294"/>
                  <a:gd name="T60" fmla="*/ 3 w 229"/>
                  <a:gd name="T61" fmla="*/ 35 h 294"/>
                  <a:gd name="T62" fmla="*/ 2 w 229"/>
                  <a:gd name="T63" fmla="*/ 31 h 294"/>
                  <a:gd name="T64" fmla="*/ 2 w 229"/>
                  <a:gd name="T65" fmla="*/ 28 h 294"/>
                  <a:gd name="T66" fmla="*/ 24 w 229"/>
                  <a:gd name="T67" fmla="*/ 19 h 294"/>
                  <a:gd name="T68" fmla="*/ 75 w 229"/>
                  <a:gd name="T69" fmla="*/ 25 h 294"/>
                  <a:gd name="T70" fmla="*/ 88 w 229"/>
                  <a:gd name="T71" fmla="*/ 36 h 294"/>
                  <a:gd name="T72" fmla="*/ 111 w 229"/>
                  <a:gd name="T73" fmla="*/ 41 h 294"/>
                  <a:gd name="T74" fmla="*/ 132 w 229"/>
                  <a:gd name="T75" fmla="*/ 41 h 294"/>
                  <a:gd name="T76" fmla="*/ 140 w 229"/>
                  <a:gd name="T77" fmla="*/ 45 h 294"/>
                  <a:gd name="T78" fmla="*/ 146 w 229"/>
                  <a:gd name="T79" fmla="*/ 52 h 294"/>
                  <a:gd name="T80" fmla="*/ 161 w 229"/>
                  <a:gd name="T81" fmla="*/ 56 h 294"/>
                  <a:gd name="T82" fmla="*/ 177 w 229"/>
                  <a:gd name="T83" fmla="*/ 61 h 294"/>
                  <a:gd name="T84" fmla="*/ 198 w 229"/>
                  <a:gd name="T85" fmla="*/ 60 h 294"/>
                  <a:gd name="T86" fmla="*/ 222 w 229"/>
                  <a:gd name="T87" fmla="*/ 62 h 294"/>
                  <a:gd name="T88" fmla="*/ 200 w 229"/>
                  <a:gd name="T89" fmla="*/ 79 h 294"/>
                  <a:gd name="T90" fmla="*/ 151 w 229"/>
                  <a:gd name="T91" fmla="*/ 133 h 294"/>
                  <a:gd name="T92" fmla="*/ 150 w 229"/>
                  <a:gd name="T93" fmla="*/ 163 h 294"/>
                  <a:gd name="T94" fmla="*/ 145 w 229"/>
                  <a:gd name="T95" fmla="*/ 167 h 294"/>
                  <a:gd name="T96" fmla="*/ 137 w 229"/>
                  <a:gd name="T97" fmla="*/ 175 h 294"/>
                  <a:gd name="T98" fmla="*/ 132 w 229"/>
                  <a:gd name="T99" fmla="*/ 185 h 294"/>
                  <a:gd name="T100" fmla="*/ 139 w 229"/>
                  <a:gd name="T101" fmla="*/ 193 h 294"/>
                  <a:gd name="T102" fmla="*/ 139 w 229"/>
                  <a:gd name="T103" fmla="*/ 201 h 294"/>
                  <a:gd name="T104" fmla="*/ 138 w 229"/>
                  <a:gd name="T105" fmla="*/ 212 h 294"/>
                  <a:gd name="T106" fmla="*/ 138 w 229"/>
                  <a:gd name="T107" fmla="*/ 222 h 294"/>
                  <a:gd name="T108" fmla="*/ 139 w 229"/>
                  <a:gd name="T109" fmla="*/ 232 h 294"/>
                  <a:gd name="T110" fmla="*/ 152 w 229"/>
                  <a:gd name="T111" fmla="*/ 240 h 294"/>
                  <a:gd name="T112" fmla="*/ 163 w 229"/>
                  <a:gd name="T113" fmla="*/ 248 h 294"/>
                  <a:gd name="T114" fmla="*/ 168 w 229"/>
                  <a:gd name="T115" fmla="*/ 257 h 294"/>
                  <a:gd name="T116" fmla="*/ 179 w 229"/>
                  <a:gd name="T117" fmla="*/ 264 h 294"/>
                  <a:gd name="T118" fmla="*/ 188 w 229"/>
                  <a:gd name="T119" fmla="*/ 279 h 294"/>
                  <a:gd name="T120" fmla="*/ 177 w 229"/>
                  <a:gd name="T121" fmla="*/ 29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 h="294">
                    <a:moveTo>
                      <a:pt x="173" y="291"/>
                    </a:moveTo>
                    <a:lnTo>
                      <a:pt x="162" y="292"/>
                    </a:lnTo>
                    <a:lnTo>
                      <a:pt x="150" y="292"/>
                    </a:lnTo>
                    <a:lnTo>
                      <a:pt x="147" y="292"/>
                    </a:lnTo>
                    <a:lnTo>
                      <a:pt x="132" y="292"/>
                    </a:lnTo>
                    <a:lnTo>
                      <a:pt x="130" y="292"/>
                    </a:lnTo>
                    <a:lnTo>
                      <a:pt x="116" y="293"/>
                    </a:lnTo>
                    <a:lnTo>
                      <a:pt x="111" y="293"/>
                    </a:lnTo>
                    <a:lnTo>
                      <a:pt x="101" y="293"/>
                    </a:lnTo>
                    <a:lnTo>
                      <a:pt x="92" y="294"/>
                    </a:lnTo>
                    <a:lnTo>
                      <a:pt x="85" y="294"/>
                    </a:lnTo>
                    <a:lnTo>
                      <a:pt x="73" y="294"/>
                    </a:lnTo>
                    <a:lnTo>
                      <a:pt x="71" y="294"/>
                    </a:lnTo>
                    <a:lnTo>
                      <a:pt x="55" y="294"/>
                    </a:lnTo>
                    <a:lnTo>
                      <a:pt x="53" y="294"/>
                    </a:lnTo>
                    <a:lnTo>
                      <a:pt x="40" y="294"/>
                    </a:lnTo>
                    <a:lnTo>
                      <a:pt x="34" y="294"/>
                    </a:lnTo>
                    <a:lnTo>
                      <a:pt x="21" y="294"/>
                    </a:lnTo>
                    <a:lnTo>
                      <a:pt x="21" y="277"/>
                    </a:lnTo>
                    <a:lnTo>
                      <a:pt x="21" y="259"/>
                    </a:lnTo>
                    <a:lnTo>
                      <a:pt x="21" y="242"/>
                    </a:lnTo>
                    <a:lnTo>
                      <a:pt x="21" y="238"/>
                    </a:lnTo>
                    <a:lnTo>
                      <a:pt x="21" y="229"/>
                    </a:lnTo>
                    <a:lnTo>
                      <a:pt x="21" y="220"/>
                    </a:lnTo>
                    <a:lnTo>
                      <a:pt x="22" y="205"/>
                    </a:lnTo>
                    <a:lnTo>
                      <a:pt x="21" y="204"/>
                    </a:lnTo>
                    <a:lnTo>
                      <a:pt x="21" y="202"/>
                    </a:lnTo>
                    <a:lnTo>
                      <a:pt x="19" y="200"/>
                    </a:lnTo>
                    <a:lnTo>
                      <a:pt x="17" y="199"/>
                    </a:lnTo>
                    <a:lnTo>
                      <a:pt x="14" y="199"/>
                    </a:lnTo>
                    <a:lnTo>
                      <a:pt x="13" y="196"/>
                    </a:lnTo>
                    <a:lnTo>
                      <a:pt x="12" y="193"/>
                    </a:lnTo>
                    <a:lnTo>
                      <a:pt x="9" y="189"/>
                    </a:lnTo>
                    <a:lnTo>
                      <a:pt x="9" y="188"/>
                    </a:lnTo>
                    <a:lnTo>
                      <a:pt x="10" y="186"/>
                    </a:lnTo>
                    <a:lnTo>
                      <a:pt x="15" y="182"/>
                    </a:lnTo>
                    <a:lnTo>
                      <a:pt x="17" y="179"/>
                    </a:lnTo>
                    <a:lnTo>
                      <a:pt x="17" y="178"/>
                    </a:lnTo>
                    <a:lnTo>
                      <a:pt x="18" y="172"/>
                    </a:lnTo>
                    <a:lnTo>
                      <a:pt x="19" y="171"/>
                    </a:lnTo>
                    <a:lnTo>
                      <a:pt x="18" y="167"/>
                    </a:lnTo>
                    <a:lnTo>
                      <a:pt x="19" y="164"/>
                    </a:lnTo>
                    <a:lnTo>
                      <a:pt x="18" y="160"/>
                    </a:lnTo>
                    <a:lnTo>
                      <a:pt x="18" y="159"/>
                    </a:lnTo>
                    <a:lnTo>
                      <a:pt x="18" y="158"/>
                    </a:lnTo>
                    <a:lnTo>
                      <a:pt x="17" y="157"/>
                    </a:lnTo>
                    <a:lnTo>
                      <a:pt x="17" y="152"/>
                    </a:lnTo>
                    <a:lnTo>
                      <a:pt x="17" y="151"/>
                    </a:lnTo>
                    <a:lnTo>
                      <a:pt x="16" y="151"/>
                    </a:lnTo>
                    <a:lnTo>
                      <a:pt x="15" y="148"/>
                    </a:lnTo>
                    <a:lnTo>
                      <a:pt x="14" y="148"/>
                    </a:lnTo>
                    <a:lnTo>
                      <a:pt x="14" y="146"/>
                    </a:lnTo>
                    <a:lnTo>
                      <a:pt x="13" y="144"/>
                    </a:lnTo>
                    <a:lnTo>
                      <a:pt x="13" y="139"/>
                    </a:lnTo>
                    <a:lnTo>
                      <a:pt x="12" y="139"/>
                    </a:lnTo>
                    <a:lnTo>
                      <a:pt x="12" y="138"/>
                    </a:lnTo>
                    <a:lnTo>
                      <a:pt x="11" y="137"/>
                    </a:lnTo>
                    <a:lnTo>
                      <a:pt x="11" y="135"/>
                    </a:lnTo>
                    <a:lnTo>
                      <a:pt x="12" y="133"/>
                    </a:lnTo>
                    <a:lnTo>
                      <a:pt x="12" y="130"/>
                    </a:lnTo>
                    <a:lnTo>
                      <a:pt x="11" y="128"/>
                    </a:lnTo>
                    <a:lnTo>
                      <a:pt x="13" y="126"/>
                    </a:lnTo>
                    <a:lnTo>
                      <a:pt x="12" y="125"/>
                    </a:lnTo>
                    <a:lnTo>
                      <a:pt x="13" y="123"/>
                    </a:lnTo>
                    <a:lnTo>
                      <a:pt x="13" y="122"/>
                    </a:lnTo>
                    <a:lnTo>
                      <a:pt x="12" y="122"/>
                    </a:lnTo>
                    <a:lnTo>
                      <a:pt x="12" y="121"/>
                    </a:lnTo>
                    <a:lnTo>
                      <a:pt x="11" y="121"/>
                    </a:lnTo>
                    <a:lnTo>
                      <a:pt x="12" y="121"/>
                    </a:lnTo>
                    <a:lnTo>
                      <a:pt x="11" y="121"/>
                    </a:lnTo>
                    <a:lnTo>
                      <a:pt x="11" y="119"/>
                    </a:lnTo>
                    <a:lnTo>
                      <a:pt x="11" y="119"/>
                    </a:lnTo>
                    <a:lnTo>
                      <a:pt x="11" y="117"/>
                    </a:lnTo>
                    <a:lnTo>
                      <a:pt x="11" y="115"/>
                    </a:lnTo>
                    <a:lnTo>
                      <a:pt x="11" y="114"/>
                    </a:lnTo>
                    <a:lnTo>
                      <a:pt x="11" y="111"/>
                    </a:lnTo>
                    <a:lnTo>
                      <a:pt x="11" y="110"/>
                    </a:lnTo>
                    <a:lnTo>
                      <a:pt x="11" y="107"/>
                    </a:lnTo>
                    <a:lnTo>
                      <a:pt x="10" y="106"/>
                    </a:lnTo>
                    <a:lnTo>
                      <a:pt x="11" y="104"/>
                    </a:lnTo>
                    <a:lnTo>
                      <a:pt x="10" y="103"/>
                    </a:lnTo>
                    <a:lnTo>
                      <a:pt x="11" y="101"/>
                    </a:lnTo>
                    <a:lnTo>
                      <a:pt x="10" y="101"/>
                    </a:lnTo>
                    <a:lnTo>
                      <a:pt x="11" y="99"/>
                    </a:lnTo>
                    <a:lnTo>
                      <a:pt x="10" y="98"/>
                    </a:lnTo>
                    <a:lnTo>
                      <a:pt x="9" y="98"/>
                    </a:lnTo>
                    <a:lnTo>
                      <a:pt x="10" y="97"/>
                    </a:lnTo>
                    <a:lnTo>
                      <a:pt x="10" y="95"/>
                    </a:lnTo>
                    <a:lnTo>
                      <a:pt x="10" y="93"/>
                    </a:lnTo>
                    <a:lnTo>
                      <a:pt x="10" y="93"/>
                    </a:lnTo>
                    <a:lnTo>
                      <a:pt x="10" y="91"/>
                    </a:lnTo>
                    <a:lnTo>
                      <a:pt x="10" y="91"/>
                    </a:lnTo>
                    <a:lnTo>
                      <a:pt x="10" y="89"/>
                    </a:lnTo>
                    <a:lnTo>
                      <a:pt x="9" y="88"/>
                    </a:lnTo>
                    <a:lnTo>
                      <a:pt x="9" y="85"/>
                    </a:lnTo>
                    <a:lnTo>
                      <a:pt x="8" y="83"/>
                    </a:lnTo>
                    <a:lnTo>
                      <a:pt x="8" y="81"/>
                    </a:lnTo>
                    <a:lnTo>
                      <a:pt x="7" y="79"/>
                    </a:lnTo>
                    <a:lnTo>
                      <a:pt x="6" y="78"/>
                    </a:lnTo>
                    <a:lnTo>
                      <a:pt x="7" y="78"/>
                    </a:lnTo>
                    <a:lnTo>
                      <a:pt x="6" y="75"/>
                    </a:lnTo>
                    <a:lnTo>
                      <a:pt x="5" y="75"/>
                    </a:lnTo>
                    <a:lnTo>
                      <a:pt x="5" y="73"/>
                    </a:lnTo>
                    <a:lnTo>
                      <a:pt x="5" y="71"/>
                    </a:lnTo>
                    <a:lnTo>
                      <a:pt x="4" y="66"/>
                    </a:lnTo>
                    <a:lnTo>
                      <a:pt x="3" y="65"/>
                    </a:lnTo>
                    <a:lnTo>
                      <a:pt x="3" y="64"/>
                    </a:lnTo>
                    <a:lnTo>
                      <a:pt x="2" y="63"/>
                    </a:lnTo>
                    <a:lnTo>
                      <a:pt x="3" y="62"/>
                    </a:lnTo>
                    <a:lnTo>
                      <a:pt x="2" y="61"/>
                    </a:lnTo>
                    <a:lnTo>
                      <a:pt x="3" y="61"/>
                    </a:lnTo>
                    <a:lnTo>
                      <a:pt x="2" y="60"/>
                    </a:lnTo>
                    <a:lnTo>
                      <a:pt x="2" y="60"/>
                    </a:lnTo>
                    <a:lnTo>
                      <a:pt x="2" y="59"/>
                    </a:lnTo>
                    <a:lnTo>
                      <a:pt x="2" y="58"/>
                    </a:lnTo>
                    <a:lnTo>
                      <a:pt x="3" y="58"/>
                    </a:lnTo>
                    <a:lnTo>
                      <a:pt x="2" y="58"/>
                    </a:lnTo>
                    <a:lnTo>
                      <a:pt x="3" y="57"/>
                    </a:lnTo>
                    <a:lnTo>
                      <a:pt x="2" y="57"/>
                    </a:lnTo>
                    <a:lnTo>
                      <a:pt x="3" y="56"/>
                    </a:lnTo>
                    <a:lnTo>
                      <a:pt x="2" y="56"/>
                    </a:lnTo>
                    <a:lnTo>
                      <a:pt x="3" y="55"/>
                    </a:lnTo>
                    <a:lnTo>
                      <a:pt x="3" y="54"/>
                    </a:lnTo>
                    <a:lnTo>
                      <a:pt x="2" y="54"/>
                    </a:lnTo>
                    <a:lnTo>
                      <a:pt x="3" y="54"/>
                    </a:lnTo>
                    <a:lnTo>
                      <a:pt x="3" y="54"/>
                    </a:lnTo>
                    <a:lnTo>
                      <a:pt x="2" y="53"/>
                    </a:lnTo>
                    <a:lnTo>
                      <a:pt x="3" y="52"/>
                    </a:lnTo>
                    <a:lnTo>
                      <a:pt x="2" y="52"/>
                    </a:lnTo>
                    <a:lnTo>
                      <a:pt x="2" y="50"/>
                    </a:lnTo>
                    <a:lnTo>
                      <a:pt x="2" y="50"/>
                    </a:lnTo>
                    <a:lnTo>
                      <a:pt x="2" y="50"/>
                    </a:lnTo>
                    <a:lnTo>
                      <a:pt x="2" y="50"/>
                    </a:lnTo>
                    <a:lnTo>
                      <a:pt x="2" y="49"/>
                    </a:lnTo>
                    <a:lnTo>
                      <a:pt x="2" y="49"/>
                    </a:lnTo>
                    <a:lnTo>
                      <a:pt x="2" y="49"/>
                    </a:lnTo>
                    <a:lnTo>
                      <a:pt x="2" y="48"/>
                    </a:lnTo>
                    <a:lnTo>
                      <a:pt x="3" y="48"/>
                    </a:lnTo>
                    <a:lnTo>
                      <a:pt x="3" y="47"/>
                    </a:lnTo>
                    <a:lnTo>
                      <a:pt x="2" y="47"/>
                    </a:lnTo>
                    <a:lnTo>
                      <a:pt x="2" y="43"/>
                    </a:lnTo>
                    <a:lnTo>
                      <a:pt x="2" y="43"/>
                    </a:lnTo>
                    <a:lnTo>
                      <a:pt x="2" y="42"/>
                    </a:lnTo>
                    <a:lnTo>
                      <a:pt x="2" y="42"/>
                    </a:lnTo>
                    <a:lnTo>
                      <a:pt x="2" y="41"/>
                    </a:lnTo>
                    <a:lnTo>
                      <a:pt x="2" y="41"/>
                    </a:lnTo>
                    <a:lnTo>
                      <a:pt x="2" y="41"/>
                    </a:lnTo>
                    <a:lnTo>
                      <a:pt x="2" y="40"/>
                    </a:lnTo>
                    <a:lnTo>
                      <a:pt x="2" y="40"/>
                    </a:lnTo>
                    <a:lnTo>
                      <a:pt x="2" y="39"/>
                    </a:lnTo>
                    <a:lnTo>
                      <a:pt x="2" y="38"/>
                    </a:lnTo>
                    <a:lnTo>
                      <a:pt x="3" y="38"/>
                    </a:lnTo>
                    <a:lnTo>
                      <a:pt x="3" y="37"/>
                    </a:lnTo>
                    <a:lnTo>
                      <a:pt x="3" y="37"/>
                    </a:lnTo>
                    <a:lnTo>
                      <a:pt x="3" y="35"/>
                    </a:lnTo>
                    <a:lnTo>
                      <a:pt x="3" y="34"/>
                    </a:lnTo>
                    <a:lnTo>
                      <a:pt x="3" y="33"/>
                    </a:lnTo>
                    <a:lnTo>
                      <a:pt x="2" y="33"/>
                    </a:lnTo>
                    <a:lnTo>
                      <a:pt x="3" y="31"/>
                    </a:lnTo>
                    <a:lnTo>
                      <a:pt x="2" y="31"/>
                    </a:lnTo>
                    <a:lnTo>
                      <a:pt x="2" y="31"/>
                    </a:lnTo>
                    <a:lnTo>
                      <a:pt x="2" y="30"/>
                    </a:lnTo>
                    <a:lnTo>
                      <a:pt x="2" y="29"/>
                    </a:lnTo>
                    <a:lnTo>
                      <a:pt x="2" y="28"/>
                    </a:lnTo>
                    <a:lnTo>
                      <a:pt x="2" y="28"/>
                    </a:lnTo>
                    <a:lnTo>
                      <a:pt x="2" y="27"/>
                    </a:lnTo>
                    <a:lnTo>
                      <a:pt x="2" y="25"/>
                    </a:lnTo>
                    <a:lnTo>
                      <a:pt x="0" y="22"/>
                    </a:lnTo>
                    <a:lnTo>
                      <a:pt x="0" y="19"/>
                    </a:lnTo>
                    <a:lnTo>
                      <a:pt x="24" y="19"/>
                    </a:lnTo>
                    <a:lnTo>
                      <a:pt x="57" y="19"/>
                    </a:lnTo>
                    <a:lnTo>
                      <a:pt x="60" y="19"/>
                    </a:lnTo>
                    <a:lnTo>
                      <a:pt x="60" y="0"/>
                    </a:lnTo>
                    <a:lnTo>
                      <a:pt x="70" y="2"/>
                    </a:lnTo>
                    <a:lnTo>
                      <a:pt x="75" y="25"/>
                    </a:lnTo>
                    <a:lnTo>
                      <a:pt x="74" y="30"/>
                    </a:lnTo>
                    <a:lnTo>
                      <a:pt x="78" y="33"/>
                    </a:lnTo>
                    <a:lnTo>
                      <a:pt x="82" y="33"/>
                    </a:lnTo>
                    <a:lnTo>
                      <a:pt x="86" y="33"/>
                    </a:lnTo>
                    <a:lnTo>
                      <a:pt x="88" y="36"/>
                    </a:lnTo>
                    <a:lnTo>
                      <a:pt x="99" y="37"/>
                    </a:lnTo>
                    <a:lnTo>
                      <a:pt x="101" y="42"/>
                    </a:lnTo>
                    <a:lnTo>
                      <a:pt x="101" y="43"/>
                    </a:lnTo>
                    <a:lnTo>
                      <a:pt x="109" y="41"/>
                    </a:lnTo>
                    <a:lnTo>
                      <a:pt x="111" y="41"/>
                    </a:lnTo>
                    <a:lnTo>
                      <a:pt x="111" y="39"/>
                    </a:lnTo>
                    <a:lnTo>
                      <a:pt x="115" y="36"/>
                    </a:lnTo>
                    <a:lnTo>
                      <a:pt x="122" y="37"/>
                    </a:lnTo>
                    <a:lnTo>
                      <a:pt x="126" y="36"/>
                    </a:lnTo>
                    <a:lnTo>
                      <a:pt x="132" y="41"/>
                    </a:lnTo>
                    <a:lnTo>
                      <a:pt x="135" y="40"/>
                    </a:lnTo>
                    <a:lnTo>
                      <a:pt x="136" y="42"/>
                    </a:lnTo>
                    <a:lnTo>
                      <a:pt x="134" y="43"/>
                    </a:lnTo>
                    <a:lnTo>
                      <a:pt x="133" y="45"/>
                    </a:lnTo>
                    <a:lnTo>
                      <a:pt x="140" y="45"/>
                    </a:lnTo>
                    <a:lnTo>
                      <a:pt x="141" y="47"/>
                    </a:lnTo>
                    <a:lnTo>
                      <a:pt x="140" y="49"/>
                    </a:lnTo>
                    <a:lnTo>
                      <a:pt x="144" y="56"/>
                    </a:lnTo>
                    <a:lnTo>
                      <a:pt x="146" y="54"/>
                    </a:lnTo>
                    <a:lnTo>
                      <a:pt x="146" y="52"/>
                    </a:lnTo>
                    <a:lnTo>
                      <a:pt x="146" y="49"/>
                    </a:lnTo>
                    <a:lnTo>
                      <a:pt x="151" y="49"/>
                    </a:lnTo>
                    <a:lnTo>
                      <a:pt x="153" y="49"/>
                    </a:lnTo>
                    <a:lnTo>
                      <a:pt x="155" y="54"/>
                    </a:lnTo>
                    <a:lnTo>
                      <a:pt x="161" y="56"/>
                    </a:lnTo>
                    <a:lnTo>
                      <a:pt x="163" y="56"/>
                    </a:lnTo>
                    <a:lnTo>
                      <a:pt x="163" y="60"/>
                    </a:lnTo>
                    <a:lnTo>
                      <a:pt x="167" y="60"/>
                    </a:lnTo>
                    <a:lnTo>
                      <a:pt x="168" y="64"/>
                    </a:lnTo>
                    <a:lnTo>
                      <a:pt x="177" y="61"/>
                    </a:lnTo>
                    <a:lnTo>
                      <a:pt x="183" y="55"/>
                    </a:lnTo>
                    <a:lnTo>
                      <a:pt x="188" y="52"/>
                    </a:lnTo>
                    <a:lnTo>
                      <a:pt x="192" y="60"/>
                    </a:lnTo>
                    <a:lnTo>
                      <a:pt x="197" y="58"/>
                    </a:lnTo>
                    <a:lnTo>
                      <a:pt x="198" y="60"/>
                    </a:lnTo>
                    <a:lnTo>
                      <a:pt x="210" y="58"/>
                    </a:lnTo>
                    <a:lnTo>
                      <a:pt x="214" y="59"/>
                    </a:lnTo>
                    <a:lnTo>
                      <a:pt x="215" y="62"/>
                    </a:lnTo>
                    <a:lnTo>
                      <a:pt x="218" y="64"/>
                    </a:lnTo>
                    <a:lnTo>
                      <a:pt x="222" y="62"/>
                    </a:lnTo>
                    <a:lnTo>
                      <a:pt x="229" y="62"/>
                    </a:lnTo>
                    <a:lnTo>
                      <a:pt x="225" y="63"/>
                    </a:lnTo>
                    <a:lnTo>
                      <a:pt x="225" y="64"/>
                    </a:lnTo>
                    <a:lnTo>
                      <a:pt x="215" y="72"/>
                    </a:lnTo>
                    <a:lnTo>
                      <a:pt x="200" y="79"/>
                    </a:lnTo>
                    <a:lnTo>
                      <a:pt x="186" y="92"/>
                    </a:lnTo>
                    <a:lnTo>
                      <a:pt x="173" y="109"/>
                    </a:lnTo>
                    <a:lnTo>
                      <a:pt x="163" y="120"/>
                    </a:lnTo>
                    <a:lnTo>
                      <a:pt x="155" y="126"/>
                    </a:lnTo>
                    <a:lnTo>
                      <a:pt x="151" y="133"/>
                    </a:lnTo>
                    <a:lnTo>
                      <a:pt x="149" y="133"/>
                    </a:lnTo>
                    <a:lnTo>
                      <a:pt x="149" y="134"/>
                    </a:lnTo>
                    <a:lnTo>
                      <a:pt x="149" y="146"/>
                    </a:lnTo>
                    <a:lnTo>
                      <a:pt x="150" y="159"/>
                    </a:lnTo>
                    <a:lnTo>
                      <a:pt x="150" y="163"/>
                    </a:lnTo>
                    <a:lnTo>
                      <a:pt x="149" y="164"/>
                    </a:lnTo>
                    <a:lnTo>
                      <a:pt x="149" y="165"/>
                    </a:lnTo>
                    <a:lnTo>
                      <a:pt x="148" y="166"/>
                    </a:lnTo>
                    <a:lnTo>
                      <a:pt x="146" y="165"/>
                    </a:lnTo>
                    <a:lnTo>
                      <a:pt x="145" y="167"/>
                    </a:lnTo>
                    <a:lnTo>
                      <a:pt x="143" y="167"/>
                    </a:lnTo>
                    <a:lnTo>
                      <a:pt x="142" y="169"/>
                    </a:lnTo>
                    <a:lnTo>
                      <a:pt x="139" y="171"/>
                    </a:lnTo>
                    <a:lnTo>
                      <a:pt x="138" y="173"/>
                    </a:lnTo>
                    <a:lnTo>
                      <a:pt x="137" y="175"/>
                    </a:lnTo>
                    <a:lnTo>
                      <a:pt x="136" y="175"/>
                    </a:lnTo>
                    <a:lnTo>
                      <a:pt x="136" y="179"/>
                    </a:lnTo>
                    <a:lnTo>
                      <a:pt x="134" y="181"/>
                    </a:lnTo>
                    <a:lnTo>
                      <a:pt x="133" y="182"/>
                    </a:lnTo>
                    <a:lnTo>
                      <a:pt x="132" y="185"/>
                    </a:lnTo>
                    <a:lnTo>
                      <a:pt x="133" y="189"/>
                    </a:lnTo>
                    <a:lnTo>
                      <a:pt x="134" y="189"/>
                    </a:lnTo>
                    <a:lnTo>
                      <a:pt x="136" y="189"/>
                    </a:lnTo>
                    <a:lnTo>
                      <a:pt x="138" y="190"/>
                    </a:lnTo>
                    <a:lnTo>
                      <a:pt x="139" y="193"/>
                    </a:lnTo>
                    <a:lnTo>
                      <a:pt x="140" y="195"/>
                    </a:lnTo>
                    <a:lnTo>
                      <a:pt x="140" y="195"/>
                    </a:lnTo>
                    <a:lnTo>
                      <a:pt x="140" y="197"/>
                    </a:lnTo>
                    <a:lnTo>
                      <a:pt x="140" y="199"/>
                    </a:lnTo>
                    <a:lnTo>
                      <a:pt x="139" y="201"/>
                    </a:lnTo>
                    <a:lnTo>
                      <a:pt x="138" y="202"/>
                    </a:lnTo>
                    <a:lnTo>
                      <a:pt x="138" y="206"/>
                    </a:lnTo>
                    <a:lnTo>
                      <a:pt x="137" y="208"/>
                    </a:lnTo>
                    <a:lnTo>
                      <a:pt x="138" y="209"/>
                    </a:lnTo>
                    <a:lnTo>
                      <a:pt x="138" y="212"/>
                    </a:lnTo>
                    <a:lnTo>
                      <a:pt x="136" y="214"/>
                    </a:lnTo>
                    <a:lnTo>
                      <a:pt x="138" y="216"/>
                    </a:lnTo>
                    <a:lnTo>
                      <a:pt x="138" y="217"/>
                    </a:lnTo>
                    <a:lnTo>
                      <a:pt x="138" y="220"/>
                    </a:lnTo>
                    <a:lnTo>
                      <a:pt x="138" y="222"/>
                    </a:lnTo>
                    <a:lnTo>
                      <a:pt x="138" y="222"/>
                    </a:lnTo>
                    <a:lnTo>
                      <a:pt x="138" y="224"/>
                    </a:lnTo>
                    <a:lnTo>
                      <a:pt x="138" y="226"/>
                    </a:lnTo>
                    <a:lnTo>
                      <a:pt x="136" y="230"/>
                    </a:lnTo>
                    <a:lnTo>
                      <a:pt x="139" y="232"/>
                    </a:lnTo>
                    <a:lnTo>
                      <a:pt x="142" y="235"/>
                    </a:lnTo>
                    <a:lnTo>
                      <a:pt x="143" y="236"/>
                    </a:lnTo>
                    <a:lnTo>
                      <a:pt x="146" y="238"/>
                    </a:lnTo>
                    <a:lnTo>
                      <a:pt x="151" y="239"/>
                    </a:lnTo>
                    <a:lnTo>
                      <a:pt x="152" y="240"/>
                    </a:lnTo>
                    <a:lnTo>
                      <a:pt x="153" y="242"/>
                    </a:lnTo>
                    <a:lnTo>
                      <a:pt x="155" y="243"/>
                    </a:lnTo>
                    <a:lnTo>
                      <a:pt x="156" y="245"/>
                    </a:lnTo>
                    <a:lnTo>
                      <a:pt x="159" y="245"/>
                    </a:lnTo>
                    <a:lnTo>
                      <a:pt x="163" y="248"/>
                    </a:lnTo>
                    <a:lnTo>
                      <a:pt x="165" y="249"/>
                    </a:lnTo>
                    <a:lnTo>
                      <a:pt x="165" y="250"/>
                    </a:lnTo>
                    <a:lnTo>
                      <a:pt x="165" y="251"/>
                    </a:lnTo>
                    <a:lnTo>
                      <a:pt x="167" y="253"/>
                    </a:lnTo>
                    <a:lnTo>
                      <a:pt x="168" y="257"/>
                    </a:lnTo>
                    <a:lnTo>
                      <a:pt x="171" y="259"/>
                    </a:lnTo>
                    <a:lnTo>
                      <a:pt x="175" y="263"/>
                    </a:lnTo>
                    <a:lnTo>
                      <a:pt x="176" y="264"/>
                    </a:lnTo>
                    <a:lnTo>
                      <a:pt x="177" y="264"/>
                    </a:lnTo>
                    <a:lnTo>
                      <a:pt x="179" y="264"/>
                    </a:lnTo>
                    <a:lnTo>
                      <a:pt x="182" y="266"/>
                    </a:lnTo>
                    <a:lnTo>
                      <a:pt x="184" y="268"/>
                    </a:lnTo>
                    <a:lnTo>
                      <a:pt x="186" y="273"/>
                    </a:lnTo>
                    <a:lnTo>
                      <a:pt x="188" y="276"/>
                    </a:lnTo>
                    <a:lnTo>
                      <a:pt x="188" y="279"/>
                    </a:lnTo>
                    <a:lnTo>
                      <a:pt x="188" y="281"/>
                    </a:lnTo>
                    <a:lnTo>
                      <a:pt x="189" y="285"/>
                    </a:lnTo>
                    <a:lnTo>
                      <a:pt x="189" y="288"/>
                    </a:lnTo>
                    <a:lnTo>
                      <a:pt x="190" y="290"/>
                    </a:lnTo>
                    <a:lnTo>
                      <a:pt x="177" y="290"/>
                    </a:lnTo>
                    <a:lnTo>
                      <a:pt x="173" y="291"/>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16"/>
              <p:cNvSpPr>
                <a:spLocks/>
              </p:cNvSpPr>
              <p:nvPr/>
            </p:nvSpPr>
            <p:spPr bwMode="auto">
              <a:xfrm>
                <a:off x="863376" y="1192372"/>
                <a:ext cx="1085090" cy="902393"/>
              </a:xfrm>
              <a:custGeom>
                <a:avLst/>
                <a:gdLst>
                  <a:gd name="T0" fmla="*/ 25 w 289"/>
                  <a:gd name="T1" fmla="*/ 205 h 260"/>
                  <a:gd name="T2" fmla="*/ 1 w 289"/>
                  <a:gd name="T3" fmla="*/ 185 h 260"/>
                  <a:gd name="T4" fmla="*/ 5 w 289"/>
                  <a:gd name="T5" fmla="*/ 156 h 260"/>
                  <a:gd name="T6" fmla="*/ 23 w 289"/>
                  <a:gd name="T7" fmla="*/ 128 h 260"/>
                  <a:gd name="T8" fmla="*/ 47 w 289"/>
                  <a:gd name="T9" fmla="*/ 72 h 260"/>
                  <a:gd name="T10" fmla="*/ 62 w 289"/>
                  <a:gd name="T11" fmla="*/ 34 h 260"/>
                  <a:gd name="T12" fmla="*/ 64 w 289"/>
                  <a:gd name="T13" fmla="*/ 30 h 260"/>
                  <a:gd name="T14" fmla="*/ 68 w 289"/>
                  <a:gd name="T15" fmla="*/ 12 h 260"/>
                  <a:gd name="T16" fmla="*/ 77 w 289"/>
                  <a:gd name="T17" fmla="*/ 4 h 260"/>
                  <a:gd name="T18" fmla="*/ 81 w 289"/>
                  <a:gd name="T19" fmla="*/ 4 h 260"/>
                  <a:gd name="T20" fmla="*/ 93 w 289"/>
                  <a:gd name="T21" fmla="*/ 9 h 260"/>
                  <a:gd name="T22" fmla="*/ 99 w 289"/>
                  <a:gd name="T23" fmla="*/ 10 h 260"/>
                  <a:gd name="T24" fmla="*/ 103 w 289"/>
                  <a:gd name="T25" fmla="*/ 22 h 260"/>
                  <a:gd name="T26" fmla="*/ 101 w 289"/>
                  <a:gd name="T27" fmla="*/ 29 h 260"/>
                  <a:gd name="T28" fmla="*/ 102 w 289"/>
                  <a:gd name="T29" fmla="*/ 38 h 260"/>
                  <a:gd name="T30" fmla="*/ 111 w 289"/>
                  <a:gd name="T31" fmla="*/ 45 h 260"/>
                  <a:gd name="T32" fmla="*/ 122 w 289"/>
                  <a:gd name="T33" fmla="*/ 45 h 260"/>
                  <a:gd name="T34" fmla="*/ 129 w 289"/>
                  <a:gd name="T35" fmla="*/ 43 h 260"/>
                  <a:gd name="T36" fmla="*/ 140 w 289"/>
                  <a:gd name="T37" fmla="*/ 46 h 260"/>
                  <a:gd name="T38" fmla="*/ 145 w 289"/>
                  <a:gd name="T39" fmla="*/ 48 h 260"/>
                  <a:gd name="T40" fmla="*/ 147 w 289"/>
                  <a:gd name="T41" fmla="*/ 53 h 260"/>
                  <a:gd name="T42" fmla="*/ 154 w 289"/>
                  <a:gd name="T43" fmla="*/ 52 h 260"/>
                  <a:gd name="T44" fmla="*/ 163 w 289"/>
                  <a:gd name="T45" fmla="*/ 51 h 260"/>
                  <a:gd name="T46" fmla="*/ 168 w 289"/>
                  <a:gd name="T47" fmla="*/ 53 h 260"/>
                  <a:gd name="T48" fmla="*/ 179 w 289"/>
                  <a:gd name="T49" fmla="*/ 53 h 260"/>
                  <a:gd name="T50" fmla="*/ 190 w 289"/>
                  <a:gd name="T51" fmla="*/ 51 h 260"/>
                  <a:gd name="T52" fmla="*/ 200 w 289"/>
                  <a:gd name="T53" fmla="*/ 51 h 260"/>
                  <a:gd name="T54" fmla="*/ 211 w 289"/>
                  <a:gd name="T55" fmla="*/ 53 h 260"/>
                  <a:gd name="T56" fmla="*/ 247 w 289"/>
                  <a:gd name="T57" fmla="*/ 57 h 260"/>
                  <a:gd name="T58" fmla="*/ 280 w 289"/>
                  <a:gd name="T59" fmla="*/ 65 h 260"/>
                  <a:gd name="T60" fmla="*/ 282 w 289"/>
                  <a:gd name="T61" fmla="*/ 75 h 260"/>
                  <a:gd name="T62" fmla="*/ 288 w 289"/>
                  <a:gd name="T63" fmla="*/ 82 h 260"/>
                  <a:gd name="T64" fmla="*/ 285 w 289"/>
                  <a:gd name="T65" fmla="*/ 92 h 260"/>
                  <a:gd name="T66" fmla="*/ 276 w 289"/>
                  <a:gd name="T67" fmla="*/ 108 h 260"/>
                  <a:gd name="T68" fmla="*/ 272 w 289"/>
                  <a:gd name="T69" fmla="*/ 112 h 260"/>
                  <a:gd name="T70" fmla="*/ 270 w 289"/>
                  <a:gd name="T71" fmla="*/ 115 h 260"/>
                  <a:gd name="T72" fmla="*/ 268 w 289"/>
                  <a:gd name="T73" fmla="*/ 121 h 260"/>
                  <a:gd name="T74" fmla="*/ 262 w 289"/>
                  <a:gd name="T75" fmla="*/ 125 h 260"/>
                  <a:gd name="T76" fmla="*/ 257 w 289"/>
                  <a:gd name="T77" fmla="*/ 134 h 260"/>
                  <a:gd name="T78" fmla="*/ 253 w 289"/>
                  <a:gd name="T79" fmla="*/ 137 h 260"/>
                  <a:gd name="T80" fmla="*/ 252 w 289"/>
                  <a:gd name="T81" fmla="*/ 146 h 260"/>
                  <a:gd name="T82" fmla="*/ 255 w 289"/>
                  <a:gd name="T83" fmla="*/ 148 h 260"/>
                  <a:gd name="T84" fmla="*/ 257 w 289"/>
                  <a:gd name="T85" fmla="*/ 150 h 260"/>
                  <a:gd name="T86" fmla="*/ 260 w 289"/>
                  <a:gd name="T87" fmla="*/ 154 h 260"/>
                  <a:gd name="T88" fmla="*/ 257 w 289"/>
                  <a:gd name="T89" fmla="*/ 158 h 260"/>
                  <a:gd name="T90" fmla="*/ 255 w 289"/>
                  <a:gd name="T91" fmla="*/ 167 h 260"/>
                  <a:gd name="T92" fmla="*/ 253 w 289"/>
                  <a:gd name="T93" fmla="*/ 169 h 260"/>
                  <a:gd name="T94" fmla="*/ 251 w 289"/>
                  <a:gd name="T95" fmla="*/ 177 h 260"/>
                  <a:gd name="T96" fmla="*/ 157 w 289"/>
                  <a:gd name="T97" fmla="*/ 24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9" h="260">
                    <a:moveTo>
                      <a:pt x="91" y="224"/>
                    </a:moveTo>
                    <a:lnTo>
                      <a:pt x="64" y="216"/>
                    </a:lnTo>
                    <a:lnTo>
                      <a:pt x="35" y="208"/>
                    </a:lnTo>
                    <a:lnTo>
                      <a:pt x="25" y="205"/>
                    </a:lnTo>
                    <a:lnTo>
                      <a:pt x="15" y="203"/>
                    </a:lnTo>
                    <a:lnTo>
                      <a:pt x="4" y="199"/>
                    </a:lnTo>
                    <a:lnTo>
                      <a:pt x="0" y="193"/>
                    </a:lnTo>
                    <a:lnTo>
                      <a:pt x="1" y="185"/>
                    </a:lnTo>
                    <a:lnTo>
                      <a:pt x="3" y="176"/>
                    </a:lnTo>
                    <a:lnTo>
                      <a:pt x="6" y="170"/>
                    </a:lnTo>
                    <a:lnTo>
                      <a:pt x="7" y="167"/>
                    </a:lnTo>
                    <a:lnTo>
                      <a:pt x="5" y="156"/>
                    </a:lnTo>
                    <a:lnTo>
                      <a:pt x="9" y="150"/>
                    </a:lnTo>
                    <a:lnTo>
                      <a:pt x="17" y="136"/>
                    </a:lnTo>
                    <a:lnTo>
                      <a:pt x="17" y="134"/>
                    </a:lnTo>
                    <a:lnTo>
                      <a:pt x="23" y="128"/>
                    </a:lnTo>
                    <a:lnTo>
                      <a:pt x="27" y="122"/>
                    </a:lnTo>
                    <a:lnTo>
                      <a:pt x="32" y="110"/>
                    </a:lnTo>
                    <a:lnTo>
                      <a:pt x="39" y="91"/>
                    </a:lnTo>
                    <a:lnTo>
                      <a:pt x="47" y="72"/>
                    </a:lnTo>
                    <a:lnTo>
                      <a:pt x="48" y="65"/>
                    </a:lnTo>
                    <a:lnTo>
                      <a:pt x="54" y="55"/>
                    </a:lnTo>
                    <a:lnTo>
                      <a:pt x="59" y="43"/>
                    </a:lnTo>
                    <a:lnTo>
                      <a:pt x="62" y="34"/>
                    </a:lnTo>
                    <a:lnTo>
                      <a:pt x="63" y="33"/>
                    </a:lnTo>
                    <a:lnTo>
                      <a:pt x="64" y="35"/>
                    </a:lnTo>
                    <a:lnTo>
                      <a:pt x="65" y="35"/>
                    </a:lnTo>
                    <a:lnTo>
                      <a:pt x="64" y="30"/>
                    </a:lnTo>
                    <a:lnTo>
                      <a:pt x="66" y="24"/>
                    </a:lnTo>
                    <a:lnTo>
                      <a:pt x="66" y="20"/>
                    </a:lnTo>
                    <a:lnTo>
                      <a:pt x="68" y="16"/>
                    </a:lnTo>
                    <a:lnTo>
                      <a:pt x="68" y="12"/>
                    </a:lnTo>
                    <a:lnTo>
                      <a:pt x="71" y="10"/>
                    </a:lnTo>
                    <a:lnTo>
                      <a:pt x="72" y="0"/>
                    </a:lnTo>
                    <a:lnTo>
                      <a:pt x="76" y="6"/>
                    </a:lnTo>
                    <a:lnTo>
                      <a:pt x="77" y="4"/>
                    </a:lnTo>
                    <a:lnTo>
                      <a:pt x="76" y="2"/>
                    </a:lnTo>
                    <a:lnTo>
                      <a:pt x="78" y="1"/>
                    </a:lnTo>
                    <a:lnTo>
                      <a:pt x="79" y="4"/>
                    </a:lnTo>
                    <a:lnTo>
                      <a:pt x="81" y="4"/>
                    </a:lnTo>
                    <a:lnTo>
                      <a:pt x="86" y="2"/>
                    </a:lnTo>
                    <a:lnTo>
                      <a:pt x="89" y="8"/>
                    </a:lnTo>
                    <a:lnTo>
                      <a:pt x="91" y="8"/>
                    </a:lnTo>
                    <a:lnTo>
                      <a:pt x="93" y="9"/>
                    </a:lnTo>
                    <a:lnTo>
                      <a:pt x="94" y="8"/>
                    </a:lnTo>
                    <a:lnTo>
                      <a:pt x="95" y="8"/>
                    </a:lnTo>
                    <a:lnTo>
                      <a:pt x="97" y="8"/>
                    </a:lnTo>
                    <a:lnTo>
                      <a:pt x="99" y="10"/>
                    </a:lnTo>
                    <a:lnTo>
                      <a:pt x="100" y="13"/>
                    </a:lnTo>
                    <a:lnTo>
                      <a:pt x="102" y="15"/>
                    </a:lnTo>
                    <a:lnTo>
                      <a:pt x="102" y="17"/>
                    </a:lnTo>
                    <a:lnTo>
                      <a:pt x="103" y="22"/>
                    </a:lnTo>
                    <a:lnTo>
                      <a:pt x="102" y="24"/>
                    </a:lnTo>
                    <a:lnTo>
                      <a:pt x="103" y="26"/>
                    </a:lnTo>
                    <a:lnTo>
                      <a:pt x="102" y="27"/>
                    </a:lnTo>
                    <a:lnTo>
                      <a:pt x="101" y="29"/>
                    </a:lnTo>
                    <a:lnTo>
                      <a:pt x="101" y="31"/>
                    </a:lnTo>
                    <a:lnTo>
                      <a:pt x="101" y="33"/>
                    </a:lnTo>
                    <a:lnTo>
                      <a:pt x="100" y="37"/>
                    </a:lnTo>
                    <a:lnTo>
                      <a:pt x="102" y="38"/>
                    </a:lnTo>
                    <a:lnTo>
                      <a:pt x="103" y="40"/>
                    </a:lnTo>
                    <a:lnTo>
                      <a:pt x="105" y="41"/>
                    </a:lnTo>
                    <a:lnTo>
                      <a:pt x="109" y="44"/>
                    </a:lnTo>
                    <a:lnTo>
                      <a:pt x="111" y="45"/>
                    </a:lnTo>
                    <a:lnTo>
                      <a:pt x="113" y="46"/>
                    </a:lnTo>
                    <a:lnTo>
                      <a:pt x="114" y="46"/>
                    </a:lnTo>
                    <a:lnTo>
                      <a:pt x="120" y="45"/>
                    </a:lnTo>
                    <a:lnTo>
                      <a:pt x="122" y="45"/>
                    </a:lnTo>
                    <a:lnTo>
                      <a:pt x="123" y="44"/>
                    </a:lnTo>
                    <a:lnTo>
                      <a:pt x="125" y="45"/>
                    </a:lnTo>
                    <a:lnTo>
                      <a:pt x="126" y="43"/>
                    </a:lnTo>
                    <a:lnTo>
                      <a:pt x="129" y="43"/>
                    </a:lnTo>
                    <a:lnTo>
                      <a:pt x="130" y="43"/>
                    </a:lnTo>
                    <a:lnTo>
                      <a:pt x="132" y="44"/>
                    </a:lnTo>
                    <a:lnTo>
                      <a:pt x="138" y="44"/>
                    </a:lnTo>
                    <a:lnTo>
                      <a:pt x="140" y="46"/>
                    </a:lnTo>
                    <a:lnTo>
                      <a:pt x="140" y="46"/>
                    </a:lnTo>
                    <a:lnTo>
                      <a:pt x="142" y="46"/>
                    </a:lnTo>
                    <a:lnTo>
                      <a:pt x="144" y="47"/>
                    </a:lnTo>
                    <a:lnTo>
                      <a:pt x="145" y="48"/>
                    </a:lnTo>
                    <a:lnTo>
                      <a:pt x="146" y="49"/>
                    </a:lnTo>
                    <a:lnTo>
                      <a:pt x="147" y="50"/>
                    </a:lnTo>
                    <a:lnTo>
                      <a:pt x="146" y="52"/>
                    </a:lnTo>
                    <a:lnTo>
                      <a:pt x="147" y="53"/>
                    </a:lnTo>
                    <a:lnTo>
                      <a:pt x="148" y="53"/>
                    </a:lnTo>
                    <a:lnTo>
                      <a:pt x="150" y="51"/>
                    </a:lnTo>
                    <a:lnTo>
                      <a:pt x="152" y="51"/>
                    </a:lnTo>
                    <a:lnTo>
                      <a:pt x="154" y="52"/>
                    </a:lnTo>
                    <a:lnTo>
                      <a:pt x="154" y="52"/>
                    </a:lnTo>
                    <a:lnTo>
                      <a:pt x="156" y="53"/>
                    </a:lnTo>
                    <a:lnTo>
                      <a:pt x="157" y="52"/>
                    </a:lnTo>
                    <a:lnTo>
                      <a:pt x="163" y="51"/>
                    </a:lnTo>
                    <a:lnTo>
                      <a:pt x="164" y="51"/>
                    </a:lnTo>
                    <a:lnTo>
                      <a:pt x="165" y="50"/>
                    </a:lnTo>
                    <a:lnTo>
                      <a:pt x="167" y="51"/>
                    </a:lnTo>
                    <a:lnTo>
                      <a:pt x="168" y="53"/>
                    </a:lnTo>
                    <a:lnTo>
                      <a:pt x="170" y="54"/>
                    </a:lnTo>
                    <a:lnTo>
                      <a:pt x="175" y="54"/>
                    </a:lnTo>
                    <a:lnTo>
                      <a:pt x="177" y="55"/>
                    </a:lnTo>
                    <a:lnTo>
                      <a:pt x="179" y="53"/>
                    </a:lnTo>
                    <a:lnTo>
                      <a:pt x="183" y="53"/>
                    </a:lnTo>
                    <a:lnTo>
                      <a:pt x="185" y="52"/>
                    </a:lnTo>
                    <a:lnTo>
                      <a:pt x="189" y="52"/>
                    </a:lnTo>
                    <a:lnTo>
                      <a:pt x="190" y="51"/>
                    </a:lnTo>
                    <a:lnTo>
                      <a:pt x="195" y="52"/>
                    </a:lnTo>
                    <a:lnTo>
                      <a:pt x="197" y="51"/>
                    </a:lnTo>
                    <a:lnTo>
                      <a:pt x="198" y="50"/>
                    </a:lnTo>
                    <a:lnTo>
                      <a:pt x="200" y="51"/>
                    </a:lnTo>
                    <a:lnTo>
                      <a:pt x="203" y="51"/>
                    </a:lnTo>
                    <a:lnTo>
                      <a:pt x="204" y="51"/>
                    </a:lnTo>
                    <a:lnTo>
                      <a:pt x="207" y="51"/>
                    </a:lnTo>
                    <a:lnTo>
                      <a:pt x="211" y="53"/>
                    </a:lnTo>
                    <a:lnTo>
                      <a:pt x="212" y="53"/>
                    </a:lnTo>
                    <a:lnTo>
                      <a:pt x="216" y="52"/>
                    </a:lnTo>
                    <a:lnTo>
                      <a:pt x="218" y="51"/>
                    </a:lnTo>
                    <a:lnTo>
                      <a:pt x="247" y="57"/>
                    </a:lnTo>
                    <a:lnTo>
                      <a:pt x="247" y="58"/>
                    </a:lnTo>
                    <a:lnTo>
                      <a:pt x="259" y="60"/>
                    </a:lnTo>
                    <a:lnTo>
                      <a:pt x="263" y="61"/>
                    </a:lnTo>
                    <a:lnTo>
                      <a:pt x="280" y="65"/>
                    </a:lnTo>
                    <a:lnTo>
                      <a:pt x="280" y="66"/>
                    </a:lnTo>
                    <a:lnTo>
                      <a:pt x="280" y="70"/>
                    </a:lnTo>
                    <a:lnTo>
                      <a:pt x="282" y="73"/>
                    </a:lnTo>
                    <a:lnTo>
                      <a:pt x="282" y="75"/>
                    </a:lnTo>
                    <a:lnTo>
                      <a:pt x="284" y="75"/>
                    </a:lnTo>
                    <a:lnTo>
                      <a:pt x="285" y="78"/>
                    </a:lnTo>
                    <a:lnTo>
                      <a:pt x="288" y="80"/>
                    </a:lnTo>
                    <a:lnTo>
                      <a:pt x="288" y="82"/>
                    </a:lnTo>
                    <a:lnTo>
                      <a:pt x="288" y="84"/>
                    </a:lnTo>
                    <a:lnTo>
                      <a:pt x="289" y="87"/>
                    </a:lnTo>
                    <a:lnTo>
                      <a:pt x="288" y="89"/>
                    </a:lnTo>
                    <a:lnTo>
                      <a:pt x="285" y="92"/>
                    </a:lnTo>
                    <a:lnTo>
                      <a:pt x="284" y="93"/>
                    </a:lnTo>
                    <a:lnTo>
                      <a:pt x="280" y="99"/>
                    </a:lnTo>
                    <a:lnTo>
                      <a:pt x="278" y="103"/>
                    </a:lnTo>
                    <a:lnTo>
                      <a:pt x="276" y="108"/>
                    </a:lnTo>
                    <a:lnTo>
                      <a:pt x="274" y="109"/>
                    </a:lnTo>
                    <a:lnTo>
                      <a:pt x="274" y="110"/>
                    </a:lnTo>
                    <a:lnTo>
                      <a:pt x="274" y="111"/>
                    </a:lnTo>
                    <a:lnTo>
                      <a:pt x="272" y="112"/>
                    </a:lnTo>
                    <a:lnTo>
                      <a:pt x="270" y="113"/>
                    </a:lnTo>
                    <a:lnTo>
                      <a:pt x="270" y="114"/>
                    </a:lnTo>
                    <a:lnTo>
                      <a:pt x="270" y="115"/>
                    </a:lnTo>
                    <a:lnTo>
                      <a:pt x="270" y="115"/>
                    </a:lnTo>
                    <a:lnTo>
                      <a:pt x="271" y="116"/>
                    </a:lnTo>
                    <a:lnTo>
                      <a:pt x="270" y="117"/>
                    </a:lnTo>
                    <a:lnTo>
                      <a:pt x="270" y="118"/>
                    </a:lnTo>
                    <a:lnTo>
                      <a:pt x="268" y="121"/>
                    </a:lnTo>
                    <a:lnTo>
                      <a:pt x="268" y="121"/>
                    </a:lnTo>
                    <a:lnTo>
                      <a:pt x="267" y="122"/>
                    </a:lnTo>
                    <a:lnTo>
                      <a:pt x="265" y="125"/>
                    </a:lnTo>
                    <a:lnTo>
                      <a:pt x="262" y="125"/>
                    </a:lnTo>
                    <a:lnTo>
                      <a:pt x="261" y="127"/>
                    </a:lnTo>
                    <a:lnTo>
                      <a:pt x="261" y="128"/>
                    </a:lnTo>
                    <a:lnTo>
                      <a:pt x="257" y="133"/>
                    </a:lnTo>
                    <a:lnTo>
                      <a:pt x="257" y="134"/>
                    </a:lnTo>
                    <a:lnTo>
                      <a:pt x="257" y="135"/>
                    </a:lnTo>
                    <a:lnTo>
                      <a:pt x="255" y="136"/>
                    </a:lnTo>
                    <a:lnTo>
                      <a:pt x="254" y="137"/>
                    </a:lnTo>
                    <a:lnTo>
                      <a:pt x="253" y="137"/>
                    </a:lnTo>
                    <a:lnTo>
                      <a:pt x="253" y="140"/>
                    </a:lnTo>
                    <a:lnTo>
                      <a:pt x="252" y="141"/>
                    </a:lnTo>
                    <a:lnTo>
                      <a:pt x="253" y="144"/>
                    </a:lnTo>
                    <a:lnTo>
                      <a:pt x="252" y="146"/>
                    </a:lnTo>
                    <a:lnTo>
                      <a:pt x="252" y="146"/>
                    </a:lnTo>
                    <a:lnTo>
                      <a:pt x="253" y="148"/>
                    </a:lnTo>
                    <a:lnTo>
                      <a:pt x="253" y="149"/>
                    </a:lnTo>
                    <a:lnTo>
                      <a:pt x="255" y="148"/>
                    </a:lnTo>
                    <a:lnTo>
                      <a:pt x="255" y="148"/>
                    </a:lnTo>
                    <a:lnTo>
                      <a:pt x="255" y="150"/>
                    </a:lnTo>
                    <a:lnTo>
                      <a:pt x="256" y="150"/>
                    </a:lnTo>
                    <a:lnTo>
                      <a:pt x="257" y="150"/>
                    </a:lnTo>
                    <a:lnTo>
                      <a:pt x="258" y="150"/>
                    </a:lnTo>
                    <a:lnTo>
                      <a:pt x="259" y="151"/>
                    </a:lnTo>
                    <a:lnTo>
                      <a:pt x="258" y="152"/>
                    </a:lnTo>
                    <a:lnTo>
                      <a:pt x="260" y="154"/>
                    </a:lnTo>
                    <a:lnTo>
                      <a:pt x="260" y="156"/>
                    </a:lnTo>
                    <a:lnTo>
                      <a:pt x="258" y="158"/>
                    </a:lnTo>
                    <a:lnTo>
                      <a:pt x="257" y="158"/>
                    </a:lnTo>
                    <a:lnTo>
                      <a:pt x="257" y="158"/>
                    </a:lnTo>
                    <a:lnTo>
                      <a:pt x="257" y="162"/>
                    </a:lnTo>
                    <a:lnTo>
                      <a:pt x="256" y="164"/>
                    </a:lnTo>
                    <a:lnTo>
                      <a:pt x="256" y="166"/>
                    </a:lnTo>
                    <a:lnTo>
                      <a:pt x="255" y="167"/>
                    </a:lnTo>
                    <a:lnTo>
                      <a:pt x="255" y="168"/>
                    </a:lnTo>
                    <a:lnTo>
                      <a:pt x="254" y="169"/>
                    </a:lnTo>
                    <a:lnTo>
                      <a:pt x="253" y="169"/>
                    </a:lnTo>
                    <a:lnTo>
                      <a:pt x="253" y="169"/>
                    </a:lnTo>
                    <a:lnTo>
                      <a:pt x="253" y="170"/>
                    </a:lnTo>
                    <a:lnTo>
                      <a:pt x="252" y="171"/>
                    </a:lnTo>
                    <a:lnTo>
                      <a:pt x="252" y="174"/>
                    </a:lnTo>
                    <a:lnTo>
                      <a:pt x="251" y="177"/>
                    </a:lnTo>
                    <a:lnTo>
                      <a:pt x="233" y="260"/>
                    </a:lnTo>
                    <a:lnTo>
                      <a:pt x="195" y="251"/>
                    </a:lnTo>
                    <a:lnTo>
                      <a:pt x="159" y="242"/>
                    </a:lnTo>
                    <a:lnTo>
                      <a:pt x="157" y="242"/>
                    </a:lnTo>
                    <a:lnTo>
                      <a:pt x="137" y="237"/>
                    </a:lnTo>
                    <a:lnTo>
                      <a:pt x="109" y="230"/>
                    </a:lnTo>
                    <a:lnTo>
                      <a:pt x="91" y="224"/>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18"/>
              <p:cNvSpPr>
                <a:spLocks/>
              </p:cNvSpPr>
              <p:nvPr/>
            </p:nvSpPr>
            <p:spPr bwMode="auto">
              <a:xfrm>
                <a:off x="4238790" y="2084354"/>
                <a:ext cx="803491" cy="544908"/>
              </a:xfrm>
              <a:custGeom>
                <a:avLst/>
                <a:gdLst>
                  <a:gd name="T0" fmla="*/ 182 w 214"/>
                  <a:gd name="T1" fmla="*/ 142 h 157"/>
                  <a:gd name="T2" fmla="*/ 175 w 214"/>
                  <a:gd name="T3" fmla="*/ 148 h 157"/>
                  <a:gd name="T4" fmla="*/ 177 w 214"/>
                  <a:gd name="T5" fmla="*/ 155 h 157"/>
                  <a:gd name="T6" fmla="*/ 173 w 214"/>
                  <a:gd name="T7" fmla="*/ 156 h 157"/>
                  <a:gd name="T8" fmla="*/ 172 w 214"/>
                  <a:gd name="T9" fmla="*/ 154 h 157"/>
                  <a:gd name="T10" fmla="*/ 170 w 214"/>
                  <a:gd name="T11" fmla="*/ 151 h 157"/>
                  <a:gd name="T12" fmla="*/ 166 w 214"/>
                  <a:gd name="T13" fmla="*/ 146 h 157"/>
                  <a:gd name="T14" fmla="*/ 149 w 214"/>
                  <a:gd name="T15" fmla="*/ 146 h 157"/>
                  <a:gd name="T16" fmla="*/ 119 w 214"/>
                  <a:gd name="T17" fmla="*/ 148 h 157"/>
                  <a:gd name="T18" fmla="*/ 88 w 214"/>
                  <a:gd name="T19" fmla="*/ 150 h 157"/>
                  <a:gd name="T20" fmla="*/ 57 w 214"/>
                  <a:gd name="T21" fmla="*/ 150 h 157"/>
                  <a:gd name="T22" fmla="*/ 29 w 214"/>
                  <a:gd name="T23" fmla="*/ 148 h 157"/>
                  <a:gd name="T24" fmla="*/ 26 w 214"/>
                  <a:gd name="T25" fmla="*/ 137 h 157"/>
                  <a:gd name="T26" fmla="*/ 25 w 214"/>
                  <a:gd name="T27" fmla="*/ 129 h 157"/>
                  <a:gd name="T28" fmla="*/ 25 w 214"/>
                  <a:gd name="T29" fmla="*/ 121 h 157"/>
                  <a:gd name="T30" fmla="*/ 23 w 214"/>
                  <a:gd name="T31" fmla="*/ 119 h 157"/>
                  <a:gd name="T32" fmla="*/ 24 w 214"/>
                  <a:gd name="T33" fmla="*/ 115 h 157"/>
                  <a:gd name="T34" fmla="*/ 23 w 214"/>
                  <a:gd name="T35" fmla="*/ 106 h 157"/>
                  <a:gd name="T36" fmla="*/ 21 w 214"/>
                  <a:gd name="T37" fmla="*/ 103 h 157"/>
                  <a:gd name="T38" fmla="*/ 18 w 214"/>
                  <a:gd name="T39" fmla="*/ 102 h 157"/>
                  <a:gd name="T40" fmla="*/ 18 w 214"/>
                  <a:gd name="T41" fmla="*/ 96 h 157"/>
                  <a:gd name="T42" fmla="*/ 18 w 214"/>
                  <a:gd name="T43" fmla="*/ 92 h 157"/>
                  <a:gd name="T44" fmla="*/ 16 w 214"/>
                  <a:gd name="T45" fmla="*/ 84 h 157"/>
                  <a:gd name="T46" fmla="*/ 14 w 214"/>
                  <a:gd name="T47" fmla="*/ 79 h 157"/>
                  <a:gd name="T48" fmla="*/ 12 w 214"/>
                  <a:gd name="T49" fmla="*/ 73 h 157"/>
                  <a:gd name="T50" fmla="*/ 10 w 214"/>
                  <a:gd name="T51" fmla="*/ 66 h 157"/>
                  <a:gd name="T52" fmla="*/ 7 w 214"/>
                  <a:gd name="T53" fmla="*/ 61 h 157"/>
                  <a:gd name="T54" fmla="*/ 8 w 214"/>
                  <a:gd name="T55" fmla="*/ 56 h 157"/>
                  <a:gd name="T56" fmla="*/ 4 w 214"/>
                  <a:gd name="T57" fmla="*/ 50 h 157"/>
                  <a:gd name="T58" fmla="*/ 2 w 214"/>
                  <a:gd name="T59" fmla="*/ 45 h 157"/>
                  <a:gd name="T60" fmla="*/ 1 w 214"/>
                  <a:gd name="T61" fmla="*/ 39 h 157"/>
                  <a:gd name="T62" fmla="*/ 4 w 214"/>
                  <a:gd name="T63" fmla="*/ 34 h 157"/>
                  <a:gd name="T64" fmla="*/ 5 w 214"/>
                  <a:gd name="T65" fmla="*/ 28 h 157"/>
                  <a:gd name="T66" fmla="*/ 6 w 214"/>
                  <a:gd name="T67" fmla="*/ 25 h 157"/>
                  <a:gd name="T68" fmla="*/ 3 w 214"/>
                  <a:gd name="T69" fmla="*/ 18 h 157"/>
                  <a:gd name="T70" fmla="*/ 2 w 214"/>
                  <a:gd name="T71" fmla="*/ 14 h 157"/>
                  <a:gd name="T72" fmla="*/ 3 w 214"/>
                  <a:gd name="T73" fmla="*/ 9 h 157"/>
                  <a:gd name="T74" fmla="*/ 6 w 214"/>
                  <a:gd name="T75" fmla="*/ 4 h 157"/>
                  <a:gd name="T76" fmla="*/ 40 w 214"/>
                  <a:gd name="T77" fmla="*/ 4 h 157"/>
                  <a:gd name="T78" fmla="*/ 77 w 214"/>
                  <a:gd name="T79" fmla="*/ 4 h 157"/>
                  <a:gd name="T80" fmla="*/ 115 w 214"/>
                  <a:gd name="T81" fmla="*/ 2 h 157"/>
                  <a:gd name="T82" fmla="*/ 147 w 214"/>
                  <a:gd name="T83" fmla="*/ 2 h 157"/>
                  <a:gd name="T84" fmla="*/ 174 w 214"/>
                  <a:gd name="T85" fmla="*/ 2 h 157"/>
                  <a:gd name="T86" fmla="*/ 179 w 214"/>
                  <a:gd name="T87" fmla="*/ 9 h 157"/>
                  <a:gd name="T88" fmla="*/ 177 w 214"/>
                  <a:gd name="T89" fmla="*/ 21 h 157"/>
                  <a:gd name="T90" fmla="*/ 180 w 214"/>
                  <a:gd name="T91" fmla="*/ 31 h 157"/>
                  <a:gd name="T92" fmla="*/ 187 w 214"/>
                  <a:gd name="T93" fmla="*/ 41 h 157"/>
                  <a:gd name="T94" fmla="*/ 195 w 214"/>
                  <a:gd name="T95" fmla="*/ 45 h 157"/>
                  <a:gd name="T96" fmla="*/ 196 w 214"/>
                  <a:gd name="T97" fmla="*/ 49 h 157"/>
                  <a:gd name="T98" fmla="*/ 201 w 214"/>
                  <a:gd name="T99" fmla="*/ 55 h 157"/>
                  <a:gd name="T100" fmla="*/ 205 w 214"/>
                  <a:gd name="T101" fmla="*/ 61 h 157"/>
                  <a:gd name="T102" fmla="*/ 212 w 214"/>
                  <a:gd name="T103" fmla="*/ 67 h 157"/>
                  <a:gd name="T104" fmla="*/ 214 w 214"/>
                  <a:gd name="T105" fmla="*/ 71 h 157"/>
                  <a:gd name="T106" fmla="*/ 211 w 214"/>
                  <a:gd name="T107" fmla="*/ 84 h 157"/>
                  <a:gd name="T108" fmla="*/ 208 w 214"/>
                  <a:gd name="T109" fmla="*/ 94 h 157"/>
                  <a:gd name="T110" fmla="*/ 205 w 214"/>
                  <a:gd name="T111" fmla="*/ 98 h 157"/>
                  <a:gd name="T112" fmla="*/ 197 w 214"/>
                  <a:gd name="T113" fmla="*/ 102 h 157"/>
                  <a:gd name="T114" fmla="*/ 187 w 214"/>
                  <a:gd name="T115" fmla="*/ 103 h 157"/>
                  <a:gd name="T116" fmla="*/ 184 w 214"/>
                  <a:gd name="T117" fmla="*/ 111 h 157"/>
                  <a:gd name="T118" fmla="*/ 188 w 214"/>
                  <a:gd name="T119" fmla="*/ 117 h 157"/>
                  <a:gd name="T120" fmla="*/ 189 w 214"/>
                  <a:gd name="T121" fmla="*/ 129 h 157"/>
                  <a:gd name="T122" fmla="*/ 185 w 214"/>
                  <a:gd name="T123" fmla="*/ 14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57">
                    <a:moveTo>
                      <a:pt x="185" y="140"/>
                    </a:moveTo>
                    <a:lnTo>
                      <a:pt x="185" y="141"/>
                    </a:lnTo>
                    <a:lnTo>
                      <a:pt x="184" y="142"/>
                    </a:lnTo>
                    <a:lnTo>
                      <a:pt x="182" y="142"/>
                    </a:lnTo>
                    <a:lnTo>
                      <a:pt x="180" y="143"/>
                    </a:lnTo>
                    <a:lnTo>
                      <a:pt x="177" y="145"/>
                    </a:lnTo>
                    <a:lnTo>
                      <a:pt x="175" y="146"/>
                    </a:lnTo>
                    <a:lnTo>
                      <a:pt x="175" y="148"/>
                    </a:lnTo>
                    <a:lnTo>
                      <a:pt x="177" y="149"/>
                    </a:lnTo>
                    <a:lnTo>
                      <a:pt x="177" y="150"/>
                    </a:lnTo>
                    <a:lnTo>
                      <a:pt x="177" y="153"/>
                    </a:lnTo>
                    <a:lnTo>
                      <a:pt x="177" y="155"/>
                    </a:lnTo>
                    <a:lnTo>
                      <a:pt x="177" y="156"/>
                    </a:lnTo>
                    <a:lnTo>
                      <a:pt x="175" y="156"/>
                    </a:lnTo>
                    <a:lnTo>
                      <a:pt x="175" y="157"/>
                    </a:lnTo>
                    <a:lnTo>
                      <a:pt x="173" y="156"/>
                    </a:lnTo>
                    <a:lnTo>
                      <a:pt x="173" y="156"/>
                    </a:lnTo>
                    <a:lnTo>
                      <a:pt x="173" y="155"/>
                    </a:lnTo>
                    <a:lnTo>
                      <a:pt x="172" y="155"/>
                    </a:lnTo>
                    <a:lnTo>
                      <a:pt x="172" y="154"/>
                    </a:lnTo>
                    <a:lnTo>
                      <a:pt x="171" y="154"/>
                    </a:lnTo>
                    <a:lnTo>
                      <a:pt x="171" y="152"/>
                    </a:lnTo>
                    <a:lnTo>
                      <a:pt x="170" y="152"/>
                    </a:lnTo>
                    <a:lnTo>
                      <a:pt x="170" y="151"/>
                    </a:lnTo>
                    <a:lnTo>
                      <a:pt x="169" y="150"/>
                    </a:lnTo>
                    <a:lnTo>
                      <a:pt x="169" y="149"/>
                    </a:lnTo>
                    <a:lnTo>
                      <a:pt x="166" y="148"/>
                    </a:lnTo>
                    <a:lnTo>
                      <a:pt x="166" y="146"/>
                    </a:lnTo>
                    <a:lnTo>
                      <a:pt x="165" y="146"/>
                    </a:lnTo>
                    <a:lnTo>
                      <a:pt x="164" y="145"/>
                    </a:lnTo>
                    <a:lnTo>
                      <a:pt x="158" y="146"/>
                    </a:lnTo>
                    <a:lnTo>
                      <a:pt x="149" y="146"/>
                    </a:lnTo>
                    <a:lnTo>
                      <a:pt x="144" y="146"/>
                    </a:lnTo>
                    <a:lnTo>
                      <a:pt x="134" y="148"/>
                    </a:lnTo>
                    <a:lnTo>
                      <a:pt x="131" y="148"/>
                    </a:lnTo>
                    <a:lnTo>
                      <a:pt x="119" y="148"/>
                    </a:lnTo>
                    <a:lnTo>
                      <a:pt x="109" y="149"/>
                    </a:lnTo>
                    <a:lnTo>
                      <a:pt x="103" y="149"/>
                    </a:lnTo>
                    <a:lnTo>
                      <a:pt x="96" y="149"/>
                    </a:lnTo>
                    <a:lnTo>
                      <a:pt x="88" y="150"/>
                    </a:lnTo>
                    <a:lnTo>
                      <a:pt x="80" y="150"/>
                    </a:lnTo>
                    <a:lnTo>
                      <a:pt x="72" y="150"/>
                    </a:lnTo>
                    <a:lnTo>
                      <a:pt x="66" y="150"/>
                    </a:lnTo>
                    <a:lnTo>
                      <a:pt x="57" y="150"/>
                    </a:lnTo>
                    <a:lnTo>
                      <a:pt x="47" y="150"/>
                    </a:lnTo>
                    <a:lnTo>
                      <a:pt x="42" y="150"/>
                    </a:lnTo>
                    <a:lnTo>
                      <a:pt x="29" y="150"/>
                    </a:lnTo>
                    <a:lnTo>
                      <a:pt x="29" y="148"/>
                    </a:lnTo>
                    <a:lnTo>
                      <a:pt x="29" y="147"/>
                    </a:lnTo>
                    <a:lnTo>
                      <a:pt x="25" y="142"/>
                    </a:lnTo>
                    <a:lnTo>
                      <a:pt x="26" y="139"/>
                    </a:lnTo>
                    <a:lnTo>
                      <a:pt x="26" y="137"/>
                    </a:lnTo>
                    <a:lnTo>
                      <a:pt x="26" y="135"/>
                    </a:lnTo>
                    <a:lnTo>
                      <a:pt x="26" y="134"/>
                    </a:lnTo>
                    <a:lnTo>
                      <a:pt x="26" y="131"/>
                    </a:lnTo>
                    <a:lnTo>
                      <a:pt x="25" y="129"/>
                    </a:lnTo>
                    <a:lnTo>
                      <a:pt x="25" y="127"/>
                    </a:lnTo>
                    <a:lnTo>
                      <a:pt x="25" y="126"/>
                    </a:lnTo>
                    <a:lnTo>
                      <a:pt x="25" y="123"/>
                    </a:lnTo>
                    <a:lnTo>
                      <a:pt x="25" y="121"/>
                    </a:lnTo>
                    <a:lnTo>
                      <a:pt x="25" y="121"/>
                    </a:lnTo>
                    <a:lnTo>
                      <a:pt x="25" y="120"/>
                    </a:lnTo>
                    <a:lnTo>
                      <a:pt x="23" y="119"/>
                    </a:lnTo>
                    <a:lnTo>
                      <a:pt x="23" y="119"/>
                    </a:lnTo>
                    <a:lnTo>
                      <a:pt x="24" y="118"/>
                    </a:lnTo>
                    <a:lnTo>
                      <a:pt x="23" y="114"/>
                    </a:lnTo>
                    <a:lnTo>
                      <a:pt x="23" y="113"/>
                    </a:lnTo>
                    <a:lnTo>
                      <a:pt x="24" y="115"/>
                    </a:lnTo>
                    <a:lnTo>
                      <a:pt x="25" y="114"/>
                    </a:lnTo>
                    <a:lnTo>
                      <a:pt x="23" y="112"/>
                    </a:lnTo>
                    <a:lnTo>
                      <a:pt x="23" y="109"/>
                    </a:lnTo>
                    <a:lnTo>
                      <a:pt x="23" y="106"/>
                    </a:lnTo>
                    <a:lnTo>
                      <a:pt x="22" y="105"/>
                    </a:lnTo>
                    <a:lnTo>
                      <a:pt x="21" y="105"/>
                    </a:lnTo>
                    <a:lnTo>
                      <a:pt x="20" y="104"/>
                    </a:lnTo>
                    <a:lnTo>
                      <a:pt x="21" y="103"/>
                    </a:lnTo>
                    <a:lnTo>
                      <a:pt x="21" y="103"/>
                    </a:lnTo>
                    <a:lnTo>
                      <a:pt x="21" y="102"/>
                    </a:lnTo>
                    <a:lnTo>
                      <a:pt x="19" y="103"/>
                    </a:lnTo>
                    <a:lnTo>
                      <a:pt x="18" y="102"/>
                    </a:lnTo>
                    <a:lnTo>
                      <a:pt x="18" y="101"/>
                    </a:lnTo>
                    <a:lnTo>
                      <a:pt x="18" y="100"/>
                    </a:lnTo>
                    <a:lnTo>
                      <a:pt x="17" y="99"/>
                    </a:lnTo>
                    <a:lnTo>
                      <a:pt x="18" y="96"/>
                    </a:lnTo>
                    <a:lnTo>
                      <a:pt x="17" y="95"/>
                    </a:lnTo>
                    <a:lnTo>
                      <a:pt x="17" y="94"/>
                    </a:lnTo>
                    <a:lnTo>
                      <a:pt x="18" y="94"/>
                    </a:lnTo>
                    <a:lnTo>
                      <a:pt x="18" y="92"/>
                    </a:lnTo>
                    <a:lnTo>
                      <a:pt x="18" y="92"/>
                    </a:lnTo>
                    <a:lnTo>
                      <a:pt x="18" y="90"/>
                    </a:lnTo>
                    <a:lnTo>
                      <a:pt x="16" y="86"/>
                    </a:lnTo>
                    <a:lnTo>
                      <a:pt x="16" y="84"/>
                    </a:lnTo>
                    <a:lnTo>
                      <a:pt x="16" y="83"/>
                    </a:lnTo>
                    <a:lnTo>
                      <a:pt x="16" y="81"/>
                    </a:lnTo>
                    <a:lnTo>
                      <a:pt x="15" y="80"/>
                    </a:lnTo>
                    <a:lnTo>
                      <a:pt x="14" y="79"/>
                    </a:lnTo>
                    <a:lnTo>
                      <a:pt x="13" y="79"/>
                    </a:lnTo>
                    <a:lnTo>
                      <a:pt x="13" y="78"/>
                    </a:lnTo>
                    <a:lnTo>
                      <a:pt x="12" y="76"/>
                    </a:lnTo>
                    <a:lnTo>
                      <a:pt x="12" y="73"/>
                    </a:lnTo>
                    <a:lnTo>
                      <a:pt x="9" y="70"/>
                    </a:lnTo>
                    <a:lnTo>
                      <a:pt x="9" y="68"/>
                    </a:lnTo>
                    <a:lnTo>
                      <a:pt x="10" y="68"/>
                    </a:lnTo>
                    <a:lnTo>
                      <a:pt x="10" y="66"/>
                    </a:lnTo>
                    <a:lnTo>
                      <a:pt x="10" y="65"/>
                    </a:lnTo>
                    <a:lnTo>
                      <a:pt x="9" y="64"/>
                    </a:lnTo>
                    <a:lnTo>
                      <a:pt x="8" y="63"/>
                    </a:lnTo>
                    <a:lnTo>
                      <a:pt x="7" y="61"/>
                    </a:lnTo>
                    <a:lnTo>
                      <a:pt x="8" y="60"/>
                    </a:lnTo>
                    <a:lnTo>
                      <a:pt x="7" y="59"/>
                    </a:lnTo>
                    <a:lnTo>
                      <a:pt x="8" y="57"/>
                    </a:lnTo>
                    <a:lnTo>
                      <a:pt x="8" y="56"/>
                    </a:lnTo>
                    <a:lnTo>
                      <a:pt x="6" y="55"/>
                    </a:lnTo>
                    <a:lnTo>
                      <a:pt x="5" y="53"/>
                    </a:lnTo>
                    <a:lnTo>
                      <a:pt x="5" y="51"/>
                    </a:lnTo>
                    <a:lnTo>
                      <a:pt x="4" y="50"/>
                    </a:lnTo>
                    <a:lnTo>
                      <a:pt x="5" y="50"/>
                    </a:lnTo>
                    <a:lnTo>
                      <a:pt x="4" y="47"/>
                    </a:lnTo>
                    <a:lnTo>
                      <a:pt x="3" y="46"/>
                    </a:lnTo>
                    <a:lnTo>
                      <a:pt x="2" y="45"/>
                    </a:lnTo>
                    <a:lnTo>
                      <a:pt x="0" y="43"/>
                    </a:lnTo>
                    <a:lnTo>
                      <a:pt x="0" y="41"/>
                    </a:lnTo>
                    <a:lnTo>
                      <a:pt x="0" y="40"/>
                    </a:lnTo>
                    <a:lnTo>
                      <a:pt x="1" y="39"/>
                    </a:lnTo>
                    <a:lnTo>
                      <a:pt x="2" y="37"/>
                    </a:lnTo>
                    <a:lnTo>
                      <a:pt x="2" y="37"/>
                    </a:lnTo>
                    <a:lnTo>
                      <a:pt x="3" y="37"/>
                    </a:lnTo>
                    <a:lnTo>
                      <a:pt x="4" y="34"/>
                    </a:lnTo>
                    <a:lnTo>
                      <a:pt x="3" y="33"/>
                    </a:lnTo>
                    <a:lnTo>
                      <a:pt x="4" y="31"/>
                    </a:lnTo>
                    <a:lnTo>
                      <a:pt x="4" y="29"/>
                    </a:lnTo>
                    <a:lnTo>
                      <a:pt x="5" y="28"/>
                    </a:lnTo>
                    <a:lnTo>
                      <a:pt x="4" y="26"/>
                    </a:lnTo>
                    <a:lnTo>
                      <a:pt x="5" y="26"/>
                    </a:lnTo>
                    <a:lnTo>
                      <a:pt x="6" y="25"/>
                    </a:lnTo>
                    <a:lnTo>
                      <a:pt x="6" y="25"/>
                    </a:lnTo>
                    <a:lnTo>
                      <a:pt x="6" y="23"/>
                    </a:lnTo>
                    <a:lnTo>
                      <a:pt x="6" y="18"/>
                    </a:lnTo>
                    <a:lnTo>
                      <a:pt x="5" y="18"/>
                    </a:lnTo>
                    <a:lnTo>
                      <a:pt x="3" y="18"/>
                    </a:lnTo>
                    <a:lnTo>
                      <a:pt x="2" y="17"/>
                    </a:lnTo>
                    <a:lnTo>
                      <a:pt x="3" y="16"/>
                    </a:lnTo>
                    <a:lnTo>
                      <a:pt x="2" y="16"/>
                    </a:lnTo>
                    <a:lnTo>
                      <a:pt x="2" y="14"/>
                    </a:lnTo>
                    <a:lnTo>
                      <a:pt x="4" y="14"/>
                    </a:lnTo>
                    <a:lnTo>
                      <a:pt x="4" y="11"/>
                    </a:lnTo>
                    <a:lnTo>
                      <a:pt x="4" y="10"/>
                    </a:lnTo>
                    <a:lnTo>
                      <a:pt x="3" y="9"/>
                    </a:lnTo>
                    <a:lnTo>
                      <a:pt x="2" y="7"/>
                    </a:lnTo>
                    <a:lnTo>
                      <a:pt x="2" y="5"/>
                    </a:lnTo>
                    <a:lnTo>
                      <a:pt x="2" y="4"/>
                    </a:lnTo>
                    <a:lnTo>
                      <a:pt x="6" y="4"/>
                    </a:lnTo>
                    <a:lnTo>
                      <a:pt x="19" y="4"/>
                    </a:lnTo>
                    <a:lnTo>
                      <a:pt x="25" y="4"/>
                    </a:lnTo>
                    <a:lnTo>
                      <a:pt x="38" y="4"/>
                    </a:lnTo>
                    <a:lnTo>
                      <a:pt x="40" y="4"/>
                    </a:lnTo>
                    <a:lnTo>
                      <a:pt x="56" y="4"/>
                    </a:lnTo>
                    <a:lnTo>
                      <a:pt x="58" y="4"/>
                    </a:lnTo>
                    <a:lnTo>
                      <a:pt x="70" y="4"/>
                    </a:lnTo>
                    <a:lnTo>
                      <a:pt x="77" y="4"/>
                    </a:lnTo>
                    <a:lnTo>
                      <a:pt x="86" y="3"/>
                    </a:lnTo>
                    <a:lnTo>
                      <a:pt x="96" y="3"/>
                    </a:lnTo>
                    <a:lnTo>
                      <a:pt x="101" y="3"/>
                    </a:lnTo>
                    <a:lnTo>
                      <a:pt x="115" y="2"/>
                    </a:lnTo>
                    <a:lnTo>
                      <a:pt x="117" y="2"/>
                    </a:lnTo>
                    <a:lnTo>
                      <a:pt x="132" y="2"/>
                    </a:lnTo>
                    <a:lnTo>
                      <a:pt x="135" y="2"/>
                    </a:lnTo>
                    <a:lnTo>
                      <a:pt x="147" y="2"/>
                    </a:lnTo>
                    <a:lnTo>
                      <a:pt x="158" y="1"/>
                    </a:lnTo>
                    <a:lnTo>
                      <a:pt x="162" y="0"/>
                    </a:lnTo>
                    <a:lnTo>
                      <a:pt x="175" y="0"/>
                    </a:lnTo>
                    <a:lnTo>
                      <a:pt x="174" y="2"/>
                    </a:lnTo>
                    <a:lnTo>
                      <a:pt x="175" y="4"/>
                    </a:lnTo>
                    <a:lnTo>
                      <a:pt x="175" y="6"/>
                    </a:lnTo>
                    <a:lnTo>
                      <a:pt x="176" y="7"/>
                    </a:lnTo>
                    <a:lnTo>
                      <a:pt x="179" y="9"/>
                    </a:lnTo>
                    <a:lnTo>
                      <a:pt x="180" y="11"/>
                    </a:lnTo>
                    <a:lnTo>
                      <a:pt x="180" y="12"/>
                    </a:lnTo>
                    <a:lnTo>
                      <a:pt x="177" y="18"/>
                    </a:lnTo>
                    <a:lnTo>
                      <a:pt x="177" y="21"/>
                    </a:lnTo>
                    <a:lnTo>
                      <a:pt x="177" y="21"/>
                    </a:lnTo>
                    <a:lnTo>
                      <a:pt x="178" y="25"/>
                    </a:lnTo>
                    <a:lnTo>
                      <a:pt x="179" y="29"/>
                    </a:lnTo>
                    <a:lnTo>
                      <a:pt x="180" y="31"/>
                    </a:lnTo>
                    <a:lnTo>
                      <a:pt x="181" y="35"/>
                    </a:lnTo>
                    <a:lnTo>
                      <a:pt x="181" y="37"/>
                    </a:lnTo>
                    <a:lnTo>
                      <a:pt x="184" y="39"/>
                    </a:lnTo>
                    <a:lnTo>
                      <a:pt x="187" y="41"/>
                    </a:lnTo>
                    <a:lnTo>
                      <a:pt x="187" y="41"/>
                    </a:lnTo>
                    <a:lnTo>
                      <a:pt x="192" y="41"/>
                    </a:lnTo>
                    <a:lnTo>
                      <a:pt x="194" y="42"/>
                    </a:lnTo>
                    <a:lnTo>
                      <a:pt x="195" y="45"/>
                    </a:lnTo>
                    <a:lnTo>
                      <a:pt x="196" y="46"/>
                    </a:lnTo>
                    <a:lnTo>
                      <a:pt x="197" y="47"/>
                    </a:lnTo>
                    <a:lnTo>
                      <a:pt x="196" y="49"/>
                    </a:lnTo>
                    <a:lnTo>
                      <a:pt x="196" y="49"/>
                    </a:lnTo>
                    <a:lnTo>
                      <a:pt x="196" y="50"/>
                    </a:lnTo>
                    <a:lnTo>
                      <a:pt x="197" y="51"/>
                    </a:lnTo>
                    <a:lnTo>
                      <a:pt x="199" y="53"/>
                    </a:lnTo>
                    <a:lnTo>
                      <a:pt x="201" y="55"/>
                    </a:lnTo>
                    <a:lnTo>
                      <a:pt x="203" y="56"/>
                    </a:lnTo>
                    <a:lnTo>
                      <a:pt x="203" y="57"/>
                    </a:lnTo>
                    <a:lnTo>
                      <a:pt x="204" y="61"/>
                    </a:lnTo>
                    <a:lnTo>
                      <a:pt x="205" y="61"/>
                    </a:lnTo>
                    <a:lnTo>
                      <a:pt x="206" y="63"/>
                    </a:lnTo>
                    <a:lnTo>
                      <a:pt x="207" y="64"/>
                    </a:lnTo>
                    <a:lnTo>
                      <a:pt x="210" y="65"/>
                    </a:lnTo>
                    <a:lnTo>
                      <a:pt x="212" y="67"/>
                    </a:lnTo>
                    <a:lnTo>
                      <a:pt x="212" y="67"/>
                    </a:lnTo>
                    <a:lnTo>
                      <a:pt x="212" y="68"/>
                    </a:lnTo>
                    <a:lnTo>
                      <a:pt x="213" y="70"/>
                    </a:lnTo>
                    <a:lnTo>
                      <a:pt x="214" y="71"/>
                    </a:lnTo>
                    <a:lnTo>
                      <a:pt x="214" y="74"/>
                    </a:lnTo>
                    <a:lnTo>
                      <a:pt x="214" y="76"/>
                    </a:lnTo>
                    <a:lnTo>
                      <a:pt x="212" y="83"/>
                    </a:lnTo>
                    <a:lnTo>
                      <a:pt x="211" y="84"/>
                    </a:lnTo>
                    <a:lnTo>
                      <a:pt x="209" y="86"/>
                    </a:lnTo>
                    <a:lnTo>
                      <a:pt x="208" y="87"/>
                    </a:lnTo>
                    <a:lnTo>
                      <a:pt x="208" y="91"/>
                    </a:lnTo>
                    <a:lnTo>
                      <a:pt x="208" y="94"/>
                    </a:lnTo>
                    <a:lnTo>
                      <a:pt x="208" y="94"/>
                    </a:lnTo>
                    <a:lnTo>
                      <a:pt x="206" y="95"/>
                    </a:lnTo>
                    <a:lnTo>
                      <a:pt x="206" y="96"/>
                    </a:lnTo>
                    <a:lnTo>
                      <a:pt x="205" y="98"/>
                    </a:lnTo>
                    <a:lnTo>
                      <a:pt x="202" y="98"/>
                    </a:lnTo>
                    <a:lnTo>
                      <a:pt x="200" y="98"/>
                    </a:lnTo>
                    <a:lnTo>
                      <a:pt x="199" y="101"/>
                    </a:lnTo>
                    <a:lnTo>
                      <a:pt x="197" y="102"/>
                    </a:lnTo>
                    <a:lnTo>
                      <a:pt x="195" y="102"/>
                    </a:lnTo>
                    <a:lnTo>
                      <a:pt x="192" y="102"/>
                    </a:lnTo>
                    <a:lnTo>
                      <a:pt x="189" y="103"/>
                    </a:lnTo>
                    <a:lnTo>
                      <a:pt x="187" y="103"/>
                    </a:lnTo>
                    <a:lnTo>
                      <a:pt x="186" y="103"/>
                    </a:lnTo>
                    <a:lnTo>
                      <a:pt x="185" y="105"/>
                    </a:lnTo>
                    <a:lnTo>
                      <a:pt x="185" y="108"/>
                    </a:lnTo>
                    <a:lnTo>
                      <a:pt x="184" y="111"/>
                    </a:lnTo>
                    <a:lnTo>
                      <a:pt x="184" y="113"/>
                    </a:lnTo>
                    <a:lnTo>
                      <a:pt x="186" y="116"/>
                    </a:lnTo>
                    <a:lnTo>
                      <a:pt x="187" y="116"/>
                    </a:lnTo>
                    <a:lnTo>
                      <a:pt x="188" y="117"/>
                    </a:lnTo>
                    <a:lnTo>
                      <a:pt x="189" y="119"/>
                    </a:lnTo>
                    <a:lnTo>
                      <a:pt x="189" y="121"/>
                    </a:lnTo>
                    <a:lnTo>
                      <a:pt x="190" y="127"/>
                    </a:lnTo>
                    <a:lnTo>
                      <a:pt x="189" y="129"/>
                    </a:lnTo>
                    <a:lnTo>
                      <a:pt x="187" y="131"/>
                    </a:lnTo>
                    <a:lnTo>
                      <a:pt x="186" y="133"/>
                    </a:lnTo>
                    <a:lnTo>
                      <a:pt x="186" y="137"/>
                    </a:lnTo>
                    <a:lnTo>
                      <a:pt x="185" y="140"/>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 name="Freeform 20"/>
              <p:cNvSpPr>
                <a:spLocks/>
              </p:cNvSpPr>
              <p:nvPr/>
            </p:nvSpPr>
            <p:spPr bwMode="auto">
              <a:xfrm>
                <a:off x="3303888" y="2146828"/>
                <a:ext cx="1103862" cy="558791"/>
              </a:xfrm>
              <a:custGeom>
                <a:avLst/>
                <a:gdLst>
                  <a:gd name="T0" fmla="*/ 66 w 294"/>
                  <a:gd name="T1" fmla="*/ 133 h 161"/>
                  <a:gd name="T2" fmla="*/ 49 w 294"/>
                  <a:gd name="T3" fmla="*/ 103 h 161"/>
                  <a:gd name="T4" fmla="*/ 0 w 294"/>
                  <a:gd name="T5" fmla="*/ 99 h 161"/>
                  <a:gd name="T6" fmla="*/ 5 w 294"/>
                  <a:gd name="T7" fmla="*/ 50 h 161"/>
                  <a:gd name="T8" fmla="*/ 43 w 294"/>
                  <a:gd name="T9" fmla="*/ 3 h 161"/>
                  <a:gd name="T10" fmla="*/ 134 w 294"/>
                  <a:gd name="T11" fmla="*/ 8 h 161"/>
                  <a:gd name="T12" fmla="*/ 190 w 294"/>
                  <a:gd name="T13" fmla="*/ 13 h 161"/>
                  <a:gd name="T14" fmla="*/ 200 w 294"/>
                  <a:gd name="T15" fmla="*/ 18 h 161"/>
                  <a:gd name="T16" fmla="*/ 205 w 294"/>
                  <a:gd name="T17" fmla="*/ 22 h 161"/>
                  <a:gd name="T18" fmla="*/ 208 w 294"/>
                  <a:gd name="T19" fmla="*/ 17 h 161"/>
                  <a:gd name="T20" fmla="*/ 214 w 294"/>
                  <a:gd name="T21" fmla="*/ 17 h 161"/>
                  <a:gd name="T22" fmla="*/ 221 w 294"/>
                  <a:gd name="T23" fmla="*/ 17 h 161"/>
                  <a:gd name="T24" fmla="*/ 227 w 294"/>
                  <a:gd name="T25" fmla="*/ 17 h 161"/>
                  <a:gd name="T26" fmla="*/ 230 w 294"/>
                  <a:gd name="T27" fmla="*/ 20 h 161"/>
                  <a:gd name="T28" fmla="*/ 238 w 294"/>
                  <a:gd name="T29" fmla="*/ 23 h 161"/>
                  <a:gd name="T30" fmla="*/ 240 w 294"/>
                  <a:gd name="T31" fmla="*/ 24 h 161"/>
                  <a:gd name="T32" fmla="*/ 246 w 294"/>
                  <a:gd name="T33" fmla="*/ 27 h 161"/>
                  <a:gd name="T34" fmla="*/ 247 w 294"/>
                  <a:gd name="T35" fmla="*/ 30 h 161"/>
                  <a:gd name="T36" fmla="*/ 251 w 294"/>
                  <a:gd name="T37" fmla="*/ 35 h 161"/>
                  <a:gd name="T38" fmla="*/ 257 w 294"/>
                  <a:gd name="T39" fmla="*/ 38 h 161"/>
                  <a:gd name="T40" fmla="*/ 256 w 294"/>
                  <a:gd name="T41" fmla="*/ 43 h 161"/>
                  <a:gd name="T42" fmla="*/ 259 w 294"/>
                  <a:gd name="T43" fmla="*/ 48 h 161"/>
                  <a:gd name="T44" fmla="*/ 261 w 294"/>
                  <a:gd name="T45" fmla="*/ 55 h 161"/>
                  <a:gd name="T46" fmla="*/ 263 w 294"/>
                  <a:gd name="T47" fmla="*/ 61 h 161"/>
                  <a:gd name="T48" fmla="*/ 265 w 294"/>
                  <a:gd name="T49" fmla="*/ 66 h 161"/>
                  <a:gd name="T50" fmla="*/ 267 w 294"/>
                  <a:gd name="T51" fmla="*/ 74 h 161"/>
                  <a:gd name="T52" fmla="*/ 267 w 294"/>
                  <a:gd name="T53" fmla="*/ 78 h 161"/>
                  <a:gd name="T54" fmla="*/ 267 w 294"/>
                  <a:gd name="T55" fmla="*/ 84 h 161"/>
                  <a:gd name="T56" fmla="*/ 270 w 294"/>
                  <a:gd name="T57" fmla="*/ 85 h 161"/>
                  <a:gd name="T58" fmla="*/ 272 w 294"/>
                  <a:gd name="T59" fmla="*/ 88 h 161"/>
                  <a:gd name="T60" fmla="*/ 273 w 294"/>
                  <a:gd name="T61" fmla="*/ 97 h 161"/>
                  <a:gd name="T62" fmla="*/ 272 w 294"/>
                  <a:gd name="T63" fmla="*/ 101 h 161"/>
                  <a:gd name="T64" fmla="*/ 274 w 294"/>
                  <a:gd name="T65" fmla="*/ 103 h 161"/>
                  <a:gd name="T66" fmla="*/ 274 w 294"/>
                  <a:gd name="T67" fmla="*/ 111 h 161"/>
                  <a:gd name="T68" fmla="*/ 275 w 294"/>
                  <a:gd name="T69" fmla="*/ 119 h 161"/>
                  <a:gd name="T70" fmla="*/ 278 w 294"/>
                  <a:gd name="T71" fmla="*/ 130 h 161"/>
                  <a:gd name="T72" fmla="*/ 280 w 294"/>
                  <a:gd name="T73" fmla="*/ 135 h 161"/>
                  <a:gd name="T74" fmla="*/ 281 w 294"/>
                  <a:gd name="T75" fmla="*/ 134 h 161"/>
                  <a:gd name="T76" fmla="*/ 282 w 294"/>
                  <a:gd name="T77" fmla="*/ 143 h 161"/>
                  <a:gd name="T78" fmla="*/ 282 w 294"/>
                  <a:gd name="T79" fmla="*/ 146 h 161"/>
                  <a:gd name="T80" fmla="*/ 288 w 294"/>
                  <a:gd name="T81" fmla="*/ 150 h 161"/>
                  <a:gd name="T82" fmla="*/ 291 w 294"/>
                  <a:gd name="T83" fmla="*/ 156 h 161"/>
                  <a:gd name="T84" fmla="*/ 291 w 294"/>
                  <a:gd name="T85" fmla="*/ 160 h 161"/>
                  <a:gd name="T86" fmla="*/ 277 w 294"/>
                  <a:gd name="T87" fmla="*/ 161 h 161"/>
                  <a:gd name="T88" fmla="*/ 243 w 294"/>
                  <a:gd name="T89" fmla="*/ 161 h 161"/>
                  <a:gd name="T90" fmla="*/ 204 w 294"/>
                  <a:gd name="T91" fmla="*/ 160 h 161"/>
                  <a:gd name="T92" fmla="*/ 165 w 294"/>
                  <a:gd name="T93" fmla="*/ 160 h 161"/>
                  <a:gd name="T94" fmla="*/ 127 w 294"/>
                  <a:gd name="T95" fmla="*/ 158 h 161"/>
                  <a:gd name="T96" fmla="*/ 86 w 294"/>
                  <a:gd name="T97" fmla="*/ 15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4" h="161">
                    <a:moveTo>
                      <a:pt x="86" y="156"/>
                    </a:moveTo>
                    <a:lnTo>
                      <a:pt x="64" y="154"/>
                    </a:lnTo>
                    <a:lnTo>
                      <a:pt x="65" y="137"/>
                    </a:lnTo>
                    <a:lnTo>
                      <a:pt x="66" y="133"/>
                    </a:lnTo>
                    <a:lnTo>
                      <a:pt x="66" y="120"/>
                    </a:lnTo>
                    <a:lnTo>
                      <a:pt x="66" y="117"/>
                    </a:lnTo>
                    <a:lnTo>
                      <a:pt x="68" y="105"/>
                    </a:lnTo>
                    <a:lnTo>
                      <a:pt x="49" y="103"/>
                    </a:lnTo>
                    <a:lnTo>
                      <a:pt x="47" y="103"/>
                    </a:lnTo>
                    <a:lnTo>
                      <a:pt x="23" y="101"/>
                    </a:lnTo>
                    <a:lnTo>
                      <a:pt x="16" y="101"/>
                    </a:lnTo>
                    <a:lnTo>
                      <a:pt x="0" y="99"/>
                    </a:lnTo>
                    <a:lnTo>
                      <a:pt x="2" y="80"/>
                    </a:lnTo>
                    <a:lnTo>
                      <a:pt x="3" y="72"/>
                    </a:lnTo>
                    <a:lnTo>
                      <a:pt x="4" y="65"/>
                    </a:lnTo>
                    <a:lnTo>
                      <a:pt x="5" y="50"/>
                    </a:lnTo>
                    <a:lnTo>
                      <a:pt x="7" y="19"/>
                    </a:lnTo>
                    <a:lnTo>
                      <a:pt x="9" y="0"/>
                    </a:lnTo>
                    <a:lnTo>
                      <a:pt x="27" y="2"/>
                    </a:lnTo>
                    <a:lnTo>
                      <a:pt x="43" y="3"/>
                    </a:lnTo>
                    <a:lnTo>
                      <a:pt x="50" y="4"/>
                    </a:lnTo>
                    <a:lnTo>
                      <a:pt x="72" y="5"/>
                    </a:lnTo>
                    <a:lnTo>
                      <a:pt x="100" y="7"/>
                    </a:lnTo>
                    <a:lnTo>
                      <a:pt x="134" y="8"/>
                    </a:lnTo>
                    <a:lnTo>
                      <a:pt x="156" y="9"/>
                    </a:lnTo>
                    <a:lnTo>
                      <a:pt x="164" y="9"/>
                    </a:lnTo>
                    <a:lnTo>
                      <a:pt x="189" y="10"/>
                    </a:lnTo>
                    <a:lnTo>
                      <a:pt x="190" y="13"/>
                    </a:lnTo>
                    <a:lnTo>
                      <a:pt x="192" y="14"/>
                    </a:lnTo>
                    <a:lnTo>
                      <a:pt x="195" y="16"/>
                    </a:lnTo>
                    <a:lnTo>
                      <a:pt x="199" y="18"/>
                    </a:lnTo>
                    <a:lnTo>
                      <a:pt x="200" y="18"/>
                    </a:lnTo>
                    <a:lnTo>
                      <a:pt x="200" y="19"/>
                    </a:lnTo>
                    <a:lnTo>
                      <a:pt x="200" y="20"/>
                    </a:lnTo>
                    <a:lnTo>
                      <a:pt x="204" y="22"/>
                    </a:lnTo>
                    <a:lnTo>
                      <a:pt x="205" y="22"/>
                    </a:lnTo>
                    <a:lnTo>
                      <a:pt x="206" y="21"/>
                    </a:lnTo>
                    <a:lnTo>
                      <a:pt x="207" y="21"/>
                    </a:lnTo>
                    <a:lnTo>
                      <a:pt x="208" y="19"/>
                    </a:lnTo>
                    <a:lnTo>
                      <a:pt x="208" y="17"/>
                    </a:lnTo>
                    <a:lnTo>
                      <a:pt x="211" y="17"/>
                    </a:lnTo>
                    <a:lnTo>
                      <a:pt x="212" y="18"/>
                    </a:lnTo>
                    <a:lnTo>
                      <a:pt x="212" y="18"/>
                    </a:lnTo>
                    <a:lnTo>
                      <a:pt x="214" y="17"/>
                    </a:lnTo>
                    <a:lnTo>
                      <a:pt x="215" y="19"/>
                    </a:lnTo>
                    <a:lnTo>
                      <a:pt x="217" y="17"/>
                    </a:lnTo>
                    <a:lnTo>
                      <a:pt x="219" y="18"/>
                    </a:lnTo>
                    <a:lnTo>
                      <a:pt x="221" y="17"/>
                    </a:lnTo>
                    <a:lnTo>
                      <a:pt x="222" y="18"/>
                    </a:lnTo>
                    <a:lnTo>
                      <a:pt x="222" y="18"/>
                    </a:lnTo>
                    <a:lnTo>
                      <a:pt x="225" y="17"/>
                    </a:lnTo>
                    <a:lnTo>
                      <a:pt x="227" y="17"/>
                    </a:lnTo>
                    <a:lnTo>
                      <a:pt x="228" y="18"/>
                    </a:lnTo>
                    <a:lnTo>
                      <a:pt x="230" y="18"/>
                    </a:lnTo>
                    <a:lnTo>
                      <a:pt x="230" y="19"/>
                    </a:lnTo>
                    <a:lnTo>
                      <a:pt x="230" y="20"/>
                    </a:lnTo>
                    <a:lnTo>
                      <a:pt x="232" y="21"/>
                    </a:lnTo>
                    <a:lnTo>
                      <a:pt x="233" y="22"/>
                    </a:lnTo>
                    <a:lnTo>
                      <a:pt x="237" y="23"/>
                    </a:lnTo>
                    <a:lnTo>
                      <a:pt x="238" y="23"/>
                    </a:lnTo>
                    <a:lnTo>
                      <a:pt x="238" y="23"/>
                    </a:lnTo>
                    <a:lnTo>
                      <a:pt x="238" y="25"/>
                    </a:lnTo>
                    <a:lnTo>
                      <a:pt x="238" y="25"/>
                    </a:lnTo>
                    <a:lnTo>
                      <a:pt x="240" y="24"/>
                    </a:lnTo>
                    <a:lnTo>
                      <a:pt x="243" y="25"/>
                    </a:lnTo>
                    <a:lnTo>
                      <a:pt x="243" y="27"/>
                    </a:lnTo>
                    <a:lnTo>
                      <a:pt x="244" y="27"/>
                    </a:lnTo>
                    <a:lnTo>
                      <a:pt x="246" y="27"/>
                    </a:lnTo>
                    <a:lnTo>
                      <a:pt x="247" y="28"/>
                    </a:lnTo>
                    <a:lnTo>
                      <a:pt x="247" y="29"/>
                    </a:lnTo>
                    <a:lnTo>
                      <a:pt x="247" y="30"/>
                    </a:lnTo>
                    <a:lnTo>
                      <a:pt x="247" y="30"/>
                    </a:lnTo>
                    <a:lnTo>
                      <a:pt x="249" y="33"/>
                    </a:lnTo>
                    <a:lnTo>
                      <a:pt x="249" y="35"/>
                    </a:lnTo>
                    <a:lnTo>
                      <a:pt x="250" y="35"/>
                    </a:lnTo>
                    <a:lnTo>
                      <a:pt x="251" y="35"/>
                    </a:lnTo>
                    <a:lnTo>
                      <a:pt x="252" y="35"/>
                    </a:lnTo>
                    <a:lnTo>
                      <a:pt x="254" y="37"/>
                    </a:lnTo>
                    <a:lnTo>
                      <a:pt x="255" y="37"/>
                    </a:lnTo>
                    <a:lnTo>
                      <a:pt x="257" y="38"/>
                    </a:lnTo>
                    <a:lnTo>
                      <a:pt x="257" y="39"/>
                    </a:lnTo>
                    <a:lnTo>
                      <a:pt x="256" y="41"/>
                    </a:lnTo>
                    <a:lnTo>
                      <a:pt x="257" y="42"/>
                    </a:lnTo>
                    <a:lnTo>
                      <a:pt x="256" y="43"/>
                    </a:lnTo>
                    <a:lnTo>
                      <a:pt x="257" y="45"/>
                    </a:lnTo>
                    <a:lnTo>
                      <a:pt x="258" y="46"/>
                    </a:lnTo>
                    <a:lnTo>
                      <a:pt x="259" y="47"/>
                    </a:lnTo>
                    <a:lnTo>
                      <a:pt x="259" y="48"/>
                    </a:lnTo>
                    <a:lnTo>
                      <a:pt x="259" y="50"/>
                    </a:lnTo>
                    <a:lnTo>
                      <a:pt x="258" y="50"/>
                    </a:lnTo>
                    <a:lnTo>
                      <a:pt x="258" y="52"/>
                    </a:lnTo>
                    <a:lnTo>
                      <a:pt x="261" y="55"/>
                    </a:lnTo>
                    <a:lnTo>
                      <a:pt x="261" y="58"/>
                    </a:lnTo>
                    <a:lnTo>
                      <a:pt x="262" y="60"/>
                    </a:lnTo>
                    <a:lnTo>
                      <a:pt x="262" y="61"/>
                    </a:lnTo>
                    <a:lnTo>
                      <a:pt x="263" y="61"/>
                    </a:lnTo>
                    <a:lnTo>
                      <a:pt x="264" y="62"/>
                    </a:lnTo>
                    <a:lnTo>
                      <a:pt x="265" y="63"/>
                    </a:lnTo>
                    <a:lnTo>
                      <a:pt x="265" y="65"/>
                    </a:lnTo>
                    <a:lnTo>
                      <a:pt x="265" y="66"/>
                    </a:lnTo>
                    <a:lnTo>
                      <a:pt x="265" y="68"/>
                    </a:lnTo>
                    <a:lnTo>
                      <a:pt x="267" y="72"/>
                    </a:lnTo>
                    <a:lnTo>
                      <a:pt x="267" y="74"/>
                    </a:lnTo>
                    <a:lnTo>
                      <a:pt x="267" y="74"/>
                    </a:lnTo>
                    <a:lnTo>
                      <a:pt x="267" y="76"/>
                    </a:lnTo>
                    <a:lnTo>
                      <a:pt x="266" y="76"/>
                    </a:lnTo>
                    <a:lnTo>
                      <a:pt x="266" y="77"/>
                    </a:lnTo>
                    <a:lnTo>
                      <a:pt x="267" y="78"/>
                    </a:lnTo>
                    <a:lnTo>
                      <a:pt x="266" y="81"/>
                    </a:lnTo>
                    <a:lnTo>
                      <a:pt x="267" y="82"/>
                    </a:lnTo>
                    <a:lnTo>
                      <a:pt x="267" y="83"/>
                    </a:lnTo>
                    <a:lnTo>
                      <a:pt x="267" y="84"/>
                    </a:lnTo>
                    <a:lnTo>
                      <a:pt x="268" y="85"/>
                    </a:lnTo>
                    <a:lnTo>
                      <a:pt x="270" y="84"/>
                    </a:lnTo>
                    <a:lnTo>
                      <a:pt x="270" y="85"/>
                    </a:lnTo>
                    <a:lnTo>
                      <a:pt x="270" y="85"/>
                    </a:lnTo>
                    <a:lnTo>
                      <a:pt x="269" y="86"/>
                    </a:lnTo>
                    <a:lnTo>
                      <a:pt x="270" y="87"/>
                    </a:lnTo>
                    <a:lnTo>
                      <a:pt x="271" y="87"/>
                    </a:lnTo>
                    <a:lnTo>
                      <a:pt x="272" y="88"/>
                    </a:lnTo>
                    <a:lnTo>
                      <a:pt x="272" y="91"/>
                    </a:lnTo>
                    <a:lnTo>
                      <a:pt x="272" y="94"/>
                    </a:lnTo>
                    <a:lnTo>
                      <a:pt x="274" y="96"/>
                    </a:lnTo>
                    <a:lnTo>
                      <a:pt x="273" y="97"/>
                    </a:lnTo>
                    <a:lnTo>
                      <a:pt x="272" y="95"/>
                    </a:lnTo>
                    <a:lnTo>
                      <a:pt x="272" y="96"/>
                    </a:lnTo>
                    <a:lnTo>
                      <a:pt x="273" y="100"/>
                    </a:lnTo>
                    <a:lnTo>
                      <a:pt x="272" y="101"/>
                    </a:lnTo>
                    <a:lnTo>
                      <a:pt x="272" y="101"/>
                    </a:lnTo>
                    <a:lnTo>
                      <a:pt x="274" y="102"/>
                    </a:lnTo>
                    <a:lnTo>
                      <a:pt x="274" y="103"/>
                    </a:lnTo>
                    <a:lnTo>
                      <a:pt x="274" y="103"/>
                    </a:lnTo>
                    <a:lnTo>
                      <a:pt x="274" y="105"/>
                    </a:lnTo>
                    <a:lnTo>
                      <a:pt x="274" y="108"/>
                    </a:lnTo>
                    <a:lnTo>
                      <a:pt x="274" y="109"/>
                    </a:lnTo>
                    <a:lnTo>
                      <a:pt x="274" y="111"/>
                    </a:lnTo>
                    <a:lnTo>
                      <a:pt x="275" y="113"/>
                    </a:lnTo>
                    <a:lnTo>
                      <a:pt x="275" y="116"/>
                    </a:lnTo>
                    <a:lnTo>
                      <a:pt x="275" y="117"/>
                    </a:lnTo>
                    <a:lnTo>
                      <a:pt x="275" y="119"/>
                    </a:lnTo>
                    <a:lnTo>
                      <a:pt x="275" y="121"/>
                    </a:lnTo>
                    <a:lnTo>
                      <a:pt x="274" y="124"/>
                    </a:lnTo>
                    <a:lnTo>
                      <a:pt x="278" y="129"/>
                    </a:lnTo>
                    <a:lnTo>
                      <a:pt x="278" y="130"/>
                    </a:lnTo>
                    <a:lnTo>
                      <a:pt x="278" y="132"/>
                    </a:lnTo>
                    <a:lnTo>
                      <a:pt x="278" y="134"/>
                    </a:lnTo>
                    <a:lnTo>
                      <a:pt x="278" y="134"/>
                    </a:lnTo>
                    <a:lnTo>
                      <a:pt x="280" y="135"/>
                    </a:lnTo>
                    <a:lnTo>
                      <a:pt x="280" y="133"/>
                    </a:lnTo>
                    <a:lnTo>
                      <a:pt x="281" y="132"/>
                    </a:lnTo>
                    <a:lnTo>
                      <a:pt x="281" y="133"/>
                    </a:lnTo>
                    <a:lnTo>
                      <a:pt x="281" y="134"/>
                    </a:lnTo>
                    <a:lnTo>
                      <a:pt x="280" y="136"/>
                    </a:lnTo>
                    <a:lnTo>
                      <a:pt x="280" y="137"/>
                    </a:lnTo>
                    <a:lnTo>
                      <a:pt x="282" y="141"/>
                    </a:lnTo>
                    <a:lnTo>
                      <a:pt x="282" y="143"/>
                    </a:lnTo>
                    <a:lnTo>
                      <a:pt x="283" y="144"/>
                    </a:lnTo>
                    <a:lnTo>
                      <a:pt x="283" y="144"/>
                    </a:lnTo>
                    <a:lnTo>
                      <a:pt x="282" y="145"/>
                    </a:lnTo>
                    <a:lnTo>
                      <a:pt x="282" y="146"/>
                    </a:lnTo>
                    <a:lnTo>
                      <a:pt x="284" y="146"/>
                    </a:lnTo>
                    <a:lnTo>
                      <a:pt x="285" y="148"/>
                    </a:lnTo>
                    <a:lnTo>
                      <a:pt x="288" y="150"/>
                    </a:lnTo>
                    <a:lnTo>
                      <a:pt x="288" y="150"/>
                    </a:lnTo>
                    <a:lnTo>
                      <a:pt x="288" y="152"/>
                    </a:lnTo>
                    <a:lnTo>
                      <a:pt x="290" y="154"/>
                    </a:lnTo>
                    <a:lnTo>
                      <a:pt x="290" y="155"/>
                    </a:lnTo>
                    <a:lnTo>
                      <a:pt x="291" y="156"/>
                    </a:lnTo>
                    <a:lnTo>
                      <a:pt x="290" y="157"/>
                    </a:lnTo>
                    <a:lnTo>
                      <a:pt x="290" y="159"/>
                    </a:lnTo>
                    <a:lnTo>
                      <a:pt x="290" y="159"/>
                    </a:lnTo>
                    <a:lnTo>
                      <a:pt x="291" y="160"/>
                    </a:lnTo>
                    <a:lnTo>
                      <a:pt x="292" y="160"/>
                    </a:lnTo>
                    <a:lnTo>
                      <a:pt x="294" y="161"/>
                    </a:lnTo>
                    <a:lnTo>
                      <a:pt x="293" y="161"/>
                    </a:lnTo>
                    <a:lnTo>
                      <a:pt x="277" y="161"/>
                    </a:lnTo>
                    <a:lnTo>
                      <a:pt x="270" y="161"/>
                    </a:lnTo>
                    <a:lnTo>
                      <a:pt x="262" y="161"/>
                    </a:lnTo>
                    <a:lnTo>
                      <a:pt x="255" y="161"/>
                    </a:lnTo>
                    <a:lnTo>
                      <a:pt x="243" y="161"/>
                    </a:lnTo>
                    <a:lnTo>
                      <a:pt x="239" y="161"/>
                    </a:lnTo>
                    <a:lnTo>
                      <a:pt x="224" y="161"/>
                    </a:lnTo>
                    <a:lnTo>
                      <a:pt x="208" y="160"/>
                    </a:lnTo>
                    <a:lnTo>
                      <a:pt x="204" y="160"/>
                    </a:lnTo>
                    <a:lnTo>
                      <a:pt x="193" y="160"/>
                    </a:lnTo>
                    <a:lnTo>
                      <a:pt x="185" y="160"/>
                    </a:lnTo>
                    <a:lnTo>
                      <a:pt x="177" y="160"/>
                    </a:lnTo>
                    <a:lnTo>
                      <a:pt x="165" y="160"/>
                    </a:lnTo>
                    <a:lnTo>
                      <a:pt x="162" y="160"/>
                    </a:lnTo>
                    <a:lnTo>
                      <a:pt x="146" y="158"/>
                    </a:lnTo>
                    <a:lnTo>
                      <a:pt x="128" y="158"/>
                    </a:lnTo>
                    <a:lnTo>
                      <a:pt x="127" y="158"/>
                    </a:lnTo>
                    <a:lnTo>
                      <a:pt x="109" y="157"/>
                    </a:lnTo>
                    <a:lnTo>
                      <a:pt x="108" y="157"/>
                    </a:lnTo>
                    <a:lnTo>
                      <a:pt x="89" y="156"/>
                    </a:lnTo>
                    <a:lnTo>
                      <a:pt x="86" y="156"/>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26"/>
              <p:cNvSpPr>
                <a:spLocks/>
              </p:cNvSpPr>
              <p:nvPr/>
            </p:nvSpPr>
            <p:spPr bwMode="auto">
              <a:xfrm>
                <a:off x="5357670" y="2323835"/>
                <a:ext cx="413009" cy="725386"/>
              </a:xfrm>
              <a:custGeom>
                <a:avLst/>
                <a:gdLst>
                  <a:gd name="T0" fmla="*/ 60 w 110"/>
                  <a:gd name="T1" fmla="*/ 185 h 209"/>
                  <a:gd name="T2" fmla="*/ 56 w 110"/>
                  <a:gd name="T3" fmla="*/ 187 h 209"/>
                  <a:gd name="T4" fmla="*/ 56 w 110"/>
                  <a:gd name="T5" fmla="*/ 190 h 209"/>
                  <a:gd name="T6" fmla="*/ 55 w 110"/>
                  <a:gd name="T7" fmla="*/ 196 h 209"/>
                  <a:gd name="T8" fmla="*/ 53 w 110"/>
                  <a:gd name="T9" fmla="*/ 200 h 209"/>
                  <a:gd name="T10" fmla="*/ 50 w 110"/>
                  <a:gd name="T11" fmla="*/ 198 h 209"/>
                  <a:gd name="T12" fmla="*/ 44 w 110"/>
                  <a:gd name="T13" fmla="*/ 194 h 209"/>
                  <a:gd name="T14" fmla="*/ 38 w 110"/>
                  <a:gd name="T15" fmla="*/ 198 h 209"/>
                  <a:gd name="T16" fmla="*/ 33 w 110"/>
                  <a:gd name="T17" fmla="*/ 204 h 209"/>
                  <a:gd name="T18" fmla="*/ 25 w 110"/>
                  <a:gd name="T19" fmla="*/ 199 h 209"/>
                  <a:gd name="T20" fmla="*/ 17 w 110"/>
                  <a:gd name="T21" fmla="*/ 202 h 209"/>
                  <a:gd name="T22" fmla="*/ 15 w 110"/>
                  <a:gd name="T23" fmla="*/ 202 h 209"/>
                  <a:gd name="T24" fmla="*/ 9 w 110"/>
                  <a:gd name="T25" fmla="*/ 203 h 209"/>
                  <a:gd name="T26" fmla="*/ 7 w 110"/>
                  <a:gd name="T27" fmla="*/ 206 h 209"/>
                  <a:gd name="T28" fmla="*/ 3 w 110"/>
                  <a:gd name="T29" fmla="*/ 208 h 209"/>
                  <a:gd name="T30" fmla="*/ 1 w 110"/>
                  <a:gd name="T31" fmla="*/ 205 h 209"/>
                  <a:gd name="T32" fmla="*/ 2 w 110"/>
                  <a:gd name="T33" fmla="*/ 202 h 209"/>
                  <a:gd name="T34" fmla="*/ 2 w 110"/>
                  <a:gd name="T35" fmla="*/ 200 h 209"/>
                  <a:gd name="T36" fmla="*/ 2 w 110"/>
                  <a:gd name="T37" fmla="*/ 196 h 209"/>
                  <a:gd name="T38" fmla="*/ 2 w 110"/>
                  <a:gd name="T39" fmla="*/ 193 h 209"/>
                  <a:gd name="T40" fmla="*/ 3 w 110"/>
                  <a:gd name="T41" fmla="*/ 188 h 209"/>
                  <a:gd name="T42" fmla="*/ 5 w 110"/>
                  <a:gd name="T43" fmla="*/ 184 h 209"/>
                  <a:gd name="T44" fmla="*/ 7 w 110"/>
                  <a:gd name="T45" fmla="*/ 183 h 209"/>
                  <a:gd name="T46" fmla="*/ 10 w 110"/>
                  <a:gd name="T47" fmla="*/ 175 h 209"/>
                  <a:gd name="T48" fmla="*/ 13 w 110"/>
                  <a:gd name="T49" fmla="*/ 171 h 209"/>
                  <a:gd name="T50" fmla="*/ 14 w 110"/>
                  <a:gd name="T51" fmla="*/ 166 h 209"/>
                  <a:gd name="T52" fmla="*/ 17 w 110"/>
                  <a:gd name="T53" fmla="*/ 158 h 209"/>
                  <a:gd name="T54" fmla="*/ 16 w 110"/>
                  <a:gd name="T55" fmla="*/ 151 h 209"/>
                  <a:gd name="T56" fmla="*/ 14 w 110"/>
                  <a:gd name="T57" fmla="*/ 148 h 209"/>
                  <a:gd name="T58" fmla="*/ 10 w 110"/>
                  <a:gd name="T59" fmla="*/ 142 h 209"/>
                  <a:gd name="T60" fmla="*/ 12 w 110"/>
                  <a:gd name="T61" fmla="*/ 137 h 209"/>
                  <a:gd name="T62" fmla="*/ 11 w 110"/>
                  <a:gd name="T63" fmla="*/ 132 h 209"/>
                  <a:gd name="T64" fmla="*/ 12 w 110"/>
                  <a:gd name="T65" fmla="*/ 116 h 209"/>
                  <a:gd name="T66" fmla="*/ 7 w 110"/>
                  <a:gd name="T67" fmla="*/ 60 h 209"/>
                  <a:gd name="T68" fmla="*/ 3 w 110"/>
                  <a:gd name="T69" fmla="*/ 11 h 209"/>
                  <a:gd name="T70" fmla="*/ 13 w 110"/>
                  <a:gd name="T71" fmla="*/ 15 h 209"/>
                  <a:gd name="T72" fmla="*/ 51 w 110"/>
                  <a:gd name="T73" fmla="*/ 5 h 209"/>
                  <a:gd name="T74" fmla="*/ 91 w 110"/>
                  <a:gd name="T75" fmla="*/ 0 h 209"/>
                  <a:gd name="T76" fmla="*/ 96 w 110"/>
                  <a:gd name="T77" fmla="*/ 24 h 209"/>
                  <a:gd name="T78" fmla="*/ 100 w 110"/>
                  <a:gd name="T79" fmla="*/ 58 h 209"/>
                  <a:gd name="T80" fmla="*/ 104 w 110"/>
                  <a:gd name="T81" fmla="*/ 101 h 209"/>
                  <a:gd name="T82" fmla="*/ 108 w 110"/>
                  <a:gd name="T83" fmla="*/ 132 h 209"/>
                  <a:gd name="T84" fmla="*/ 107 w 110"/>
                  <a:gd name="T85" fmla="*/ 137 h 209"/>
                  <a:gd name="T86" fmla="*/ 107 w 110"/>
                  <a:gd name="T87" fmla="*/ 142 h 209"/>
                  <a:gd name="T88" fmla="*/ 109 w 110"/>
                  <a:gd name="T89" fmla="*/ 148 h 209"/>
                  <a:gd name="T90" fmla="*/ 98 w 110"/>
                  <a:gd name="T91" fmla="*/ 153 h 209"/>
                  <a:gd name="T92" fmla="*/ 88 w 110"/>
                  <a:gd name="T93" fmla="*/ 153 h 209"/>
                  <a:gd name="T94" fmla="*/ 89 w 110"/>
                  <a:gd name="T95" fmla="*/ 163 h 209"/>
                  <a:gd name="T96" fmla="*/ 82 w 110"/>
                  <a:gd name="T97" fmla="*/ 175 h 209"/>
                  <a:gd name="T98" fmla="*/ 77 w 110"/>
                  <a:gd name="T99" fmla="*/ 179 h 209"/>
                  <a:gd name="T100" fmla="*/ 73 w 110"/>
                  <a:gd name="T101" fmla="*/ 191 h 209"/>
                  <a:gd name="T102" fmla="*/ 64 w 110"/>
                  <a:gd name="T103" fmla="*/ 19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 h="209">
                    <a:moveTo>
                      <a:pt x="60" y="184"/>
                    </a:moveTo>
                    <a:lnTo>
                      <a:pt x="59" y="183"/>
                    </a:lnTo>
                    <a:lnTo>
                      <a:pt x="58" y="183"/>
                    </a:lnTo>
                    <a:lnTo>
                      <a:pt x="58" y="185"/>
                    </a:lnTo>
                    <a:lnTo>
                      <a:pt x="60" y="185"/>
                    </a:lnTo>
                    <a:lnTo>
                      <a:pt x="60" y="185"/>
                    </a:lnTo>
                    <a:lnTo>
                      <a:pt x="60" y="186"/>
                    </a:lnTo>
                    <a:lnTo>
                      <a:pt x="58" y="187"/>
                    </a:lnTo>
                    <a:lnTo>
                      <a:pt x="58" y="187"/>
                    </a:lnTo>
                    <a:lnTo>
                      <a:pt x="56" y="187"/>
                    </a:lnTo>
                    <a:lnTo>
                      <a:pt x="56" y="187"/>
                    </a:lnTo>
                    <a:lnTo>
                      <a:pt x="56" y="187"/>
                    </a:lnTo>
                    <a:lnTo>
                      <a:pt x="57" y="188"/>
                    </a:lnTo>
                    <a:lnTo>
                      <a:pt x="57" y="189"/>
                    </a:lnTo>
                    <a:lnTo>
                      <a:pt x="56" y="190"/>
                    </a:lnTo>
                    <a:lnTo>
                      <a:pt x="55" y="190"/>
                    </a:lnTo>
                    <a:lnTo>
                      <a:pt x="54" y="191"/>
                    </a:lnTo>
                    <a:lnTo>
                      <a:pt x="54" y="192"/>
                    </a:lnTo>
                    <a:lnTo>
                      <a:pt x="54" y="194"/>
                    </a:lnTo>
                    <a:lnTo>
                      <a:pt x="55" y="196"/>
                    </a:lnTo>
                    <a:lnTo>
                      <a:pt x="55" y="197"/>
                    </a:lnTo>
                    <a:lnTo>
                      <a:pt x="54" y="197"/>
                    </a:lnTo>
                    <a:lnTo>
                      <a:pt x="53" y="197"/>
                    </a:lnTo>
                    <a:lnTo>
                      <a:pt x="53" y="197"/>
                    </a:lnTo>
                    <a:lnTo>
                      <a:pt x="53" y="200"/>
                    </a:lnTo>
                    <a:lnTo>
                      <a:pt x="51" y="201"/>
                    </a:lnTo>
                    <a:lnTo>
                      <a:pt x="51" y="201"/>
                    </a:lnTo>
                    <a:lnTo>
                      <a:pt x="51" y="200"/>
                    </a:lnTo>
                    <a:lnTo>
                      <a:pt x="51" y="198"/>
                    </a:lnTo>
                    <a:lnTo>
                      <a:pt x="50" y="198"/>
                    </a:lnTo>
                    <a:lnTo>
                      <a:pt x="49" y="198"/>
                    </a:lnTo>
                    <a:lnTo>
                      <a:pt x="48" y="199"/>
                    </a:lnTo>
                    <a:lnTo>
                      <a:pt x="47" y="199"/>
                    </a:lnTo>
                    <a:lnTo>
                      <a:pt x="45" y="195"/>
                    </a:lnTo>
                    <a:lnTo>
                      <a:pt x="44" y="194"/>
                    </a:lnTo>
                    <a:lnTo>
                      <a:pt x="43" y="195"/>
                    </a:lnTo>
                    <a:lnTo>
                      <a:pt x="42" y="197"/>
                    </a:lnTo>
                    <a:lnTo>
                      <a:pt x="41" y="198"/>
                    </a:lnTo>
                    <a:lnTo>
                      <a:pt x="39" y="198"/>
                    </a:lnTo>
                    <a:lnTo>
                      <a:pt x="38" y="198"/>
                    </a:lnTo>
                    <a:lnTo>
                      <a:pt x="37" y="200"/>
                    </a:lnTo>
                    <a:lnTo>
                      <a:pt x="37" y="204"/>
                    </a:lnTo>
                    <a:lnTo>
                      <a:pt x="35" y="206"/>
                    </a:lnTo>
                    <a:lnTo>
                      <a:pt x="35" y="206"/>
                    </a:lnTo>
                    <a:lnTo>
                      <a:pt x="33" y="204"/>
                    </a:lnTo>
                    <a:lnTo>
                      <a:pt x="33" y="204"/>
                    </a:lnTo>
                    <a:lnTo>
                      <a:pt x="31" y="203"/>
                    </a:lnTo>
                    <a:lnTo>
                      <a:pt x="29" y="202"/>
                    </a:lnTo>
                    <a:lnTo>
                      <a:pt x="27" y="201"/>
                    </a:lnTo>
                    <a:lnTo>
                      <a:pt x="25" y="199"/>
                    </a:lnTo>
                    <a:lnTo>
                      <a:pt x="23" y="200"/>
                    </a:lnTo>
                    <a:lnTo>
                      <a:pt x="21" y="200"/>
                    </a:lnTo>
                    <a:lnTo>
                      <a:pt x="17" y="198"/>
                    </a:lnTo>
                    <a:lnTo>
                      <a:pt x="16" y="200"/>
                    </a:lnTo>
                    <a:lnTo>
                      <a:pt x="17" y="202"/>
                    </a:lnTo>
                    <a:lnTo>
                      <a:pt x="18" y="204"/>
                    </a:lnTo>
                    <a:lnTo>
                      <a:pt x="17" y="204"/>
                    </a:lnTo>
                    <a:lnTo>
                      <a:pt x="16" y="206"/>
                    </a:lnTo>
                    <a:lnTo>
                      <a:pt x="15" y="205"/>
                    </a:lnTo>
                    <a:lnTo>
                      <a:pt x="15" y="202"/>
                    </a:lnTo>
                    <a:lnTo>
                      <a:pt x="14" y="202"/>
                    </a:lnTo>
                    <a:lnTo>
                      <a:pt x="13" y="202"/>
                    </a:lnTo>
                    <a:lnTo>
                      <a:pt x="12" y="202"/>
                    </a:lnTo>
                    <a:lnTo>
                      <a:pt x="10" y="204"/>
                    </a:lnTo>
                    <a:lnTo>
                      <a:pt x="9" y="203"/>
                    </a:lnTo>
                    <a:lnTo>
                      <a:pt x="7" y="202"/>
                    </a:lnTo>
                    <a:lnTo>
                      <a:pt x="6" y="202"/>
                    </a:lnTo>
                    <a:lnTo>
                      <a:pt x="6" y="202"/>
                    </a:lnTo>
                    <a:lnTo>
                      <a:pt x="6" y="204"/>
                    </a:lnTo>
                    <a:lnTo>
                      <a:pt x="7" y="206"/>
                    </a:lnTo>
                    <a:lnTo>
                      <a:pt x="7" y="207"/>
                    </a:lnTo>
                    <a:lnTo>
                      <a:pt x="6" y="208"/>
                    </a:lnTo>
                    <a:lnTo>
                      <a:pt x="6" y="209"/>
                    </a:lnTo>
                    <a:lnTo>
                      <a:pt x="4" y="208"/>
                    </a:lnTo>
                    <a:lnTo>
                      <a:pt x="3" y="208"/>
                    </a:lnTo>
                    <a:lnTo>
                      <a:pt x="1" y="207"/>
                    </a:lnTo>
                    <a:lnTo>
                      <a:pt x="1" y="206"/>
                    </a:lnTo>
                    <a:lnTo>
                      <a:pt x="2" y="206"/>
                    </a:lnTo>
                    <a:lnTo>
                      <a:pt x="2" y="206"/>
                    </a:lnTo>
                    <a:lnTo>
                      <a:pt x="1" y="205"/>
                    </a:lnTo>
                    <a:lnTo>
                      <a:pt x="0" y="204"/>
                    </a:lnTo>
                    <a:lnTo>
                      <a:pt x="0" y="203"/>
                    </a:lnTo>
                    <a:lnTo>
                      <a:pt x="2" y="203"/>
                    </a:lnTo>
                    <a:lnTo>
                      <a:pt x="2" y="203"/>
                    </a:lnTo>
                    <a:lnTo>
                      <a:pt x="2" y="202"/>
                    </a:lnTo>
                    <a:lnTo>
                      <a:pt x="0" y="202"/>
                    </a:lnTo>
                    <a:lnTo>
                      <a:pt x="0" y="201"/>
                    </a:lnTo>
                    <a:lnTo>
                      <a:pt x="1" y="202"/>
                    </a:lnTo>
                    <a:lnTo>
                      <a:pt x="2" y="201"/>
                    </a:lnTo>
                    <a:lnTo>
                      <a:pt x="2" y="200"/>
                    </a:lnTo>
                    <a:lnTo>
                      <a:pt x="2" y="199"/>
                    </a:lnTo>
                    <a:lnTo>
                      <a:pt x="2" y="198"/>
                    </a:lnTo>
                    <a:lnTo>
                      <a:pt x="2" y="196"/>
                    </a:lnTo>
                    <a:lnTo>
                      <a:pt x="2" y="196"/>
                    </a:lnTo>
                    <a:lnTo>
                      <a:pt x="2" y="196"/>
                    </a:lnTo>
                    <a:lnTo>
                      <a:pt x="2" y="195"/>
                    </a:lnTo>
                    <a:lnTo>
                      <a:pt x="4" y="194"/>
                    </a:lnTo>
                    <a:lnTo>
                      <a:pt x="4" y="193"/>
                    </a:lnTo>
                    <a:lnTo>
                      <a:pt x="2" y="193"/>
                    </a:lnTo>
                    <a:lnTo>
                      <a:pt x="2" y="193"/>
                    </a:lnTo>
                    <a:lnTo>
                      <a:pt x="4" y="191"/>
                    </a:lnTo>
                    <a:lnTo>
                      <a:pt x="4" y="191"/>
                    </a:lnTo>
                    <a:lnTo>
                      <a:pt x="5" y="190"/>
                    </a:lnTo>
                    <a:lnTo>
                      <a:pt x="5" y="189"/>
                    </a:lnTo>
                    <a:lnTo>
                      <a:pt x="3" y="188"/>
                    </a:lnTo>
                    <a:lnTo>
                      <a:pt x="3" y="187"/>
                    </a:lnTo>
                    <a:lnTo>
                      <a:pt x="3" y="186"/>
                    </a:lnTo>
                    <a:lnTo>
                      <a:pt x="4" y="183"/>
                    </a:lnTo>
                    <a:lnTo>
                      <a:pt x="5" y="183"/>
                    </a:lnTo>
                    <a:lnTo>
                      <a:pt x="5" y="184"/>
                    </a:lnTo>
                    <a:lnTo>
                      <a:pt x="6" y="183"/>
                    </a:lnTo>
                    <a:lnTo>
                      <a:pt x="6" y="182"/>
                    </a:lnTo>
                    <a:lnTo>
                      <a:pt x="6" y="182"/>
                    </a:lnTo>
                    <a:lnTo>
                      <a:pt x="7" y="183"/>
                    </a:lnTo>
                    <a:lnTo>
                      <a:pt x="7" y="183"/>
                    </a:lnTo>
                    <a:lnTo>
                      <a:pt x="8" y="180"/>
                    </a:lnTo>
                    <a:lnTo>
                      <a:pt x="9" y="179"/>
                    </a:lnTo>
                    <a:lnTo>
                      <a:pt x="10" y="177"/>
                    </a:lnTo>
                    <a:lnTo>
                      <a:pt x="10" y="175"/>
                    </a:lnTo>
                    <a:lnTo>
                      <a:pt x="10" y="175"/>
                    </a:lnTo>
                    <a:lnTo>
                      <a:pt x="10" y="174"/>
                    </a:lnTo>
                    <a:lnTo>
                      <a:pt x="12" y="173"/>
                    </a:lnTo>
                    <a:lnTo>
                      <a:pt x="12" y="172"/>
                    </a:lnTo>
                    <a:lnTo>
                      <a:pt x="13" y="172"/>
                    </a:lnTo>
                    <a:lnTo>
                      <a:pt x="13" y="171"/>
                    </a:lnTo>
                    <a:lnTo>
                      <a:pt x="12" y="170"/>
                    </a:lnTo>
                    <a:lnTo>
                      <a:pt x="13" y="169"/>
                    </a:lnTo>
                    <a:lnTo>
                      <a:pt x="13" y="167"/>
                    </a:lnTo>
                    <a:lnTo>
                      <a:pt x="14" y="167"/>
                    </a:lnTo>
                    <a:lnTo>
                      <a:pt x="14" y="166"/>
                    </a:lnTo>
                    <a:lnTo>
                      <a:pt x="14" y="165"/>
                    </a:lnTo>
                    <a:lnTo>
                      <a:pt x="15" y="163"/>
                    </a:lnTo>
                    <a:lnTo>
                      <a:pt x="16" y="163"/>
                    </a:lnTo>
                    <a:lnTo>
                      <a:pt x="17" y="160"/>
                    </a:lnTo>
                    <a:lnTo>
                      <a:pt x="17" y="158"/>
                    </a:lnTo>
                    <a:lnTo>
                      <a:pt x="16" y="158"/>
                    </a:lnTo>
                    <a:lnTo>
                      <a:pt x="17" y="157"/>
                    </a:lnTo>
                    <a:lnTo>
                      <a:pt x="15" y="154"/>
                    </a:lnTo>
                    <a:lnTo>
                      <a:pt x="15" y="153"/>
                    </a:lnTo>
                    <a:lnTo>
                      <a:pt x="16" y="151"/>
                    </a:lnTo>
                    <a:lnTo>
                      <a:pt x="16" y="150"/>
                    </a:lnTo>
                    <a:lnTo>
                      <a:pt x="15" y="149"/>
                    </a:lnTo>
                    <a:lnTo>
                      <a:pt x="15" y="148"/>
                    </a:lnTo>
                    <a:lnTo>
                      <a:pt x="13" y="148"/>
                    </a:lnTo>
                    <a:lnTo>
                      <a:pt x="14" y="148"/>
                    </a:lnTo>
                    <a:lnTo>
                      <a:pt x="13" y="144"/>
                    </a:lnTo>
                    <a:lnTo>
                      <a:pt x="12" y="143"/>
                    </a:lnTo>
                    <a:lnTo>
                      <a:pt x="12" y="143"/>
                    </a:lnTo>
                    <a:lnTo>
                      <a:pt x="11" y="142"/>
                    </a:lnTo>
                    <a:lnTo>
                      <a:pt x="10" y="142"/>
                    </a:lnTo>
                    <a:lnTo>
                      <a:pt x="10" y="141"/>
                    </a:lnTo>
                    <a:lnTo>
                      <a:pt x="10" y="140"/>
                    </a:lnTo>
                    <a:lnTo>
                      <a:pt x="10" y="139"/>
                    </a:lnTo>
                    <a:lnTo>
                      <a:pt x="12" y="138"/>
                    </a:lnTo>
                    <a:lnTo>
                      <a:pt x="12" y="137"/>
                    </a:lnTo>
                    <a:lnTo>
                      <a:pt x="12" y="137"/>
                    </a:lnTo>
                    <a:lnTo>
                      <a:pt x="12" y="135"/>
                    </a:lnTo>
                    <a:lnTo>
                      <a:pt x="12" y="134"/>
                    </a:lnTo>
                    <a:lnTo>
                      <a:pt x="11" y="133"/>
                    </a:lnTo>
                    <a:lnTo>
                      <a:pt x="11" y="132"/>
                    </a:lnTo>
                    <a:lnTo>
                      <a:pt x="10" y="132"/>
                    </a:lnTo>
                    <a:lnTo>
                      <a:pt x="12" y="130"/>
                    </a:lnTo>
                    <a:lnTo>
                      <a:pt x="14" y="130"/>
                    </a:lnTo>
                    <a:lnTo>
                      <a:pt x="13" y="123"/>
                    </a:lnTo>
                    <a:lnTo>
                      <a:pt x="12" y="116"/>
                    </a:lnTo>
                    <a:lnTo>
                      <a:pt x="11" y="103"/>
                    </a:lnTo>
                    <a:lnTo>
                      <a:pt x="10" y="89"/>
                    </a:lnTo>
                    <a:lnTo>
                      <a:pt x="8" y="73"/>
                    </a:lnTo>
                    <a:lnTo>
                      <a:pt x="8" y="73"/>
                    </a:lnTo>
                    <a:lnTo>
                      <a:pt x="7" y="60"/>
                    </a:lnTo>
                    <a:lnTo>
                      <a:pt x="6" y="47"/>
                    </a:lnTo>
                    <a:lnTo>
                      <a:pt x="6" y="38"/>
                    </a:lnTo>
                    <a:lnTo>
                      <a:pt x="5" y="33"/>
                    </a:lnTo>
                    <a:lnTo>
                      <a:pt x="4" y="24"/>
                    </a:lnTo>
                    <a:lnTo>
                      <a:pt x="3" y="11"/>
                    </a:lnTo>
                    <a:lnTo>
                      <a:pt x="6" y="14"/>
                    </a:lnTo>
                    <a:lnTo>
                      <a:pt x="7" y="13"/>
                    </a:lnTo>
                    <a:lnTo>
                      <a:pt x="6" y="14"/>
                    </a:lnTo>
                    <a:lnTo>
                      <a:pt x="8" y="15"/>
                    </a:lnTo>
                    <a:lnTo>
                      <a:pt x="13" y="15"/>
                    </a:lnTo>
                    <a:lnTo>
                      <a:pt x="22" y="10"/>
                    </a:lnTo>
                    <a:lnTo>
                      <a:pt x="25" y="7"/>
                    </a:lnTo>
                    <a:lnTo>
                      <a:pt x="36" y="6"/>
                    </a:lnTo>
                    <a:lnTo>
                      <a:pt x="45" y="5"/>
                    </a:lnTo>
                    <a:lnTo>
                      <a:pt x="51" y="5"/>
                    </a:lnTo>
                    <a:lnTo>
                      <a:pt x="60" y="3"/>
                    </a:lnTo>
                    <a:lnTo>
                      <a:pt x="64" y="3"/>
                    </a:lnTo>
                    <a:lnTo>
                      <a:pt x="76" y="2"/>
                    </a:lnTo>
                    <a:lnTo>
                      <a:pt x="80" y="1"/>
                    </a:lnTo>
                    <a:lnTo>
                      <a:pt x="91" y="0"/>
                    </a:lnTo>
                    <a:lnTo>
                      <a:pt x="93" y="0"/>
                    </a:lnTo>
                    <a:lnTo>
                      <a:pt x="93" y="3"/>
                    </a:lnTo>
                    <a:lnTo>
                      <a:pt x="94" y="11"/>
                    </a:lnTo>
                    <a:lnTo>
                      <a:pt x="95" y="17"/>
                    </a:lnTo>
                    <a:lnTo>
                      <a:pt x="96" y="24"/>
                    </a:lnTo>
                    <a:lnTo>
                      <a:pt x="96" y="25"/>
                    </a:lnTo>
                    <a:lnTo>
                      <a:pt x="97" y="38"/>
                    </a:lnTo>
                    <a:lnTo>
                      <a:pt x="98" y="41"/>
                    </a:lnTo>
                    <a:lnTo>
                      <a:pt x="99" y="51"/>
                    </a:lnTo>
                    <a:lnTo>
                      <a:pt x="100" y="58"/>
                    </a:lnTo>
                    <a:lnTo>
                      <a:pt x="101" y="70"/>
                    </a:lnTo>
                    <a:lnTo>
                      <a:pt x="101" y="72"/>
                    </a:lnTo>
                    <a:lnTo>
                      <a:pt x="103" y="87"/>
                    </a:lnTo>
                    <a:lnTo>
                      <a:pt x="103" y="91"/>
                    </a:lnTo>
                    <a:lnTo>
                      <a:pt x="104" y="101"/>
                    </a:lnTo>
                    <a:lnTo>
                      <a:pt x="105" y="109"/>
                    </a:lnTo>
                    <a:lnTo>
                      <a:pt x="105" y="112"/>
                    </a:lnTo>
                    <a:lnTo>
                      <a:pt x="107" y="122"/>
                    </a:lnTo>
                    <a:lnTo>
                      <a:pt x="107" y="122"/>
                    </a:lnTo>
                    <a:lnTo>
                      <a:pt x="108" y="132"/>
                    </a:lnTo>
                    <a:lnTo>
                      <a:pt x="107" y="132"/>
                    </a:lnTo>
                    <a:lnTo>
                      <a:pt x="105" y="134"/>
                    </a:lnTo>
                    <a:lnTo>
                      <a:pt x="105" y="135"/>
                    </a:lnTo>
                    <a:lnTo>
                      <a:pt x="106" y="136"/>
                    </a:lnTo>
                    <a:lnTo>
                      <a:pt x="107" y="137"/>
                    </a:lnTo>
                    <a:lnTo>
                      <a:pt x="108" y="138"/>
                    </a:lnTo>
                    <a:lnTo>
                      <a:pt x="107" y="140"/>
                    </a:lnTo>
                    <a:lnTo>
                      <a:pt x="107" y="141"/>
                    </a:lnTo>
                    <a:lnTo>
                      <a:pt x="107" y="142"/>
                    </a:lnTo>
                    <a:lnTo>
                      <a:pt x="107" y="142"/>
                    </a:lnTo>
                    <a:lnTo>
                      <a:pt x="109" y="142"/>
                    </a:lnTo>
                    <a:lnTo>
                      <a:pt x="110" y="143"/>
                    </a:lnTo>
                    <a:lnTo>
                      <a:pt x="110" y="144"/>
                    </a:lnTo>
                    <a:lnTo>
                      <a:pt x="109" y="146"/>
                    </a:lnTo>
                    <a:lnTo>
                      <a:pt x="109" y="148"/>
                    </a:lnTo>
                    <a:lnTo>
                      <a:pt x="104" y="149"/>
                    </a:lnTo>
                    <a:lnTo>
                      <a:pt x="103" y="149"/>
                    </a:lnTo>
                    <a:lnTo>
                      <a:pt x="101" y="151"/>
                    </a:lnTo>
                    <a:lnTo>
                      <a:pt x="99" y="153"/>
                    </a:lnTo>
                    <a:lnTo>
                      <a:pt x="98" y="153"/>
                    </a:lnTo>
                    <a:lnTo>
                      <a:pt x="97" y="154"/>
                    </a:lnTo>
                    <a:lnTo>
                      <a:pt x="94" y="151"/>
                    </a:lnTo>
                    <a:lnTo>
                      <a:pt x="92" y="152"/>
                    </a:lnTo>
                    <a:lnTo>
                      <a:pt x="89" y="153"/>
                    </a:lnTo>
                    <a:lnTo>
                      <a:pt x="88" y="153"/>
                    </a:lnTo>
                    <a:lnTo>
                      <a:pt x="88" y="155"/>
                    </a:lnTo>
                    <a:lnTo>
                      <a:pt x="90" y="160"/>
                    </a:lnTo>
                    <a:lnTo>
                      <a:pt x="90" y="161"/>
                    </a:lnTo>
                    <a:lnTo>
                      <a:pt x="90" y="163"/>
                    </a:lnTo>
                    <a:lnTo>
                      <a:pt x="89" y="163"/>
                    </a:lnTo>
                    <a:lnTo>
                      <a:pt x="88" y="166"/>
                    </a:lnTo>
                    <a:lnTo>
                      <a:pt x="84" y="168"/>
                    </a:lnTo>
                    <a:lnTo>
                      <a:pt x="84" y="171"/>
                    </a:lnTo>
                    <a:lnTo>
                      <a:pt x="83" y="173"/>
                    </a:lnTo>
                    <a:lnTo>
                      <a:pt x="82" y="175"/>
                    </a:lnTo>
                    <a:lnTo>
                      <a:pt x="80" y="177"/>
                    </a:lnTo>
                    <a:lnTo>
                      <a:pt x="79" y="177"/>
                    </a:lnTo>
                    <a:lnTo>
                      <a:pt x="78" y="177"/>
                    </a:lnTo>
                    <a:lnTo>
                      <a:pt x="77" y="177"/>
                    </a:lnTo>
                    <a:lnTo>
                      <a:pt x="77" y="179"/>
                    </a:lnTo>
                    <a:lnTo>
                      <a:pt x="75" y="182"/>
                    </a:lnTo>
                    <a:lnTo>
                      <a:pt x="76" y="188"/>
                    </a:lnTo>
                    <a:lnTo>
                      <a:pt x="75" y="189"/>
                    </a:lnTo>
                    <a:lnTo>
                      <a:pt x="74" y="190"/>
                    </a:lnTo>
                    <a:lnTo>
                      <a:pt x="73" y="191"/>
                    </a:lnTo>
                    <a:lnTo>
                      <a:pt x="72" y="192"/>
                    </a:lnTo>
                    <a:lnTo>
                      <a:pt x="71" y="193"/>
                    </a:lnTo>
                    <a:lnTo>
                      <a:pt x="69" y="191"/>
                    </a:lnTo>
                    <a:lnTo>
                      <a:pt x="66" y="191"/>
                    </a:lnTo>
                    <a:lnTo>
                      <a:pt x="64" y="190"/>
                    </a:lnTo>
                    <a:lnTo>
                      <a:pt x="63" y="189"/>
                    </a:lnTo>
                    <a:lnTo>
                      <a:pt x="62" y="188"/>
                    </a:lnTo>
                    <a:lnTo>
                      <a:pt x="62" y="185"/>
                    </a:lnTo>
                    <a:lnTo>
                      <a:pt x="60" y="184"/>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27"/>
              <p:cNvSpPr>
                <a:spLocks/>
              </p:cNvSpPr>
              <p:nvPr/>
            </p:nvSpPr>
            <p:spPr bwMode="auto">
              <a:xfrm>
                <a:off x="1235084" y="2014940"/>
                <a:ext cx="863565" cy="1322354"/>
              </a:xfrm>
              <a:custGeom>
                <a:avLst/>
                <a:gdLst>
                  <a:gd name="T0" fmla="*/ 18 w 230"/>
                  <a:gd name="T1" fmla="*/ 173 h 381"/>
                  <a:gd name="T2" fmla="*/ 3 w 230"/>
                  <a:gd name="T3" fmla="*/ 149 h 381"/>
                  <a:gd name="T4" fmla="*/ 2 w 230"/>
                  <a:gd name="T5" fmla="*/ 141 h 381"/>
                  <a:gd name="T6" fmla="*/ 2 w 230"/>
                  <a:gd name="T7" fmla="*/ 137 h 381"/>
                  <a:gd name="T8" fmla="*/ 6 w 230"/>
                  <a:gd name="T9" fmla="*/ 123 h 381"/>
                  <a:gd name="T10" fmla="*/ 28 w 230"/>
                  <a:gd name="T11" fmla="*/ 39 h 381"/>
                  <a:gd name="T12" fmla="*/ 58 w 230"/>
                  <a:gd name="T13" fmla="*/ 5 h 381"/>
                  <a:gd name="T14" fmla="*/ 96 w 230"/>
                  <a:gd name="T15" fmla="*/ 14 h 381"/>
                  <a:gd name="T16" fmla="*/ 134 w 230"/>
                  <a:gd name="T17" fmla="*/ 23 h 381"/>
                  <a:gd name="T18" fmla="*/ 198 w 230"/>
                  <a:gd name="T19" fmla="*/ 36 h 381"/>
                  <a:gd name="T20" fmla="*/ 230 w 230"/>
                  <a:gd name="T21" fmla="*/ 43 h 381"/>
                  <a:gd name="T22" fmla="*/ 212 w 230"/>
                  <a:gd name="T23" fmla="*/ 135 h 381"/>
                  <a:gd name="T24" fmla="*/ 206 w 230"/>
                  <a:gd name="T25" fmla="*/ 163 h 381"/>
                  <a:gd name="T26" fmla="*/ 197 w 230"/>
                  <a:gd name="T27" fmla="*/ 211 h 381"/>
                  <a:gd name="T28" fmla="*/ 188 w 230"/>
                  <a:gd name="T29" fmla="*/ 258 h 381"/>
                  <a:gd name="T30" fmla="*/ 181 w 230"/>
                  <a:gd name="T31" fmla="*/ 295 h 381"/>
                  <a:gd name="T32" fmla="*/ 175 w 230"/>
                  <a:gd name="T33" fmla="*/ 327 h 381"/>
                  <a:gd name="T34" fmla="*/ 170 w 230"/>
                  <a:gd name="T35" fmla="*/ 334 h 381"/>
                  <a:gd name="T36" fmla="*/ 166 w 230"/>
                  <a:gd name="T37" fmla="*/ 334 h 381"/>
                  <a:gd name="T38" fmla="*/ 165 w 230"/>
                  <a:gd name="T39" fmla="*/ 330 h 381"/>
                  <a:gd name="T40" fmla="*/ 164 w 230"/>
                  <a:gd name="T41" fmla="*/ 328 h 381"/>
                  <a:gd name="T42" fmla="*/ 160 w 230"/>
                  <a:gd name="T43" fmla="*/ 328 h 381"/>
                  <a:gd name="T44" fmla="*/ 157 w 230"/>
                  <a:gd name="T45" fmla="*/ 326 h 381"/>
                  <a:gd name="T46" fmla="*/ 154 w 230"/>
                  <a:gd name="T47" fmla="*/ 326 h 381"/>
                  <a:gd name="T48" fmla="*/ 150 w 230"/>
                  <a:gd name="T49" fmla="*/ 328 h 381"/>
                  <a:gd name="T50" fmla="*/ 150 w 230"/>
                  <a:gd name="T51" fmla="*/ 330 h 381"/>
                  <a:gd name="T52" fmla="*/ 149 w 230"/>
                  <a:gd name="T53" fmla="*/ 336 h 381"/>
                  <a:gd name="T54" fmla="*/ 150 w 230"/>
                  <a:gd name="T55" fmla="*/ 338 h 381"/>
                  <a:gd name="T56" fmla="*/ 148 w 230"/>
                  <a:gd name="T57" fmla="*/ 344 h 381"/>
                  <a:gd name="T58" fmla="*/ 148 w 230"/>
                  <a:gd name="T59" fmla="*/ 347 h 381"/>
                  <a:gd name="T60" fmla="*/ 148 w 230"/>
                  <a:gd name="T61" fmla="*/ 350 h 381"/>
                  <a:gd name="T62" fmla="*/ 147 w 230"/>
                  <a:gd name="T63" fmla="*/ 352 h 381"/>
                  <a:gd name="T64" fmla="*/ 146 w 230"/>
                  <a:gd name="T65" fmla="*/ 355 h 381"/>
                  <a:gd name="T66" fmla="*/ 148 w 230"/>
                  <a:gd name="T67" fmla="*/ 364 h 381"/>
                  <a:gd name="T68" fmla="*/ 147 w 230"/>
                  <a:gd name="T69" fmla="*/ 371 h 381"/>
                  <a:gd name="T70" fmla="*/ 146 w 230"/>
                  <a:gd name="T71" fmla="*/ 375 h 381"/>
                  <a:gd name="T72" fmla="*/ 144 w 230"/>
                  <a:gd name="T73" fmla="*/ 375 h 381"/>
                  <a:gd name="T74" fmla="*/ 144 w 230"/>
                  <a:gd name="T75" fmla="*/ 377 h 381"/>
                  <a:gd name="T76" fmla="*/ 143 w 230"/>
                  <a:gd name="T77" fmla="*/ 381 h 381"/>
                  <a:gd name="T78" fmla="*/ 108 w 230"/>
                  <a:gd name="T79" fmla="*/ 323 h 381"/>
                  <a:gd name="T80" fmla="*/ 55 w 230"/>
                  <a:gd name="T81" fmla="*/ 237 h 381"/>
                  <a:gd name="T82" fmla="*/ 21 w 230"/>
                  <a:gd name="T83" fmla="*/ 1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0" h="381">
                    <a:moveTo>
                      <a:pt x="21" y="180"/>
                    </a:moveTo>
                    <a:lnTo>
                      <a:pt x="18" y="173"/>
                    </a:lnTo>
                    <a:lnTo>
                      <a:pt x="11" y="162"/>
                    </a:lnTo>
                    <a:lnTo>
                      <a:pt x="3" y="149"/>
                    </a:lnTo>
                    <a:lnTo>
                      <a:pt x="0" y="145"/>
                    </a:lnTo>
                    <a:lnTo>
                      <a:pt x="2" y="141"/>
                    </a:lnTo>
                    <a:lnTo>
                      <a:pt x="2" y="139"/>
                    </a:lnTo>
                    <a:lnTo>
                      <a:pt x="2" y="137"/>
                    </a:lnTo>
                    <a:lnTo>
                      <a:pt x="4" y="129"/>
                    </a:lnTo>
                    <a:lnTo>
                      <a:pt x="6" y="123"/>
                    </a:lnTo>
                    <a:lnTo>
                      <a:pt x="10" y="110"/>
                    </a:lnTo>
                    <a:lnTo>
                      <a:pt x="28" y="39"/>
                    </a:lnTo>
                    <a:lnTo>
                      <a:pt x="38" y="0"/>
                    </a:lnTo>
                    <a:lnTo>
                      <a:pt x="58" y="5"/>
                    </a:lnTo>
                    <a:lnTo>
                      <a:pt x="60" y="5"/>
                    </a:lnTo>
                    <a:lnTo>
                      <a:pt x="96" y="14"/>
                    </a:lnTo>
                    <a:lnTo>
                      <a:pt x="134" y="23"/>
                    </a:lnTo>
                    <a:lnTo>
                      <a:pt x="134" y="23"/>
                    </a:lnTo>
                    <a:lnTo>
                      <a:pt x="168" y="30"/>
                    </a:lnTo>
                    <a:lnTo>
                      <a:pt x="198" y="36"/>
                    </a:lnTo>
                    <a:lnTo>
                      <a:pt x="222" y="42"/>
                    </a:lnTo>
                    <a:lnTo>
                      <a:pt x="230" y="43"/>
                    </a:lnTo>
                    <a:lnTo>
                      <a:pt x="220" y="92"/>
                    </a:lnTo>
                    <a:lnTo>
                      <a:pt x="212" y="135"/>
                    </a:lnTo>
                    <a:lnTo>
                      <a:pt x="210" y="145"/>
                    </a:lnTo>
                    <a:lnTo>
                      <a:pt x="206" y="163"/>
                    </a:lnTo>
                    <a:lnTo>
                      <a:pt x="198" y="205"/>
                    </a:lnTo>
                    <a:lnTo>
                      <a:pt x="197" y="211"/>
                    </a:lnTo>
                    <a:lnTo>
                      <a:pt x="193" y="232"/>
                    </a:lnTo>
                    <a:lnTo>
                      <a:pt x="188" y="258"/>
                    </a:lnTo>
                    <a:lnTo>
                      <a:pt x="182" y="288"/>
                    </a:lnTo>
                    <a:lnTo>
                      <a:pt x="181" y="295"/>
                    </a:lnTo>
                    <a:lnTo>
                      <a:pt x="175" y="326"/>
                    </a:lnTo>
                    <a:lnTo>
                      <a:pt x="175" y="327"/>
                    </a:lnTo>
                    <a:lnTo>
                      <a:pt x="172" y="330"/>
                    </a:lnTo>
                    <a:lnTo>
                      <a:pt x="170" y="334"/>
                    </a:lnTo>
                    <a:lnTo>
                      <a:pt x="167" y="334"/>
                    </a:lnTo>
                    <a:lnTo>
                      <a:pt x="166" y="334"/>
                    </a:lnTo>
                    <a:lnTo>
                      <a:pt x="164" y="332"/>
                    </a:lnTo>
                    <a:lnTo>
                      <a:pt x="165" y="330"/>
                    </a:lnTo>
                    <a:lnTo>
                      <a:pt x="164" y="329"/>
                    </a:lnTo>
                    <a:lnTo>
                      <a:pt x="164" y="328"/>
                    </a:lnTo>
                    <a:lnTo>
                      <a:pt x="162" y="326"/>
                    </a:lnTo>
                    <a:lnTo>
                      <a:pt x="160" y="328"/>
                    </a:lnTo>
                    <a:lnTo>
                      <a:pt x="159" y="328"/>
                    </a:lnTo>
                    <a:lnTo>
                      <a:pt x="157" y="326"/>
                    </a:lnTo>
                    <a:lnTo>
                      <a:pt x="155" y="326"/>
                    </a:lnTo>
                    <a:lnTo>
                      <a:pt x="154" y="326"/>
                    </a:lnTo>
                    <a:lnTo>
                      <a:pt x="150" y="326"/>
                    </a:lnTo>
                    <a:lnTo>
                      <a:pt x="150" y="328"/>
                    </a:lnTo>
                    <a:lnTo>
                      <a:pt x="149" y="329"/>
                    </a:lnTo>
                    <a:lnTo>
                      <a:pt x="150" y="330"/>
                    </a:lnTo>
                    <a:lnTo>
                      <a:pt x="148" y="332"/>
                    </a:lnTo>
                    <a:lnTo>
                      <a:pt x="149" y="336"/>
                    </a:lnTo>
                    <a:lnTo>
                      <a:pt x="150" y="338"/>
                    </a:lnTo>
                    <a:lnTo>
                      <a:pt x="150" y="338"/>
                    </a:lnTo>
                    <a:lnTo>
                      <a:pt x="148" y="340"/>
                    </a:lnTo>
                    <a:lnTo>
                      <a:pt x="148" y="344"/>
                    </a:lnTo>
                    <a:lnTo>
                      <a:pt x="148" y="345"/>
                    </a:lnTo>
                    <a:lnTo>
                      <a:pt x="148" y="347"/>
                    </a:lnTo>
                    <a:lnTo>
                      <a:pt x="148" y="349"/>
                    </a:lnTo>
                    <a:lnTo>
                      <a:pt x="148" y="350"/>
                    </a:lnTo>
                    <a:lnTo>
                      <a:pt x="148" y="351"/>
                    </a:lnTo>
                    <a:lnTo>
                      <a:pt x="147" y="352"/>
                    </a:lnTo>
                    <a:lnTo>
                      <a:pt x="147" y="354"/>
                    </a:lnTo>
                    <a:lnTo>
                      <a:pt x="146" y="355"/>
                    </a:lnTo>
                    <a:lnTo>
                      <a:pt x="146" y="359"/>
                    </a:lnTo>
                    <a:lnTo>
                      <a:pt x="148" y="364"/>
                    </a:lnTo>
                    <a:lnTo>
                      <a:pt x="147" y="367"/>
                    </a:lnTo>
                    <a:lnTo>
                      <a:pt x="147" y="371"/>
                    </a:lnTo>
                    <a:lnTo>
                      <a:pt x="146" y="373"/>
                    </a:lnTo>
                    <a:lnTo>
                      <a:pt x="146" y="375"/>
                    </a:lnTo>
                    <a:lnTo>
                      <a:pt x="146" y="375"/>
                    </a:lnTo>
                    <a:lnTo>
                      <a:pt x="144" y="375"/>
                    </a:lnTo>
                    <a:lnTo>
                      <a:pt x="144" y="375"/>
                    </a:lnTo>
                    <a:lnTo>
                      <a:pt x="144" y="377"/>
                    </a:lnTo>
                    <a:lnTo>
                      <a:pt x="143" y="379"/>
                    </a:lnTo>
                    <a:lnTo>
                      <a:pt x="143" y="381"/>
                    </a:lnTo>
                    <a:lnTo>
                      <a:pt x="115" y="335"/>
                    </a:lnTo>
                    <a:lnTo>
                      <a:pt x="108" y="323"/>
                    </a:lnTo>
                    <a:lnTo>
                      <a:pt x="73" y="267"/>
                    </a:lnTo>
                    <a:lnTo>
                      <a:pt x="55" y="237"/>
                    </a:lnTo>
                    <a:lnTo>
                      <a:pt x="41" y="211"/>
                    </a:lnTo>
                    <a:lnTo>
                      <a:pt x="21" y="180"/>
                    </a:lnTo>
                    <a:close/>
                  </a:path>
                </a:pathLst>
              </a:custGeom>
              <a:solidFill>
                <a:schemeClr val="accent1">
                  <a:lumMod val="75000"/>
                </a:schemeClr>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28"/>
              <p:cNvSpPr>
                <a:spLocks/>
              </p:cNvSpPr>
              <p:nvPr/>
            </p:nvSpPr>
            <p:spPr bwMode="auto">
              <a:xfrm>
                <a:off x="1918427" y="2164181"/>
                <a:ext cx="762192" cy="950983"/>
              </a:xfrm>
              <a:custGeom>
                <a:avLst/>
                <a:gdLst>
                  <a:gd name="T0" fmla="*/ 11 w 203"/>
                  <a:gd name="T1" fmla="*/ 189 h 274"/>
                  <a:gd name="T2" fmla="*/ 15 w 203"/>
                  <a:gd name="T3" fmla="*/ 168 h 274"/>
                  <a:gd name="T4" fmla="*/ 16 w 203"/>
                  <a:gd name="T5" fmla="*/ 162 h 274"/>
                  <a:gd name="T6" fmla="*/ 24 w 203"/>
                  <a:gd name="T7" fmla="*/ 120 h 274"/>
                  <a:gd name="T8" fmla="*/ 28 w 203"/>
                  <a:gd name="T9" fmla="*/ 102 h 274"/>
                  <a:gd name="T10" fmla="*/ 30 w 203"/>
                  <a:gd name="T11" fmla="*/ 92 h 274"/>
                  <a:gd name="T12" fmla="*/ 38 w 203"/>
                  <a:gd name="T13" fmla="*/ 49 h 274"/>
                  <a:gd name="T14" fmla="*/ 48 w 203"/>
                  <a:gd name="T15" fmla="*/ 0 h 274"/>
                  <a:gd name="T16" fmla="*/ 82 w 203"/>
                  <a:gd name="T17" fmla="*/ 6 h 274"/>
                  <a:gd name="T18" fmla="*/ 109 w 203"/>
                  <a:gd name="T19" fmla="*/ 11 h 274"/>
                  <a:gd name="T20" fmla="*/ 110 w 203"/>
                  <a:gd name="T21" fmla="*/ 11 h 274"/>
                  <a:gd name="T22" fmla="*/ 130 w 203"/>
                  <a:gd name="T23" fmla="*/ 14 h 274"/>
                  <a:gd name="T24" fmla="*/ 145 w 203"/>
                  <a:gd name="T25" fmla="*/ 17 h 274"/>
                  <a:gd name="T26" fmla="*/ 141 w 203"/>
                  <a:gd name="T27" fmla="*/ 38 h 274"/>
                  <a:gd name="T28" fmla="*/ 139 w 203"/>
                  <a:gd name="T29" fmla="*/ 53 h 274"/>
                  <a:gd name="T30" fmla="*/ 137 w 203"/>
                  <a:gd name="T31" fmla="*/ 66 h 274"/>
                  <a:gd name="T32" fmla="*/ 170 w 203"/>
                  <a:gd name="T33" fmla="*/ 71 h 274"/>
                  <a:gd name="T34" fmla="*/ 172 w 203"/>
                  <a:gd name="T35" fmla="*/ 71 h 274"/>
                  <a:gd name="T36" fmla="*/ 203 w 203"/>
                  <a:gd name="T37" fmla="*/ 76 h 274"/>
                  <a:gd name="T38" fmla="*/ 201 w 203"/>
                  <a:gd name="T39" fmla="*/ 92 h 274"/>
                  <a:gd name="T40" fmla="*/ 198 w 203"/>
                  <a:gd name="T41" fmla="*/ 115 h 274"/>
                  <a:gd name="T42" fmla="*/ 194 w 203"/>
                  <a:gd name="T43" fmla="*/ 143 h 274"/>
                  <a:gd name="T44" fmla="*/ 193 w 203"/>
                  <a:gd name="T45" fmla="*/ 149 h 274"/>
                  <a:gd name="T46" fmla="*/ 192 w 203"/>
                  <a:gd name="T47" fmla="*/ 157 h 274"/>
                  <a:gd name="T48" fmla="*/ 186 w 203"/>
                  <a:gd name="T49" fmla="*/ 200 h 274"/>
                  <a:gd name="T50" fmla="*/ 184 w 203"/>
                  <a:gd name="T51" fmla="*/ 212 h 274"/>
                  <a:gd name="T52" fmla="*/ 184 w 203"/>
                  <a:gd name="T53" fmla="*/ 217 h 274"/>
                  <a:gd name="T54" fmla="*/ 182 w 203"/>
                  <a:gd name="T55" fmla="*/ 230 h 274"/>
                  <a:gd name="T56" fmla="*/ 180 w 203"/>
                  <a:gd name="T57" fmla="*/ 242 h 274"/>
                  <a:gd name="T58" fmla="*/ 176 w 203"/>
                  <a:gd name="T59" fmla="*/ 274 h 274"/>
                  <a:gd name="T60" fmla="*/ 142 w 203"/>
                  <a:gd name="T61" fmla="*/ 270 h 274"/>
                  <a:gd name="T62" fmla="*/ 126 w 203"/>
                  <a:gd name="T63" fmla="*/ 267 h 274"/>
                  <a:gd name="T64" fmla="*/ 126 w 203"/>
                  <a:gd name="T65" fmla="*/ 266 h 274"/>
                  <a:gd name="T66" fmla="*/ 116 w 203"/>
                  <a:gd name="T67" fmla="*/ 265 h 274"/>
                  <a:gd name="T68" fmla="*/ 94 w 203"/>
                  <a:gd name="T69" fmla="*/ 262 h 274"/>
                  <a:gd name="T70" fmla="*/ 63 w 203"/>
                  <a:gd name="T71" fmla="*/ 256 h 274"/>
                  <a:gd name="T72" fmla="*/ 53 w 203"/>
                  <a:gd name="T73" fmla="*/ 254 h 274"/>
                  <a:gd name="T74" fmla="*/ 40 w 203"/>
                  <a:gd name="T75" fmla="*/ 252 h 274"/>
                  <a:gd name="T76" fmla="*/ 0 w 203"/>
                  <a:gd name="T77" fmla="*/ 245 h 274"/>
                  <a:gd name="T78" fmla="*/ 6 w 203"/>
                  <a:gd name="T79" fmla="*/ 215 h 274"/>
                  <a:gd name="T80" fmla="*/ 11 w 203"/>
                  <a:gd name="T81" fmla="*/ 18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3" h="274">
                    <a:moveTo>
                      <a:pt x="11" y="189"/>
                    </a:moveTo>
                    <a:lnTo>
                      <a:pt x="15" y="168"/>
                    </a:lnTo>
                    <a:lnTo>
                      <a:pt x="16" y="162"/>
                    </a:lnTo>
                    <a:lnTo>
                      <a:pt x="24" y="120"/>
                    </a:lnTo>
                    <a:lnTo>
                      <a:pt x="28" y="102"/>
                    </a:lnTo>
                    <a:lnTo>
                      <a:pt x="30" y="92"/>
                    </a:lnTo>
                    <a:lnTo>
                      <a:pt x="38" y="49"/>
                    </a:lnTo>
                    <a:lnTo>
                      <a:pt x="48" y="0"/>
                    </a:lnTo>
                    <a:lnTo>
                      <a:pt x="82" y="6"/>
                    </a:lnTo>
                    <a:lnTo>
                      <a:pt x="109" y="11"/>
                    </a:lnTo>
                    <a:lnTo>
                      <a:pt x="110" y="11"/>
                    </a:lnTo>
                    <a:lnTo>
                      <a:pt x="130" y="14"/>
                    </a:lnTo>
                    <a:lnTo>
                      <a:pt x="145" y="17"/>
                    </a:lnTo>
                    <a:lnTo>
                      <a:pt x="141" y="38"/>
                    </a:lnTo>
                    <a:lnTo>
                      <a:pt x="139" y="53"/>
                    </a:lnTo>
                    <a:lnTo>
                      <a:pt x="137" y="66"/>
                    </a:lnTo>
                    <a:lnTo>
                      <a:pt x="170" y="71"/>
                    </a:lnTo>
                    <a:lnTo>
                      <a:pt x="172" y="71"/>
                    </a:lnTo>
                    <a:lnTo>
                      <a:pt x="203" y="76"/>
                    </a:lnTo>
                    <a:lnTo>
                      <a:pt x="201" y="92"/>
                    </a:lnTo>
                    <a:lnTo>
                      <a:pt x="198" y="115"/>
                    </a:lnTo>
                    <a:lnTo>
                      <a:pt x="194" y="143"/>
                    </a:lnTo>
                    <a:lnTo>
                      <a:pt x="193" y="149"/>
                    </a:lnTo>
                    <a:lnTo>
                      <a:pt x="192" y="157"/>
                    </a:lnTo>
                    <a:lnTo>
                      <a:pt x="186" y="200"/>
                    </a:lnTo>
                    <a:lnTo>
                      <a:pt x="184" y="212"/>
                    </a:lnTo>
                    <a:lnTo>
                      <a:pt x="184" y="217"/>
                    </a:lnTo>
                    <a:lnTo>
                      <a:pt x="182" y="230"/>
                    </a:lnTo>
                    <a:lnTo>
                      <a:pt x="180" y="242"/>
                    </a:lnTo>
                    <a:lnTo>
                      <a:pt x="176" y="274"/>
                    </a:lnTo>
                    <a:lnTo>
                      <a:pt x="142" y="270"/>
                    </a:lnTo>
                    <a:lnTo>
                      <a:pt x="126" y="267"/>
                    </a:lnTo>
                    <a:lnTo>
                      <a:pt x="126" y="266"/>
                    </a:lnTo>
                    <a:lnTo>
                      <a:pt x="116" y="265"/>
                    </a:lnTo>
                    <a:lnTo>
                      <a:pt x="94" y="262"/>
                    </a:lnTo>
                    <a:lnTo>
                      <a:pt x="63" y="256"/>
                    </a:lnTo>
                    <a:lnTo>
                      <a:pt x="53" y="254"/>
                    </a:lnTo>
                    <a:lnTo>
                      <a:pt x="40" y="252"/>
                    </a:lnTo>
                    <a:lnTo>
                      <a:pt x="0" y="245"/>
                    </a:lnTo>
                    <a:lnTo>
                      <a:pt x="6" y="215"/>
                    </a:lnTo>
                    <a:lnTo>
                      <a:pt x="11" y="189"/>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29"/>
              <p:cNvSpPr>
                <a:spLocks noEditPoints="1"/>
              </p:cNvSpPr>
              <p:nvPr/>
            </p:nvSpPr>
            <p:spPr bwMode="auto">
              <a:xfrm>
                <a:off x="762000" y="1883051"/>
                <a:ext cx="1051297" cy="1839494"/>
              </a:xfrm>
              <a:custGeom>
                <a:avLst/>
                <a:gdLst>
                  <a:gd name="T0" fmla="*/ 39 w 280"/>
                  <a:gd name="T1" fmla="*/ 207 h 530"/>
                  <a:gd name="T2" fmla="*/ 38 w 280"/>
                  <a:gd name="T3" fmla="*/ 205 h 530"/>
                  <a:gd name="T4" fmla="*/ 31 w 280"/>
                  <a:gd name="T5" fmla="*/ 204 h 530"/>
                  <a:gd name="T6" fmla="*/ 27 w 280"/>
                  <a:gd name="T7" fmla="*/ 216 h 530"/>
                  <a:gd name="T8" fmla="*/ 14 w 280"/>
                  <a:gd name="T9" fmla="*/ 204 h 530"/>
                  <a:gd name="T10" fmla="*/ 15 w 280"/>
                  <a:gd name="T11" fmla="*/ 181 h 530"/>
                  <a:gd name="T12" fmla="*/ 5 w 280"/>
                  <a:gd name="T13" fmla="*/ 130 h 530"/>
                  <a:gd name="T14" fmla="*/ 6 w 280"/>
                  <a:gd name="T15" fmla="*/ 91 h 530"/>
                  <a:gd name="T16" fmla="*/ 19 w 280"/>
                  <a:gd name="T17" fmla="*/ 42 h 530"/>
                  <a:gd name="T18" fmla="*/ 29 w 280"/>
                  <a:gd name="T19" fmla="*/ 7 h 530"/>
                  <a:gd name="T20" fmla="*/ 91 w 280"/>
                  <a:gd name="T21" fmla="*/ 17 h 530"/>
                  <a:gd name="T22" fmla="*/ 136 w 280"/>
                  <a:gd name="T23" fmla="*/ 148 h 530"/>
                  <a:gd name="T24" fmla="*/ 128 w 280"/>
                  <a:gd name="T25" fmla="*/ 179 h 530"/>
                  <a:gd name="T26" fmla="*/ 147 w 280"/>
                  <a:gd name="T27" fmla="*/ 218 h 530"/>
                  <a:gd name="T28" fmla="*/ 241 w 280"/>
                  <a:gd name="T29" fmla="*/ 373 h 530"/>
                  <a:gd name="T30" fmla="*/ 267 w 280"/>
                  <a:gd name="T31" fmla="*/ 425 h 530"/>
                  <a:gd name="T32" fmla="*/ 272 w 280"/>
                  <a:gd name="T33" fmla="*/ 434 h 530"/>
                  <a:gd name="T34" fmla="*/ 272 w 280"/>
                  <a:gd name="T35" fmla="*/ 446 h 530"/>
                  <a:gd name="T36" fmla="*/ 276 w 280"/>
                  <a:gd name="T37" fmla="*/ 450 h 530"/>
                  <a:gd name="T38" fmla="*/ 279 w 280"/>
                  <a:gd name="T39" fmla="*/ 458 h 530"/>
                  <a:gd name="T40" fmla="*/ 267 w 280"/>
                  <a:gd name="T41" fmla="*/ 465 h 530"/>
                  <a:gd name="T42" fmla="*/ 262 w 280"/>
                  <a:gd name="T43" fmla="*/ 475 h 530"/>
                  <a:gd name="T44" fmla="*/ 261 w 280"/>
                  <a:gd name="T45" fmla="*/ 483 h 530"/>
                  <a:gd name="T46" fmla="*/ 258 w 280"/>
                  <a:gd name="T47" fmla="*/ 489 h 530"/>
                  <a:gd name="T48" fmla="*/ 253 w 280"/>
                  <a:gd name="T49" fmla="*/ 495 h 530"/>
                  <a:gd name="T50" fmla="*/ 249 w 280"/>
                  <a:gd name="T51" fmla="*/ 504 h 530"/>
                  <a:gd name="T52" fmla="*/ 249 w 280"/>
                  <a:gd name="T53" fmla="*/ 514 h 530"/>
                  <a:gd name="T54" fmla="*/ 253 w 280"/>
                  <a:gd name="T55" fmla="*/ 515 h 530"/>
                  <a:gd name="T56" fmla="*/ 251 w 280"/>
                  <a:gd name="T57" fmla="*/ 527 h 530"/>
                  <a:gd name="T58" fmla="*/ 249 w 280"/>
                  <a:gd name="T59" fmla="*/ 528 h 530"/>
                  <a:gd name="T60" fmla="*/ 245 w 280"/>
                  <a:gd name="T61" fmla="*/ 528 h 530"/>
                  <a:gd name="T62" fmla="*/ 151 w 280"/>
                  <a:gd name="T63" fmla="*/ 509 h 530"/>
                  <a:gd name="T64" fmla="*/ 149 w 280"/>
                  <a:gd name="T65" fmla="*/ 502 h 530"/>
                  <a:gd name="T66" fmla="*/ 130 w 280"/>
                  <a:gd name="T67" fmla="*/ 452 h 530"/>
                  <a:gd name="T68" fmla="*/ 120 w 280"/>
                  <a:gd name="T69" fmla="*/ 446 h 530"/>
                  <a:gd name="T70" fmla="*/ 94 w 280"/>
                  <a:gd name="T71" fmla="*/ 423 h 530"/>
                  <a:gd name="T72" fmla="*/ 70 w 280"/>
                  <a:gd name="T73" fmla="*/ 401 h 530"/>
                  <a:gd name="T74" fmla="*/ 52 w 280"/>
                  <a:gd name="T75" fmla="*/ 384 h 530"/>
                  <a:gd name="T76" fmla="*/ 56 w 280"/>
                  <a:gd name="T77" fmla="*/ 366 h 530"/>
                  <a:gd name="T78" fmla="*/ 51 w 280"/>
                  <a:gd name="T79" fmla="*/ 347 h 530"/>
                  <a:gd name="T80" fmla="*/ 37 w 280"/>
                  <a:gd name="T81" fmla="*/ 319 h 530"/>
                  <a:gd name="T82" fmla="*/ 32 w 280"/>
                  <a:gd name="T83" fmla="*/ 280 h 530"/>
                  <a:gd name="T84" fmla="*/ 30 w 280"/>
                  <a:gd name="T85" fmla="*/ 263 h 530"/>
                  <a:gd name="T86" fmla="*/ 24 w 280"/>
                  <a:gd name="T87" fmla="*/ 233 h 530"/>
                  <a:gd name="T88" fmla="*/ 31 w 280"/>
                  <a:gd name="T89" fmla="*/ 222 h 530"/>
                  <a:gd name="T90" fmla="*/ 37 w 280"/>
                  <a:gd name="T91" fmla="*/ 236 h 530"/>
                  <a:gd name="T92" fmla="*/ 33 w 280"/>
                  <a:gd name="T93" fmla="*/ 210 h 530"/>
                  <a:gd name="T94" fmla="*/ 62 w 280"/>
                  <a:gd name="T95" fmla="*/ 212 h 530"/>
                  <a:gd name="T96" fmla="*/ 59 w 280"/>
                  <a:gd name="T97" fmla="*/ 211 h 530"/>
                  <a:gd name="T98" fmla="*/ 82 w 280"/>
                  <a:gd name="T99" fmla="*/ 426 h 530"/>
                  <a:gd name="T100" fmla="*/ 70 w 280"/>
                  <a:gd name="T101" fmla="*/ 423 h 530"/>
                  <a:gd name="T102" fmla="*/ 63 w 280"/>
                  <a:gd name="T103" fmla="*/ 421 h 530"/>
                  <a:gd name="T104" fmla="*/ 116 w 280"/>
                  <a:gd name="T105" fmla="*/ 466 h 530"/>
                  <a:gd name="T106" fmla="*/ 110 w 280"/>
                  <a:gd name="T107" fmla="*/ 463 h 530"/>
                  <a:gd name="T108" fmla="*/ 103 w 280"/>
                  <a:gd name="T109" fmla="*/ 48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530">
                    <a:moveTo>
                      <a:pt x="60" y="208"/>
                    </a:moveTo>
                    <a:lnTo>
                      <a:pt x="54" y="211"/>
                    </a:lnTo>
                    <a:lnTo>
                      <a:pt x="50" y="210"/>
                    </a:lnTo>
                    <a:lnTo>
                      <a:pt x="48" y="206"/>
                    </a:lnTo>
                    <a:lnTo>
                      <a:pt x="39" y="207"/>
                    </a:lnTo>
                    <a:lnTo>
                      <a:pt x="39" y="202"/>
                    </a:lnTo>
                    <a:lnTo>
                      <a:pt x="38" y="200"/>
                    </a:lnTo>
                    <a:lnTo>
                      <a:pt x="37" y="200"/>
                    </a:lnTo>
                    <a:lnTo>
                      <a:pt x="38" y="202"/>
                    </a:lnTo>
                    <a:lnTo>
                      <a:pt x="38" y="205"/>
                    </a:lnTo>
                    <a:lnTo>
                      <a:pt x="35" y="201"/>
                    </a:lnTo>
                    <a:lnTo>
                      <a:pt x="33" y="203"/>
                    </a:lnTo>
                    <a:lnTo>
                      <a:pt x="31" y="202"/>
                    </a:lnTo>
                    <a:lnTo>
                      <a:pt x="31" y="200"/>
                    </a:lnTo>
                    <a:lnTo>
                      <a:pt x="31" y="204"/>
                    </a:lnTo>
                    <a:lnTo>
                      <a:pt x="29" y="206"/>
                    </a:lnTo>
                    <a:lnTo>
                      <a:pt x="31" y="209"/>
                    </a:lnTo>
                    <a:lnTo>
                      <a:pt x="29" y="211"/>
                    </a:lnTo>
                    <a:lnTo>
                      <a:pt x="29" y="216"/>
                    </a:lnTo>
                    <a:lnTo>
                      <a:pt x="27" y="216"/>
                    </a:lnTo>
                    <a:lnTo>
                      <a:pt x="23" y="210"/>
                    </a:lnTo>
                    <a:lnTo>
                      <a:pt x="21" y="211"/>
                    </a:lnTo>
                    <a:lnTo>
                      <a:pt x="19" y="204"/>
                    </a:lnTo>
                    <a:lnTo>
                      <a:pt x="15" y="202"/>
                    </a:lnTo>
                    <a:lnTo>
                      <a:pt x="14" y="204"/>
                    </a:lnTo>
                    <a:lnTo>
                      <a:pt x="12" y="203"/>
                    </a:lnTo>
                    <a:lnTo>
                      <a:pt x="17" y="196"/>
                    </a:lnTo>
                    <a:lnTo>
                      <a:pt x="17" y="189"/>
                    </a:lnTo>
                    <a:lnTo>
                      <a:pt x="15" y="188"/>
                    </a:lnTo>
                    <a:lnTo>
                      <a:pt x="15" y="181"/>
                    </a:lnTo>
                    <a:lnTo>
                      <a:pt x="10" y="173"/>
                    </a:lnTo>
                    <a:lnTo>
                      <a:pt x="5" y="161"/>
                    </a:lnTo>
                    <a:lnTo>
                      <a:pt x="1" y="152"/>
                    </a:lnTo>
                    <a:lnTo>
                      <a:pt x="5" y="146"/>
                    </a:lnTo>
                    <a:lnTo>
                      <a:pt x="5" y="130"/>
                    </a:lnTo>
                    <a:lnTo>
                      <a:pt x="9" y="121"/>
                    </a:lnTo>
                    <a:lnTo>
                      <a:pt x="11" y="115"/>
                    </a:lnTo>
                    <a:lnTo>
                      <a:pt x="11" y="107"/>
                    </a:lnTo>
                    <a:lnTo>
                      <a:pt x="7" y="97"/>
                    </a:lnTo>
                    <a:lnTo>
                      <a:pt x="6" y="91"/>
                    </a:lnTo>
                    <a:lnTo>
                      <a:pt x="0" y="82"/>
                    </a:lnTo>
                    <a:lnTo>
                      <a:pt x="2" y="78"/>
                    </a:lnTo>
                    <a:lnTo>
                      <a:pt x="1" y="72"/>
                    </a:lnTo>
                    <a:lnTo>
                      <a:pt x="19" y="49"/>
                    </a:lnTo>
                    <a:lnTo>
                      <a:pt x="19" y="42"/>
                    </a:lnTo>
                    <a:lnTo>
                      <a:pt x="25" y="34"/>
                    </a:lnTo>
                    <a:lnTo>
                      <a:pt x="27" y="27"/>
                    </a:lnTo>
                    <a:lnTo>
                      <a:pt x="29" y="13"/>
                    </a:lnTo>
                    <a:lnTo>
                      <a:pt x="26" y="10"/>
                    </a:lnTo>
                    <a:lnTo>
                      <a:pt x="29" y="7"/>
                    </a:lnTo>
                    <a:lnTo>
                      <a:pt x="31" y="0"/>
                    </a:lnTo>
                    <a:lnTo>
                      <a:pt x="42" y="4"/>
                    </a:lnTo>
                    <a:lnTo>
                      <a:pt x="52" y="6"/>
                    </a:lnTo>
                    <a:lnTo>
                      <a:pt x="62" y="9"/>
                    </a:lnTo>
                    <a:lnTo>
                      <a:pt x="91" y="17"/>
                    </a:lnTo>
                    <a:lnTo>
                      <a:pt x="118" y="25"/>
                    </a:lnTo>
                    <a:lnTo>
                      <a:pt x="136" y="31"/>
                    </a:lnTo>
                    <a:lnTo>
                      <a:pt x="164" y="38"/>
                    </a:lnTo>
                    <a:lnTo>
                      <a:pt x="154" y="77"/>
                    </a:lnTo>
                    <a:lnTo>
                      <a:pt x="136" y="148"/>
                    </a:lnTo>
                    <a:lnTo>
                      <a:pt x="132" y="161"/>
                    </a:lnTo>
                    <a:lnTo>
                      <a:pt x="130" y="167"/>
                    </a:lnTo>
                    <a:lnTo>
                      <a:pt x="128" y="175"/>
                    </a:lnTo>
                    <a:lnTo>
                      <a:pt x="128" y="177"/>
                    </a:lnTo>
                    <a:lnTo>
                      <a:pt x="128" y="179"/>
                    </a:lnTo>
                    <a:lnTo>
                      <a:pt x="126" y="183"/>
                    </a:lnTo>
                    <a:lnTo>
                      <a:pt x="129" y="187"/>
                    </a:lnTo>
                    <a:lnTo>
                      <a:pt x="137" y="200"/>
                    </a:lnTo>
                    <a:lnTo>
                      <a:pt x="144" y="211"/>
                    </a:lnTo>
                    <a:lnTo>
                      <a:pt x="147" y="218"/>
                    </a:lnTo>
                    <a:lnTo>
                      <a:pt x="167" y="249"/>
                    </a:lnTo>
                    <a:lnTo>
                      <a:pt x="181" y="275"/>
                    </a:lnTo>
                    <a:lnTo>
                      <a:pt x="199" y="305"/>
                    </a:lnTo>
                    <a:lnTo>
                      <a:pt x="234" y="361"/>
                    </a:lnTo>
                    <a:lnTo>
                      <a:pt x="241" y="373"/>
                    </a:lnTo>
                    <a:lnTo>
                      <a:pt x="269" y="419"/>
                    </a:lnTo>
                    <a:lnTo>
                      <a:pt x="268" y="419"/>
                    </a:lnTo>
                    <a:lnTo>
                      <a:pt x="268" y="422"/>
                    </a:lnTo>
                    <a:lnTo>
                      <a:pt x="268" y="423"/>
                    </a:lnTo>
                    <a:lnTo>
                      <a:pt x="267" y="425"/>
                    </a:lnTo>
                    <a:lnTo>
                      <a:pt x="269" y="428"/>
                    </a:lnTo>
                    <a:lnTo>
                      <a:pt x="269" y="431"/>
                    </a:lnTo>
                    <a:lnTo>
                      <a:pt x="270" y="432"/>
                    </a:lnTo>
                    <a:lnTo>
                      <a:pt x="271" y="432"/>
                    </a:lnTo>
                    <a:lnTo>
                      <a:pt x="272" y="434"/>
                    </a:lnTo>
                    <a:lnTo>
                      <a:pt x="272" y="439"/>
                    </a:lnTo>
                    <a:lnTo>
                      <a:pt x="272" y="440"/>
                    </a:lnTo>
                    <a:lnTo>
                      <a:pt x="272" y="441"/>
                    </a:lnTo>
                    <a:lnTo>
                      <a:pt x="273" y="443"/>
                    </a:lnTo>
                    <a:lnTo>
                      <a:pt x="272" y="446"/>
                    </a:lnTo>
                    <a:lnTo>
                      <a:pt x="272" y="447"/>
                    </a:lnTo>
                    <a:lnTo>
                      <a:pt x="274" y="448"/>
                    </a:lnTo>
                    <a:lnTo>
                      <a:pt x="275" y="449"/>
                    </a:lnTo>
                    <a:lnTo>
                      <a:pt x="276" y="450"/>
                    </a:lnTo>
                    <a:lnTo>
                      <a:pt x="276" y="450"/>
                    </a:lnTo>
                    <a:lnTo>
                      <a:pt x="278" y="453"/>
                    </a:lnTo>
                    <a:lnTo>
                      <a:pt x="280" y="454"/>
                    </a:lnTo>
                    <a:lnTo>
                      <a:pt x="280" y="456"/>
                    </a:lnTo>
                    <a:lnTo>
                      <a:pt x="280" y="458"/>
                    </a:lnTo>
                    <a:lnTo>
                      <a:pt x="279" y="458"/>
                    </a:lnTo>
                    <a:lnTo>
                      <a:pt x="275" y="462"/>
                    </a:lnTo>
                    <a:lnTo>
                      <a:pt x="273" y="462"/>
                    </a:lnTo>
                    <a:lnTo>
                      <a:pt x="272" y="463"/>
                    </a:lnTo>
                    <a:lnTo>
                      <a:pt x="268" y="464"/>
                    </a:lnTo>
                    <a:lnTo>
                      <a:pt x="267" y="465"/>
                    </a:lnTo>
                    <a:lnTo>
                      <a:pt x="266" y="467"/>
                    </a:lnTo>
                    <a:lnTo>
                      <a:pt x="262" y="470"/>
                    </a:lnTo>
                    <a:lnTo>
                      <a:pt x="262" y="471"/>
                    </a:lnTo>
                    <a:lnTo>
                      <a:pt x="263" y="472"/>
                    </a:lnTo>
                    <a:lnTo>
                      <a:pt x="262" y="475"/>
                    </a:lnTo>
                    <a:lnTo>
                      <a:pt x="262" y="476"/>
                    </a:lnTo>
                    <a:lnTo>
                      <a:pt x="261" y="477"/>
                    </a:lnTo>
                    <a:lnTo>
                      <a:pt x="261" y="479"/>
                    </a:lnTo>
                    <a:lnTo>
                      <a:pt x="260" y="481"/>
                    </a:lnTo>
                    <a:lnTo>
                      <a:pt x="261" y="483"/>
                    </a:lnTo>
                    <a:lnTo>
                      <a:pt x="259" y="483"/>
                    </a:lnTo>
                    <a:lnTo>
                      <a:pt x="259" y="485"/>
                    </a:lnTo>
                    <a:lnTo>
                      <a:pt x="259" y="487"/>
                    </a:lnTo>
                    <a:lnTo>
                      <a:pt x="258" y="489"/>
                    </a:lnTo>
                    <a:lnTo>
                      <a:pt x="258" y="489"/>
                    </a:lnTo>
                    <a:lnTo>
                      <a:pt x="256" y="491"/>
                    </a:lnTo>
                    <a:lnTo>
                      <a:pt x="255" y="493"/>
                    </a:lnTo>
                    <a:lnTo>
                      <a:pt x="254" y="493"/>
                    </a:lnTo>
                    <a:lnTo>
                      <a:pt x="253" y="495"/>
                    </a:lnTo>
                    <a:lnTo>
                      <a:pt x="253" y="495"/>
                    </a:lnTo>
                    <a:lnTo>
                      <a:pt x="250" y="495"/>
                    </a:lnTo>
                    <a:lnTo>
                      <a:pt x="250" y="499"/>
                    </a:lnTo>
                    <a:lnTo>
                      <a:pt x="249" y="501"/>
                    </a:lnTo>
                    <a:lnTo>
                      <a:pt x="250" y="503"/>
                    </a:lnTo>
                    <a:lnTo>
                      <a:pt x="249" y="504"/>
                    </a:lnTo>
                    <a:lnTo>
                      <a:pt x="249" y="504"/>
                    </a:lnTo>
                    <a:lnTo>
                      <a:pt x="249" y="507"/>
                    </a:lnTo>
                    <a:lnTo>
                      <a:pt x="247" y="509"/>
                    </a:lnTo>
                    <a:lnTo>
                      <a:pt x="247" y="510"/>
                    </a:lnTo>
                    <a:lnTo>
                      <a:pt x="249" y="514"/>
                    </a:lnTo>
                    <a:lnTo>
                      <a:pt x="249" y="514"/>
                    </a:lnTo>
                    <a:lnTo>
                      <a:pt x="249" y="514"/>
                    </a:lnTo>
                    <a:lnTo>
                      <a:pt x="250" y="514"/>
                    </a:lnTo>
                    <a:lnTo>
                      <a:pt x="252" y="514"/>
                    </a:lnTo>
                    <a:lnTo>
                      <a:pt x="253" y="515"/>
                    </a:lnTo>
                    <a:lnTo>
                      <a:pt x="255" y="518"/>
                    </a:lnTo>
                    <a:lnTo>
                      <a:pt x="255" y="520"/>
                    </a:lnTo>
                    <a:lnTo>
                      <a:pt x="254" y="524"/>
                    </a:lnTo>
                    <a:lnTo>
                      <a:pt x="251" y="526"/>
                    </a:lnTo>
                    <a:lnTo>
                      <a:pt x="251" y="527"/>
                    </a:lnTo>
                    <a:lnTo>
                      <a:pt x="251" y="528"/>
                    </a:lnTo>
                    <a:lnTo>
                      <a:pt x="251" y="528"/>
                    </a:lnTo>
                    <a:lnTo>
                      <a:pt x="250" y="528"/>
                    </a:lnTo>
                    <a:lnTo>
                      <a:pt x="249" y="528"/>
                    </a:lnTo>
                    <a:lnTo>
                      <a:pt x="249" y="528"/>
                    </a:lnTo>
                    <a:lnTo>
                      <a:pt x="249" y="528"/>
                    </a:lnTo>
                    <a:lnTo>
                      <a:pt x="249" y="529"/>
                    </a:lnTo>
                    <a:lnTo>
                      <a:pt x="248" y="529"/>
                    </a:lnTo>
                    <a:lnTo>
                      <a:pt x="247" y="530"/>
                    </a:lnTo>
                    <a:lnTo>
                      <a:pt x="245" y="528"/>
                    </a:lnTo>
                    <a:lnTo>
                      <a:pt x="243" y="528"/>
                    </a:lnTo>
                    <a:lnTo>
                      <a:pt x="243" y="529"/>
                    </a:lnTo>
                    <a:lnTo>
                      <a:pt x="190" y="523"/>
                    </a:lnTo>
                    <a:lnTo>
                      <a:pt x="152" y="518"/>
                    </a:lnTo>
                    <a:lnTo>
                      <a:pt x="151" y="509"/>
                    </a:lnTo>
                    <a:lnTo>
                      <a:pt x="153" y="516"/>
                    </a:lnTo>
                    <a:lnTo>
                      <a:pt x="153" y="512"/>
                    </a:lnTo>
                    <a:lnTo>
                      <a:pt x="151" y="508"/>
                    </a:lnTo>
                    <a:lnTo>
                      <a:pt x="149" y="510"/>
                    </a:lnTo>
                    <a:lnTo>
                      <a:pt x="149" y="502"/>
                    </a:lnTo>
                    <a:lnTo>
                      <a:pt x="151" y="501"/>
                    </a:lnTo>
                    <a:lnTo>
                      <a:pt x="151" y="489"/>
                    </a:lnTo>
                    <a:lnTo>
                      <a:pt x="149" y="483"/>
                    </a:lnTo>
                    <a:lnTo>
                      <a:pt x="144" y="473"/>
                    </a:lnTo>
                    <a:lnTo>
                      <a:pt x="130" y="452"/>
                    </a:lnTo>
                    <a:lnTo>
                      <a:pt x="125" y="450"/>
                    </a:lnTo>
                    <a:lnTo>
                      <a:pt x="122" y="452"/>
                    </a:lnTo>
                    <a:lnTo>
                      <a:pt x="119" y="450"/>
                    </a:lnTo>
                    <a:lnTo>
                      <a:pt x="118" y="448"/>
                    </a:lnTo>
                    <a:lnTo>
                      <a:pt x="120" y="446"/>
                    </a:lnTo>
                    <a:lnTo>
                      <a:pt x="120" y="443"/>
                    </a:lnTo>
                    <a:lnTo>
                      <a:pt x="117" y="434"/>
                    </a:lnTo>
                    <a:lnTo>
                      <a:pt x="108" y="433"/>
                    </a:lnTo>
                    <a:lnTo>
                      <a:pt x="103" y="430"/>
                    </a:lnTo>
                    <a:lnTo>
                      <a:pt x="94" y="423"/>
                    </a:lnTo>
                    <a:lnTo>
                      <a:pt x="93" y="419"/>
                    </a:lnTo>
                    <a:lnTo>
                      <a:pt x="87" y="410"/>
                    </a:lnTo>
                    <a:lnTo>
                      <a:pt x="83" y="407"/>
                    </a:lnTo>
                    <a:lnTo>
                      <a:pt x="74" y="405"/>
                    </a:lnTo>
                    <a:lnTo>
                      <a:pt x="70" y="401"/>
                    </a:lnTo>
                    <a:lnTo>
                      <a:pt x="65" y="399"/>
                    </a:lnTo>
                    <a:lnTo>
                      <a:pt x="54" y="397"/>
                    </a:lnTo>
                    <a:lnTo>
                      <a:pt x="52" y="393"/>
                    </a:lnTo>
                    <a:lnTo>
                      <a:pt x="48" y="390"/>
                    </a:lnTo>
                    <a:lnTo>
                      <a:pt x="52" y="384"/>
                    </a:lnTo>
                    <a:lnTo>
                      <a:pt x="51" y="381"/>
                    </a:lnTo>
                    <a:lnTo>
                      <a:pt x="53" y="376"/>
                    </a:lnTo>
                    <a:lnTo>
                      <a:pt x="52" y="374"/>
                    </a:lnTo>
                    <a:lnTo>
                      <a:pt x="54" y="370"/>
                    </a:lnTo>
                    <a:lnTo>
                      <a:pt x="56" y="366"/>
                    </a:lnTo>
                    <a:lnTo>
                      <a:pt x="56" y="362"/>
                    </a:lnTo>
                    <a:lnTo>
                      <a:pt x="49" y="357"/>
                    </a:lnTo>
                    <a:lnTo>
                      <a:pt x="48" y="354"/>
                    </a:lnTo>
                    <a:lnTo>
                      <a:pt x="51" y="350"/>
                    </a:lnTo>
                    <a:lnTo>
                      <a:pt x="51" y="347"/>
                    </a:lnTo>
                    <a:lnTo>
                      <a:pt x="48" y="344"/>
                    </a:lnTo>
                    <a:lnTo>
                      <a:pt x="44" y="334"/>
                    </a:lnTo>
                    <a:lnTo>
                      <a:pt x="40" y="331"/>
                    </a:lnTo>
                    <a:lnTo>
                      <a:pt x="40" y="324"/>
                    </a:lnTo>
                    <a:lnTo>
                      <a:pt x="37" y="319"/>
                    </a:lnTo>
                    <a:lnTo>
                      <a:pt x="33" y="302"/>
                    </a:lnTo>
                    <a:lnTo>
                      <a:pt x="27" y="295"/>
                    </a:lnTo>
                    <a:lnTo>
                      <a:pt x="29" y="281"/>
                    </a:lnTo>
                    <a:lnTo>
                      <a:pt x="31" y="278"/>
                    </a:lnTo>
                    <a:lnTo>
                      <a:pt x="32" y="280"/>
                    </a:lnTo>
                    <a:lnTo>
                      <a:pt x="35" y="279"/>
                    </a:lnTo>
                    <a:lnTo>
                      <a:pt x="38" y="271"/>
                    </a:lnTo>
                    <a:lnTo>
                      <a:pt x="38" y="270"/>
                    </a:lnTo>
                    <a:lnTo>
                      <a:pt x="37" y="263"/>
                    </a:lnTo>
                    <a:lnTo>
                      <a:pt x="30" y="263"/>
                    </a:lnTo>
                    <a:lnTo>
                      <a:pt x="27" y="259"/>
                    </a:lnTo>
                    <a:lnTo>
                      <a:pt x="25" y="253"/>
                    </a:lnTo>
                    <a:lnTo>
                      <a:pt x="22" y="245"/>
                    </a:lnTo>
                    <a:lnTo>
                      <a:pt x="24" y="239"/>
                    </a:lnTo>
                    <a:lnTo>
                      <a:pt x="24" y="233"/>
                    </a:lnTo>
                    <a:lnTo>
                      <a:pt x="23" y="230"/>
                    </a:lnTo>
                    <a:lnTo>
                      <a:pt x="25" y="222"/>
                    </a:lnTo>
                    <a:lnTo>
                      <a:pt x="27" y="218"/>
                    </a:lnTo>
                    <a:lnTo>
                      <a:pt x="30" y="218"/>
                    </a:lnTo>
                    <a:lnTo>
                      <a:pt x="31" y="222"/>
                    </a:lnTo>
                    <a:lnTo>
                      <a:pt x="30" y="223"/>
                    </a:lnTo>
                    <a:lnTo>
                      <a:pt x="29" y="228"/>
                    </a:lnTo>
                    <a:lnTo>
                      <a:pt x="36" y="238"/>
                    </a:lnTo>
                    <a:lnTo>
                      <a:pt x="40" y="239"/>
                    </a:lnTo>
                    <a:lnTo>
                      <a:pt x="37" y="236"/>
                    </a:lnTo>
                    <a:lnTo>
                      <a:pt x="36" y="223"/>
                    </a:lnTo>
                    <a:lnTo>
                      <a:pt x="33" y="220"/>
                    </a:lnTo>
                    <a:lnTo>
                      <a:pt x="35" y="215"/>
                    </a:lnTo>
                    <a:lnTo>
                      <a:pt x="33" y="213"/>
                    </a:lnTo>
                    <a:lnTo>
                      <a:pt x="33" y="210"/>
                    </a:lnTo>
                    <a:lnTo>
                      <a:pt x="37" y="209"/>
                    </a:lnTo>
                    <a:lnTo>
                      <a:pt x="47" y="210"/>
                    </a:lnTo>
                    <a:lnTo>
                      <a:pt x="57" y="214"/>
                    </a:lnTo>
                    <a:lnTo>
                      <a:pt x="59" y="212"/>
                    </a:lnTo>
                    <a:lnTo>
                      <a:pt x="62" y="212"/>
                    </a:lnTo>
                    <a:lnTo>
                      <a:pt x="62" y="214"/>
                    </a:lnTo>
                    <a:lnTo>
                      <a:pt x="62" y="214"/>
                    </a:lnTo>
                    <a:lnTo>
                      <a:pt x="62" y="211"/>
                    </a:lnTo>
                    <a:lnTo>
                      <a:pt x="63" y="210"/>
                    </a:lnTo>
                    <a:lnTo>
                      <a:pt x="59" y="211"/>
                    </a:lnTo>
                    <a:lnTo>
                      <a:pt x="60" y="208"/>
                    </a:lnTo>
                    <a:close/>
                    <a:moveTo>
                      <a:pt x="70" y="421"/>
                    </a:moveTo>
                    <a:lnTo>
                      <a:pt x="77" y="425"/>
                    </a:lnTo>
                    <a:lnTo>
                      <a:pt x="80" y="425"/>
                    </a:lnTo>
                    <a:lnTo>
                      <a:pt x="82" y="426"/>
                    </a:lnTo>
                    <a:lnTo>
                      <a:pt x="81" y="427"/>
                    </a:lnTo>
                    <a:lnTo>
                      <a:pt x="74" y="427"/>
                    </a:lnTo>
                    <a:lnTo>
                      <a:pt x="70" y="426"/>
                    </a:lnTo>
                    <a:lnTo>
                      <a:pt x="68" y="424"/>
                    </a:lnTo>
                    <a:lnTo>
                      <a:pt x="70" y="423"/>
                    </a:lnTo>
                    <a:lnTo>
                      <a:pt x="68" y="421"/>
                    </a:lnTo>
                    <a:lnTo>
                      <a:pt x="70" y="421"/>
                    </a:lnTo>
                    <a:close/>
                    <a:moveTo>
                      <a:pt x="58" y="425"/>
                    </a:moveTo>
                    <a:lnTo>
                      <a:pt x="56" y="420"/>
                    </a:lnTo>
                    <a:lnTo>
                      <a:pt x="63" y="421"/>
                    </a:lnTo>
                    <a:lnTo>
                      <a:pt x="65" y="426"/>
                    </a:lnTo>
                    <a:lnTo>
                      <a:pt x="59" y="427"/>
                    </a:lnTo>
                    <a:lnTo>
                      <a:pt x="58" y="425"/>
                    </a:lnTo>
                    <a:close/>
                    <a:moveTo>
                      <a:pt x="109" y="461"/>
                    </a:moveTo>
                    <a:lnTo>
                      <a:pt x="116" y="466"/>
                    </a:lnTo>
                    <a:lnTo>
                      <a:pt x="118" y="470"/>
                    </a:lnTo>
                    <a:lnTo>
                      <a:pt x="118" y="471"/>
                    </a:lnTo>
                    <a:lnTo>
                      <a:pt x="112" y="469"/>
                    </a:lnTo>
                    <a:lnTo>
                      <a:pt x="112" y="465"/>
                    </a:lnTo>
                    <a:lnTo>
                      <a:pt x="110" y="463"/>
                    </a:lnTo>
                    <a:lnTo>
                      <a:pt x="109" y="461"/>
                    </a:lnTo>
                    <a:close/>
                    <a:moveTo>
                      <a:pt x="110" y="495"/>
                    </a:moveTo>
                    <a:lnTo>
                      <a:pt x="107" y="495"/>
                    </a:lnTo>
                    <a:lnTo>
                      <a:pt x="105" y="489"/>
                    </a:lnTo>
                    <a:lnTo>
                      <a:pt x="103" y="483"/>
                    </a:lnTo>
                    <a:lnTo>
                      <a:pt x="105" y="482"/>
                    </a:lnTo>
                    <a:lnTo>
                      <a:pt x="105" y="485"/>
                    </a:lnTo>
                    <a:lnTo>
                      <a:pt x="110" y="495"/>
                    </a:lnTo>
                    <a:close/>
                  </a:path>
                </a:pathLst>
              </a:custGeom>
              <a:solidFill>
                <a:schemeClr val="accent1">
                  <a:lumMod val="75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31"/>
              <p:cNvSpPr>
                <a:spLocks/>
              </p:cNvSpPr>
              <p:nvPr/>
            </p:nvSpPr>
            <p:spPr bwMode="auto">
              <a:xfrm>
                <a:off x="4888342" y="2233595"/>
                <a:ext cx="533158" cy="961397"/>
              </a:xfrm>
              <a:custGeom>
                <a:avLst/>
                <a:gdLst>
                  <a:gd name="T0" fmla="*/ 114 w 142"/>
                  <a:gd name="T1" fmla="*/ 255 h 277"/>
                  <a:gd name="T2" fmla="*/ 115 w 142"/>
                  <a:gd name="T3" fmla="*/ 271 h 277"/>
                  <a:gd name="T4" fmla="*/ 106 w 142"/>
                  <a:gd name="T5" fmla="*/ 269 h 277"/>
                  <a:gd name="T6" fmla="*/ 92 w 142"/>
                  <a:gd name="T7" fmla="*/ 271 h 277"/>
                  <a:gd name="T8" fmla="*/ 90 w 142"/>
                  <a:gd name="T9" fmla="*/ 277 h 277"/>
                  <a:gd name="T10" fmla="*/ 86 w 142"/>
                  <a:gd name="T11" fmla="*/ 274 h 277"/>
                  <a:gd name="T12" fmla="*/ 83 w 142"/>
                  <a:gd name="T13" fmla="*/ 273 h 277"/>
                  <a:gd name="T14" fmla="*/ 78 w 142"/>
                  <a:gd name="T15" fmla="*/ 264 h 277"/>
                  <a:gd name="T16" fmla="*/ 79 w 142"/>
                  <a:gd name="T17" fmla="*/ 255 h 277"/>
                  <a:gd name="T18" fmla="*/ 76 w 142"/>
                  <a:gd name="T19" fmla="*/ 243 h 277"/>
                  <a:gd name="T20" fmla="*/ 64 w 142"/>
                  <a:gd name="T21" fmla="*/ 234 h 277"/>
                  <a:gd name="T22" fmla="*/ 60 w 142"/>
                  <a:gd name="T23" fmla="*/ 231 h 277"/>
                  <a:gd name="T24" fmla="*/ 49 w 142"/>
                  <a:gd name="T25" fmla="*/ 224 h 277"/>
                  <a:gd name="T26" fmla="*/ 45 w 142"/>
                  <a:gd name="T27" fmla="*/ 211 h 277"/>
                  <a:gd name="T28" fmla="*/ 50 w 142"/>
                  <a:gd name="T29" fmla="*/ 197 h 277"/>
                  <a:gd name="T30" fmla="*/ 51 w 142"/>
                  <a:gd name="T31" fmla="*/ 188 h 277"/>
                  <a:gd name="T32" fmla="*/ 39 w 142"/>
                  <a:gd name="T33" fmla="*/ 182 h 277"/>
                  <a:gd name="T34" fmla="*/ 30 w 142"/>
                  <a:gd name="T35" fmla="*/ 178 h 277"/>
                  <a:gd name="T36" fmla="*/ 28 w 142"/>
                  <a:gd name="T37" fmla="*/ 166 h 277"/>
                  <a:gd name="T38" fmla="*/ 14 w 142"/>
                  <a:gd name="T39" fmla="*/ 154 h 277"/>
                  <a:gd name="T40" fmla="*/ 3 w 142"/>
                  <a:gd name="T41" fmla="*/ 139 h 277"/>
                  <a:gd name="T42" fmla="*/ 0 w 142"/>
                  <a:gd name="T43" fmla="*/ 129 h 277"/>
                  <a:gd name="T44" fmla="*/ 2 w 142"/>
                  <a:gd name="T45" fmla="*/ 113 h 277"/>
                  <a:gd name="T46" fmla="*/ 2 w 142"/>
                  <a:gd name="T47" fmla="*/ 105 h 277"/>
                  <a:gd name="T48" fmla="*/ 12 w 142"/>
                  <a:gd name="T49" fmla="*/ 98 h 277"/>
                  <a:gd name="T50" fmla="*/ 17 w 142"/>
                  <a:gd name="T51" fmla="*/ 84 h 277"/>
                  <a:gd name="T52" fmla="*/ 11 w 142"/>
                  <a:gd name="T53" fmla="*/ 70 h 277"/>
                  <a:gd name="T54" fmla="*/ 16 w 142"/>
                  <a:gd name="T55" fmla="*/ 60 h 277"/>
                  <a:gd name="T56" fmla="*/ 29 w 142"/>
                  <a:gd name="T57" fmla="*/ 55 h 277"/>
                  <a:gd name="T58" fmla="*/ 35 w 142"/>
                  <a:gd name="T59" fmla="*/ 48 h 277"/>
                  <a:gd name="T60" fmla="*/ 41 w 142"/>
                  <a:gd name="T61" fmla="*/ 31 h 277"/>
                  <a:gd name="T62" fmla="*/ 37 w 142"/>
                  <a:gd name="T63" fmla="*/ 22 h 277"/>
                  <a:gd name="T64" fmla="*/ 30 w 142"/>
                  <a:gd name="T65" fmla="*/ 13 h 277"/>
                  <a:gd name="T66" fmla="*/ 23 w 142"/>
                  <a:gd name="T67" fmla="*/ 6 h 277"/>
                  <a:gd name="T68" fmla="*/ 78 w 142"/>
                  <a:gd name="T69" fmla="*/ 3 h 277"/>
                  <a:gd name="T70" fmla="*/ 115 w 142"/>
                  <a:gd name="T71" fmla="*/ 9 h 277"/>
                  <a:gd name="T72" fmla="*/ 130 w 142"/>
                  <a:gd name="T73" fmla="*/ 59 h 277"/>
                  <a:gd name="T74" fmla="*/ 135 w 142"/>
                  <a:gd name="T75" fmla="*/ 115 h 277"/>
                  <a:gd name="T76" fmla="*/ 135 w 142"/>
                  <a:gd name="T77" fmla="*/ 158 h 277"/>
                  <a:gd name="T78" fmla="*/ 137 w 142"/>
                  <a:gd name="T79" fmla="*/ 163 h 277"/>
                  <a:gd name="T80" fmla="*/ 136 w 142"/>
                  <a:gd name="T81" fmla="*/ 168 h 277"/>
                  <a:gd name="T82" fmla="*/ 140 w 142"/>
                  <a:gd name="T83" fmla="*/ 174 h 277"/>
                  <a:gd name="T84" fmla="*/ 142 w 142"/>
                  <a:gd name="T85" fmla="*/ 183 h 277"/>
                  <a:gd name="T86" fmla="*/ 139 w 142"/>
                  <a:gd name="T87" fmla="*/ 191 h 277"/>
                  <a:gd name="T88" fmla="*/ 138 w 142"/>
                  <a:gd name="T89" fmla="*/ 197 h 277"/>
                  <a:gd name="T90" fmla="*/ 135 w 142"/>
                  <a:gd name="T91" fmla="*/ 201 h 277"/>
                  <a:gd name="T92" fmla="*/ 131 w 142"/>
                  <a:gd name="T93" fmla="*/ 208 h 277"/>
                  <a:gd name="T94" fmla="*/ 128 w 142"/>
                  <a:gd name="T95" fmla="*/ 212 h 277"/>
                  <a:gd name="T96" fmla="*/ 129 w 142"/>
                  <a:gd name="T97" fmla="*/ 217 h 277"/>
                  <a:gd name="T98" fmla="*/ 127 w 142"/>
                  <a:gd name="T99" fmla="*/ 222 h 277"/>
                  <a:gd name="T100" fmla="*/ 127 w 142"/>
                  <a:gd name="T101" fmla="*/ 227 h 277"/>
                  <a:gd name="T102" fmla="*/ 127 w 142"/>
                  <a:gd name="T103" fmla="*/ 229 h 277"/>
                  <a:gd name="T104" fmla="*/ 126 w 142"/>
                  <a:gd name="T105" fmla="*/ 232 h 277"/>
                  <a:gd name="T106" fmla="*/ 124 w 142"/>
                  <a:gd name="T107" fmla="*/ 24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77">
                    <a:moveTo>
                      <a:pt x="128" y="248"/>
                    </a:moveTo>
                    <a:lnTo>
                      <a:pt x="127" y="250"/>
                    </a:lnTo>
                    <a:lnTo>
                      <a:pt x="119" y="253"/>
                    </a:lnTo>
                    <a:lnTo>
                      <a:pt x="118" y="254"/>
                    </a:lnTo>
                    <a:lnTo>
                      <a:pt x="116" y="254"/>
                    </a:lnTo>
                    <a:lnTo>
                      <a:pt x="114" y="255"/>
                    </a:lnTo>
                    <a:lnTo>
                      <a:pt x="113" y="260"/>
                    </a:lnTo>
                    <a:lnTo>
                      <a:pt x="113" y="262"/>
                    </a:lnTo>
                    <a:lnTo>
                      <a:pt x="115" y="265"/>
                    </a:lnTo>
                    <a:lnTo>
                      <a:pt x="117" y="267"/>
                    </a:lnTo>
                    <a:lnTo>
                      <a:pt x="116" y="270"/>
                    </a:lnTo>
                    <a:lnTo>
                      <a:pt x="115" y="271"/>
                    </a:lnTo>
                    <a:lnTo>
                      <a:pt x="115" y="271"/>
                    </a:lnTo>
                    <a:lnTo>
                      <a:pt x="113" y="272"/>
                    </a:lnTo>
                    <a:lnTo>
                      <a:pt x="112" y="271"/>
                    </a:lnTo>
                    <a:lnTo>
                      <a:pt x="110" y="270"/>
                    </a:lnTo>
                    <a:lnTo>
                      <a:pt x="107" y="269"/>
                    </a:lnTo>
                    <a:lnTo>
                      <a:pt x="106" y="269"/>
                    </a:lnTo>
                    <a:lnTo>
                      <a:pt x="106" y="268"/>
                    </a:lnTo>
                    <a:lnTo>
                      <a:pt x="101" y="266"/>
                    </a:lnTo>
                    <a:lnTo>
                      <a:pt x="98" y="265"/>
                    </a:lnTo>
                    <a:lnTo>
                      <a:pt x="96" y="265"/>
                    </a:lnTo>
                    <a:lnTo>
                      <a:pt x="94" y="267"/>
                    </a:lnTo>
                    <a:lnTo>
                      <a:pt x="92" y="271"/>
                    </a:lnTo>
                    <a:lnTo>
                      <a:pt x="92" y="272"/>
                    </a:lnTo>
                    <a:lnTo>
                      <a:pt x="90" y="273"/>
                    </a:lnTo>
                    <a:lnTo>
                      <a:pt x="90" y="275"/>
                    </a:lnTo>
                    <a:lnTo>
                      <a:pt x="92" y="277"/>
                    </a:lnTo>
                    <a:lnTo>
                      <a:pt x="92" y="277"/>
                    </a:lnTo>
                    <a:lnTo>
                      <a:pt x="90" y="277"/>
                    </a:lnTo>
                    <a:lnTo>
                      <a:pt x="89" y="275"/>
                    </a:lnTo>
                    <a:lnTo>
                      <a:pt x="88" y="275"/>
                    </a:lnTo>
                    <a:lnTo>
                      <a:pt x="87" y="273"/>
                    </a:lnTo>
                    <a:lnTo>
                      <a:pt x="86" y="273"/>
                    </a:lnTo>
                    <a:lnTo>
                      <a:pt x="86" y="273"/>
                    </a:lnTo>
                    <a:lnTo>
                      <a:pt x="86" y="274"/>
                    </a:lnTo>
                    <a:lnTo>
                      <a:pt x="88" y="276"/>
                    </a:lnTo>
                    <a:lnTo>
                      <a:pt x="88" y="277"/>
                    </a:lnTo>
                    <a:lnTo>
                      <a:pt x="87" y="277"/>
                    </a:lnTo>
                    <a:lnTo>
                      <a:pt x="86" y="277"/>
                    </a:lnTo>
                    <a:lnTo>
                      <a:pt x="83" y="275"/>
                    </a:lnTo>
                    <a:lnTo>
                      <a:pt x="83" y="273"/>
                    </a:lnTo>
                    <a:lnTo>
                      <a:pt x="81" y="271"/>
                    </a:lnTo>
                    <a:lnTo>
                      <a:pt x="80" y="269"/>
                    </a:lnTo>
                    <a:lnTo>
                      <a:pt x="80" y="267"/>
                    </a:lnTo>
                    <a:lnTo>
                      <a:pt x="80" y="265"/>
                    </a:lnTo>
                    <a:lnTo>
                      <a:pt x="78" y="265"/>
                    </a:lnTo>
                    <a:lnTo>
                      <a:pt x="78" y="264"/>
                    </a:lnTo>
                    <a:lnTo>
                      <a:pt x="78" y="263"/>
                    </a:lnTo>
                    <a:lnTo>
                      <a:pt x="78" y="261"/>
                    </a:lnTo>
                    <a:lnTo>
                      <a:pt x="79" y="261"/>
                    </a:lnTo>
                    <a:lnTo>
                      <a:pt x="80" y="260"/>
                    </a:lnTo>
                    <a:lnTo>
                      <a:pt x="80" y="257"/>
                    </a:lnTo>
                    <a:lnTo>
                      <a:pt x="79" y="255"/>
                    </a:lnTo>
                    <a:lnTo>
                      <a:pt x="78" y="253"/>
                    </a:lnTo>
                    <a:lnTo>
                      <a:pt x="76" y="250"/>
                    </a:lnTo>
                    <a:lnTo>
                      <a:pt x="76" y="247"/>
                    </a:lnTo>
                    <a:lnTo>
                      <a:pt x="76" y="246"/>
                    </a:lnTo>
                    <a:lnTo>
                      <a:pt x="76" y="244"/>
                    </a:lnTo>
                    <a:lnTo>
                      <a:pt x="76" y="243"/>
                    </a:lnTo>
                    <a:lnTo>
                      <a:pt x="74" y="243"/>
                    </a:lnTo>
                    <a:lnTo>
                      <a:pt x="70" y="241"/>
                    </a:lnTo>
                    <a:lnTo>
                      <a:pt x="70" y="239"/>
                    </a:lnTo>
                    <a:lnTo>
                      <a:pt x="70" y="238"/>
                    </a:lnTo>
                    <a:lnTo>
                      <a:pt x="69" y="236"/>
                    </a:lnTo>
                    <a:lnTo>
                      <a:pt x="64" y="234"/>
                    </a:lnTo>
                    <a:lnTo>
                      <a:pt x="63" y="234"/>
                    </a:lnTo>
                    <a:lnTo>
                      <a:pt x="63" y="234"/>
                    </a:lnTo>
                    <a:lnTo>
                      <a:pt x="62" y="235"/>
                    </a:lnTo>
                    <a:lnTo>
                      <a:pt x="61" y="235"/>
                    </a:lnTo>
                    <a:lnTo>
                      <a:pt x="59" y="234"/>
                    </a:lnTo>
                    <a:lnTo>
                      <a:pt x="60" y="231"/>
                    </a:lnTo>
                    <a:lnTo>
                      <a:pt x="58" y="231"/>
                    </a:lnTo>
                    <a:lnTo>
                      <a:pt x="57" y="230"/>
                    </a:lnTo>
                    <a:lnTo>
                      <a:pt x="54" y="228"/>
                    </a:lnTo>
                    <a:lnTo>
                      <a:pt x="53" y="227"/>
                    </a:lnTo>
                    <a:lnTo>
                      <a:pt x="51" y="225"/>
                    </a:lnTo>
                    <a:lnTo>
                      <a:pt x="49" y="224"/>
                    </a:lnTo>
                    <a:lnTo>
                      <a:pt x="47" y="222"/>
                    </a:lnTo>
                    <a:lnTo>
                      <a:pt x="46" y="220"/>
                    </a:lnTo>
                    <a:lnTo>
                      <a:pt x="45" y="218"/>
                    </a:lnTo>
                    <a:lnTo>
                      <a:pt x="44" y="214"/>
                    </a:lnTo>
                    <a:lnTo>
                      <a:pt x="45" y="212"/>
                    </a:lnTo>
                    <a:lnTo>
                      <a:pt x="45" y="211"/>
                    </a:lnTo>
                    <a:lnTo>
                      <a:pt x="46" y="209"/>
                    </a:lnTo>
                    <a:lnTo>
                      <a:pt x="47" y="204"/>
                    </a:lnTo>
                    <a:lnTo>
                      <a:pt x="47" y="203"/>
                    </a:lnTo>
                    <a:lnTo>
                      <a:pt x="48" y="202"/>
                    </a:lnTo>
                    <a:lnTo>
                      <a:pt x="50" y="199"/>
                    </a:lnTo>
                    <a:lnTo>
                      <a:pt x="50" y="197"/>
                    </a:lnTo>
                    <a:lnTo>
                      <a:pt x="49" y="195"/>
                    </a:lnTo>
                    <a:lnTo>
                      <a:pt x="49" y="193"/>
                    </a:lnTo>
                    <a:lnTo>
                      <a:pt x="50" y="191"/>
                    </a:lnTo>
                    <a:lnTo>
                      <a:pt x="51" y="190"/>
                    </a:lnTo>
                    <a:lnTo>
                      <a:pt x="51" y="189"/>
                    </a:lnTo>
                    <a:lnTo>
                      <a:pt x="51" y="188"/>
                    </a:lnTo>
                    <a:lnTo>
                      <a:pt x="51" y="187"/>
                    </a:lnTo>
                    <a:lnTo>
                      <a:pt x="47" y="184"/>
                    </a:lnTo>
                    <a:lnTo>
                      <a:pt x="45" y="183"/>
                    </a:lnTo>
                    <a:lnTo>
                      <a:pt x="44" y="184"/>
                    </a:lnTo>
                    <a:lnTo>
                      <a:pt x="41" y="182"/>
                    </a:lnTo>
                    <a:lnTo>
                      <a:pt x="39" y="182"/>
                    </a:lnTo>
                    <a:lnTo>
                      <a:pt x="37" y="186"/>
                    </a:lnTo>
                    <a:lnTo>
                      <a:pt x="35" y="187"/>
                    </a:lnTo>
                    <a:lnTo>
                      <a:pt x="33" y="187"/>
                    </a:lnTo>
                    <a:lnTo>
                      <a:pt x="32" y="184"/>
                    </a:lnTo>
                    <a:lnTo>
                      <a:pt x="31" y="179"/>
                    </a:lnTo>
                    <a:lnTo>
                      <a:pt x="30" y="178"/>
                    </a:lnTo>
                    <a:lnTo>
                      <a:pt x="31" y="176"/>
                    </a:lnTo>
                    <a:lnTo>
                      <a:pt x="30" y="174"/>
                    </a:lnTo>
                    <a:lnTo>
                      <a:pt x="30" y="171"/>
                    </a:lnTo>
                    <a:lnTo>
                      <a:pt x="29" y="170"/>
                    </a:lnTo>
                    <a:lnTo>
                      <a:pt x="29" y="168"/>
                    </a:lnTo>
                    <a:lnTo>
                      <a:pt x="28" y="166"/>
                    </a:lnTo>
                    <a:lnTo>
                      <a:pt x="25" y="164"/>
                    </a:lnTo>
                    <a:lnTo>
                      <a:pt x="21" y="162"/>
                    </a:lnTo>
                    <a:lnTo>
                      <a:pt x="18" y="160"/>
                    </a:lnTo>
                    <a:lnTo>
                      <a:pt x="17" y="158"/>
                    </a:lnTo>
                    <a:lnTo>
                      <a:pt x="16" y="155"/>
                    </a:lnTo>
                    <a:lnTo>
                      <a:pt x="14" y="154"/>
                    </a:lnTo>
                    <a:lnTo>
                      <a:pt x="12" y="152"/>
                    </a:lnTo>
                    <a:lnTo>
                      <a:pt x="8" y="148"/>
                    </a:lnTo>
                    <a:lnTo>
                      <a:pt x="6" y="146"/>
                    </a:lnTo>
                    <a:lnTo>
                      <a:pt x="6" y="144"/>
                    </a:lnTo>
                    <a:lnTo>
                      <a:pt x="5" y="142"/>
                    </a:lnTo>
                    <a:lnTo>
                      <a:pt x="3" y="139"/>
                    </a:lnTo>
                    <a:lnTo>
                      <a:pt x="3" y="138"/>
                    </a:lnTo>
                    <a:lnTo>
                      <a:pt x="3" y="137"/>
                    </a:lnTo>
                    <a:lnTo>
                      <a:pt x="4" y="136"/>
                    </a:lnTo>
                    <a:lnTo>
                      <a:pt x="3" y="135"/>
                    </a:lnTo>
                    <a:lnTo>
                      <a:pt x="1" y="132"/>
                    </a:lnTo>
                    <a:lnTo>
                      <a:pt x="0" y="129"/>
                    </a:lnTo>
                    <a:lnTo>
                      <a:pt x="0" y="126"/>
                    </a:lnTo>
                    <a:lnTo>
                      <a:pt x="0" y="123"/>
                    </a:lnTo>
                    <a:lnTo>
                      <a:pt x="0" y="120"/>
                    </a:lnTo>
                    <a:lnTo>
                      <a:pt x="0" y="117"/>
                    </a:lnTo>
                    <a:lnTo>
                      <a:pt x="2" y="114"/>
                    </a:lnTo>
                    <a:lnTo>
                      <a:pt x="2" y="113"/>
                    </a:lnTo>
                    <a:lnTo>
                      <a:pt x="4" y="113"/>
                    </a:lnTo>
                    <a:lnTo>
                      <a:pt x="4" y="112"/>
                    </a:lnTo>
                    <a:lnTo>
                      <a:pt x="4" y="110"/>
                    </a:lnTo>
                    <a:lnTo>
                      <a:pt x="4" y="107"/>
                    </a:lnTo>
                    <a:lnTo>
                      <a:pt x="4" y="106"/>
                    </a:lnTo>
                    <a:lnTo>
                      <a:pt x="2" y="105"/>
                    </a:lnTo>
                    <a:lnTo>
                      <a:pt x="2" y="103"/>
                    </a:lnTo>
                    <a:lnTo>
                      <a:pt x="4" y="102"/>
                    </a:lnTo>
                    <a:lnTo>
                      <a:pt x="7" y="100"/>
                    </a:lnTo>
                    <a:lnTo>
                      <a:pt x="9" y="99"/>
                    </a:lnTo>
                    <a:lnTo>
                      <a:pt x="11" y="99"/>
                    </a:lnTo>
                    <a:lnTo>
                      <a:pt x="12" y="98"/>
                    </a:lnTo>
                    <a:lnTo>
                      <a:pt x="12" y="97"/>
                    </a:lnTo>
                    <a:lnTo>
                      <a:pt x="13" y="94"/>
                    </a:lnTo>
                    <a:lnTo>
                      <a:pt x="13" y="90"/>
                    </a:lnTo>
                    <a:lnTo>
                      <a:pt x="14" y="88"/>
                    </a:lnTo>
                    <a:lnTo>
                      <a:pt x="16" y="86"/>
                    </a:lnTo>
                    <a:lnTo>
                      <a:pt x="17" y="84"/>
                    </a:lnTo>
                    <a:lnTo>
                      <a:pt x="16" y="78"/>
                    </a:lnTo>
                    <a:lnTo>
                      <a:pt x="16" y="76"/>
                    </a:lnTo>
                    <a:lnTo>
                      <a:pt x="15" y="74"/>
                    </a:lnTo>
                    <a:lnTo>
                      <a:pt x="14" y="73"/>
                    </a:lnTo>
                    <a:lnTo>
                      <a:pt x="13" y="73"/>
                    </a:lnTo>
                    <a:lnTo>
                      <a:pt x="11" y="70"/>
                    </a:lnTo>
                    <a:lnTo>
                      <a:pt x="11" y="68"/>
                    </a:lnTo>
                    <a:lnTo>
                      <a:pt x="12" y="65"/>
                    </a:lnTo>
                    <a:lnTo>
                      <a:pt x="12" y="62"/>
                    </a:lnTo>
                    <a:lnTo>
                      <a:pt x="13" y="60"/>
                    </a:lnTo>
                    <a:lnTo>
                      <a:pt x="14" y="60"/>
                    </a:lnTo>
                    <a:lnTo>
                      <a:pt x="16" y="60"/>
                    </a:lnTo>
                    <a:lnTo>
                      <a:pt x="19" y="59"/>
                    </a:lnTo>
                    <a:lnTo>
                      <a:pt x="22" y="59"/>
                    </a:lnTo>
                    <a:lnTo>
                      <a:pt x="24" y="59"/>
                    </a:lnTo>
                    <a:lnTo>
                      <a:pt x="26" y="58"/>
                    </a:lnTo>
                    <a:lnTo>
                      <a:pt x="27" y="55"/>
                    </a:lnTo>
                    <a:lnTo>
                      <a:pt x="29" y="55"/>
                    </a:lnTo>
                    <a:lnTo>
                      <a:pt x="32" y="55"/>
                    </a:lnTo>
                    <a:lnTo>
                      <a:pt x="33" y="53"/>
                    </a:lnTo>
                    <a:lnTo>
                      <a:pt x="33" y="52"/>
                    </a:lnTo>
                    <a:lnTo>
                      <a:pt x="35" y="51"/>
                    </a:lnTo>
                    <a:lnTo>
                      <a:pt x="35" y="51"/>
                    </a:lnTo>
                    <a:lnTo>
                      <a:pt x="35" y="48"/>
                    </a:lnTo>
                    <a:lnTo>
                      <a:pt x="35" y="44"/>
                    </a:lnTo>
                    <a:lnTo>
                      <a:pt x="36" y="43"/>
                    </a:lnTo>
                    <a:lnTo>
                      <a:pt x="38" y="41"/>
                    </a:lnTo>
                    <a:lnTo>
                      <a:pt x="39" y="40"/>
                    </a:lnTo>
                    <a:lnTo>
                      <a:pt x="41" y="33"/>
                    </a:lnTo>
                    <a:lnTo>
                      <a:pt x="41" y="31"/>
                    </a:lnTo>
                    <a:lnTo>
                      <a:pt x="41" y="28"/>
                    </a:lnTo>
                    <a:lnTo>
                      <a:pt x="40" y="27"/>
                    </a:lnTo>
                    <a:lnTo>
                      <a:pt x="39" y="25"/>
                    </a:lnTo>
                    <a:lnTo>
                      <a:pt x="39" y="24"/>
                    </a:lnTo>
                    <a:lnTo>
                      <a:pt x="39" y="24"/>
                    </a:lnTo>
                    <a:lnTo>
                      <a:pt x="37" y="22"/>
                    </a:lnTo>
                    <a:lnTo>
                      <a:pt x="34" y="21"/>
                    </a:lnTo>
                    <a:lnTo>
                      <a:pt x="33" y="20"/>
                    </a:lnTo>
                    <a:lnTo>
                      <a:pt x="32" y="18"/>
                    </a:lnTo>
                    <a:lnTo>
                      <a:pt x="31" y="18"/>
                    </a:lnTo>
                    <a:lnTo>
                      <a:pt x="30" y="14"/>
                    </a:lnTo>
                    <a:lnTo>
                      <a:pt x="30" y="13"/>
                    </a:lnTo>
                    <a:lnTo>
                      <a:pt x="28" y="12"/>
                    </a:lnTo>
                    <a:lnTo>
                      <a:pt x="26" y="10"/>
                    </a:lnTo>
                    <a:lnTo>
                      <a:pt x="24" y="8"/>
                    </a:lnTo>
                    <a:lnTo>
                      <a:pt x="23" y="7"/>
                    </a:lnTo>
                    <a:lnTo>
                      <a:pt x="23" y="6"/>
                    </a:lnTo>
                    <a:lnTo>
                      <a:pt x="23" y="6"/>
                    </a:lnTo>
                    <a:lnTo>
                      <a:pt x="30" y="5"/>
                    </a:lnTo>
                    <a:lnTo>
                      <a:pt x="47" y="4"/>
                    </a:lnTo>
                    <a:lnTo>
                      <a:pt x="49" y="4"/>
                    </a:lnTo>
                    <a:lnTo>
                      <a:pt x="63" y="4"/>
                    </a:lnTo>
                    <a:lnTo>
                      <a:pt x="65" y="4"/>
                    </a:lnTo>
                    <a:lnTo>
                      <a:pt x="78" y="3"/>
                    </a:lnTo>
                    <a:lnTo>
                      <a:pt x="84" y="2"/>
                    </a:lnTo>
                    <a:lnTo>
                      <a:pt x="86" y="2"/>
                    </a:lnTo>
                    <a:lnTo>
                      <a:pt x="100" y="1"/>
                    </a:lnTo>
                    <a:lnTo>
                      <a:pt x="103" y="1"/>
                    </a:lnTo>
                    <a:lnTo>
                      <a:pt x="116" y="0"/>
                    </a:lnTo>
                    <a:lnTo>
                      <a:pt x="115" y="9"/>
                    </a:lnTo>
                    <a:lnTo>
                      <a:pt x="119" y="16"/>
                    </a:lnTo>
                    <a:lnTo>
                      <a:pt x="122" y="21"/>
                    </a:lnTo>
                    <a:lnTo>
                      <a:pt x="125" y="31"/>
                    </a:lnTo>
                    <a:lnTo>
                      <a:pt x="128" y="37"/>
                    </a:lnTo>
                    <a:lnTo>
                      <a:pt x="129" y="50"/>
                    </a:lnTo>
                    <a:lnTo>
                      <a:pt x="130" y="59"/>
                    </a:lnTo>
                    <a:lnTo>
                      <a:pt x="131" y="64"/>
                    </a:lnTo>
                    <a:lnTo>
                      <a:pt x="131" y="73"/>
                    </a:lnTo>
                    <a:lnTo>
                      <a:pt x="132" y="86"/>
                    </a:lnTo>
                    <a:lnTo>
                      <a:pt x="133" y="99"/>
                    </a:lnTo>
                    <a:lnTo>
                      <a:pt x="133" y="99"/>
                    </a:lnTo>
                    <a:lnTo>
                      <a:pt x="135" y="115"/>
                    </a:lnTo>
                    <a:lnTo>
                      <a:pt x="136" y="129"/>
                    </a:lnTo>
                    <a:lnTo>
                      <a:pt x="137" y="142"/>
                    </a:lnTo>
                    <a:lnTo>
                      <a:pt x="138" y="149"/>
                    </a:lnTo>
                    <a:lnTo>
                      <a:pt x="139" y="156"/>
                    </a:lnTo>
                    <a:lnTo>
                      <a:pt x="137" y="156"/>
                    </a:lnTo>
                    <a:lnTo>
                      <a:pt x="135" y="158"/>
                    </a:lnTo>
                    <a:lnTo>
                      <a:pt x="136" y="158"/>
                    </a:lnTo>
                    <a:lnTo>
                      <a:pt x="136" y="159"/>
                    </a:lnTo>
                    <a:lnTo>
                      <a:pt x="137" y="160"/>
                    </a:lnTo>
                    <a:lnTo>
                      <a:pt x="137" y="161"/>
                    </a:lnTo>
                    <a:lnTo>
                      <a:pt x="137" y="163"/>
                    </a:lnTo>
                    <a:lnTo>
                      <a:pt x="137" y="163"/>
                    </a:lnTo>
                    <a:lnTo>
                      <a:pt x="137" y="164"/>
                    </a:lnTo>
                    <a:lnTo>
                      <a:pt x="135" y="165"/>
                    </a:lnTo>
                    <a:lnTo>
                      <a:pt x="135" y="166"/>
                    </a:lnTo>
                    <a:lnTo>
                      <a:pt x="135" y="167"/>
                    </a:lnTo>
                    <a:lnTo>
                      <a:pt x="135" y="168"/>
                    </a:lnTo>
                    <a:lnTo>
                      <a:pt x="136" y="168"/>
                    </a:lnTo>
                    <a:lnTo>
                      <a:pt x="137" y="169"/>
                    </a:lnTo>
                    <a:lnTo>
                      <a:pt x="137" y="169"/>
                    </a:lnTo>
                    <a:lnTo>
                      <a:pt x="138" y="170"/>
                    </a:lnTo>
                    <a:lnTo>
                      <a:pt x="139" y="174"/>
                    </a:lnTo>
                    <a:lnTo>
                      <a:pt x="138" y="174"/>
                    </a:lnTo>
                    <a:lnTo>
                      <a:pt x="140" y="174"/>
                    </a:lnTo>
                    <a:lnTo>
                      <a:pt x="140" y="175"/>
                    </a:lnTo>
                    <a:lnTo>
                      <a:pt x="141" y="176"/>
                    </a:lnTo>
                    <a:lnTo>
                      <a:pt x="141" y="177"/>
                    </a:lnTo>
                    <a:lnTo>
                      <a:pt x="140" y="179"/>
                    </a:lnTo>
                    <a:lnTo>
                      <a:pt x="140" y="180"/>
                    </a:lnTo>
                    <a:lnTo>
                      <a:pt x="142" y="183"/>
                    </a:lnTo>
                    <a:lnTo>
                      <a:pt x="141" y="184"/>
                    </a:lnTo>
                    <a:lnTo>
                      <a:pt x="142" y="184"/>
                    </a:lnTo>
                    <a:lnTo>
                      <a:pt x="142" y="186"/>
                    </a:lnTo>
                    <a:lnTo>
                      <a:pt x="141" y="189"/>
                    </a:lnTo>
                    <a:lnTo>
                      <a:pt x="140" y="189"/>
                    </a:lnTo>
                    <a:lnTo>
                      <a:pt x="139" y="191"/>
                    </a:lnTo>
                    <a:lnTo>
                      <a:pt x="139" y="192"/>
                    </a:lnTo>
                    <a:lnTo>
                      <a:pt x="139" y="193"/>
                    </a:lnTo>
                    <a:lnTo>
                      <a:pt x="138" y="193"/>
                    </a:lnTo>
                    <a:lnTo>
                      <a:pt x="138" y="195"/>
                    </a:lnTo>
                    <a:lnTo>
                      <a:pt x="137" y="196"/>
                    </a:lnTo>
                    <a:lnTo>
                      <a:pt x="138" y="197"/>
                    </a:lnTo>
                    <a:lnTo>
                      <a:pt x="138" y="198"/>
                    </a:lnTo>
                    <a:lnTo>
                      <a:pt x="137" y="198"/>
                    </a:lnTo>
                    <a:lnTo>
                      <a:pt x="137" y="199"/>
                    </a:lnTo>
                    <a:lnTo>
                      <a:pt x="135" y="200"/>
                    </a:lnTo>
                    <a:lnTo>
                      <a:pt x="135" y="201"/>
                    </a:lnTo>
                    <a:lnTo>
                      <a:pt x="135" y="201"/>
                    </a:lnTo>
                    <a:lnTo>
                      <a:pt x="135" y="203"/>
                    </a:lnTo>
                    <a:lnTo>
                      <a:pt x="134" y="205"/>
                    </a:lnTo>
                    <a:lnTo>
                      <a:pt x="133" y="206"/>
                    </a:lnTo>
                    <a:lnTo>
                      <a:pt x="132" y="209"/>
                    </a:lnTo>
                    <a:lnTo>
                      <a:pt x="132" y="209"/>
                    </a:lnTo>
                    <a:lnTo>
                      <a:pt x="131" y="208"/>
                    </a:lnTo>
                    <a:lnTo>
                      <a:pt x="131" y="208"/>
                    </a:lnTo>
                    <a:lnTo>
                      <a:pt x="131" y="209"/>
                    </a:lnTo>
                    <a:lnTo>
                      <a:pt x="130" y="210"/>
                    </a:lnTo>
                    <a:lnTo>
                      <a:pt x="130" y="209"/>
                    </a:lnTo>
                    <a:lnTo>
                      <a:pt x="129" y="209"/>
                    </a:lnTo>
                    <a:lnTo>
                      <a:pt x="128" y="212"/>
                    </a:lnTo>
                    <a:lnTo>
                      <a:pt x="128" y="213"/>
                    </a:lnTo>
                    <a:lnTo>
                      <a:pt x="128" y="214"/>
                    </a:lnTo>
                    <a:lnTo>
                      <a:pt x="130" y="215"/>
                    </a:lnTo>
                    <a:lnTo>
                      <a:pt x="130" y="216"/>
                    </a:lnTo>
                    <a:lnTo>
                      <a:pt x="129" y="217"/>
                    </a:lnTo>
                    <a:lnTo>
                      <a:pt x="129" y="217"/>
                    </a:lnTo>
                    <a:lnTo>
                      <a:pt x="127" y="219"/>
                    </a:lnTo>
                    <a:lnTo>
                      <a:pt x="127" y="219"/>
                    </a:lnTo>
                    <a:lnTo>
                      <a:pt x="129" y="219"/>
                    </a:lnTo>
                    <a:lnTo>
                      <a:pt x="129" y="220"/>
                    </a:lnTo>
                    <a:lnTo>
                      <a:pt x="127" y="221"/>
                    </a:lnTo>
                    <a:lnTo>
                      <a:pt x="127" y="222"/>
                    </a:lnTo>
                    <a:lnTo>
                      <a:pt x="127" y="222"/>
                    </a:lnTo>
                    <a:lnTo>
                      <a:pt x="127" y="222"/>
                    </a:lnTo>
                    <a:lnTo>
                      <a:pt x="127" y="224"/>
                    </a:lnTo>
                    <a:lnTo>
                      <a:pt x="127" y="225"/>
                    </a:lnTo>
                    <a:lnTo>
                      <a:pt x="127" y="226"/>
                    </a:lnTo>
                    <a:lnTo>
                      <a:pt x="127" y="227"/>
                    </a:lnTo>
                    <a:lnTo>
                      <a:pt x="126" y="228"/>
                    </a:lnTo>
                    <a:lnTo>
                      <a:pt x="125" y="227"/>
                    </a:lnTo>
                    <a:lnTo>
                      <a:pt x="125" y="228"/>
                    </a:lnTo>
                    <a:lnTo>
                      <a:pt x="127" y="228"/>
                    </a:lnTo>
                    <a:lnTo>
                      <a:pt x="127" y="229"/>
                    </a:lnTo>
                    <a:lnTo>
                      <a:pt x="127" y="229"/>
                    </a:lnTo>
                    <a:lnTo>
                      <a:pt x="125" y="229"/>
                    </a:lnTo>
                    <a:lnTo>
                      <a:pt x="125" y="230"/>
                    </a:lnTo>
                    <a:lnTo>
                      <a:pt x="126" y="231"/>
                    </a:lnTo>
                    <a:lnTo>
                      <a:pt x="127" y="232"/>
                    </a:lnTo>
                    <a:lnTo>
                      <a:pt x="127" y="232"/>
                    </a:lnTo>
                    <a:lnTo>
                      <a:pt x="126" y="232"/>
                    </a:lnTo>
                    <a:lnTo>
                      <a:pt x="126" y="233"/>
                    </a:lnTo>
                    <a:lnTo>
                      <a:pt x="128" y="234"/>
                    </a:lnTo>
                    <a:lnTo>
                      <a:pt x="127" y="238"/>
                    </a:lnTo>
                    <a:lnTo>
                      <a:pt x="125" y="239"/>
                    </a:lnTo>
                    <a:lnTo>
                      <a:pt x="124" y="242"/>
                    </a:lnTo>
                    <a:lnTo>
                      <a:pt x="124" y="243"/>
                    </a:lnTo>
                    <a:lnTo>
                      <a:pt x="125" y="245"/>
                    </a:lnTo>
                    <a:lnTo>
                      <a:pt x="128" y="248"/>
                    </a:lnTo>
                    <a:close/>
                  </a:path>
                </a:pathLst>
              </a:custGeom>
              <a:solidFill>
                <a:schemeClr val="accent1">
                  <a:lumMod val="75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 name="Freeform 36"/>
              <p:cNvSpPr>
                <a:spLocks/>
              </p:cNvSpPr>
              <p:nvPr/>
            </p:nvSpPr>
            <p:spPr bwMode="auto">
              <a:xfrm>
                <a:off x="2579242" y="2427957"/>
                <a:ext cx="979961" cy="773977"/>
              </a:xfrm>
              <a:custGeom>
                <a:avLst/>
                <a:gdLst>
                  <a:gd name="T0" fmla="*/ 250 w 261"/>
                  <a:gd name="T1" fmla="*/ 191 h 223"/>
                  <a:gd name="T2" fmla="*/ 249 w 261"/>
                  <a:gd name="T3" fmla="*/ 203 h 223"/>
                  <a:gd name="T4" fmla="*/ 248 w 261"/>
                  <a:gd name="T5" fmla="*/ 223 h 223"/>
                  <a:gd name="T6" fmla="*/ 214 w 261"/>
                  <a:gd name="T7" fmla="*/ 221 h 223"/>
                  <a:gd name="T8" fmla="*/ 211 w 261"/>
                  <a:gd name="T9" fmla="*/ 220 h 223"/>
                  <a:gd name="T10" fmla="*/ 179 w 261"/>
                  <a:gd name="T11" fmla="*/ 218 h 223"/>
                  <a:gd name="T12" fmla="*/ 138 w 261"/>
                  <a:gd name="T13" fmla="*/ 214 h 223"/>
                  <a:gd name="T14" fmla="*/ 135 w 261"/>
                  <a:gd name="T15" fmla="*/ 214 h 223"/>
                  <a:gd name="T16" fmla="*/ 117 w 261"/>
                  <a:gd name="T17" fmla="*/ 212 h 223"/>
                  <a:gd name="T18" fmla="*/ 107 w 261"/>
                  <a:gd name="T19" fmla="*/ 211 h 223"/>
                  <a:gd name="T20" fmla="*/ 91 w 261"/>
                  <a:gd name="T21" fmla="*/ 209 h 223"/>
                  <a:gd name="T22" fmla="*/ 77 w 261"/>
                  <a:gd name="T23" fmla="*/ 208 h 223"/>
                  <a:gd name="T24" fmla="*/ 76 w 261"/>
                  <a:gd name="T25" fmla="*/ 207 h 223"/>
                  <a:gd name="T26" fmla="*/ 58 w 261"/>
                  <a:gd name="T27" fmla="*/ 205 h 223"/>
                  <a:gd name="T28" fmla="*/ 55 w 261"/>
                  <a:gd name="T29" fmla="*/ 205 h 223"/>
                  <a:gd name="T30" fmla="*/ 24 w 261"/>
                  <a:gd name="T31" fmla="*/ 201 h 223"/>
                  <a:gd name="T32" fmla="*/ 0 w 261"/>
                  <a:gd name="T33" fmla="*/ 198 h 223"/>
                  <a:gd name="T34" fmla="*/ 4 w 261"/>
                  <a:gd name="T35" fmla="*/ 166 h 223"/>
                  <a:gd name="T36" fmla="*/ 6 w 261"/>
                  <a:gd name="T37" fmla="*/ 154 h 223"/>
                  <a:gd name="T38" fmla="*/ 8 w 261"/>
                  <a:gd name="T39" fmla="*/ 141 h 223"/>
                  <a:gd name="T40" fmla="*/ 8 w 261"/>
                  <a:gd name="T41" fmla="*/ 136 h 223"/>
                  <a:gd name="T42" fmla="*/ 10 w 261"/>
                  <a:gd name="T43" fmla="*/ 124 h 223"/>
                  <a:gd name="T44" fmla="*/ 16 w 261"/>
                  <a:gd name="T45" fmla="*/ 81 h 223"/>
                  <a:gd name="T46" fmla="*/ 17 w 261"/>
                  <a:gd name="T47" fmla="*/ 73 h 223"/>
                  <a:gd name="T48" fmla="*/ 18 w 261"/>
                  <a:gd name="T49" fmla="*/ 67 h 223"/>
                  <a:gd name="T50" fmla="*/ 22 w 261"/>
                  <a:gd name="T51" fmla="*/ 39 h 223"/>
                  <a:gd name="T52" fmla="*/ 25 w 261"/>
                  <a:gd name="T53" fmla="*/ 16 h 223"/>
                  <a:gd name="T54" fmla="*/ 27 w 261"/>
                  <a:gd name="T55" fmla="*/ 0 h 223"/>
                  <a:gd name="T56" fmla="*/ 64 w 261"/>
                  <a:gd name="T57" fmla="*/ 4 h 223"/>
                  <a:gd name="T58" fmla="*/ 85 w 261"/>
                  <a:gd name="T59" fmla="*/ 8 h 223"/>
                  <a:gd name="T60" fmla="*/ 100 w 261"/>
                  <a:gd name="T61" fmla="*/ 9 h 223"/>
                  <a:gd name="T62" fmla="*/ 117 w 261"/>
                  <a:gd name="T63" fmla="*/ 11 h 223"/>
                  <a:gd name="T64" fmla="*/ 122 w 261"/>
                  <a:gd name="T65" fmla="*/ 12 h 223"/>
                  <a:gd name="T66" fmla="*/ 152 w 261"/>
                  <a:gd name="T67" fmla="*/ 15 h 223"/>
                  <a:gd name="T68" fmla="*/ 164 w 261"/>
                  <a:gd name="T69" fmla="*/ 16 h 223"/>
                  <a:gd name="T70" fmla="*/ 193 w 261"/>
                  <a:gd name="T71" fmla="*/ 18 h 223"/>
                  <a:gd name="T72" fmla="*/ 209 w 261"/>
                  <a:gd name="T73" fmla="*/ 20 h 223"/>
                  <a:gd name="T74" fmla="*/ 216 w 261"/>
                  <a:gd name="T75" fmla="*/ 20 h 223"/>
                  <a:gd name="T76" fmla="*/ 240 w 261"/>
                  <a:gd name="T77" fmla="*/ 22 h 223"/>
                  <a:gd name="T78" fmla="*/ 242 w 261"/>
                  <a:gd name="T79" fmla="*/ 22 h 223"/>
                  <a:gd name="T80" fmla="*/ 261 w 261"/>
                  <a:gd name="T81" fmla="*/ 24 h 223"/>
                  <a:gd name="T82" fmla="*/ 259 w 261"/>
                  <a:gd name="T83" fmla="*/ 36 h 223"/>
                  <a:gd name="T84" fmla="*/ 259 w 261"/>
                  <a:gd name="T85" fmla="*/ 39 h 223"/>
                  <a:gd name="T86" fmla="*/ 259 w 261"/>
                  <a:gd name="T87" fmla="*/ 52 h 223"/>
                  <a:gd name="T88" fmla="*/ 258 w 261"/>
                  <a:gd name="T89" fmla="*/ 56 h 223"/>
                  <a:gd name="T90" fmla="*/ 257 w 261"/>
                  <a:gd name="T91" fmla="*/ 73 h 223"/>
                  <a:gd name="T92" fmla="*/ 256 w 261"/>
                  <a:gd name="T93" fmla="*/ 95 h 223"/>
                  <a:gd name="T94" fmla="*/ 256 w 261"/>
                  <a:gd name="T95" fmla="*/ 95 h 223"/>
                  <a:gd name="T96" fmla="*/ 255 w 261"/>
                  <a:gd name="T97" fmla="*/ 117 h 223"/>
                  <a:gd name="T98" fmla="*/ 254 w 261"/>
                  <a:gd name="T99" fmla="*/ 121 h 223"/>
                  <a:gd name="T100" fmla="*/ 253 w 261"/>
                  <a:gd name="T101" fmla="*/ 139 h 223"/>
                  <a:gd name="T102" fmla="*/ 253 w 261"/>
                  <a:gd name="T103" fmla="*/ 143 h 223"/>
                  <a:gd name="T104" fmla="*/ 252 w 261"/>
                  <a:gd name="T105" fmla="*/ 160 h 223"/>
                  <a:gd name="T106" fmla="*/ 251 w 261"/>
                  <a:gd name="T107" fmla="*/ 160 h 223"/>
                  <a:gd name="T108" fmla="*/ 250 w 261"/>
                  <a:gd name="T109" fmla="*/ 186 h 223"/>
                  <a:gd name="T110" fmla="*/ 250 w 261"/>
                  <a:gd name="T111" fmla="*/ 19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 h="223">
                    <a:moveTo>
                      <a:pt x="250" y="191"/>
                    </a:moveTo>
                    <a:lnTo>
                      <a:pt x="249" y="203"/>
                    </a:lnTo>
                    <a:lnTo>
                      <a:pt x="248" y="223"/>
                    </a:lnTo>
                    <a:lnTo>
                      <a:pt x="214" y="221"/>
                    </a:lnTo>
                    <a:lnTo>
                      <a:pt x="211" y="220"/>
                    </a:lnTo>
                    <a:lnTo>
                      <a:pt x="179" y="218"/>
                    </a:lnTo>
                    <a:lnTo>
                      <a:pt x="138" y="214"/>
                    </a:lnTo>
                    <a:lnTo>
                      <a:pt x="135" y="214"/>
                    </a:lnTo>
                    <a:lnTo>
                      <a:pt x="117" y="212"/>
                    </a:lnTo>
                    <a:lnTo>
                      <a:pt x="107" y="211"/>
                    </a:lnTo>
                    <a:lnTo>
                      <a:pt x="91" y="209"/>
                    </a:lnTo>
                    <a:lnTo>
                      <a:pt x="77" y="208"/>
                    </a:lnTo>
                    <a:lnTo>
                      <a:pt x="76" y="207"/>
                    </a:lnTo>
                    <a:lnTo>
                      <a:pt x="58" y="205"/>
                    </a:lnTo>
                    <a:lnTo>
                      <a:pt x="55" y="205"/>
                    </a:lnTo>
                    <a:lnTo>
                      <a:pt x="24" y="201"/>
                    </a:lnTo>
                    <a:lnTo>
                      <a:pt x="0" y="198"/>
                    </a:lnTo>
                    <a:lnTo>
                      <a:pt x="4" y="166"/>
                    </a:lnTo>
                    <a:lnTo>
                      <a:pt x="6" y="154"/>
                    </a:lnTo>
                    <a:lnTo>
                      <a:pt x="8" y="141"/>
                    </a:lnTo>
                    <a:lnTo>
                      <a:pt x="8" y="136"/>
                    </a:lnTo>
                    <a:lnTo>
                      <a:pt x="10" y="124"/>
                    </a:lnTo>
                    <a:lnTo>
                      <a:pt x="16" y="81"/>
                    </a:lnTo>
                    <a:lnTo>
                      <a:pt x="17" y="73"/>
                    </a:lnTo>
                    <a:lnTo>
                      <a:pt x="18" y="67"/>
                    </a:lnTo>
                    <a:lnTo>
                      <a:pt x="22" y="39"/>
                    </a:lnTo>
                    <a:lnTo>
                      <a:pt x="25" y="16"/>
                    </a:lnTo>
                    <a:lnTo>
                      <a:pt x="27" y="0"/>
                    </a:lnTo>
                    <a:lnTo>
                      <a:pt x="64" y="4"/>
                    </a:lnTo>
                    <a:lnTo>
                      <a:pt x="85" y="8"/>
                    </a:lnTo>
                    <a:lnTo>
                      <a:pt x="100" y="9"/>
                    </a:lnTo>
                    <a:lnTo>
                      <a:pt x="117" y="11"/>
                    </a:lnTo>
                    <a:lnTo>
                      <a:pt x="122" y="12"/>
                    </a:lnTo>
                    <a:lnTo>
                      <a:pt x="152" y="15"/>
                    </a:lnTo>
                    <a:lnTo>
                      <a:pt x="164" y="16"/>
                    </a:lnTo>
                    <a:lnTo>
                      <a:pt x="193" y="18"/>
                    </a:lnTo>
                    <a:lnTo>
                      <a:pt x="209" y="20"/>
                    </a:lnTo>
                    <a:lnTo>
                      <a:pt x="216" y="20"/>
                    </a:lnTo>
                    <a:lnTo>
                      <a:pt x="240" y="22"/>
                    </a:lnTo>
                    <a:lnTo>
                      <a:pt x="242" y="22"/>
                    </a:lnTo>
                    <a:lnTo>
                      <a:pt x="261" y="24"/>
                    </a:lnTo>
                    <a:lnTo>
                      <a:pt x="259" y="36"/>
                    </a:lnTo>
                    <a:lnTo>
                      <a:pt x="259" y="39"/>
                    </a:lnTo>
                    <a:lnTo>
                      <a:pt x="259" y="52"/>
                    </a:lnTo>
                    <a:lnTo>
                      <a:pt x="258" y="56"/>
                    </a:lnTo>
                    <a:lnTo>
                      <a:pt x="257" y="73"/>
                    </a:lnTo>
                    <a:lnTo>
                      <a:pt x="256" y="95"/>
                    </a:lnTo>
                    <a:lnTo>
                      <a:pt x="256" y="95"/>
                    </a:lnTo>
                    <a:lnTo>
                      <a:pt x="255" y="117"/>
                    </a:lnTo>
                    <a:lnTo>
                      <a:pt x="254" y="121"/>
                    </a:lnTo>
                    <a:lnTo>
                      <a:pt x="253" y="139"/>
                    </a:lnTo>
                    <a:lnTo>
                      <a:pt x="253" y="143"/>
                    </a:lnTo>
                    <a:lnTo>
                      <a:pt x="252" y="160"/>
                    </a:lnTo>
                    <a:lnTo>
                      <a:pt x="251" y="160"/>
                    </a:lnTo>
                    <a:lnTo>
                      <a:pt x="250" y="186"/>
                    </a:lnTo>
                    <a:lnTo>
                      <a:pt x="250" y="191"/>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 name="Freeform 37"/>
              <p:cNvSpPr>
                <a:spLocks noEditPoints="1"/>
              </p:cNvSpPr>
              <p:nvPr/>
            </p:nvSpPr>
            <p:spPr bwMode="auto">
              <a:xfrm>
                <a:off x="5181204" y="2775031"/>
                <a:ext cx="991223" cy="506728"/>
              </a:xfrm>
              <a:custGeom>
                <a:avLst/>
                <a:gdLst>
                  <a:gd name="T0" fmla="*/ 68 w 264"/>
                  <a:gd name="T1" fmla="*/ 134 h 146"/>
                  <a:gd name="T2" fmla="*/ 55 w 264"/>
                  <a:gd name="T3" fmla="*/ 140 h 146"/>
                  <a:gd name="T4" fmla="*/ 27 w 264"/>
                  <a:gd name="T5" fmla="*/ 144 h 146"/>
                  <a:gd name="T6" fmla="*/ 8 w 264"/>
                  <a:gd name="T7" fmla="*/ 140 h 146"/>
                  <a:gd name="T8" fmla="*/ 14 w 264"/>
                  <a:gd name="T9" fmla="*/ 138 h 146"/>
                  <a:gd name="T10" fmla="*/ 15 w 264"/>
                  <a:gd name="T11" fmla="*/ 133 h 146"/>
                  <a:gd name="T12" fmla="*/ 15 w 264"/>
                  <a:gd name="T13" fmla="*/ 123 h 146"/>
                  <a:gd name="T14" fmla="*/ 14 w 264"/>
                  <a:gd name="T15" fmla="*/ 116 h 146"/>
                  <a:gd name="T16" fmla="*/ 28 w 264"/>
                  <a:gd name="T17" fmla="*/ 112 h 146"/>
                  <a:gd name="T18" fmla="*/ 37 w 264"/>
                  <a:gd name="T19" fmla="*/ 115 h 146"/>
                  <a:gd name="T20" fmla="*/ 35 w 264"/>
                  <a:gd name="T21" fmla="*/ 104 h 146"/>
                  <a:gd name="T22" fmla="*/ 50 w 264"/>
                  <a:gd name="T23" fmla="*/ 92 h 146"/>
                  <a:gd name="T24" fmla="*/ 50 w 264"/>
                  <a:gd name="T25" fmla="*/ 78 h 146"/>
                  <a:gd name="T26" fmla="*/ 53 w 264"/>
                  <a:gd name="T27" fmla="*/ 74 h 146"/>
                  <a:gd name="T28" fmla="*/ 59 w 264"/>
                  <a:gd name="T29" fmla="*/ 72 h 146"/>
                  <a:gd name="T30" fmla="*/ 64 w 264"/>
                  <a:gd name="T31" fmla="*/ 74 h 146"/>
                  <a:gd name="T32" fmla="*/ 70 w 264"/>
                  <a:gd name="T33" fmla="*/ 70 h 146"/>
                  <a:gd name="T34" fmla="*/ 80 w 264"/>
                  <a:gd name="T35" fmla="*/ 74 h 146"/>
                  <a:gd name="T36" fmla="*/ 86 w 264"/>
                  <a:gd name="T37" fmla="*/ 68 h 146"/>
                  <a:gd name="T38" fmla="*/ 94 w 264"/>
                  <a:gd name="T39" fmla="*/ 69 h 146"/>
                  <a:gd name="T40" fmla="*/ 98 w 264"/>
                  <a:gd name="T41" fmla="*/ 71 h 146"/>
                  <a:gd name="T42" fmla="*/ 102 w 264"/>
                  <a:gd name="T43" fmla="*/ 67 h 146"/>
                  <a:gd name="T44" fmla="*/ 103 w 264"/>
                  <a:gd name="T45" fmla="*/ 60 h 146"/>
                  <a:gd name="T46" fmla="*/ 105 w 264"/>
                  <a:gd name="T47" fmla="*/ 57 h 146"/>
                  <a:gd name="T48" fmla="*/ 105 w 264"/>
                  <a:gd name="T49" fmla="*/ 53 h 146"/>
                  <a:gd name="T50" fmla="*/ 111 w 264"/>
                  <a:gd name="T51" fmla="*/ 60 h 146"/>
                  <a:gd name="T52" fmla="*/ 121 w 264"/>
                  <a:gd name="T53" fmla="*/ 60 h 146"/>
                  <a:gd name="T54" fmla="*/ 125 w 264"/>
                  <a:gd name="T55" fmla="*/ 47 h 146"/>
                  <a:gd name="T56" fmla="*/ 131 w 264"/>
                  <a:gd name="T57" fmla="*/ 38 h 146"/>
                  <a:gd name="T58" fmla="*/ 135 w 264"/>
                  <a:gd name="T59" fmla="*/ 25 h 146"/>
                  <a:gd name="T60" fmla="*/ 145 w 264"/>
                  <a:gd name="T61" fmla="*/ 23 h 146"/>
                  <a:gd name="T62" fmla="*/ 156 w 264"/>
                  <a:gd name="T63" fmla="*/ 16 h 146"/>
                  <a:gd name="T64" fmla="*/ 154 w 264"/>
                  <a:gd name="T65" fmla="*/ 11 h 146"/>
                  <a:gd name="T66" fmla="*/ 152 w 264"/>
                  <a:gd name="T67" fmla="*/ 4 h 146"/>
                  <a:gd name="T68" fmla="*/ 162 w 264"/>
                  <a:gd name="T69" fmla="*/ 3 h 146"/>
                  <a:gd name="T70" fmla="*/ 169 w 264"/>
                  <a:gd name="T71" fmla="*/ 3 h 146"/>
                  <a:gd name="T72" fmla="*/ 176 w 264"/>
                  <a:gd name="T73" fmla="*/ 11 h 146"/>
                  <a:gd name="T74" fmla="*/ 188 w 264"/>
                  <a:gd name="T75" fmla="*/ 16 h 146"/>
                  <a:gd name="T76" fmla="*/ 197 w 264"/>
                  <a:gd name="T77" fmla="*/ 21 h 146"/>
                  <a:gd name="T78" fmla="*/ 203 w 264"/>
                  <a:gd name="T79" fmla="*/ 17 h 146"/>
                  <a:gd name="T80" fmla="*/ 210 w 264"/>
                  <a:gd name="T81" fmla="*/ 20 h 146"/>
                  <a:gd name="T82" fmla="*/ 218 w 264"/>
                  <a:gd name="T83" fmla="*/ 15 h 146"/>
                  <a:gd name="T84" fmla="*/ 224 w 264"/>
                  <a:gd name="T85" fmla="*/ 14 h 146"/>
                  <a:gd name="T86" fmla="*/ 231 w 264"/>
                  <a:gd name="T87" fmla="*/ 21 h 146"/>
                  <a:gd name="T88" fmla="*/ 237 w 264"/>
                  <a:gd name="T89" fmla="*/ 32 h 146"/>
                  <a:gd name="T90" fmla="*/ 236 w 264"/>
                  <a:gd name="T91" fmla="*/ 39 h 146"/>
                  <a:gd name="T92" fmla="*/ 242 w 264"/>
                  <a:gd name="T93" fmla="*/ 49 h 146"/>
                  <a:gd name="T94" fmla="*/ 249 w 264"/>
                  <a:gd name="T95" fmla="*/ 57 h 146"/>
                  <a:gd name="T96" fmla="*/ 257 w 264"/>
                  <a:gd name="T97" fmla="*/ 64 h 146"/>
                  <a:gd name="T98" fmla="*/ 261 w 264"/>
                  <a:gd name="T99" fmla="*/ 67 h 146"/>
                  <a:gd name="T100" fmla="*/ 252 w 264"/>
                  <a:gd name="T101" fmla="*/ 82 h 146"/>
                  <a:gd name="T102" fmla="*/ 241 w 264"/>
                  <a:gd name="T103" fmla="*/ 93 h 146"/>
                  <a:gd name="T104" fmla="*/ 236 w 264"/>
                  <a:gd name="T105" fmla="*/ 103 h 146"/>
                  <a:gd name="T106" fmla="*/ 228 w 264"/>
                  <a:gd name="T107" fmla="*/ 111 h 146"/>
                  <a:gd name="T108" fmla="*/ 214 w 264"/>
                  <a:gd name="T109" fmla="*/ 117 h 146"/>
                  <a:gd name="T110" fmla="*/ 189 w 264"/>
                  <a:gd name="T111" fmla="*/ 124 h 146"/>
                  <a:gd name="T112" fmla="*/ 152 w 264"/>
                  <a:gd name="T113" fmla="*/ 127 h 146"/>
                  <a:gd name="T114" fmla="*/ 109 w 264"/>
                  <a:gd name="T115" fmla="*/ 130 h 146"/>
                  <a:gd name="T116" fmla="*/ 3 w 264"/>
                  <a:gd name="T117"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4" h="146">
                    <a:moveTo>
                      <a:pt x="109" y="130"/>
                    </a:moveTo>
                    <a:lnTo>
                      <a:pt x="100" y="131"/>
                    </a:lnTo>
                    <a:lnTo>
                      <a:pt x="89" y="132"/>
                    </a:lnTo>
                    <a:lnTo>
                      <a:pt x="88" y="132"/>
                    </a:lnTo>
                    <a:lnTo>
                      <a:pt x="79" y="133"/>
                    </a:lnTo>
                    <a:lnTo>
                      <a:pt x="68" y="134"/>
                    </a:lnTo>
                    <a:lnTo>
                      <a:pt x="66" y="134"/>
                    </a:lnTo>
                    <a:lnTo>
                      <a:pt x="61" y="135"/>
                    </a:lnTo>
                    <a:lnTo>
                      <a:pt x="61" y="134"/>
                    </a:lnTo>
                    <a:lnTo>
                      <a:pt x="53" y="134"/>
                    </a:lnTo>
                    <a:lnTo>
                      <a:pt x="55" y="138"/>
                    </a:lnTo>
                    <a:lnTo>
                      <a:pt x="55" y="140"/>
                    </a:lnTo>
                    <a:lnTo>
                      <a:pt x="55" y="142"/>
                    </a:lnTo>
                    <a:lnTo>
                      <a:pt x="39" y="144"/>
                    </a:lnTo>
                    <a:lnTo>
                      <a:pt x="38" y="144"/>
                    </a:lnTo>
                    <a:lnTo>
                      <a:pt x="28" y="144"/>
                    </a:lnTo>
                    <a:lnTo>
                      <a:pt x="27" y="144"/>
                    </a:lnTo>
                    <a:lnTo>
                      <a:pt x="27" y="144"/>
                    </a:lnTo>
                    <a:lnTo>
                      <a:pt x="8" y="146"/>
                    </a:lnTo>
                    <a:lnTo>
                      <a:pt x="6" y="146"/>
                    </a:lnTo>
                    <a:lnTo>
                      <a:pt x="6" y="146"/>
                    </a:lnTo>
                    <a:lnTo>
                      <a:pt x="7" y="140"/>
                    </a:lnTo>
                    <a:lnTo>
                      <a:pt x="7" y="140"/>
                    </a:lnTo>
                    <a:lnTo>
                      <a:pt x="8" y="140"/>
                    </a:lnTo>
                    <a:lnTo>
                      <a:pt x="9" y="140"/>
                    </a:lnTo>
                    <a:lnTo>
                      <a:pt x="10" y="142"/>
                    </a:lnTo>
                    <a:lnTo>
                      <a:pt x="12" y="142"/>
                    </a:lnTo>
                    <a:lnTo>
                      <a:pt x="13" y="142"/>
                    </a:lnTo>
                    <a:lnTo>
                      <a:pt x="13" y="139"/>
                    </a:lnTo>
                    <a:lnTo>
                      <a:pt x="14" y="138"/>
                    </a:lnTo>
                    <a:lnTo>
                      <a:pt x="14" y="137"/>
                    </a:lnTo>
                    <a:lnTo>
                      <a:pt x="13" y="135"/>
                    </a:lnTo>
                    <a:lnTo>
                      <a:pt x="13" y="134"/>
                    </a:lnTo>
                    <a:lnTo>
                      <a:pt x="14" y="133"/>
                    </a:lnTo>
                    <a:lnTo>
                      <a:pt x="14" y="133"/>
                    </a:lnTo>
                    <a:lnTo>
                      <a:pt x="15" y="133"/>
                    </a:lnTo>
                    <a:lnTo>
                      <a:pt x="15" y="131"/>
                    </a:lnTo>
                    <a:lnTo>
                      <a:pt x="14" y="131"/>
                    </a:lnTo>
                    <a:lnTo>
                      <a:pt x="13" y="129"/>
                    </a:lnTo>
                    <a:lnTo>
                      <a:pt x="14" y="129"/>
                    </a:lnTo>
                    <a:lnTo>
                      <a:pt x="15" y="127"/>
                    </a:lnTo>
                    <a:lnTo>
                      <a:pt x="15" y="123"/>
                    </a:lnTo>
                    <a:lnTo>
                      <a:pt x="15" y="122"/>
                    </a:lnTo>
                    <a:lnTo>
                      <a:pt x="14" y="121"/>
                    </a:lnTo>
                    <a:lnTo>
                      <a:pt x="14" y="121"/>
                    </a:lnTo>
                    <a:lnTo>
                      <a:pt x="12" y="119"/>
                    </a:lnTo>
                    <a:lnTo>
                      <a:pt x="12" y="117"/>
                    </a:lnTo>
                    <a:lnTo>
                      <a:pt x="14" y="116"/>
                    </a:lnTo>
                    <a:lnTo>
                      <a:pt x="14" y="115"/>
                    </a:lnTo>
                    <a:lnTo>
                      <a:pt x="16" y="111"/>
                    </a:lnTo>
                    <a:lnTo>
                      <a:pt x="18" y="109"/>
                    </a:lnTo>
                    <a:lnTo>
                      <a:pt x="20" y="109"/>
                    </a:lnTo>
                    <a:lnTo>
                      <a:pt x="23" y="110"/>
                    </a:lnTo>
                    <a:lnTo>
                      <a:pt x="28" y="112"/>
                    </a:lnTo>
                    <a:lnTo>
                      <a:pt x="28" y="113"/>
                    </a:lnTo>
                    <a:lnTo>
                      <a:pt x="29" y="113"/>
                    </a:lnTo>
                    <a:lnTo>
                      <a:pt x="32" y="114"/>
                    </a:lnTo>
                    <a:lnTo>
                      <a:pt x="34" y="115"/>
                    </a:lnTo>
                    <a:lnTo>
                      <a:pt x="35" y="116"/>
                    </a:lnTo>
                    <a:lnTo>
                      <a:pt x="37" y="115"/>
                    </a:lnTo>
                    <a:lnTo>
                      <a:pt x="37" y="115"/>
                    </a:lnTo>
                    <a:lnTo>
                      <a:pt x="38" y="114"/>
                    </a:lnTo>
                    <a:lnTo>
                      <a:pt x="39" y="111"/>
                    </a:lnTo>
                    <a:lnTo>
                      <a:pt x="37" y="109"/>
                    </a:lnTo>
                    <a:lnTo>
                      <a:pt x="35" y="106"/>
                    </a:lnTo>
                    <a:lnTo>
                      <a:pt x="35" y="104"/>
                    </a:lnTo>
                    <a:lnTo>
                      <a:pt x="36" y="99"/>
                    </a:lnTo>
                    <a:lnTo>
                      <a:pt x="38" y="98"/>
                    </a:lnTo>
                    <a:lnTo>
                      <a:pt x="40" y="98"/>
                    </a:lnTo>
                    <a:lnTo>
                      <a:pt x="41" y="97"/>
                    </a:lnTo>
                    <a:lnTo>
                      <a:pt x="49" y="94"/>
                    </a:lnTo>
                    <a:lnTo>
                      <a:pt x="50" y="92"/>
                    </a:lnTo>
                    <a:lnTo>
                      <a:pt x="47" y="89"/>
                    </a:lnTo>
                    <a:lnTo>
                      <a:pt x="46" y="87"/>
                    </a:lnTo>
                    <a:lnTo>
                      <a:pt x="46" y="86"/>
                    </a:lnTo>
                    <a:lnTo>
                      <a:pt x="47" y="83"/>
                    </a:lnTo>
                    <a:lnTo>
                      <a:pt x="49" y="82"/>
                    </a:lnTo>
                    <a:lnTo>
                      <a:pt x="50" y="78"/>
                    </a:lnTo>
                    <a:lnTo>
                      <a:pt x="51" y="78"/>
                    </a:lnTo>
                    <a:lnTo>
                      <a:pt x="53" y="79"/>
                    </a:lnTo>
                    <a:lnTo>
                      <a:pt x="53" y="78"/>
                    </a:lnTo>
                    <a:lnTo>
                      <a:pt x="54" y="77"/>
                    </a:lnTo>
                    <a:lnTo>
                      <a:pt x="54" y="76"/>
                    </a:lnTo>
                    <a:lnTo>
                      <a:pt x="53" y="74"/>
                    </a:lnTo>
                    <a:lnTo>
                      <a:pt x="53" y="72"/>
                    </a:lnTo>
                    <a:lnTo>
                      <a:pt x="53" y="72"/>
                    </a:lnTo>
                    <a:lnTo>
                      <a:pt x="54" y="72"/>
                    </a:lnTo>
                    <a:lnTo>
                      <a:pt x="56" y="73"/>
                    </a:lnTo>
                    <a:lnTo>
                      <a:pt x="57" y="74"/>
                    </a:lnTo>
                    <a:lnTo>
                      <a:pt x="59" y="72"/>
                    </a:lnTo>
                    <a:lnTo>
                      <a:pt x="60" y="72"/>
                    </a:lnTo>
                    <a:lnTo>
                      <a:pt x="61" y="72"/>
                    </a:lnTo>
                    <a:lnTo>
                      <a:pt x="62" y="72"/>
                    </a:lnTo>
                    <a:lnTo>
                      <a:pt x="62" y="75"/>
                    </a:lnTo>
                    <a:lnTo>
                      <a:pt x="63" y="76"/>
                    </a:lnTo>
                    <a:lnTo>
                      <a:pt x="64" y="74"/>
                    </a:lnTo>
                    <a:lnTo>
                      <a:pt x="65" y="74"/>
                    </a:lnTo>
                    <a:lnTo>
                      <a:pt x="64" y="72"/>
                    </a:lnTo>
                    <a:lnTo>
                      <a:pt x="63" y="70"/>
                    </a:lnTo>
                    <a:lnTo>
                      <a:pt x="64" y="68"/>
                    </a:lnTo>
                    <a:lnTo>
                      <a:pt x="68" y="70"/>
                    </a:lnTo>
                    <a:lnTo>
                      <a:pt x="70" y="70"/>
                    </a:lnTo>
                    <a:lnTo>
                      <a:pt x="72" y="69"/>
                    </a:lnTo>
                    <a:lnTo>
                      <a:pt x="74" y="71"/>
                    </a:lnTo>
                    <a:lnTo>
                      <a:pt x="76" y="72"/>
                    </a:lnTo>
                    <a:lnTo>
                      <a:pt x="78" y="73"/>
                    </a:lnTo>
                    <a:lnTo>
                      <a:pt x="80" y="74"/>
                    </a:lnTo>
                    <a:lnTo>
                      <a:pt x="80" y="74"/>
                    </a:lnTo>
                    <a:lnTo>
                      <a:pt x="82" y="76"/>
                    </a:lnTo>
                    <a:lnTo>
                      <a:pt x="82" y="76"/>
                    </a:lnTo>
                    <a:lnTo>
                      <a:pt x="84" y="74"/>
                    </a:lnTo>
                    <a:lnTo>
                      <a:pt x="84" y="70"/>
                    </a:lnTo>
                    <a:lnTo>
                      <a:pt x="85" y="68"/>
                    </a:lnTo>
                    <a:lnTo>
                      <a:pt x="86" y="68"/>
                    </a:lnTo>
                    <a:lnTo>
                      <a:pt x="88" y="68"/>
                    </a:lnTo>
                    <a:lnTo>
                      <a:pt x="89" y="67"/>
                    </a:lnTo>
                    <a:lnTo>
                      <a:pt x="90" y="65"/>
                    </a:lnTo>
                    <a:lnTo>
                      <a:pt x="91" y="64"/>
                    </a:lnTo>
                    <a:lnTo>
                      <a:pt x="92" y="65"/>
                    </a:lnTo>
                    <a:lnTo>
                      <a:pt x="94" y="69"/>
                    </a:lnTo>
                    <a:lnTo>
                      <a:pt x="95" y="69"/>
                    </a:lnTo>
                    <a:lnTo>
                      <a:pt x="96" y="68"/>
                    </a:lnTo>
                    <a:lnTo>
                      <a:pt x="97" y="68"/>
                    </a:lnTo>
                    <a:lnTo>
                      <a:pt x="98" y="68"/>
                    </a:lnTo>
                    <a:lnTo>
                      <a:pt x="98" y="70"/>
                    </a:lnTo>
                    <a:lnTo>
                      <a:pt x="98" y="71"/>
                    </a:lnTo>
                    <a:lnTo>
                      <a:pt x="98" y="71"/>
                    </a:lnTo>
                    <a:lnTo>
                      <a:pt x="100" y="70"/>
                    </a:lnTo>
                    <a:lnTo>
                      <a:pt x="100" y="67"/>
                    </a:lnTo>
                    <a:lnTo>
                      <a:pt x="100" y="67"/>
                    </a:lnTo>
                    <a:lnTo>
                      <a:pt x="101" y="67"/>
                    </a:lnTo>
                    <a:lnTo>
                      <a:pt x="102" y="67"/>
                    </a:lnTo>
                    <a:lnTo>
                      <a:pt x="102" y="66"/>
                    </a:lnTo>
                    <a:lnTo>
                      <a:pt x="101" y="64"/>
                    </a:lnTo>
                    <a:lnTo>
                      <a:pt x="101" y="62"/>
                    </a:lnTo>
                    <a:lnTo>
                      <a:pt x="101" y="61"/>
                    </a:lnTo>
                    <a:lnTo>
                      <a:pt x="102" y="60"/>
                    </a:lnTo>
                    <a:lnTo>
                      <a:pt x="103" y="60"/>
                    </a:lnTo>
                    <a:lnTo>
                      <a:pt x="104" y="59"/>
                    </a:lnTo>
                    <a:lnTo>
                      <a:pt x="104" y="58"/>
                    </a:lnTo>
                    <a:lnTo>
                      <a:pt x="103" y="57"/>
                    </a:lnTo>
                    <a:lnTo>
                      <a:pt x="103" y="57"/>
                    </a:lnTo>
                    <a:lnTo>
                      <a:pt x="103" y="57"/>
                    </a:lnTo>
                    <a:lnTo>
                      <a:pt x="105" y="57"/>
                    </a:lnTo>
                    <a:lnTo>
                      <a:pt x="105" y="57"/>
                    </a:lnTo>
                    <a:lnTo>
                      <a:pt x="107" y="56"/>
                    </a:lnTo>
                    <a:lnTo>
                      <a:pt x="107" y="55"/>
                    </a:lnTo>
                    <a:lnTo>
                      <a:pt x="107" y="55"/>
                    </a:lnTo>
                    <a:lnTo>
                      <a:pt x="105" y="55"/>
                    </a:lnTo>
                    <a:lnTo>
                      <a:pt x="105" y="53"/>
                    </a:lnTo>
                    <a:lnTo>
                      <a:pt x="106" y="53"/>
                    </a:lnTo>
                    <a:lnTo>
                      <a:pt x="107" y="54"/>
                    </a:lnTo>
                    <a:lnTo>
                      <a:pt x="109" y="55"/>
                    </a:lnTo>
                    <a:lnTo>
                      <a:pt x="109" y="58"/>
                    </a:lnTo>
                    <a:lnTo>
                      <a:pt x="110" y="59"/>
                    </a:lnTo>
                    <a:lnTo>
                      <a:pt x="111" y="60"/>
                    </a:lnTo>
                    <a:lnTo>
                      <a:pt x="113" y="61"/>
                    </a:lnTo>
                    <a:lnTo>
                      <a:pt x="116" y="61"/>
                    </a:lnTo>
                    <a:lnTo>
                      <a:pt x="118" y="63"/>
                    </a:lnTo>
                    <a:lnTo>
                      <a:pt x="119" y="62"/>
                    </a:lnTo>
                    <a:lnTo>
                      <a:pt x="120" y="61"/>
                    </a:lnTo>
                    <a:lnTo>
                      <a:pt x="121" y="60"/>
                    </a:lnTo>
                    <a:lnTo>
                      <a:pt x="122" y="59"/>
                    </a:lnTo>
                    <a:lnTo>
                      <a:pt x="123" y="58"/>
                    </a:lnTo>
                    <a:lnTo>
                      <a:pt x="122" y="52"/>
                    </a:lnTo>
                    <a:lnTo>
                      <a:pt x="124" y="49"/>
                    </a:lnTo>
                    <a:lnTo>
                      <a:pt x="124" y="47"/>
                    </a:lnTo>
                    <a:lnTo>
                      <a:pt x="125" y="47"/>
                    </a:lnTo>
                    <a:lnTo>
                      <a:pt x="126" y="47"/>
                    </a:lnTo>
                    <a:lnTo>
                      <a:pt x="127" y="47"/>
                    </a:lnTo>
                    <a:lnTo>
                      <a:pt x="129" y="45"/>
                    </a:lnTo>
                    <a:lnTo>
                      <a:pt x="130" y="43"/>
                    </a:lnTo>
                    <a:lnTo>
                      <a:pt x="131" y="41"/>
                    </a:lnTo>
                    <a:lnTo>
                      <a:pt x="131" y="38"/>
                    </a:lnTo>
                    <a:lnTo>
                      <a:pt x="135" y="36"/>
                    </a:lnTo>
                    <a:lnTo>
                      <a:pt x="136" y="33"/>
                    </a:lnTo>
                    <a:lnTo>
                      <a:pt x="137" y="33"/>
                    </a:lnTo>
                    <a:lnTo>
                      <a:pt x="137" y="31"/>
                    </a:lnTo>
                    <a:lnTo>
                      <a:pt x="137" y="30"/>
                    </a:lnTo>
                    <a:lnTo>
                      <a:pt x="135" y="25"/>
                    </a:lnTo>
                    <a:lnTo>
                      <a:pt x="135" y="23"/>
                    </a:lnTo>
                    <a:lnTo>
                      <a:pt x="136" y="23"/>
                    </a:lnTo>
                    <a:lnTo>
                      <a:pt x="139" y="22"/>
                    </a:lnTo>
                    <a:lnTo>
                      <a:pt x="141" y="21"/>
                    </a:lnTo>
                    <a:lnTo>
                      <a:pt x="144" y="24"/>
                    </a:lnTo>
                    <a:lnTo>
                      <a:pt x="145" y="23"/>
                    </a:lnTo>
                    <a:lnTo>
                      <a:pt x="146" y="23"/>
                    </a:lnTo>
                    <a:lnTo>
                      <a:pt x="148" y="21"/>
                    </a:lnTo>
                    <a:lnTo>
                      <a:pt x="150" y="19"/>
                    </a:lnTo>
                    <a:lnTo>
                      <a:pt x="151" y="19"/>
                    </a:lnTo>
                    <a:lnTo>
                      <a:pt x="156" y="18"/>
                    </a:lnTo>
                    <a:lnTo>
                      <a:pt x="156" y="16"/>
                    </a:lnTo>
                    <a:lnTo>
                      <a:pt x="157" y="14"/>
                    </a:lnTo>
                    <a:lnTo>
                      <a:pt x="157" y="13"/>
                    </a:lnTo>
                    <a:lnTo>
                      <a:pt x="156" y="12"/>
                    </a:lnTo>
                    <a:lnTo>
                      <a:pt x="154" y="12"/>
                    </a:lnTo>
                    <a:lnTo>
                      <a:pt x="154" y="12"/>
                    </a:lnTo>
                    <a:lnTo>
                      <a:pt x="154" y="11"/>
                    </a:lnTo>
                    <a:lnTo>
                      <a:pt x="154" y="10"/>
                    </a:lnTo>
                    <a:lnTo>
                      <a:pt x="155" y="8"/>
                    </a:lnTo>
                    <a:lnTo>
                      <a:pt x="154" y="7"/>
                    </a:lnTo>
                    <a:lnTo>
                      <a:pt x="153" y="6"/>
                    </a:lnTo>
                    <a:lnTo>
                      <a:pt x="152" y="5"/>
                    </a:lnTo>
                    <a:lnTo>
                      <a:pt x="152" y="4"/>
                    </a:lnTo>
                    <a:lnTo>
                      <a:pt x="154" y="2"/>
                    </a:lnTo>
                    <a:lnTo>
                      <a:pt x="155" y="2"/>
                    </a:lnTo>
                    <a:lnTo>
                      <a:pt x="156" y="2"/>
                    </a:lnTo>
                    <a:lnTo>
                      <a:pt x="157" y="0"/>
                    </a:lnTo>
                    <a:lnTo>
                      <a:pt x="160" y="2"/>
                    </a:lnTo>
                    <a:lnTo>
                      <a:pt x="162" y="3"/>
                    </a:lnTo>
                    <a:lnTo>
                      <a:pt x="163" y="3"/>
                    </a:lnTo>
                    <a:lnTo>
                      <a:pt x="165" y="1"/>
                    </a:lnTo>
                    <a:lnTo>
                      <a:pt x="166" y="0"/>
                    </a:lnTo>
                    <a:lnTo>
                      <a:pt x="168" y="0"/>
                    </a:lnTo>
                    <a:lnTo>
                      <a:pt x="168" y="2"/>
                    </a:lnTo>
                    <a:lnTo>
                      <a:pt x="169" y="3"/>
                    </a:lnTo>
                    <a:lnTo>
                      <a:pt x="170" y="4"/>
                    </a:lnTo>
                    <a:lnTo>
                      <a:pt x="172" y="4"/>
                    </a:lnTo>
                    <a:lnTo>
                      <a:pt x="173" y="4"/>
                    </a:lnTo>
                    <a:lnTo>
                      <a:pt x="174" y="8"/>
                    </a:lnTo>
                    <a:lnTo>
                      <a:pt x="175" y="9"/>
                    </a:lnTo>
                    <a:lnTo>
                      <a:pt x="176" y="11"/>
                    </a:lnTo>
                    <a:lnTo>
                      <a:pt x="177" y="14"/>
                    </a:lnTo>
                    <a:lnTo>
                      <a:pt x="179" y="15"/>
                    </a:lnTo>
                    <a:lnTo>
                      <a:pt x="182" y="16"/>
                    </a:lnTo>
                    <a:lnTo>
                      <a:pt x="183" y="16"/>
                    </a:lnTo>
                    <a:lnTo>
                      <a:pt x="186" y="15"/>
                    </a:lnTo>
                    <a:lnTo>
                      <a:pt x="188" y="16"/>
                    </a:lnTo>
                    <a:lnTo>
                      <a:pt x="190" y="16"/>
                    </a:lnTo>
                    <a:lnTo>
                      <a:pt x="191" y="18"/>
                    </a:lnTo>
                    <a:lnTo>
                      <a:pt x="193" y="18"/>
                    </a:lnTo>
                    <a:lnTo>
                      <a:pt x="193" y="20"/>
                    </a:lnTo>
                    <a:lnTo>
                      <a:pt x="195" y="21"/>
                    </a:lnTo>
                    <a:lnTo>
                      <a:pt x="197" y="21"/>
                    </a:lnTo>
                    <a:lnTo>
                      <a:pt x="197" y="21"/>
                    </a:lnTo>
                    <a:lnTo>
                      <a:pt x="198" y="20"/>
                    </a:lnTo>
                    <a:lnTo>
                      <a:pt x="198" y="19"/>
                    </a:lnTo>
                    <a:lnTo>
                      <a:pt x="199" y="18"/>
                    </a:lnTo>
                    <a:lnTo>
                      <a:pt x="201" y="17"/>
                    </a:lnTo>
                    <a:lnTo>
                      <a:pt x="203" y="17"/>
                    </a:lnTo>
                    <a:lnTo>
                      <a:pt x="205" y="18"/>
                    </a:lnTo>
                    <a:lnTo>
                      <a:pt x="207" y="18"/>
                    </a:lnTo>
                    <a:lnTo>
                      <a:pt x="209" y="19"/>
                    </a:lnTo>
                    <a:lnTo>
                      <a:pt x="209" y="20"/>
                    </a:lnTo>
                    <a:lnTo>
                      <a:pt x="210" y="21"/>
                    </a:lnTo>
                    <a:lnTo>
                      <a:pt x="210" y="20"/>
                    </a:lnTo>
                    <a:lnTo>
                      <a:pt x="211" y="19"/>
                    </a:lnTo>
                    <a:lnTo>
                      <a:pt x="212" y="19"/>
                    </a:lnTo>
                    <a:lnTo>
                      <a:pt x="214" y="19"/>
                    </a:lnTo>
                    <a:lnTo>
                      <a:pt x="215" y="19"/>
                    </a:lnTo>
                    <a:lnTo>
                      <a:pt x="216" y="16"/>
                    </a:lnTo>
                    <a:lnTo>
                      <a:pt x="218" y="15"/>
                    </a:lnTo>
                    <a:lnTo>
                      <a:pt x="218" y="14"/>
                    </a:lnTo>
                    <a:lnTo>
                      <a:pt x="220" y="13"/>
                    </a:lnTo>
                    <a:lnTo>
                      <a:pt x="222" y="12"/>
                    </a:lnTo>
                    <a:lnTo>
                      <a:pt x="223" y="12"/>
                    </a:lnTo>
                    <a:lnTo>
                      <a:pt x="224" y="12"/>
                    </a:lnTo>
                    <a:lnTo>
                      <a:pt x="224" y="14"/>
                    </a:lnTo>
                    <a:lnTo>
                      <a:pt x="225" y="16"/>
                    </a:lnTo>
                    <a:lnTo>
                      <a:pt x="226" y="18"/>
                    </a:lnTo>
                    <a:lnTo>
                      <a:pt x="226" y="19"/>
                    </a:lnTo>
                    <a:lnTo>
                      <a:pt x="228" y="20"/>
                    </a:lnTo>
                    <a:lnTo>
                      <a:pt x="230" y="20"/>
                    </a:lnTo>
                    <a:lnTo>
                      <a:pt x="231" y="21"/>
                    </a:lnTo>
                    <a:lnTo>
                      <a:pt x="232" y="22"/>
                    </a:lnTo>
                    <a:lnTo>
                      <a:pt x="234" y="23"/>
                    </a:lnTo>
                    <a:lnTo>
                      <a:pt x="236" y="26"/>
                    </a:lnTo>
                    <a:lnTo>
                      <a:pt x="236" y="29"/>
                    </a:lnTo>
                    <a:lnTo>
                      <a:pt x="237" y="31"/>
                    </a:lnTo>
                    <a:lnTo>
                      <a:pt x="237" y="32"/>
                    </a:lnTo>
                    <a:lnTo>
                      <a:pt x="238" y="34"/>
                    </a:lnTo>
                    <a:lnTo>
                      <a:pt x="237" y="35"/>
                    </a:lnTo>
                    <a:lnTo>
                      <a:pt x="236" y="35"/>
                    </a:lnTo>
                    <a:lnTo>
                      <a:pt x="237" y="37"/>
                    </a:lnTo>
                    <a:lnTo>
                      <a:pt x="237" y="38"/>
                    </a:lnTo>
                    <a:lnTo>
                      <a:pt x="236" y="39"/>
                    </a:lnTo>
                    <a:lnTo>
                      <a:pt x="236" y="39"/>
                    </a:lnTo>
                    <a:lnTo>
                      <a:pt x="238" y="41"/>
                    </a:lnTo>
                    <a:lnTo>
                      <a:pt x="241" y="45"/>
                    </a:lnTo>
                    <a:lnTo>
                      <a:pt x="243" y="47"/>
                    </a:lnTo>
                    <a:lnTo>
                      <a:pt x="243" y="49"/>
                    </a:lnTo>
                    <a:lnTo>
                      <a:pt x="242" y="49"/>
                    </a:lnTo>
                    <a:lnTo>
                      <a:pt x="242" y="50"/>
                    </a:lnTo>
                    <a:lnTo>
                      <a:pt x="245" y="51"/>
                    </a:lnTo>
                    <a:lnTo>
                      <a:pt x="246" y="52"/>
                    </a:lnTo>
                    <a:lnTo>
                      <a:pt x="246" y="55"/>
                    </a:lnTo>
                    <a:lnTo>
                      <a:pt x="249" y="56"/>
                    </a:lnTo>
                    <a:lnTo>
                      <a:pt x="249" y="57"/>
                    </a:lnTo>
                    <a:lnTo>
                      <a:pt x="249" y="58"/>
                    </a:lnTo>
                    <a:lnTo>
                      <a:pt x="251" y="61"/>
                    </a:lnTo>
                    <a:lnTo>
                      <a:pt x="253" y="62"/>
                    </a:lnTo>
                    <a:lnTo>
                      <a:pt x="255" y="63"/>
                    </a:lnTo>
                    <a:lnTo>
                      <a:pt x="255" y="62"/>
                    </a:lnTo>
                    <a:lnTo>
                      <a:pt x="257" y="64"/>
                    </a:lnTo>
                    <a:lnTo>
                      <a:pt x="257" y="64"/>
                    </a:lnTo>
                    <a:lnTo>
                      <a:pt x="257" y="66"/>
                    </a:lnTo>
                    <a:lnTo>
                      <a:pt x="257" y="66"/>
                    </a:lnTo>
                    <a:lnTo>
                      <a:pt x="257" y="66"/>
                    </a:lnTo>
                    <a:lnTo>
                      <a:pt x="259" y="66"/>
                    </a:lnTo>
                    <a:lnTo>
                      <a:pt x="261" y="67"/>
                    </a:lnTo>
                    <a:lnTo>
                      <a:pt x="261" y="66"/>
                    </a:lnTo>
                    <a:lnTo>
                      <a:pt x="261" y="67"/>
                    </a:lnTo>
                    <a:lnTo>
                      <a:pt x="263" y="66"/>
                    </a:lnTo>
                    <a:lnTo>
                      <a:pt x="264" y="66"/>
                    </a:lnTo>
                    <a:lnTo>
                      <a:pt x="254" y="80"/>
                    </a:lnTo>
                    <a:lnTo>
                      <a:pt x="252" y="82"/>
                    </a:lnTo>
                    <a:lnTo>
                      <a:pt x="250" y="82"/>
                    </a:lnTo>
                    <a:lnTo>
                      <a:pt x="246" y="86"/>
                    </a:lnTo>
                    <a:lnTo>
                      <a:pt x="245" y="86"/>
                    </a:lnTo>
                    <a:lnTo>
                      <a:pt x="240" y="91"/>
                    </a:lnTo>
                    <a:lnTo>
                      <a:pt x="240" y="92"/>
                    </a:lnTo>
                    <a:lnTo>
                      <a:pt x="241" y="93"/>
                    </a:lnTo>
                    <a:lnTo>
                      <a:pt x="241" y="94"/>
                    </a:lnTo>
                    <a:lnTo>
                      <a:pt x="241" y="95"/>
                    </a:lnTo>
                    <a:lnTo>
                      <a:pt x="238" y="97"/>
                    </a:lnTo>
                    <a:lnTo>
                      <a:pt x="236" y="99"/>
                    </a:lnTo>
                    <a:lnTo>
                      <a:pt x="237" y="101"/>
                    </a:lnTo>
                    <a:lnTo>
                      <a:pt x="236" y="103"/>
                    </a:lnTo>
                    <a:lnTo>
                      <a:pt x="234" y="104"/>
                    </a:lnTo>
                    <a:lnTo>
                      <a:pt x="230" y="105"/>
                    </a:lnTo>
                    <a:lnTo>
                      <a:pt x="230" y="105"/>
                    </a:lnTo>
                    <a:lnTo>
                      <a:pt x="228" y="109"/>
                    </a:lnTo>
                    <a:lnTo>
                      <a:pt x="228" y="111"/>
                    </a:lnTo>
                    <a:lnTo>
                      <a:pt x="228" y="111"/>
                    </a:lnTo>
                    <a:lnTo>
                      <a:pt x="226" y="112"/>
                    </a:lnTo>
                    <a:lnTo>
                      <a:pt x="222" y="114"/>
                    </a:lnTo>
                    <a:lnTo>
                      <a:pt x="220" y="115"/>
                    </a:lnTo>
                    <a:lnTo>
                      <a:pt x="219" y="116"/>
                    </a:lnTo>
                    <a:lnTo>
                      <a:pt x="217" y="117"/>
                    </a:lnTo>
                    <a:lnTo>
                      <a:pt x="214" y="117"/>
                    </a:lnTo>
                    <a:lnTo>
                      <a:pt x="211" y="120"/>
                    </a:lnTo>
                    <a:lnTo>
                      <a:pt x="210" y="121"/>
                    </a:lnTo>
                    <a:lnTo>
                      <a:pt x="209" y="122"/>
                    </a:lnTo>
                    <a:lnTo>
                      <a:pt x="201" y="123"/>
                    </a:lnTo>
                    <a:lnTo>
                      <a:pt x="198" y="123"/>
                    </a:lnTo>
                    <a:lnTo>
                      <a:pt x="189" y="124"/>
                    </a:lnTo>
                    <a:lnTo>
                      <a:pt x="189" y="124"/>
                    </a:lnTo>
                    <a:lnTo>
                      <a:pt x="171" y="125"/>
                    </a:lnTo>
                    <a:lnTo>
                      <a:pt x="170" y="125"/>
                    </a:lnTo>
                    <a:lnTo>
                      <a:pt x="163" y="126"/>
                    </a:lnTo>
                    <a:lnTo>
                      <a:pt x="153" y="127"/>
                    </a:lnTo>
                    <a:lnTo>
                      <a:pt x="152" y="127"/>
                    </a:lnTo>
                    <a:lnTo>
                      <a:pt x="147" y="127"/>
                    </a:lnTo>
                    <a:lnTo>
                      <a:pt x="135" y="129"/>
                    </a:lnTo>
                    <a:lnTo>
                      <a:pt x="128" y="129"/>
                    </a:lnTo>
                    <a:lnTo>
                      <a:pt x="120" y="129"/>
                    </a:lnTo>
                    <a:lnTo>
                      <a:pt x="112" y="130"/>
                    </a:lnTo>
                    <a:lnTo>
                      <a:pt x="109" y="130"/>
                    </a:lnTo>
                    <a:close/>
                    <a:moveTo>
                      <a:pt x="2" y="146"/>
                    </a:moveTo>
                    <a:lnTo>
                      <a:pt x="0" y="146"/>
                    </a:lnTo>
                    <a:lnTo>
                      <a:pt x="0" y="144"/>
                    </a:lnTo>
                    <a:lnTo>
                      <a:pt x="0" y="144"/>
                    </a:lnTo>
                    <a:lnTo>
                      <a:pt x="2" y="143"/>
                    </a:lnTo>
                    <a:lnTo>
                      <a:pt x="3" y="144"/>
                    </a:lnTo>
                    <a:lnTo>
                      <a:pt x="3" y="144"/>
                    </a:lnTo>
                    <a:lnTo>
                      <a:pt x="4" y="145"/>
                    </a:lnTo>
                    <a:lnTo>
                      <a:pt x="4" y="146"/>
                    </a:lnTo>
                    <a:lnTo>
                      <a:pt x="4" y="146"/>
                    </a:lnTo>
                    <a:lnTo>
                      <a:pt x="2" y="146"/>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 name="Freeform 38"/>
              <p:cNvSpPr>
                <a:spLocks/>
              </p:cNvSpPr>
              <p:nvPr/>
            </p:nvSpPr>
            <p:spPr bwMode="auto">
              <a:xfrm>
                <a:off x="3510391" y="2681322"/>
                <a:ext cx="991223" cy="544908"/>
              </a:xfrm>
              <a:custGeom>
                <a:avLst/>
                <a:gdLst>
                  <a:gd name="T0" fmla="*/ 236 w 264"/>
                  <a:gd name="T1" fmla="*/ 156 h 157"/>
                  <a:gd name="T2" fmla="*/ 223 w 264"/>
                  <a:gd name="T3" fmla="*/ 157 h 157"/>
                  <a:gd name="T4" fmla="*/ 215 w 264"/>
                  <a:gd name="T5" fmla="*/ 157 h 157"/>
                  <a:gd name="T6" fmla="*/ 188 w 264"/>
                  <a:gd name="T7" fmla="*/ 156 h 157"/>
                  <a:gd name="T8" fmla="*/ 163 w 264"/>
                  <a:gd name="T9" fmla="*/ 156 h 157"/>
                  <a:gd name="T10" fmla="*/ 140 w 264"/>
                  <a:gd name="T11" fmla="*/ 156 h 157"/>
                  <a:gd name="T12" fmla="*/ 124 w 264"/>
                  <a:gd name="T13" fmla="*/ 156 h 157"/>
                  <a:gd name="T14" fmla="*/ 93 w 264"/>
                  <a:gd name="T15" fmla="*/ 155 h 157"/>
                  <a:gd name="T16" fmla="*/ 73 w 264"/>
                  <a:gd name="T17" fmla="*/ 154 h 157"/>
                  <a:gd name="T18" fmla="*/ 50 w 264"/>
                  <a:gd name="T19" fmla="*/ 153 h 157"/>
                  <a:gd name="T20" fmla="*/ 35 w 264"/>
                  <a:gd name="T21" fmla="*/ 152 h 157"/>
                  <a:gd name="T22" fmla="*/ 1 w 264"/>
                  <a:gd name="T23" fmla="*/ 150 h 157"/>
                  <a:gd name="T24" fmla="*/ 1 w 264"/>
                  <a:gd name="T25" fmla="*/ 130 h 157"/>
                  <a:gd name="T26" fmla="*/ 2 w 264"/>
                  <a:gd name="T27" fmla="*/ 113 h 157"/>
                  <a:gd name="T28" fmla="*/ 4 w 264"/>
                  <a:gd name="T29" fmla="*/ 87 h 157"/>
                  <a:gd name="T30" fmla="*/ 5 w 264"/>
                  <a:gd name="T31" fmla="*/ 66 h 157"/>
                  <a:gd name="T32" fmla="*/ 7 w 264"/>
                  <a:gd name="T33" fmla="*/ 44 h 157"/>
                  <a:gd name="T34" fmla="*/ 8 w 264"/>
                  <a:gd name="T35" fmla="*/ 22 h 157"/>
                  <a:gd name="T36" fmla="*/ 31 w 264"/>
                  <a:gd name="T37" fmla="*/ 2 h 157"/>
                  <a:gd name="T38" fmla="*/ 53 w 264"/>
                  <a:gd name="T39" fmla="*/ 3 h 157"/>
                  <a:gd name="T40" fmla="*/ 72 w 264"/>
                  <a:gd name="T41" fmla="*/ 4 h 157"/>
                  <a:gd name="T42" fmla="*/ 91 w 264"/>
                  <a:gd name="T43" fmla="*/ 4 h 157"/>
                  <a:gd name="T44" fmla="*/ 110 w 264"/>
                  <a:gd name="T45" fmla="*/ 6 h 157"/>
                  <a:gd name="T46" fmla="*/ 130 w 264"/>
                  <a:gd name="T47" fmla="*/ 6 h 157"/>
                  <a:gd name="T48" fmla="*/ 149 w 264"/>
                  <a:gd name="T49" fmla="*/ 6 h 157"/>
                  <a:gd name="T50" fmla="*/ 169 w 264"/>
                  <a:gd name="T51" fmla="*/ 7 h 157"/>
                  <a:gd name="T52" fmla="*/ 188 w 264"/>
                  <a:gd name="T53" fmla="*/ 7 h 157"/>
                  <a:gd name="T54" fmla="*/ 207 w 264"/>
                  <a:gd name="T55" fmla="*/ 7 h 157"/>
                  <a:gd name="T56" fmla="*/ 222 w 264"/>
                  <a:gd name="T57" fmla="*/ 7 h 157"/>
                  <a:gd name="T58" fmla="*/ 239 w 264"/>
                  <a:gd name="T59" fmla="*/ 7 h 157"/>
                  <a:gd name="T60" fmla="*/ 242 w 264"/>
                  <a:gd name="T61" fmla="*/ 10 h 157"/>
                  <a:gd name="T62" fmla="*/ 244 w 264"/>
                  <a:gd name="T63" fmla="*/ 11 h 157"/>
                  <a:gd name="T64" fmla="*/ 247 w 264"/>
                  <a:gd name="T65" fmla="*/ 13 h 157"/>
                  <a:gd name="T66" fmla="*/ 248 w 264"/>
                  <a:gd name="T67" fmla="*/ 12 h 157"/>
                  <a:gd name="T68" fmla="*/ 251 w 264"/>
                  <a:gd name="T69" fmla="*/ 12 h 157"/>
                  <a:gd name="T70" fmla="*/ 252 w 264"/>
                  <a:gd name="T71" fmla="*/ 15 h 157"/>
                  <a:gd name="T72" fmla="*/ 253 w 264"/>
                  <a:gd name="T73" fmla="*/ 16 h 157"/>
                  <a:gd name="T74" fmla="*/ 251 w 264"/>
                  <a:gd name="T75" fmla="*/ 17 h 157"/>
                  <a:gd name="T76" fmla="*/ 252 w 264"/>
                  <a:gd name="T77" fmla="*/ 19 h 157"/>
                  <a:gd name="T78" fmla="*/ 253 w 264"/>
                  <a:gd name="T79" fmla="*/ 19 h 157"/>
                  <a:gd name="T80" fmla="*/ 253 w 264"/>
                  <a:gd name="T81" fmla="*/ 21 h 157"/>
                  <a:gd name="T82" fmla="*/ 251 w 264"/>
                  <a:gd name="T83" fmla="*/ 20 h 157"/>
                  <a:gd name="T84" fmla="*/ 250 w 264"/>
                  <a:gd name="T85" fmla="*/ 23 h 157"/>
                  <a:gd name="T86" fmla="*/ 247 w 264"/>
                  <a:gd name="T87" fmla="*/ 25 h 157"/>
                  <a:gd name="T88" fmla="*/ 245 w 264"/>
                  <a:gd name="T89" fmla="*/ 29 h 157"/>
                  <a:gd name="T90" fmla="*/ 247 w 264"/>
                  <a:gd name="T91" fmla="*/ 33 h 157"/>
                  <a:gd name="T92" fmla="*/ 250 w 264"/>
                  <a:gd name="T93" fmla="*/ 35 h 157"/>
                  <a:gd name="T94" fmla="*/ 252 w 264"/>
                  <a:gd name="T95" fmla="*/ 38 h 157"/>
                  <a:gd name="T96" fmla="*/ 253 w 264"/>
                  <a:gd name="T97" fmla="*/ 40 h 157"/>
                  <a:gd name="T98" fmla="*/ 253 w 264"/>
                  <a:gd name="T99" fmla="*/ 43 h 157"/>
                  <a:gd name="T100" fmla="*/ 255 w 264"/>
                  <a:gd name="T101" fmla="*/ 46 h 157"/>
                  <a:gd name="T102" fmla="*/ 258 w 264"/>
                  <a:gd name="T103" fmla="*/ 48 h 157"/>
                  <a:gd name="T104" fmla="*/ 262 w 264"/>
                  <a:gd name="T105" fmla="*/ 48 h 157"/>
                  <a:gd name="T106" fmla="*/ 263 w 264"/>
                  <a:gd name="T107" fmla="*/ 50 h 157"/>
                  <a:gd name="T108" fmla="*/ 263 w 264"/>
                  <a:gd name="T109" fmla="*/ 54 h 157"/>
                  <a:gd name="T110" fmla="*/ 263 w 264"/>
                  <a:gd name="T111" fmla="*/ 70 h 157"/>
                  <a:gd name="T112" fmla="*/ 263 w 264"/>
                  <a:gd name="T113" fmla="*/ 87 h 157"/>
                  <a:gd name="T114" fmla="*/ 263 w 264"/>
                  <a:gd name="T115" fmla="*/ 105 h 157"/>
                  <a:gd name="T116" fmla="*/ 264 w 264"/>
                  <a:gd name="T117" fmla="*/ 124 h 157"/>
                  <a:gd name="T118" fmla="*/ 264 w 264"/>
                  <a:gd name="T119" fmla="*/ 140 h 157"/>
                  <a:gd name="T120" fmla="*/ 264 w 264"/>
                  <a:gd name="T121" fmla="*/ 156 h 157"/>
                  <a:gd name="T122" fmla="*/ 248 w 264"/>
                  <a:gd name="T123" fmla="*/ 15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4" h="157">
                    <a:moveTo>
                      <a:pt x="248" y="156"/>
                    </a:moveTo>
                    <a:lnTo>
                      <a:pt x="236" y="156"/>
                    </a:lnTo>
                    <a:lnTo>
                      <a:pt x="232" y="156"/>
                    </a:lnTo>
                    <a:lnTo>
                      <a:pt x="223" y="157"/>
                    </a:lnTo>
                    <a:lnTo>
                      <a:pt x="216" y="157"/>
                    </a:lnTo>
                    <a:lnTo>
                      <a:pt x="215" y="157"/>
                    </a:lnTo>
                    <a:lnTo>
                      <a:pt x="196" y="156"/>
                    </a:lnTo>
                    <a:lnTo>
                      <a:pt x="188" y="156"/>
                    </a:lnTo>
                    <a:lnTo>
                      <a:pt x="175" y="156"/>
                    </a:lnTo>
                    <a:lnTo>
                      <a:pt x="163" y="156"/>
                    </a:lnTo>
                    <a:lnTo>
                      <a:pt x="151" y="156"/>
                    </a:lnTo>
                    <a:lnTo>
                      <a:pt x="140" y="156"/>
                    </a:lnTo>
                    <a:lnTo>
                      <a:pt x="132" y="156"/>
                    </a:lnTo>
                    <a:lnTo>
                      <a:pt x="124" y="156"/>
                    </a:lnTo>
                    <a:lnTo>
                      <a:pt x="108" y="155"/>
                    </a:lnTo>
                    <a:lnTo>
                      <a:pt x="93" y="155"/>
                    </a:lnTo>
                    <a:lnTo>
                      <a:pt x="89" y="154"/>
                    </a:lnTo>
                    <a:lnTo>
                      <a:pt x="73" y="154"/>
                    </a:lnTo>
                    <a:lnTo>
                      <a:pt x="70" y="154"/>
                    </a:lnTo>
                    <a:lnTo>
                      <a:pt x="50" y="153"/>
                    </a:lnTo>
                    <a:lnTo>
                      <a:pt x="38" y="152"/>
                    </a:lnTo>
                    <a:lnTo>
                      <a:pt x="35" y="152"/>
                    </a:lnTo>
                    <a:lnTo>
                      <a:pt x="17" y="151"/>
                    </a:lnTo>
                    <a:lnTo>
                      <a:pt x="1" y="150"/>
                    </a:lnTo>
                    <a:lnTo>
                      <a:pt x="0" y="150"/>
                    </a:lnTo>
                    <a:lnTo>
                      <a:pt x="1" y="130"/>
                    </a:lnTo>
                    <a:lnTo>
                      <a:pt x="2" y="118"/>
                    </a:lnTo>
                    <a:lnTo>
                      <a:pt x="2" y="113"/>
                    </a:lnTo>
                    <a:lnTo>
                      <a:pt x="3" y="87"/>
                    </a:lnTo>
                    <a:lnTo>
                      <a:pt x="4" y="87"/>
                    </a:lnTo>
                    <a:lnTo>
                      <a:pt x="5" y="70"/>
                    </a:lnTo>
                    <a:lnTo>
                      <a:pt x="5" y="66"/>
                    </a:lnTo>
                    <a:lnTo>
                      <a:pt x="6" y="48"/>
                    </a:lnTo>
                    <a:lnTo>
                      <a:pt x="7" y="44"/>
                    </a:lnTo>
                    <a:lnTo>
                      <a:pt x="8" y="22"/>
                    </a:lnTo>
                    <a:lnTo>
                      <a:pt x="8" y="22"/>
                    </a:lnTo>
                    <a:lnTo>
                      <a:pt x="9" y="0"/>
                    </a:lnTo>
                    <a:lnTo>
                      <a:pt x="31" y="2"/>
                    </a:lnTo>
                    <a:lnTo>
                      <a:pt x="34" y="2"/>
                    </a:lnTo>
                    <a:lnTo>
                      <a:pt x="53" y="3"/>
                    </a:lnTo>
                    <a:lnTo>
                      <a:pt x="54" y="3"/>
                    </a:lnTo>
                    <a:lnTo>
                      <a:pt x="72" y="4"/>
                    </a:lnTo>
                    <a:lnTo>
                      <a:pt x="73" y="4"/>
                    </a:lnTo>
                    <a:lnTo>
                      <a:pt x="91" y="4"/>
                    </a:lnTo>
                    <a:lnTo>
                      <a:pt x="107" y="6"/>
                    </a:lnTo>
                    <a:lnTo>
                      <a:pt x="110" y="6"/>
                    </a:lnTo>
                    <a:lnTo>
                      <a:pt x="122" y="6"/>
                    </a:lnTo>
                    <a:lnTo>
                      <a:pt x="130" y="6"/>
                    </a:lnTo>
                    <a:lnTo>
                      <a:pt x="138" y="6"/>
                    </a:lnTo>
                    <a:lnTo>
                      <a:pt x="149" y="6"/>
                    </a:lnTo>
                    <a:lnTo>
                      <a:pt x="153" y="6"/>
                    </a:lnTo>
                    <a:lnTo>
                      <a:pt x="169" y="7"/>
                    </a:lnTo>
                    <a:lnTo>
                      <a:pt x="184" y="7"/>
                    </a:lnTo>
                    <a:lnTo>
                      <a:pt x="188" y="7"/>
                    </a:lnTo>
                    <a:lnTo>
                      <a:pt x="200" y="7"/>
                    </a:lnTo>
                    <a:lnTo>
                      <a:pt x="207" y="7"/>
                    </a:lnTo>
                    <a:lnTo>
                      <a:pt x="215" y="7"/>
                    </a:lnTo>
                    <a:lnTo>
                      <a:pt x="222" y="7"/>
                    </a:lnTo>
                    <a:lnTo>
                      <a:pt x="238" y="7"/>
                    </a:lnTo>
                    <a:lnTo>
                      <a:pt x="239" y="7"/>
                    </a:lnTo>
                    <a:lnTo>
                      <a:pt x="241" y="9"/>
                    </a:lnTo>
                    <a:lnTo>
                      <a:pt x="242" y="10"/>
                    </a:lnTo>
                    <a:lnTo>
                      <a:pt x="243" y="11"/>
                    </a:lnTo>
                    <a:lnTo>
                      <a:pt x="244" y="11"/>
                    </a:lnTo>
                    <a:lnTo>
                      <a:pt x="245" y="13"/>
                    </a:lnTo>
                    <a:lnTo>
                      <a:pt x="247" y="13"/>
                    </a:lnTo>
                    <a:lnTo>
                      <a:pt x="248" y="13"/>
                    </a:lnTo>
                    <a:lnTo>
                      <a:pt x="248" y="12"/>
                    </a:lnTo>
                    <a:lnTo>
                      <a:pt x="250" y="11"/>
                    </a:lnTo>
                    <a:lnTo>
                      <a:pt x="251" y="12"/>
                    </a:lnTo>
                    <a:lnTo>
                      <a:pt x="251" y="14"/>
                    </a:lnTo>
                    <a:lnTo>
                      <a:pt x="252" y="15"/>
                    </a:lnTo>
                    <a:lnTo>
                      <a:pt x="253" y="15"/>
                    </a:lnTo>
                    <a:lnTo>
                      <a:pt x="253" y="16"/>
                    </a:lnTo>
                    <a:lnTo>
                      <a:pt x="253" y="17"/>
                    </a:lnTo>
                    <a:lnTo>
                      <a:pt x="251" y="17"/>
                    </a:lnTo>
                    <a:lnTo>
                      <a:pt x="251" y="18"/>
                    </a:lnTo>
                    <a:lnTo>
                      <a:pt x="252" y="19"/>
                    </a:lnTo>
                    <a:lnTo>
                      <a:pt x="253" y="19"/>
                    </a:lnTo>
                    <a:lnTo>
                      <a:pt x="253" y="19"/>
                    </a:lnTo>
                    <a:lnTo>
                      <a:pt x="253" y="20"/>
                    </a:lnTo>
                    <a:lnTo>
                      <a:pt x="253" y="21"/>
                    </a:lnTo>
                    <a:lnTo>
                      <a:pt x="251" y="21"/>
                    </a:lnTo>
                    <a:lnTo>
                      <a:pt x="251" y="20"/>
                    </a:lnTo>
                    <a:lnTo>
                      <a:pt x="251" y="20"/>
                    </a:lnTo>
                    <a:lnTo>
                      <a:pt x="250" y="23"/>
                    </a:lnTo>
                    <a:lnTo>
                      <a:pt x="248" y="24"/>
                    </a:lnTo>
                    <a:lnTo>
                      <a:pt x="247" y="25"/>
                    </a:lnTo>
                    <a:lnTo>
                      <a:pt x="247" y="27"/>
                    </a:lnTo>
                    <a:lnTo>
                      <a:pt x="245" y="29"/>
                    </a:lnTo>
                    <a:lnTo>
                      <a:pt x="246" y="30"/>
                    </a:lnTo>
                    <a:lnTo>
                      <a:pt x="247" y="33"/>
                    </a:lnTo>
                    <a:lnTo>
                      <a:pt x="248" y="34"/>
                    </a:lnTo>
                    <a:lnTo>
                      <a:pt x="250" y="35"/>
                    </a:lnTo>
                    <a:lnTo>
                      <a:pt x="251" y="36"/>
                    </a:lnTo>
                    <a:lnTo>
                      <a:pt x="252" y="38"/>
                    </a:lnTo>
                    <a:lnTo>
                      <a:pt x="253" y="38"/>
                    </a:lnTo>
                    <a:lnTo>
                      <a:pt x="253" y="40"/>
                    </a:lnTo>
                    <a:lnTo>
                      <a:pt x="253" y="41"/>
                    </a:lnTo>
                    <a:lnTo>
                      <a:pt x="253" y="43"/>
                    </a:lnTo>
                    <a:lnTo>
                      <a:pt x="255" y="44"/>
                    </a:lnTo>
                    <a:lnTo>
                      <a:pt x="255" y="46"/>
                    </a:lnTo>
                    <a:lnTo>
                      <a:pt x="256" y="47"/>
                    </a:lnTo>
                    <a:lnTo>
                      <a:pt x="258" y="48"/>
                    </a:lnTo>
                    <a:lnTo>
                      <a:pt x="260" y="48"/>
                    </a:lnTo>
                    <a:lnTo>
                      <a:pt x="262" y="48"/>
                    </a:lnTo>
                    <a:lnTo>
                      <a:pt x="262" y="49"/>
                    </a:lnTo>
                    <a:lnTo>
                      <a:pt x="263" y="50"/>
                    </a:lnTo>
                    <a:lnTo>
                      <a:pt x="263" y="51"/>
                    </a:lnTo>
                    <a:lnTo>
                      <a:pt x="263" y="54"/>
                    </a:lnTo>
                    <a:lnTo>
                      <a:pt x="263" y="65"/>
                    </a:lnTo>
                    <a:lnTo>
                      <a:pt x="263" y="70"/>
                    </a:lnTo>
                    <a:lnTo>
                      <a:pt x="263" y="83"/>
                    </a:lnTo>
                    <a:lnTo>
                      <a:pt x="263" y="87"/>
                    </a:lnTo>
                    <a:lnTo>
                      <a:pt x="263" y="104"/>
                    </a:lnTo>
                    <a:lnTo>
                      <a:pt x="263" y="105"/>
                    </a:lnTo>
                    <a:lnTo>
                      <a:pt x="264" y="122"/>
                    </a:lnTo>
                    <a:lnTo>
                      <a:pt x="264" y="124"/>
                    </a:lnTo>
                    <a:lnTo>
                      <a:pt x="264" y="138"/>
                    </a:lnTo>
                    <a:lnTo>
                      <a:pt x="264" y="140"/>
                    </a:lnTo>
                    <a:lnTo>
                      <a:pt x="264" y="154"/>
                    </a:lnTo>
                    <a:lnTo>
                      <a:pt x="264" y="156"/>
                    </a:lnTo>
                    <a:lnTo>
                      <a:pt x="249" y="156"/>
                    </a:lnTo>
                    <a:lnTo>
                      <a:pt x="248" y="156"/>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 name="Freeform 40"/>
              <p:cNvSpPr>
                <a:spLocks/>
              </p:cNvSpPr>
              <p:nvPr/>
            </p:nvSpPr>
            <p:spPr bwMode="auto">
              <a:xfrm>
                <a:off x="4347675" y="2587611"/>
                <a:ext cx="889849" cy="787859"/>
              </a:xfrm>
              <a:custGeom>
                <a:avLst/>
                <a:gdLst>
                  <a:gd name="T0" fmla="*/ 237 w 237"/>
                  <a:gd name="T1" fmla="*/ 185 h 227"/>
                  <a:gd name="T2" fmla="*/ 236 w 237"/>
                  <a:gd name="T3" fmla="*/ 191 h 227"/>
                  <a:gd name="T4" fmla="*/ 231 w 237"/>
                  <a:gd name="T5" fmla="*/ 194 h 227"/>
                  <a:gd name="T6" fmla="*/ 227 w 237"/>
                  <a:gd name="T7" fmla="*/ 202 h 227"/>
                  <a:gd name="T8" fmla="*/ 225 w 237"/>
                  <a:gd name="T9" fmla="*/ 198 h 227"/>
                  <a:gd name="T10" fmla="*/ 224 w 237"/>
                  <a:gd name="T11" fmla="*/ 200 h 227"/>
                  <a:gd name="T12" fmla="*/ 222 w 237"/>
                  <a:gd name="T13" fmla="*/ 208 h 227"/>
                  <a:gd name="T14" fmla="*/ 222 w 237"/>
                  <a:gd name="T15" fmla="*/ 214 h 227"/>
                  <a:gd name="T16" fmla="*/ 223 w 237"/>
                  <a:gd name="T17" fmla="*/ 218 h 227"/>
                  <a:gd name="T18" fmla="*/ 210 w 237"/>
                  <a:gd name="T19" fmla="*/ 226 h 227"/>
                  <a:gd name="T20" fmla="*/ 199 w 237"/>
                  <a:gd name="T21" fmla="*/ 220 h 227"/>
                  <a:gd name="T22" fmla="*/ 205 w 237"/>
                  <a:gd name="T23" fmla="*/ 213 h 227"/>
                  <a:gd name="T24" fmla="*/ 203 w 237"/>
                  <a:gd name="T25" fmla="*/ 206 h 227"/>
                  <a:gd name="T26" fmla="*/ 186 w 237"/>
                  <a:gd name="T27" fmla="*/ 203 h 227"/>
                  <a:gd name="T28" fmla="*/ 131 w 237"/>
                  <a:gd name="T29" fmla="*/ 206 h 227"/>
                  <a:gd name="T30" fmla="*/ 88 w 237"/>
                  <a:gd name="T31" fmla="*/ 208 h 227"/>
                  <a:gd name="T32" fmla="*/ 41 w 237"/>
                  <a:gd name="T33" fmla="*/ 195 h 227"/>
                  <a:gd name="T34" fmla="*/ 41 w 237"/>
                  <a:gd name="T35" fmla="*/ 149 h 227"/>
                  <a:gd name="T36" fmla="*/ 40 w 237"/>
                  <a:gd name="T37" fmla="*/ 92 h 227"/>
                  <a:gd name="T38" fmla="*/ 37 w 237"/>
                  <a:gd name="T39" fmla="*/ 75 h 227"/>
                  <a:gd name="T40" fmla="*/ 30 w 237"/>
                  <a:gd name="T41" fmla="*/ 68 h 227"/>
                  <a:gd name="T42" fmla="*/ 25 w 237"/>
                  <a:gd name="T43" fmla="*/ 61 h 227"/>
                  <a:gd name="T44" fmla="*/ 25 w 237"/>
                  <a:gd name="T45" fmla="*/ 51 h 227"/>
                  <a:gd name="T46" fmla="*/ 30 w 237"/>
                  <a:gd name="T47" fmla="*/ 47 h 227"/>
                  <a:gd name="T48" fmla="*/ 30 w 237"/>
                  <a:gd name="T49" fmla="*/ 44 h 227"/>
                  <a:gd name="T50" fmla="*/ 27 w 237"/>
                  <a:gd name="T51" fmla="*/ 38 h 227"/>
                  <a:gd name="T52" fmla="*/ 20 w 237"/>
                  <a:gd name="T53" fmla="*/ 38 h 227"/>
                  <a:gd name="T54" fmla="*/ 12 w 237"/>
                  <a:gd name="T55" fmla="*/ 32 h 227"/>
                  <a:gd name="T56" fmla="*/ 10 w 237"/>
                  <a:gd name="T57" fmla="*/ 25 h 227"/>
                  <a:gd name="T58" fmla="*/ 4 w 237"/>
                  <a:gd name="T59" fmla="*/ 18 h 227"/>
                  <a:gd name="T60" fmla="*/ 2 w 237"/>
                  <a:gd name="T61" fmla="*/ 9 h 227"/>
                  <a:gd name="T62" fmla="*/ 0 w 237"/>
                  <a:gd name="T63" fmla="*/ 7 h 227"/>
                  <a:gd name="T64" fmla="*/ 37 w 237"/>
                  <a:gd name="T65" fmla="*/ 5 h 227"/>
                  <a:gd name="T66" fmla="*/ 80 w 237"/>
                  <a:gd name="T67" fmla="*/ 4 h 227"/>
                  <a:gd name="T68" fmla="*/ 129 w 237"/>
                  <a:gd name="T69" fmla="*/ 1 h 227"/>
                  <a:gd name="T70" fmla="*/ 140 w 237"/>
                  <a:gd name="T71" fmla="*/ 5 h 227"/>
                  <a:gd name="T72" fmla="*/ 143 w 237"/>
                  <a:gd name="T73" fmla="*/ 10 h 227"/>
                  <a:gd name="T74" fmla="*/ 144 w 237"/>
                  <a:gd name="T75" fmla="*/ 18 h 227"/>
                  <a:gd name="T76" fmla="*/ 148 w 237"/>
                  <a:gd name="T77" fmla="*/ 34 h 227"/>
                  <a:gd name="T78" fmla="*/ 150 w 237"/>
                  <a:gd name="T79" fmla="*/ 44 h 227"/>
                  <a:gd name="T80" fmla="*/ 162 w 237"/>
                  <a:gd name="T81" fmla="*/ 58 h 227"/>
                  <a:gd name="T82" fmla="*/ 174 w 237"/>
                  <a:gd name="T83" fmla="*/ 69 h 227"/>
                  <a:gd name="T84" fmla="*/ 177 w 237"/>
                  <a:gd name="T85" fmla="*/ 85 h 227"/>
                  <a:gd name="T86" fmla="*/ 189 w 237"/>
                  <a:gd name="T87" fmla="*/ 81 h 227"/>
                  <a:gd name="T88" fmla="*/ 194 w 237"/>
                  <a:gd name="T89" fmla="*/ 89 h 227"/>
                  <a:gd name="T90" fmla="*/ 191 w 237"/>
                  <a:gd name="T91" fmla="*/ 101 h 227"/>
                  <a:gd name="T92" fmla="*/ 189 w 237"/>
                  <a:gd name="T93" fmla="*/ 116 h 227"/>
                  <a:gd name="T94" fmla="*/ 198 w 237"/>
                  <a:gd name="T95" fmla="*/ 126 h 227"/>
                  <a:gd name="T96" fmla="*/ 206 w 237"/>
                  <a:gd name="T97" fmla="*/ 133 h 227"/>
                  <a:gd name="T98" fmla="*/ 214 w 237"/>
                  <a:gd name="T99" fmla="*/ 137 h 227"/>
                  <a:gd name="T100" fmla="*/ 220 w 237"/>
                  <a:gd name="T101" fmla="*/ 145 h 227"/>
                  <a:gd name="T102" fmla="*/ 223 w 237"/>
                  <a:gd name="T103" fmla="*/ 159 h 227"/>
                  <a:gd name="T104" fmla="*/ 224 w 237"/>
                  <a:gd name="T105" fmla="*/ 165 h 227"/>
                  <a:gd name="T106" fmla="*/ 231 w 237"/>
                  <a:gd name="T107" fmla="*/ 175 h 227"/>
                  <a:gd name="T108" fmla="*/ 231 w 237"/>
                  <a:gd name="T109" fmla="*/ 171 h 227"/>
                  <a:gd name="T110" fmla="*/ 237 w 237"/>
                  <a:gd name="T111" fmla="*/ 1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7" h="227">
                    <a:moveTo>
                      <a:pt x="237" y="177"/>
                    </a:moveTo>
                    <a:lnTo>
                      <a:pt x="237" y="181"/>
                    </a:lnTo>
                    <a:lnTo>
                      <a:pt x="236" y="183"/>
                    </a:lnTo>
                    <a:lnTo>
                      <a:pt x="235" y="183"/>
                    </a:lnTo>
                    <a:lnTo>
                      <a:pt x="236" y="185"/>
                    </a:lnTo>
                    <a:lnTo>
                      <a:pt x="237" y="185"/>
                    </a:lnTo>
                    <a:lnTo>
                      <a:pt x="237" y="187"/>
                    </a:lnTo>
                    <a:lnTo>
                      <a:pt x="236" y="187"/>
                    </a:lnTo>
                    <a:lnTo>
                      <a:pt x="236" y="187"/>
                    </a:lnTo>
                    <a:lnTo>
                      <a:pt x="235" y="188"/>
                    </a:lnTo>
                    <a:lnTo>
                      <a:pt x="235" y="189"/>
                    </a:lnTo>
                    <a:lnTo>
                      <a:pt x="236" y="191"/>
                    </a:lnTo>
                    <a:lnTo>
                      <a:pt x="236" y="192"/>
                    </a:lnTo>
                    <a:lnTo>
                      <a:pt x="235" y="193"/>
                    </a:lnTo>
                    <a:lnTo>
                      <a:pt x="235" y="196"/>
                    </a:lnTo>
                    <a:lnTo>
                      <a:pt x="234" y="196"/>
                    </a:lnTo>
                    <a:lnTo>
                      <a:pt x="232" y="196"/>
                    </a:lnTo>
                    <a:lnTo>
                      <a:pt x="231" y="194"/>
                    </a:lnTo>
                    <a:lnTo>
                      <a:pt x="230" y="194"/>
                    </a:lnTo>
                    <a:lnTo>
                      <a:pt x="229" y="194"/>
                    </a:lnTo>
                    <a:lnTo>
                      <a:pt x="229" y="194"/>
                    </a:lnTo>
                    <a:lnTo>
                      <a:pt x="228" y="200"/>
                    </a:lnTo>
                    <a:lnTo>
                      <a:pt x="228" y="200"/>
                    </a:lnTo>
                    <a:lnTo>
                      <a:pt x="227" y="202"/>
                    </a:lnTo>
                    <a:lnTo>
                      <a:pt x="226" y="203"/>
                    </a:lnTo>
                    <a:lnTo>
                      <a:pt x="225" y="202"/>
                    </a:lnTo>
                    <a:lnTo>
                      <a:pt x="226" y="200"/>
                    </a:lnTo>
                    <a:lnTo>
                      <a:pt x="226" y="200"/>
                    </a:lnTo>
                    <a:lnTo>
                      <a:pt x="226" y="199"/>
                    </a:lnTo>
                    <a:lnTo>
                      <a:pt x="225" y="198"/>
                    </a:lnTo>
                    <a:lnTo>
                      <a:pt x="225" y="198"/>
                    </a:lnTo>
                    <a:lnTo>
                      <a:pt x="224" y="197"/>
                    </a:lnTo>
                    <a:lnTo>
                      <a:pt x="222" y="198"/>
                    </a:lnTo>
                    <a:lnTo>
                      <a:pt x="222" y="198"/>
                    </a:lnTo>
                    <a:lnTo>
                      <a:pt x="222" y="200"/>
                    </a:lnTo>
                    <a:lnTo>
                      <a:pt x="224" y="200"/>
                    </a:lnTo>
                    <a:lnTo>
                      <a:pt x="224" y="202"/>
                    </a:lnTo>
                    <a:lnTo>
                      <a:pt x="223" y="204"/>
                    </a:lnTo>
                    <a:lnTo>
                      <a:pt x="224" y="206"/>
                    </a:lnTo>
                    <a:lnTo>
                      <a:pt x="224" y="208"/>
                    </a:lnTo>
                    <a:lnTo>
                      <a:pt x="224" y="208"/>
                    </a:lnTo>
                    <a:lnTo>
                      <a:pt x="222" y="208"/>
                    </a:lnTo>
                    <a:lnTo>
                      <a:pt x="221" y="209"/>
                    </a:lnTo>
                    <a:lnTo>
                      <a:pt x="222" y="210"/>
                    </a:lnTo>
                    <a:lnTo>
                      <a:pt x="224" y="212"/>
                    </a:lnTo>
                    <a:lnTo>
                      <a:pt x="224" y="212"/>
                    </a:lnTo>
                    <a:lnTo>
                      <a:pt x="224" y="212"/>
                    </a:lnTo>
                    <a:lnTo>
                      <a:pt x="222" y="214"/>
                    </a:lnTo>
                    <a:lnTo>
                      <a:pt x="220" y="213"/>
                    </a:lnTo>
                    <a:lnTo>
                      <a:pt x="218" y="213"/>
                    </a:lnTo>
                    <a:lnTo>
                      <a:pt x="218" y="214"/>
                    </a:lnTo>
                    <a:lnTo>
                      <a:pt x="219" y="215"/>
                    </a:lnTo>
                    <a:lnTo>
                      <a:pt x="222" y="216"/>
                    </a:lnTo>
                    <a:lnTo>
                      <a:pt x="223" y="218"/>
                    </a:lnTo>
                    <a:lnTo>
                      <a:pt x="223" y="219"/>
                    </a:lnTo>
                    <a:lnTo>
                      <a:pt x="220" y="221"/>
                    </a:lnTo>
                    <a:lnTo>
                      <a:pt x="220" y="222"/>
                    </a:lnTo>
                    <a:lnTo>
                      <a:pt x="220" y="224"/>
                    </a:lnTo>
                    <a:lnTo>
                      <a:pt x="218" y="225"/>
                    </a:lnTo>
                    <a:lnTo>
                      <a:pt x="210" y="226"/>
                    </a:lnTo>
                    <a:lnTo>
                      <a:pt x="198" y="227"/>
                    </a:lnTo>
                    <a:lnTo>
                      <a:pt x="195" y="227"/>
                    </a:lnTo>
                    <a:lnTo>
                      <a:pt x="197" y="223"/>
                    </a:lnTo>
                    <a:lnTo>
                      <a:pt x="198" y="222"/>
                    </a:lnTo>
                    <a:lnTo>
                      <a:pt x="199" y="221"/>
                    </a:lnTo>
                    <a:lnTo>
                      <a:pt x="199" y="220"/>
                    </a:lnTo>
                    <a:lnTo>
                      <a:pt x="199" y="219"/>
                    </a:lnTo>
                    <a:lnTo>
                      <a:pt x="200" y="218"/>
                    </a:lnTo>
                    <a:lnTo>
                      <a:pt x="202" y="217"/>
                    </a:lnTo>
                    <a:lnTo>
                      <a:pt x="203" y="216"/>
                    </a:lnTo>
                    <a:lnTo>
                      <a:pt x="204" y="214"/>
                    </a:lnTo>
                    <a:lnTo>
                      <a:pt x="205" y="213"/>
                    </a:lnTo>
                    <a:lnTo>
                      <a:pt x="206" y="212"/>
                    </a:lnTo>
                    <a:lnTo>
                      <a:pt x="205" y="210"/>
                    </a:lnTo>
                    <a:lnTo>
                      <a:pt x="205" y="208"/>
                    </a:lnTo>
                    <a:lnTo>
                      <a:pt x="205" y="208"/>
                    </a:lnTo>
                    <a:lnTo>
                      <a:pt x="205" y="207"/>
                    </a:lnTo>
                    <a:lnTo>
                      <a:pt x="203" y="206"/>
                    </a:lnTo>
                    <a:lnTo>
                      <a:pt x="203" y="206"/>
                    </a:lnTo>
                    <a:lnTo>
                      <a:pt x="203" y="204"/>
                    </a:lnTo>
                    <a:lnTo>
                      <a:pt x="202" y="204"/>
                    </a:lnTo>
                    <a:lnTo>
                      <a:pt x="201" y="202"/>
                    </a:lnTo>
                    <a:lnTo>
                      <a:pt x="199" y="202"/>
                    </a:lnTo>
                    <a:lnTo>
                      <a:pt x="186" y="203"/>
                    </a:lnTo>
                    <a:lnTo>
                      <a:pt x="178" y="204"/>
                    </a:lnTo>
                    <a:lnTo>
                      <a:pt x="166" y="204"/>
                    </a:lnTo>
                    <a:lnTo>
                      <a:pt x="156" y="205"/>
                    </a:lnTo>
                    <a:lnTo>
                      <a:pt x="155" y="205"/>
                    </a:lnTo>
                    <a:lnTo>
                      <a:pt x="146" y="206"/>
                    </a:lnTo>
                    <a:lnTo>
                      <a:pt x="131" y="206"/>
                    </a:lnTo>
                    <a:lnTo>
                      <a:pt x="130" y="206"/>
                    </a:lnTo>
                    <a:lnTo>
                      <a:pt x="117" y="206"/>
                    </a:lnTo>
                    <a:lnTo>
                      <a:pt x="107" y="207"/>
                    </a:lnTo>
                    <a:lnTo>
                      <a:pt x="105" y="207"/>
                    </a:lnTo>
                    <a:lnTo>
                      <a:pt x="89" y="208"/>
                    </a:lnTo>
                    <a:lnTo>
                      <a:pt x="88" y="208"/>
                    </a:lnTo>
                    <a:lnTo>
                      <a:pt x="78" y="208"/>
                    </a:lnTo>
                    <a:lnTo>
                      <a:pt x="68" y="208"/>
                    </a:lnTo>
                    <a:lnTo>
                      <a:pt x="61" y="208"/>
                    </a:lnTo>
                    <a:lnTo>
                      <a:pt x="41" y="208"/>
                    </a:lnTo>
                    <a:lnTo>
                      <a:pt x="41" y="200"/>
                    </a:lnTo>
                    <a:lnTo>
                      <a:pt x="41" y="195"/>
                    </a:lnTo>
                    <a:lnTo>
                      <a:pt x="41" y="183"/>
                    </a:lnTo>
                    <a:lnTo>
                      <a:pt x="41" y="181"/>
                    </a:lnTo>
                    <a:lnTo>
                      <a:pt x="41" y="167"/>
                    </a:lnTo>
                    <a:lnTo>
                      <a:pt x="41" y="165"/>
                    </a:lnTo>
                    <a:lnTo>
                      <a:pt x="41" y="151"/>
                    </a:lnTo>
                    <a:lnTo>
                      <a:pt x="41" y="149"/>
                    </a:lnTo>
                    <a:lnTo>
                      <a:pt x="40" y="132"/>
                    </a:lnTo>
                    <a:lnTo>
                      <a:pt x="40" y="131"/>
                    </a:lnTo>
                    <a:lnTo>
                      <a:pt x="40" y="114"/>
                    </a:lnTo>
                    <a:lnTo>
                      <a:pt x="40" y="110"/>
                    </a:lnTo>
                    <a:lnTo>
                      <a:pt x="40" y="97"/>
                    </a:lnTo>
                    <a:lnTo>
                      <a:pt x="40" y="92"/>
                    </a:lnTo>
                    <a:lnTo>
                      <a:pt x="40" y="81"/>
                    </a:lnTo>
                    <a:lnTo>
                      <a:pt x="40" y="78"/>
                    </a:lnTo>
                    <a:lnTo>
                      <a:pt x="40" y="77"/>
                    </a:lnTo>
                    <a:lnTo>
                      <a:pt x="39" y="76"/>
                    </a:lnTo>
                    <a:lnTo>
                      <a:pt x="39" y="75"/>
                    </a:lnTo>
                    <a:lnTo>
                      <a:pt x="37" y="75"/>
                    </a:lnTo>
                    <a:lnTo>
                      <a:pt x="35" y="75"/>
                    </a:lnTo>
                    <a:lnTo>
                      <a:pt x="33" y="74"/>
                    </a:lnTo>
                    <a:lnTo>
                      <a:pt x="32" y="73"/>
                    </a:lnTo>
                    <a:lnTo>
                      <a:pt x="32" y="71"/>
                    </a:lnTo>
                    <a:lnTo>
                      <a:pt x="30" y="70"/>
                    </a:lnTo>
                    <a:lnTo>
                      <a:pt x="30" y="68"/>
                    </a:lnTo>
                    <a:lnTo>
                      <a:pt x="30" y="67"/>
                    </a:lnTo>
                    <a:lnTo>
                      <a:pt x="30" y="65"/>
                    </a:lnTo>
                    <a:lnTo>
                      <a:pt x="29" y="65"/>
                    </a:lnTo>
                    <a:lnTo>
                      <a:pt x="28" y="63"/>
                    </a:lnTo>
                    <a:lnTo>
                      <a:pt x="27" y="62"/>
                    </a:lnTo>
                    <a:lnTo>
                      <a:pt x="25" y="61"/>
                    </a:lnTo>
                    <a:lnTo>
                      <a:pt x="24" y="60"/>
                    </a:lnTo>
                    <a:lnTo>
                      <a:pt x="23" y="57"/>
                    </a:lnTo>
                    <a:lnTo>
                      <a:pt x="22" y="56"/>
                    </a:lnTo>
                    <a:lnTo>
                      <a:pt x="24" y="54"/>
                    </a:lnTo>
                    <a:lnTo>
                      <a:pt x="24" y="52"/>
                    </a:lnTo>
                    <a:lnTo>
                      <a:pt x="25" y="51"/>
                    </a:lnTo>
                    <a:lnTo>
                      <a:pt x="27" y="50"/>
                    </a:lnTo>
                    <a:lnTo>
                      <a:pt x="28" y="47"/>
                    </a:lnTo>
                    <a:lnTo>
                      <a:pt x="28" y="47"/>
                    </a:lnTo>
                    <a:lnTo>
                      <a:pt x="28" y="48"/>
                    </a:lnTo>
                    <a:lnTo>
                      <a:pt x="30" y="48"/>
                    </a:lnTo>
                    <a:lnTo>
                      <a:pt x="30" y="47"/>
                    </a:lnTo>
                    <a:lnTo>
                      <a:pt x="30" y="46"/>
                    </a:lnTo>
                    <a:lnTo>
                      <a:pt x="30" y="46"/>
                    </a:lnTo>
                    <a:lnTo>
                      <a:pt x="29" y="46"/>
                    </a:lnTo>
                    <a:lnTo>
                      <a:pt x="28" y="45"/>
                    </a:lnTo>
                    <a:lnTo>
                      <a:pt x="28" y="44"/>
                    </a:lnTo>
                    <a:lnTo>
                      <a:pt x="30" y="44"/>
                    </a:lnTo>
                    <a:lnTo>
                      <a:pt x="30" y="43"/>
                    </a:lnTo>
                    <a:lnTo>
                      <a:pt x="30" y="42"/>
                    </a:lnTo>
                    <a:lnTo>
                      <a:pt x="29" y="42"/>
                    </a:lnTo>
                    <a:lnTo>
                      <a:pt x="28" y="41"/>
                    </a:lnTo>
                    <a:lnTo>
                      <a:pt x="28" y="39"/>
                    </a:lnTo>
                    <a:lnTo>
                      <a:pt x="27" y="38"/>
                    </a:lnTo>
                    <a:lnTo>
                      <a:pt x="25" y="39"/>
                    </a:lnTo>
                    <a:lnTo>
                      <a:pt x="25" y="40"/>
                    </a:lnTo>
                    <a:lnTo>
                      <a:pt x="24" y="40"/>
                    </a:lnTo>
                    <a:lnTo>
                      <a:pt x="22" y="40"/>
                    </a:lnTo>
                    <a:lnTo>
                      <a:pt x="21" y="38"/>
                    </a:lnTo>
                    <a:lnTo>
                      <a:pt x="20" y="38"/>
                    </a:lnTo>
                    <a:lnTo>
                      <a:pt x="19" y="37"/>
                    </a:lnTo>
                    <a:lnTo>
                      <a:pt x="18" y="36"/>
                    </a:lnTo>
                    <a:lnTo>
                      <a:pt x="16" y="34"/>
                    </a:lnTo>
                    <a:lnTo>
                      <a:pt x="14" y="33"/>
                    </a:lnTo>
                    <a:lnTo>
                      <a:pt x="13" y="33"/>
                    </a:lnTo>
                    <a:lnTo>
                      <a:pt x="12" y="32"/>
                    </a:lnTo>
                    <a:lnTo>
                      <a:pt x="12" y="32"/>
                    </a:lnTo>
                    <a:lnTo>
                      <a:pt x="12" y="30"/>
                    </a:lnTo>
                    <a:lnTo>
                      <a:pt x="13" y="29"/>
                    </a:lnTo>
                    <a:lnTo>
                      <a:pt x="12" y="28"/>
                    </a:lnTo>
                    <a:lnTo>
                      <a:pt x="12" y="27"/>
                    </a:lnTo>
                    <a:lnTo>
                      <a:pt x="10" y="25"/>
                    </a:lnTo>
                    <a:lnTo>
                      <a:pt x="10" y="23"/>
                    </a:lnTo>
                    <a:lnTo>
                      <a:pt x="10" y="23"/>
                    </a:lnTo>
                    <a:lnTo>
                      <a:pt x="7" y="21"/>
                    </a:lnTo>
                    <a:lnTo>
                      <a:pt x="6" y="19"/>
                    </a:lnTo>
                    <a:lnTo>
                      <a:pt x="4" y="19"/>
                    </a:lnTo>
                    <a:lnTo>
                      <a:pt x="4" y="18"/>
                    </a:lnTo>
                    <a:lnTo>
                      <a:pt x="5" y="17"/>
                    </a:lnTo>
                    <a:lnTo>
                      <a:pt x="5" y="17"/>
                    </a:lnTo>
                    <a:lnTo>
                      <a:pt x="4" y="16"/>
                    </a:lnTo>
                    <a:lnTo>
                      <a:pt x="4" y="14"/>
                    </a:lnTo>
                    <a:lnTo>
                      <a:pt x="2" y="10"/>
                    </a:lnTo>
                    <a:lnTo>
                      <a:pt x="2" y="9"/>
                    </a:lnTo>
                    <a:lnTo>
                      <a:pt x="3" y="7"/>
                    </a:lnTo>
                    <a:lnTo>
                      <a:pt x="3" y="6"/>
                    </a:lnTo>
                    <a:lnTo>
                      <a:pt x="3" y="5"/>
                    </a:lnTo>
                    <a:lnTo>
                      <a:pt x="2" y="6"/>
                    </a:lnTo>
                    <a:lnTo>
                      <a:pt x="2" y="8"/>
                    </a:lnTo>
                    <a:lnTo>
                      <a:pt x="0" y="7"/>
                    </a:lnTo>
                    <a:lnTo>
                      <a:pt x="0" y="7"/>
                    </a:lnTo>
                    <a:lnTo>
                      <a:pt x="0" y="5"/>
                    </a:lnTo>
                    <a:lnTo>
                      <a:pt x="13" y="5"/>
                    </a:lnTo>
                    <a:lnTo>
                      <a:pt x="18" y="5"/>
                    </a:lnTo>
                    <a:lnTo>
                      <a:pt x="28" y="5"/>
                    </a:lnTo>
                    <a:lnTo>
                      <a:pt x="37" y="5"/>
                    </a:lnTo>
                    <a:lnTo>
                      <a:pt x="43" y="5"/>
                    </a:lnTo>
                    <a:lnTo>
                      <a:pt x="51" y="5"/>
                    </a:lnTo>
                    <a:lnTo>
                      <a:pt x="59" y="5"/>
                    </a:lnTo>
                    <a:lnTo>
                      <a:pt x="67" y="4"/>
                    </a:lnTo>
                    <a:lnTo>
                      <a:pt x="74" y="4"/>
                    </a:lnTo>
                    <a:lnTo>
                      <a:pt x="80" y="4"/>
                    </a:lnTo>
                    <a:lnTo>
                      <a:pt x="90" y="3"/>
                    </a:lnTo>
                    <a:lnTo>
                      <a:pt x="102" y="3"/>
                    </a:lnTo>
                    <a:lnTo>
                      <a:pt x="105" y="3"/>
                    </a:lnTo>
                    <a:lnTo>
                      <a:pt x="115" y="1"/>
                    </a:lnTo>
                    <a:lnTo>
                      <a:pt x="120" y="1"/>
                    </a:lnTo>
                    <a:lnTo>
                      <a:pt x="129" y="1"/>
                    </a:lnTo>
                    <a:lnTo>
                      <a:pt x="135" y="0"/>
                    </a:lnTo>
                    <a:lnTo>
                      <a:pt x="136" y="1"/>
                    </a:lnTo>
                    <a:lnTo>
                      <a:pt x="137" y="1"/>
                    </a:lnTo>
                    <a:lnTo>
                      <a:pt x="137" y="3"/>
                    </a:lnTo>
                    <a:lnTo>
                      <a:pt x="140" y="4"/>
                    </a:lnTo>
                    <a:lnTo>
                      <a:pt x="140" y="5"/>
                    </a:lnTo>
                    <a:lnTo>
                      <a:pt x="141" y="6"/>
                    </a:lnTo>
                    <a:lnTo>
                      <a:pt x="141" y="7"/>
                    </a:lnTo>
                    <a:lnTo>
                      <a:pt x="142" y="7"/>
                    </a:lnTo>
                    <a:lnTo>
                      <a:pt x="142" y="9"/>
                    </a:lnTo>
                    <a:lnTo>
                      <a:pt x="143" y="9"/>
                    </a:lnTo>
                    <a:lnTo>
                      <a:pt x="143" y="10"/>
                    </a:lnTo>
                    <a:lnTo>
                      <a:pt x="144" y="10"/>
                    </a:lnTo>
                    <a:lnTo>
                      <a:pt x="144" y="11"/>
                    </a:lnTo>
                    <a:lnTo>
                      <a:pt x="144" y="11"/>
                    </a:lnTo>
                    <a:lnTo>
                      <a:pt x="146" y="12"/>
                    </a:lnTo>
                    <a:lnTo>
                      <a:pt x="144" y="15"/>
                    </a:lnTo>
                    <a:lnTo>
                      <a:pt x="144" y="18"/>
                    </a:lnTo>
                    <a:lnTo>
                      <a:pt x="144" y="21"/>
                    </a:lnTo>
                    <a:lnTo>
                      <a:pt x="144" y="24"/>
                    </a:lnTo>
                    <a:lnTo>
                      <a:pt x="144" y="27"/>
                    </a:lnTo>
                    <a:lnTo>
                      <a:pt x="145" y="30"/>
                    </a:lnTo>
                    <a:lnTo>
                      <a:pt x="147" y="33"/>
                    </a:lnTo>
                    <a:lnTo>
                      <a:pt x="148" y="34"/>
                    </a:lnTo>
                    <a:lnTo>
                      <a:pt x="147" y="35"/>
                    </a:lnTo>
                    <a:lnTo>
                      <a:pt x="147" y="36"/>
                    </a:lnTo>
                    <a:lnTo>
                      <a:pt x="147" y="37"/>
                    </a:lnTo>
                    <a:lnTo>
                      <a:pt x="149" y="40"/>
                    </a:lnTo>
                    <a:lnTo>
                      <a:pt x="150" y="42"/>
                    </a:lnTo>
                    <a:lnTo>
                      <a:pt x="150" y="44"/>
                    </a:lnTo>
                    <a:lnTo>
                      <a:pt x="152" y="46"/>
                    </a:lnTo>
                    <a:lnTo>
                      <a:pt x="156" y="50"/>
                    </a:lnTo>
                    <a:lnTo>
                      <a:pt x="158" y="52"/>
                    </a:lnTo>
                    <a:lnTo>
                      <a:pt x="160" y="53"/>
                    </a:lnTo>
                    <a:lnTo>
                      <a:pt x="161" y="56"/>
                    </a:lnTo>
                    <a:lnTo>
                      <a:pt x="162" y="58"/>
                    </a:lnTo>
                    <a:lnTo>
                      <a:pt x="165" y="60"/>
                    </a:lnTo>
                    <a:lnTo>
                      <a:pt x="169" y="62"/>
                    </a:lnTo>
                    <a:lnTo>
                      <a:pt x="172" y="64"/>
                    </a:lnTo>
                    <a:lnTo>
                      <a:pt x="173" y="66"/>
                    </a:lnTo>
                    <a:lnTo>
                      <a:pt x="173" y="68"/>
                    </a:lnTo>
                    <a:lnTo>
                      <a:pt x="174" y="69"/>
                    </a:lnTo>
                    <a:lnTo>
                      <a:pt x="174" y="72"/>
                    </a:lnTo>
                    <a:lnTo>
                      <a:pt x="175" y="74"/>
                    </a:lnTo>
                    <a:lnTo>
                      <a:pt x="174" y="76"/>
                    </a:lnTo>
                    <a:lnTo>
                      <a:pt x="175" y="77"/>
                    </a:lnTo>
                    <a:lnTo>
                      <a:pt x="176" y="82"/>
                    </a:lnTo>
                    <a:lnTo>
                      <a:pt x="177" y="85"/>
                    </a:lnTo>
                    <a:lnTo>
                      <a:pt x="179" y="85"/>
                    </a:lnTo>
                    <a:lnTo>
                      <a:pt x="181" y="84"/>
                    </a:lnTo>
                    <a:lnTo>
                      <a:pt x="183" y="80"/>
                    </a:lnTo>
                    <a:lnTo>
                      <a:pt x="185" y="80"/>
                    </a:lnTo>
                    <a:lnTo>
                      <a:pt x="188" y="82"/>
                    </a:lnTo>
                    <a:lnTo>
                      <a:pt x="189" y="81"/>
                    </a:lnTo>
                    <a:lnTo>
                      <a:pt x="191" y="82"/>
                    </a:lnTo>
                    <a:lnTo>
                      <a:pt x="195" y="85"/>
                    </a:lnTo>
                    <a:lnTo>
                      <a:pt x="195" y="86"/>
                    </a:lnTo>
                    <a:lnTo>
                      <a:pt x="195" y="87"/>
                    </a:lnTo>
                    <a:lnTo>
                      <a:pt x="195" y="88"/>
                    </a:lnTo>
                    <a:lnTo>
                      <a:pt x="194" y="89"/>
                    </a:lnTo>
                    <a:lnTo>
                      <a:pt x="193" y="91"/>
                    </a:lnTo>
                    <a:lnTo>
                      <a:pt x="193" y="93"/>
                    </a:lnTo>
                    <a:lnTo>
                      <a:pt x="194" y="95"/>
                    </a:lnTo>
                    <a:lnTo>
                      <a:pt x="194" y="97"/>
                    </a:lnTo>
                    <a:lnTo>
                      <a:pt x="192" y="100"/>
                    </a:lnTo>
                    <a:lnTo>
                      <a:pt x="191" y="101"/>
                    </a:lnTo>
                    <a:lnTo>
                      <a:pt x="191" y="102"/>
                    </a:lnTo>
                    <a:lnTo>
                      <a:pt x="190" y="107"/>
                    </a:lnTo>
                    <a:lnTo>
                      <a:pt x="189" y="109"/>
                    </a:lnTo>
                    <a:lnTo>
                      <a:pt x="189" y="110"/>
                    </a:lnTo>
                    <a:lnTo>
                      <a:pt x="188" y="112"/>
                    </a:lnTo>
                    <a:lnTo>
                      <a:pt x="189" y="116"/>
                    </a:lnTo>
                    <a:lnTo>
                      <a:pt x="190" y="118"/>
                    </a:lnTo>
                    <a:lnTo>
                      <a:pt x="191" y="120"/>
                    </a:lnTo>
                    <a:lnTo>
                      <a:pt x="193" y="122"/>
                    </a:lnTo>
                    <a:lnTo>
                      <a:pt x="195" y="123"/>
                    </a:lnTo>
                    <a:lnTo>
                      <a:pt x="197" y="125"/>
                    </a:lnTo>
                    <a:lnTo>
                      <a:pt x="198" y="126"/>
                    </a:lnTo>
                    <a:lnTo>
                      <a:pt x="201" y="128"/>
                    </a:lnTo>
                    <a:lnTo>
                      <a:pt x="202" y="129"/>
                    </a:lnTo>
                    <a:lnTo>
                      <a:pt x="204" y="129"/>
                    </a:lnTo>
                    <a:lnTo>
                      <a:pt x="203" y="132"/>
                    </a:lnTo>
                    <a:lnTo>
                      <a:pt x="205" y="133"/>
                    </a:lnTo>
                    <a:lnTo>
                      <a:pt x="206" y="133"/>
                    </a:lnTo>
                    <a:lnTo>
                      <a:pt x="207" y="132"/>
                    </a:lnTo>
                    <a:lnTo>
                      <a:pt x="207" y="132"/>
                    </a:lnTo>
                    <a:lnTo>
                      <a:pt x="208" y="132"/>
                    </a:lnTo>
                    <a:lnTo>
                      <a:pt x="213" y="134"/>
                    </a:lnTo>
                    <a:lnTo>
                      <a:pt x="214" y="136"/>
                    </a:lnTo>
                    <a:lnTo>
                      <a:pt x="214" y="137"/>
                    </a:lnTo>
                    <a:lnTo>
                      <a:pt x="214" y="139"/>
                    </a:lnTo>
                    <a:lnTo>
                      <a:pt x="218" y="141"/>
                    </a:lnTo>
                    <a:lnTo>
                      <a:pt x="220" y="141"/>
                    </a:lnTo>
                    <a:lnTo>
                      <a:pt x="220" y="142"/>
                    </a:lnTo>
                    <a:lnTo>
                      <a:pt x="220" y="144"/>
                    </a:lnTo>
                    <a:lnTo>
                      <a:pt x="220" y="145"/>
                    </a:lnTo>
                    <a:lnTo>
                      <a:pt x="220" y="148"/>
                    </a:lnTo>
                    <a:lnTo>
                      <a:pt x="222" y="151"/>
                    </a:lnTo>
                    <a:lnTo>
                      <a:pt x="223" y="153"/>
                    </a:lnTo>
                    <a:lnTo>
                      <a:pt x="224" y="155"/>
                    </a:lnTo>
                    <a:lnTo>
                      <a:pt x="224" y="158"/>
                    </a:lnTo>
                    <a:lnTo>
                      <a:pt x="223" y="159"/>
                    </a:lnTo>
                    <a:lnTo>
                      <a:pt x="222" y="159"/>
                    </a:lnTo>
                    <a:lnTo>
                      <a:pt x="222" y="161"/>
                    </a:lnTo>
                    <a:lnTo>
                      <a:pt x="222" y="162"/>
                    </a:lnTo>
                    <a:lnTo>
                      <a:pt x="222" y="163"/>
                    </a:lnTo>
                    <a:lnTo>
                      <a:pt x="224" y="163"/>
                    </a:lnTo>
                    <a:lnTo>
                      <a:pt x="224" y="165"/>
                    </a:lnTo>
                    <a:lnTo>
                      <a:pt x="224" y="167"/>
                    </a:lnTo>
                    <a:lnTo>
                      <a:pt x="225" y="169"/>
                    </a:lnTo>
                    <a:lnTo>
                      <a:pt x="227" y="171"/>
                    </a:lnTo>
                    <a:lnTo>
                      <a:pt x="227" y="173"/>
                    </a:lnTo>
                    <a:lnTo>
                      <a:pt x="230" y="175"/>
                    </a:lnTo>
                    <a:lnTo>
                      <a:pt x="231" y="175"/>
                    </a:lnTo>
                    <a:lnTo>
                      <a:pt x="232" y="175"/>
                    </a:lnTo>
                    <a:lnTo>
                      <a:pt x="232" y="174"/>
                    </a:lnTo>
                    <a:lnTo>
                      <a:pt x="230" y="172"/>
                    </a:lnTo>
                    <a:lnTo>
                      <a:pt x="230" y="171"/>
                    </a:lnTo>
                    <a:lnTo>
                      <a:pt x="230" y="171"/>
                    </a:lnTo>
                    <a:lnTo>
                      <a:pt x="231" y="171"/>
                    </a:lnTo>
                    <a:lnTo>
                      <a:pt x="232" y="173"/>
                    </a:lnTo>
                    <a:lnTo>
                      <a:pt x="233" y="173"/>
                    </a:lnTo>
                    <a:lnTo>
                      <a:pt x="234" y="175"/>
                    </a:lnTo>
                    <a:lnTo>
                      <a:pt x="236" y="175"/>
                    </a:lnTo>
                    <a:lnTo>
                      <a:pt x="237" y="176"/>
                    </a:lnTo>
                    <a:lnTo>
                      <a:pt x="237" y="177"/>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 name="Freeform 41"/>
              <p:cNvSpPr>
                <a:spLocks/>
              </p:cNvSpPr>
              <p:nvPr/>
            </p:nvSpPr>
            <p:spPr bwMode="auto">
              <a:xfrm>
                <a:off x="1651849" y="3014513"/>
                <a:ext cx="927396" cy="1058578"/>
              </a:xfrm>
              <a:custGeom>
                <a:avLst/>
                <a:gdLst>
                  <a:gd name="T0" fmla="*/ 13 w 247"/>
                  <a:gd name="T1" fmla="*/ 188 h 305"/>
                  <a:gd name="T2" fmla="*/ 12 w 247"/>
                  <a:gd name="T3" fmla="*/ 188 h 305"/>
                  <a:gd name="T4" fmla="*/ 12 w 247"/>
                  <a:gd name="T5" fmla="*/ 181 h 305"/>
                  <a:gd name="T6" fmla="*/ 13 w 247"/>
                  <a:gd name="T7" fmla="*/ 177 h 305"/>
                  <a:gd name="T8" fmla="*/ 13 w 247"/>
                  <a:gd name="T9" fmla="*/ 169 h 305"/>
                  <a:gd name="T10" fmla="*/ 17 w 247"/>
                  <a:gd name="T11" fmla="*/ 167 h 305"/>
                  <a:gd name="T12" fmla="*/ 21 w 247"/>
                  <a:gd name="T13" fmla="*/ 163 h 305"/>
                  <a:gd name="T14" fmla="*/ 22 w 247"/>
                  <a:gd name="T15" fmla="*/ 159 h 305"/>
                  <a:gd name="T16" fmla="*/ 23 w 247"/>
                  <a:gd name="T17" fmla="*/ 155 h 305"/>
                  <a:gd name="T18" fmla="*/ 25 w 247"/>
                  <a:gd name="T19" fmla="*/ 150 h 305"/>
                  <a:gd name="T20" fmla="*/ 25 w 247"/>
                  <a:gd name="T21" fmla="*/ 145 h 305"/>
                  <a:gd name="T22" fmla="*/ 30 w 247"/>
                  <a:gd name="T23" fmla="*/ 139 h 305"/>
                  <a:gd name="T24" fmla="*/ 36 w 247"/>
                  <a:gd name="T25" fmla="*/ 136 h 305"/>
                  <a:gd name="T26" fmla="*/ 43 w 247"/>
                  <a:gd name="T27" fmla="*/ 132 h 305"/>
                  <a:gd name="T28" fmla="*/ 41 w 247"/>
                  <a:gd name="T29" fmla="*/ 127 h 305"/>
                  <a:gd name="T30" fmla="*/ 38 w 247"/>
                  <a:gd name="T31" fmla="*/ 123 h 305"/>
                  <a:gd name="T32" fmla="*/ 35 w 247"/>
                  <a:gd name="T33" fmla="*/ 120 h 305"/>
                  <a:gd name="T34" fmla="*/ 35 w 247"/>
                  <a:gd name="T35" fmla="*/ 114 h 305"/>
                  <a:gd name="T36" fmla="*/ 34 w 247"/>
                  <a:gd name="T37" fmla="*/ 106 h 305"/>
                  <a:gd name="T38" fmla="*/ 32 w 247"/>
                  <a:gd name="T39" fmla="*/ 102 h 305"/>
                  <a:gd name="T40" fmla="*/ 31 w 247"/>
                  <a:gd name="T41" fmla="*/ 96 h 305"/>
                  <a:gd name="T42" fmla="*/ 32 w 247"/>
                  <a:gd name="T43" fmla="*/ 91 h 305"/>
                  <a:gd name="T44" fmla="*/ 33 w 247"/>
                  <a:gd name="T45" fmla="*/ 87 h 305"/>
                  <a:gd name="T46" fmla="*/ 35 w 247"/>
                  <a:gd name="T47" fmla="*/ 85 h 305"/>
                  <a:gd name="T48" fmla="*/ 37 w 247"/>
                  <a:gd name="T49" fmla="*/ 76 h 305"/>
                  <a:gd name="T50" fmla="*/ 36 w 247"/>
                  <a:gd name="T51" fmla="*/ 66 h 305"/>
                  <a:gd name="T52" fmla="*/ 37 w 247"/>
                  <a:gd name="T53" fmla="*/ 62 h 305"/>
                  <a:gd name="T54" fmla="*/ 37 w 247"/>
                  <a:gd name="T55" fmla="*/ 57 h 305"/>
                  <a:gd name="T56" fmla="*/ 39 w 247"/>
                  <a:gd name="T57" fmla="*/ 50 h 305"/>
                  <a:gd name="T58" fmla="*/ 37 w 247"/>
                  <a:gd name="T59" fmla="*/ 44 h 305"/>
                  <a:gd name="T60" fmla="*/ 39 w 247"/>
                  <a:gd name="T61" fmla="*/ 40 h 305"/>
                  <a:gd name="T62" fmla="*/ 44 w 247"/>
                  <a:gd name="T63" fmla="*/ 38 h 305"/>
                  <a:gd name="T64" fmla="*/ 49 w 247"/>
                  <a:gd name="T65" fmla="*/ 40 h 305"/>
                  <a:gd name="T66" fmla="*/ 53 w 247"/>
                  <a:gd name="T67" fmla="*/ 41 h 305"/>
                  <a:gd name="T68" fmla="*/ 55 w 247"/>
                  <a:gd name="T69" fmla="*/ 46 h 305"/>
                  <a:gd name="T70" fmla="*/ 61 w 247"/>
                  <a:gd name="T71" fmla="*/ 42 h 305"/>
                  <a:gd name="T72" fmla="*/ 70 w 247"/>
                  <a:gd name="T73" fmla="*/ 7 h 305"/>
                  <a:gd name="T74" fmla="*/ 124 w 247"/>
                  <a:gd name="T75" fmla="*/ 9 h 305"/>
                  <a:gd name="T76" fmla="*/ 187 w 247"/>
                  <a:gd name="T77" fmla="*/ 20 h 305"/>
                  <a:gd name="T78" fmla="*/ 213 w 247"/>
                  <a:gd name="T79" fmla="*/ 25 h 305"/>
                  <a:gd name="T80" fmla="*/ 233 w 247"/>
                  <a:gd name="T81" fmla="*/ 129 h 305"/>
                  <a:gd name="T82" fmla="*/ 221 w 247"/>
                  <a:gd name="T83" fmla="*/ 215 h 305"/>
                  <a:gd name="T84" fmla="*/ 208 w 247"/>
                  <a:gd name="T85" fmla="*/ 305 h 305"/>
                  <a:gd name="T86" fmla="*/ 121 w 247"/>
                  <a:gd name="T87" fmla="*/ 288 h 305"/>
                  <a:gd name="T88" fmla="*/ 2 w 247"/>
                  <a:gd name="T89" fmla="*/ 207 h 305"/>
                  <a:gd name="T90" fmla="*/ 8 w 247"/>
                  <a:gd name="T91" fmla="*/ 202 h 305"/>
                  <a:gd name="T92" fmla="*/ 12 w 247"/>
                  <a:gd name="T93" fmla="*/ 203 h 305"/>
                  <a:gd name="T94" fmla="*/ 12 w 247"/>
                  <a:gd name="T95" fmla="*/ 202 h 305"/>
                  <a:gd name="T96" fmla="*/ 14 w 247"/>
                  <a:gd name="T97" fmla="*/ 202 h 305"/>
                  <a:gd name="T98" fmla="*/ 17 w 247"/>
                  <a:gd name="T99" fmla="*/ 198 h 305"/>
                  <a:gd name="T100" fmla="*/ 16 w 247"/>
                  <a:gd name="T101" fmla="*/ 18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7" h="305">
                    <a:moveTo>
                      <a:pt x="16" y="189"/>
                    </a:moveTo>
                    <a:lnTo>
                      <a:pt x="15" y="188"/>
                    </a:lnTo>
                    <a:lnTo>
                      <a:pt x="13" y="188"/>
                    </a:lnTo>
                    <a:lnTo>
                      <a:pt x="12" y="188"/>
                    </a:lnTo>
                    <a:lnTo>
                      <a:pt x="12" y="188"/>
                    </a:lnTo>
                    <a:lnTo>
                      <a:pt x="12" y="188"/>
                    </a:lnTo>
                    <a:lnTo>
                      <a:pt x="10" y="184"/>
                    </a:lnTo>
                    <a:lnTo>
                      <a:pt x="10" y="183"/>
                    </a:lnTo>
                    <a:lnTo>
                      <a:pt x="12" y="181"/>
                    </a:lnTo>
                    <a:lnTo>
                      <a:pt x="12" y="178"/>
                    </a:lnTo>
                    <a:lnTo>
                      <a:pt x="12" y="178"/>
                    </a:lnTo>
                    <a:lnTo>
                      <a:pt x="13" y="177"/>
                    </a:lnTo>
                    <a:lnTo>
                      <a:pt x="12" y="175"/>
                    </a:lnTo>
                    <a:lnTo>
                      <a:pt x="13" y="173"/>
                    </a:lnTo>
                    <a:lnTo>
                      <a:pt x="13" y="169"/>
                    </a:lnTo>
                    <a:lnTo>
                      <a:pt x="16" y="169"/>
                    </a:lnTo>
                    <a:lnTo>
                      <a:pt x="16" y="169"/>
                    </a:lnTo>
                    <a:lnTo>
                      <a:pt x="17" y="167"/>
                    </a:lnTo>
                    <a:lnTo>
                      <a:pt x="18" y="167"/>
                    </a:lnTo>
                    <a:lnTo>
                      <a:pt x="19" y="165"/>
                    </a:lnTo>
                    <a:lnTo>
                      <a:pt x="21" y="163"/>
                    </a:lnTo>
                    <a:lnTo>
                      <a:pt x="21" y="163"/>
                    </a:lnTo>
                    <a:lnTo>
                      <a:pt x="22" y="161"/>
                    </a:lnTo>
                    <a:lnTo>
                      <a:pt x="22" y="159"/>
                    </a:lnTo>
                    <a:lnTo>
                      <a:pt x="22" y="157"/>
                    </a:lnTo>
                    <a:lnTo>
                      <a:pt x="24" y="157"/>
                    </a:lnTo>
                    <a:lnTo>
                      <a:pt x="23" y="155"/>
                    </a:lnTo>
                    <a:lnTo>
                      <a:pt x="24" y="153"/>
                    </a:lnTo>
                    <a:lnTo>
                      <a:pt x="24" y="151"/>
                    </a:lnTo>
                    <a:lnTo>
                      <a:pt x="25" y="150"/>
                    </a:lnTo>
                    <a:lnTo>
                      <a:pt x="25" y="149"/>
                    </a:lnTo>
                    <a:lnTo>
                      <a:pt x="26" y="146"/>
                    </a:lnTo>
                    <a:lnTo>
                      <a:pt x="25" y="145"/>
                    </a:lnTo>
                    <a:lnTo>
                      <a:pt x="25" y="144"/>
                    </a:lnTo>
                    <a:lnTo>
                      <a:pt x="29" y="141"/>
                    </a:lnTo>
                    <a:lnTo>
                      <a:pt x="30" y="139"/>
                    </a:lnTo>
                    <a:lnTo>
                      <a:pt x="31" y="138"/>
                    </a:lnTo>
                    <a:lnTo>
                      <a:pt x="35" y="137"/>
                    </a:lnTo>
                    <a:lnTo>
                      <a:pt x="36" y="136"/>
                    </a:lnTo>
                    <a:lnTo>
                      <a:pt x="38" y="136"/>
                    </a:lnTo>
                    <a:lnTo>
                      <a:pt x="42" y="132"/>
                    </a:lnTo>
                    <a:lnTo>
                      <a:pt x="43" y="132"/>
                    </a:lnTo>
                    <a:lnTo>
                      <a:pt x="43" y="130"/>
                    </a:lnTo>
                    <a:lnTo>
                      <a:pt x="43" y="128"/>
                    </a:lnTo>
                    <a:lnTo>
                      <a:pt x="41" y="127"/>
                    </a:lnTo>
                    <a:lnTo>
                      <a:pt x="39" y="124"/>
                    </a:lnTo>
                    <a:lnTo>
                      <a:pt x="39" y="124"/>
                    </a:lnTo>
                    <a:lnTo>
                      <a:pt x="38" y="123"/>
                    </a:lnTo>
                    <a:lnTo>
                      <a:pt x="37" y="122"/>
                    </a:lnTo>
                    <a:lnTo>
                      <a:pt x="35" y="121"/>
                    </a:lnTo>
                    <a:lnTo>
                      <a:pt x="35" y="120"/>
                    </a:lnTo>
                    <a:lnTo>
                      <a:pt x="36" y="117"/>
                    </a:lnTo>
                    <a:lnTo>
                      <a:pt x="35" y="115"/>
                    </a:lnTo>
                    <a:lnTo>
                      <a:pt x="35" y="114"/>
                    </a:lnTo>
                    <a:lnTo>
                      <a:pt x="35" y="113"/>
                    </a:lnTo>
                    <a:lnTo>
                      <a:pt x="35" y="108"/>
                    </a:lnTo>
                    <a:lnTo>
                      <a:pt x="34" y="106"/>
                    </a:lnTo>
                    <a:lnTo>
                      <a:pt x="33" y="106"/>
                    </a:lnTo>
                    <a:lnTo>
                      <a:pt x="32" y="105"/>
                    </a:lnTo>
                    <a:lnTo>
                      <a:pt x="32" y="102"/>
                    </a:lnTo>
                    <a:lnTo>
                      <a:pt x="30" y="99"/>
                    </a:lnTo>
                    <a:lnTo>
                      <a:pt x="31" y="97"/>
                    </a:lnTo>
                    <a:lnTo>
                      <a:pt x="31" y="96"/>
                    </a:lnTo>
                    <a:lnTo>
                      <a:pt x="31" y="93"/>
                    </a:lnTo>
                    <a:lnTo>
                      <a:pt x="32" y="93"/>
                    </a:lnTo>
                    <a:lnTo>
                      <a:pt x="32" y="91"/>
                    </a:lnTo>
                    <a:lnTo>
                      <a:pt x="33" y="89"/>
                    </a:lnTo>
                    <a:lnTo>
                      <a:pt x="33" y="87"/>
                    </a:lnTo>
                    <a:lnTo>
                      <a:pt x="33" y="87"/>
                    </a:lnTo>
                    <a:lnTo>
                      <a:pt x="35" y="87"/>
                    </a:lnTo>
                    <a:lnTo>
                      <a:pt x="35" y="87"/>
                    </a:lnTo>
                    <a:lnTo>
                      <a:pt x="35" y="85"/>
                    </a:lnTo>
                    <a:lnTo>
                      <a:pt x="36" y="83"/>
                    </a:lnTo>
                    <a:lnTo>
                      <a:pt x="36" y="79"/>
                    </a:lnTo>
                    <a:lnTo>
                      <a:pt x="37" y="76"/>
                    </a:lnTo>
                    <a:lnTo>
                      <a:pt x="35" y="71"/>
                    </a:lnTo>
                    <a:lnTo>
                      <a:pt x="35" y="67"/>
                    </a:lnTo>
                    <a:lnTo>
                      <a:pt x="36" y="66"/>
                    </a:lnTo>
                    <a:lnTo>
                      <a:pt x="36" y="64"/>
                    </a:lnTo>
                    <a:lnTo>
                      <a:pt x="37" y="63"/>
                    </a:lnTo>
                    <a:lnTo>
                      <a:pt x="37" y="62"/>
                    </a:lnTo>
                    <a:lnTo>
                      <a:pt x="37" y="61"/>
                    </a:lnTo>
                    <a:lnTo>
                      <a:pt x="37" y="59"/>
                    </a:lnTo>
                    <a:lnTo>
                      <a:pt x="37" y="57"/>
                    </a:lnTo>
                    <a:lnTo>
                      <a:pt x="37" y="56"/>
                    </a:lnTo>
                    <a:lnTo>
                      <a:pt x="37" y="52"/>
                    </a:lnTo>
                    <a:lnTo>
                      <a:pt x="39" y="50"/>
                    </a:lnTo>
                    <a:lnTo>
                      <a:pt x="39" y="50"/>
                    </a:lnTo>
                    <a:lnTo>
                      <a:pt x="38" y="48"/>
                    </a:lnTo>
                    <a:lnTo>
                      <a:pt x="37" y="44"/>
                    </a:lnTo>
                    <a:lnTo>
                      <a:pt x="39" y="42"/>
                    </a:lnTo>
                    <a:lnTo>
                      <a:pt x="38" y="41"/>
                    </a:lnTo>
                    <a:lnTo>
                      <a:pt x="39" y="40"/>
                    </a:lnTo>
                    <a:lnTo>
                      <a:pt x="39" y="38"/>
                    </a:lnTo>
                    <a:lnTo>
                      <a:pt x="43" y="38"/>
                    </a:lnTo>
                    <a:lnTo>
                      <a:pt x="44" y="38"/>
                    </a:lnTo>
                    <a:lnTo>
                      <a:pt x="46" y="38"/>
                    </a:lnTo>
                    <a:lnTo>
                      <a:pt x="48" y="40"/>
                    </a:lnTo>
                    <a:lnTo>
                      <a:pt x="49" y="40"/>
                    </a:lnTo>
                    <a:lnTo>
                      <a:pt x="51" y="38"/>
                    </a:lnTo>
                    <a:lnTo>
                      <a:pt x="53" y="40"/>
                    </a:lnTo>
                    <a:lnTo>
                      <a:pt x="53" y="41"/>
                    </a:lnTo>
                    <a:lnTo>
                      <a:pt x="54" y="42"/>
                    </a:lnTo>
                    <a:lnTo>
                      <a:pt x="53" y="44"/>
                    </a:lnTo>
                    <a:lnTo>
                      <a:pt x="55" y="46"/>
                    </a:lnTo>
                    <a:lnTo>
                      <a:pt x="56" y="46"/>
                    </a:lnTo>
                    <a:lnTo>
                      <a:pt x="59" y="46"/>
                    </a:lnTo>
                    <a:lnTo>
                      <a:pt x="61" y="42"/>
                    </a:lnTo>
                    <a:lnTo>
                      <a:pt x="64" y="39"/>
                    </a:lnTo>
                    <a:lnTo>
                      <a:pt x="64" y="38"/>
                    </a:lnTo>
                    <a:lnTo>
                      <a:pt x="70" y="7"/>
                    </a:lnTo>
                    <a:lnTo>
                      <a:pt x="71" y="0"/>
                    </a:lnTo>
                    <a:lnTo>
                      <a:pt x="111" y="7"/>
                    </a:lnTo>
                    <a:lnTo>
                      <a:pt x="124" y="9"/>
                    </a:lnTo>
                    <a:lnTo>
                      <a:pt x="134" y="11"/>
                    </a:lnTo>
                    <a:lnTo>
                      <a:pt x="165" y="17"/>
                    </a:lnTo>
                    <a:lnTo>
                      <a:pt x="187" y="20"/>
                    </a:lnTo>
                    <a:lnTo>
                      <a:pt x="197" y="21"/>
                    </a:lnTo>
                    <a:lnTo>
                      <a:pt x="197" y="22"/>
                    </a:lnTo>
                    <a:lnTo>
                      <a:pt x="213" y="25"/>
                    </a:lnTo>
                    <a:lnTo>
                      <a:pt x="247" y="29"/>
                    </a:lnTo>
                    <a:lnTo>
                      <a:pt x="240" y="78"/>
                    </a:lnTo>
                    <a:lnTo>
                      <a:pt x="233" y="129"/>
                    </a:lnTo>
                    <a:lnTo>
                      <a:pt x="230" y="147"/>
                    </a:lnTo>
                    <a:lnTo>
                      <a:pt x="225" y="186"/>
                    </a:lnTo>
                    <a:lnTo>
                      <a:pt x="221" y="215"/>
                    </a:lnTo>
                    <a:lnTo>
                      <a:pt x="218" y="235"/>
                    </a:lnTo>
                    <a:lnTo>
                      <a:pt x="216" y="252"/>
                    </a:lnTo>
                    <a:lnTo>
                      <a:pt x="208" y="305"/>
                    </a:lnTo>
                    <a:lnTo>
                      <a:pt x="155" y="298"/>
                    </a:lnTo>
                    <a:lnTo>
                      <a:pt x="131" y="294"/>
                    </a:lnTo>
                    <a:lnTo>
                      <a:pt x="121" y="288"/>
                    </a:lnTo>
                    <a:lnTo>
                      <a:pt x="52" y="245"/>
                    </a:lnTo>
                    <a:lnTo>
                      <a:pt x="0" y="214"/>
                    </a:lnTo>
                    <a:lnTo>
                      <a:pt x="2" y="207"/>
                    </a:lnTo>
                    <a:lnTo>
                      <a:pt x="6" y="203"/>
                    </a:lnTo>
                    <a:lnTo>
                      <a:pt x="6" y="202"/>
                    </a:lnTo>
                    <a:lnTo>
                      <a:pt x="8" y="202"/>
                    </a:lnTo>
                    <a:lnTo>
                      <a:pt x="10" y="204"/>
                    </a:lnTo>
                    <a:lnTo>
                      <a:pt x="11" y="203"/>
                    </a:lnTo>
                    <a:lnTo>
                      <a:pt x="12" y="203"/>
                    </a:lnTo>
                    <a:lnTo>
                      <a:pt x="12" y="202"/>
                    </a:lnTo>
                    <a:lnTo>
                      <a:pt x="12" y="202"/>
                    </a:lnTo>
                    <a:lnTo>
                      <a:pt x="12" y="202"/>
                    </a:lnTo>
                    <a:lnTo>
                      <a:pt x="13" y="202"/>
                    </a:lnTo>
                    <a:lnTo>
                      <a:pt x="14" y="202"/>
                    </a:lnTo>
                    <a:lnTo>
                      <a:pt x="14" y="202"/>
                    </a:lnTo>
                    <a:lnTo>
                      <a:pt x="14" y="201"/>
                    </a:lnTo>
                    <a:lnTo>
                      <a:pt x="14" y="200"/>
                    </a:lnTo>
                    <a:lnTo>
                      <a:pt x="17" y="198"/>
                    </a:lnTo>
                    <a:lnTo>
                      <a:pt x="18" y="194"/>
                    </a:lnTo>
                    <a:lnTo>
                      <a:pt x="18" y="192"/>
                    </a:lnTo>
                    <a:lnTo>
                      <a:pt x="16" y="189"/>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4" name="Freeform 42"/>
              <p:cNvSpPr>
                <a:spLocks/>
              </p:cNvSpPr>
              <p:nvPr/>
            </p:nvSpPr>
            <p:spPr bwMode="auto">
              <a:xfrm>
                <a:off x="3375225" y="3194992"/>
                <a:ext cx="1156427" cy="607381"/>
              </a:xfrm>
              <a:custGeom>
                <a:avLst/>
                <a:gdLst>
                  <a:gd name="T0" fmla="*/ 308 w 308"/>
                  <a:gd name="T1" fmla="*/ 160 h 175"/>
                  <a:gd name="T2" fmla="*/ 306 w 308"/>
                  <a:gd name="T3" fmla="*/ 175 h 175"/>
                  <a:gd name="T4" fmla="*/ 305 w 308"/>
                  <a:gd name="T5" fmla="*/ 173 h 175"/>
                  <a:gd name="T6" fmla="*/ 304 w 308"/>
                  <a:gd name="T7" fmla="*/ 173 h 175"/>
                  <a:gd name="T8" fmla="*/ 302 w 308"/>
                  <a:gd name="T9" fmla="*/ 173 h 175"/>
                  <a:gd name="T10" fmla="*/ 301 w 308"/>
                  <a:gd name="T11" fmla="*/ 172 h 175"/>
                  <a:gd name="T12" fmla="*/ 298 w 308"/>
                  <a:gd name="T13" fmla="*/ 171 h 175"/>
                  <a:gd name="T14" fmla="*/ 297 w 308"/>
                  <a:gd name="T15" fmla="*/ 169 h 175"/>
                  <a:gd name="T16" fmla="*/ 292 w 308"/>
                  <a:gd name="T17" fmla="*/ 168 h 175"/>
                  <a:gd name="T18" fmla="*/ 290 w 308"/>
                  <a:gd name="T19" fmla="*/ 165 h 175"/>
                  <a:gd name="T20" fmla="*/ 287 w 308"/>
                  <a:gd name="T21" fmla="*/ 164 h 175"/>
                  <a:gd name="T22" fmla="*/ 285 w 308"/>
                  <a:gd name="T23" fmla="*/ 162 h 175"/>
                  <a:gd name="T24" fmla="*/ 283 w 308"/>
                  <a:gd name="T25" fmla="*/ 160 h 175"/>
                  <a:gd name="T26" fmla="*/ 278 w 308"/>
                  <a:gd name="T27" fmla="*/ 162 h 175"/>
                  <a:gd name="T28" fmla="*/ 276 w 308"/>
                  <a:gd name="T29" fmla="*/ 164 h 175"/>
                  <a:gd name="T30" fmla="*/ 268 w 308"/>
                  <a:gd name="T31" fmla="*/ 163 h 175"/>
                  <a:gd name="T32" fmla="*/ 267 w 308"/>
                  <a:gd name="T33" fmla="*/ 160 h 175"/>
                  <a:gd name="T34" fmla="*/ 262 w 308"/>
                  <a:gd name="T35" fmla="*/ 162 h 175"/>
                  <a:gd name="T36" fmla="*/ 259 w 308"/>
                  <a:gd name="T37" fmla="*/ 164 h 175"/>
                  <a:gd name="T38" fmla="*/ 252 w 308"/>
                  <a:gd name="T39" fmla="*/ 164 h 175"/>
                  <a:gd name="T40" fmla="*/ 250 w 308"/>
                  <a:gd name="T41" fmla="*/ 165 h 175"/>
                  <a:gd name="T42" fmla="*/ 246 w 308"/>
                  <a:gd name="T43" fmla="*/ 165 h 175"/>
                  <a:gd name="T44" fmla="*/ 246 w 308"/>
                  <a:gd name="T45" fmla="*/ 166 h 175"/>
                  <a:gd name="T46" fmla="*/ 240 w 308"/>
                  <a:gd name="T47" fmla="*/ 169 h 175"/>
                  <a:gd name="T48" fmla="*/ 237 w 308"/>
                  <a:gd name="T49" fmla="*/ 170 h 175"/>
                  <a:gd name="T50" fmla="*/ 230 w 308"/>
                  <a:gd name="T51" fmla="*/ 166 h 175"/>
                  <a:gd name="T52" fmla="*/ 226 w 308"/>
                  <a:gd name="T53" fmla="*/ 162 h 175"/>
                  <a:gd name="T54" fmla="*/ 220 w 308"/>
                  <a:gd name="T55" fmla="*/ 164 h 175"/>
                  <a:gd name="T56" fmla="*/ 217 w 308"/>
                  <a:gd name="T57" fmla="*/ 160 h 175"/>
                  <a:gd name="T58" fmla="*/ 214 w 308"/>
                  <a:gd name="T59" fmla="*/ 164 h 175"/>
                  <a:gd name="T60" fmla="*/ 211 w 308"/>
                  <a:gd name="T61" fmla="*/ 165 h 175"/>
                  <a:gd name="T62" fmla="*/ 209 w 308"/>
                  <a:gd name="T63" fmla="*/ 171 h 175"/>
                  <a:gd name="T64" fmla="*/ 207 w 308"/>
                  <a:gd name="T65" fmla="*/ 165 h 175"/>
                  <a:gd name="T66" fmla="*/ 204 w 308"/>
                  <a:gd name="T67" fmla="*/ 164 h 175"/>
                  <a:gd name="T68" fmla="*/ 201 w 308"/>
                  <a:gd name="T69" fmla="*/ 164 h 175"/>
                  <a:gd name="T70" fmla="*/ 197 w 308"/>
                  <a:gd name="T71" fmla="*/ 162 h 175"/>
                  <a:gd name="T72" fmla="*/ 191 w 308"/>
                  <a:gd name="T73" fmla="*/ 161 h 175"/>
                  <a:gd name="T74" fmla="*/ 185 w 308"/>
                  <a:gd name="T75" fmla="*/ 160 h 175"/>
                  <a:gd name="T76" fmla="*/ 178 w 308"/>
                  <a:gd name="T77" fmla="*/ 162 h 175"/>
                  <a:gd name="T78" fmla="*/ 178 w 308"/>
                  <a:gd name="T79" fmla="*/ 159 h 175"/>
                  <a:gd name="T80" fmla="*/ 174 w 308"/>
                  <a:gd name="T81" fmla="*/ 156 h 175"/>
                  <a:gd name="T82" fmla="*/ 170 w 308"/>
                  <a:gd name="T83" fmla="*/ 151 h 175"/>
                  <a:gd name="T84" fmla="*/ 162 w 308"/>
                  <a:gd name="T85" fmla="*/ 152 h 175"/>
                  <a:gd name="T86" fmla="*/ 156 w 308"/>
                  <a:gd name="T87" fmla="*/ 151 h 175"/>
                  <a:gd name="T88" fmla="*/ 151 w 308"/>
                  <a:gd name="T89" fmla="*/ 148 h 175"/>
                  <a:gd name="T90" fmla="*/ 141 w 308"/>
                  <a:gd name="T91" fmla="*/ 146 h 175"/>
                  <a:gd name="T92" fmla="*/ 133 w 308"/>
                  <a:gd name="T93" fmla="*/ 145 h 175"/>
                  <a:gd name="T94" fmla="*/ 131 w 308"/>
                  <a:gd name="T95" fmla="*/ 137 h 175"/>
                  <a:gd name="T96" fmla="*/ 125 w 308"/>
                  <a:gd name="T97" fmla="*/ 136 h 175"/>
                  <a:gd name="T98" fmla="*/ 119 w 308"/>
                  <a:gd name="T99" fmla="*/ 134 h 175"/>
                  <a:gd name="T100" fmla="*/ 111 w 308"/>
                  <a:gd name="T101" fmla="*/ 132 h 175"/>
                  <a:gd name="T102" fmla="*/ 106 w 308"/>
                  <a:gd name="T103" fmla="*/ 126 h 175"/>
                  <a:gd name="T104" fmla="*/ 105 w 308"/>
                  <a:gd name="T105" fmla="*/ 95 h 175"/>
                  <a:gd name="T106" fmla="*/ 107 w 308"/>
                  <a:gd name="T107" fmla="*/ 31 h 175"/>
                  <a:gd name="T108" fmla="*/ 49 w 308"/>
                  <a:gd name="T109" fmla="*/ 28 h 175"/>
                  <a:gd name="T110" fmla="*/ 36 w 308"/>
                  <a:gd name="T111" fmla="*/ 2 h 175"/>
                  <a:gd name="T112" fmla="*/ 86 w 308"/>
                  <a:gd name="T113" fmla="*/ 5 h 175"/>
                  <a:gd name="T114" fmla="*/ 144 w 308"/>
                  <a:gd name="T115" fmla="*/ 7 h 175"/>
                  <a:gd name="T116" fmla="*/ 199 w 308"/>
                  <a:gd name="T117" fmla="*/ 8 h 175"/>
                  <a:gd name="T118" fmla="*/ 252 w 308"/>
                  <a:gd name="T119" fmla="*/ 9 h 175"/>
                  <a:gd name="T120" fmla="*/ 285 w 308"/>
                  <a:gd name="T121" fmla="*/ 8 h 175"/>
                  <a:gd name="T122" fmla="*/ 301 w 308"/>
                  <a:gd name="T123" fmla="*/ 34 h 175"/>
                  <a:gd name="T124" fmla="*/ 308 w 308"/>
                  <a:gd name="T125" fmla="*/ 8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8" h="175">
                    <a:moveTo>
                      <a:pt x="308" y="111"/>
                    </a:moveTo>
                    <a:lnTo>
                      <a:pt x="308" y="121"/>
                    </a:lnTo>
                    <a:lnTo>
                      <a:pt x="308" y="132"/>
                    </a:lnTo>
                    <a:lnTo>
                      <a:pt x="308" y="147"/>
                    </a:lnTo>
                    <a:lnTo>
                      <a:pt x="308" y="160"/>
                    </a:lnTo>
                    <a:lnTo>
                      <a:pt x="308" y="175"/>
                    </a:lnTo>
                    <a:lnTo>
                      <a:pt x="307" y="175"/>
                    </a:lnTo>
                    <a:lnTo>
                      <a:pt x="306" y="175"/>
                    </a:lnTo>
                    <a:lnTo>
                      <a:pt x="306" y="175"/>
                    </a:lnTo>
                    <a:lnTo>
                      <a:pt x="306" y="175"/>
                    </a:lnTo>
                    <a:lnTo>
                      <a:pt x="305" y="175"/>
                    </a:lnTo>
                    <a:lnTo>
                      <a:pt x="304" y="175"/>
                    </a:lnTo>
                    <a:lnTo>
                      <a:pt x="304" y="175"/>
                    </a:lnTo>
                    <a:lnTo>
                      <a:pt x="305" y="174"/>
                    </a:lnTo>
                    <a:lnTo>
                      <a:pt x="305" y="173"/>
                    </a:lnTo>
                    <a:lnTo>
                      <a:pt x="304" y="174"/>
                    </a:lnTo>
                    <a:lnTo>
                      <a:pt x="304" y="174"/>
                    </a:lnTo>
                    <a:lnTo>
                      <a:pt x="304" y="173"/>
                    </a:lnTo>
                    <a:lnTo>
                      <a:pt x="304" y="173"/>
                    </a:lnTo>
                    <a:lnTo>
                      <a:pt x="304" y="173"/>
                    </a:lnTo>
                    <a:lnTo>
                      <a:pt x="304" y="173"/>
                    </a:lnTo>
                    <a:lnTo>
                      <a:pt x="304" y="173"/>
                    </a:lnTo>
                    <a:lnTo>
                      <a:pt x="303" y="173"/>
                    </a:lnTo>
                    <a:lnTo>
                      <a:pt x="302" y="173"/>
                    </a:lnTo>
                    <a:lnTo>
                      <a:pt x="302" y="173"/>
                    </a:lnTo>
                    <a:lnTo>
                      <a:pt x="301" y="173"/>
                    </a:lnTo>
                    <a:lnTo>
                      <a:pt x="300" y="173"/>
                    </a:lnTo>
                    <a:lnTo>
                      <a:pt x="300" y="173"/>
                    </a:lnTo>
                    <a:lnTo>
                      <a:pt x="302" y="173"/>
                    </a:lnTo>
                    <a:lnTo>
                      <a:pt x="301" y="172"/>
                    </a:lnTo>
                    <a:lnTo>
                      <a:pt x="300" y="172"/>
                    </a:lnTo>
                    <a:lnTo>
                      <a:pt x="300" y="172"/>
                    </a:lnTo>
                    <a:lnTo>
                      <a:pt x="298" y="172"/>
                    </a:lnTo>
                    <a:lnTo>
                      <a:pt x="297" y="171"/>
                    </a:lnTo>
                    <a:lnTo>
                      <a:pt x="298" y="171"/>
                    </a:lnTo>
                    <a:lnTo>
                      <a:pt x="297" y="171"/>
                    </a:lnTo>
                    <a:lnTo>
                      <a:pt x="298" y="170"/>
                    </a:lnTo>
                    <a:lnTo>
                      <a:pt x="296" y="170"/>
                    </a:lnTo>
                    <a:lnTo>
                      <a:pt x="296" y="169"/>
                    </a:lnTo>
                    <a:lnTo>
                      <a:pt x="297" y="169"/>
                    </a:lnTo>
                    <a:lnTo>
                      <a:pt x="296" y="169"/>
                    </a:lnTo>
                    <a:lnTo>
                      <a:pt x="296" y="170"/>
                    </a:lnTo>
                    <a:lnTo>
                      <a:pt x="295" y="169"/>
                    </a:lnTo>
                    <a:lnTo>
                      <a:pt x="293" y="169"/>
                    </a:lnTo>
                    <a:lnTo>
                      <a:pt x="292" y="168"/>
                    </a:lnTo>
                    <a:lnTo>
                      <a:pt x="291" y="167"/>
                    </a:lnTo>
                    <a:lnTo>
                      <a:pt x="292" y="167"/>
                    </a:lnTo>
                    <a:lnTo>
                      <a:pt x="291" y="166"/>
                    </a:lnTo>
                    <a:lnTo>
                      <a:pt x="290" y="166"/>
                    </a:lnTo>
                    <a:lnTo>
                      <a:pt x="290" y="165"/>
                    </a:lnTo>
                    <a:lnTo>
                      <a:pt x="290" y="165"/>
                    </a:lnTo>
                    <a:lnTo>
                      <a:pt x="289" y="164"/>
                    </a:lnTo>
                    <a:lnTo>
                      <a:pt x="289" y="164"/>
                    </a:lnTo>
                    <a:lnTo>
                      <a:pt x="288" y="164"/>
                    </a:lnTo>
                    <a:lnTo>
                      <a:pt x="287" y="164"/>
                    </a:lnTo>
                    <a:lnTo>
                      <a:pt x="287" y="163"/>
                    </a:lnTo>
                    <a:lnTo>
                      <a:pt x="286" y="162"/>
                    </a:lnTo>
                    <a:lnTo>
                      <a:pt x="286" y="162"/>
                    </a:lnTo>
                    <a:lnTo>
                      <a:pt x="285" y="163"/>
                    </a:lnTo>
                    <a:lnTo>
                      <a:pt x="285" y="162"/>
                    </a:lnTo>
                    <a:lnTo>
                      <a:pt x="285" y="162"/>
                    </a:lnTo>
                    <a:lnTo>
                      <a:pt x="285" y="161"/>
                    </a:lnTo>
                    <a:lnTo>
                      <a:pt x="284" y="162"/>
                    </a:lnTo>
                    <a:lnTo>
                      <a:pt x="283" y="162"/>
                    </a:lnTo>
                    <a:lnTo>
                      <a:pt x="283" y="160"/>
                    </a:lnTo>
                    <a:lnTo>
                      <a:pt x="283" y="160"/>
                    </a:lnTo>
                    <a:lnTo>
                      <a:pt x="279" y="159"/>
                    </a:lnTo>
                    <a:lnTo>
                      <a:pt x="279" y="160"/>
                    </a:lnTo>
                    <a:lnTo>
                      <a:pt x="279" y="162"/>
                    </a:lnTo>
                    <a:lnTo>
                      <a:pt x="278" y="162"/>
                    </a:lnTo>
                    <a:lnTo>
                      <a:pt x="278" y="162"/>
                    </a:lnTo>
                    <a:lnTo>
                      <a:pt x="277" y="163"/>
                    </a:lnTo>
                    <a:lnTo>
                      <a:pt x="277" y="163"/>
                    </a:lnTo>
                    <a:lnTo>
                      <a:pt x="275" y="162"/>
                    </a:lnTo>
                    <a:lnTo>
                      <a:pt x="276" y="164"/>
                    </a:lnTo>
                    <a:lnTo>
                      <a:pt x="271" y="164"/>
                    </a:lnTo>
                    <a:lnTo>
                      <a:pt x="271" y="163"/>
                    </a:lnTo>
                    <a:lnTo>
                      <a:pt x="269" y="163"/>
                    </a:lnTo>
                    <a:lnTo>
                      <a:pt x="269" y="162"/>
                    </a:lnTo>
                    <a:lnTo>
                      <a:pt x="268" y="163"/>
                    </a:lnTo>
                    <a:lnTo>
                      <a:pt x="267" y="163"/>
                    </a:lnTo>
                    <a:lnTo>
                      <a:pt x="269" y="162"/>
                    </a:lnTo>
                    <a:lnTo>
                      <a:pt x="269" y="162"/>
                    </a:lnTo>
                    <a:lnTo>
                      <a:pt x="268" y="162"/>
                    </a:lnTo>
                    <a:lnTo>
                      <a:pt x="267" y="160"/>
                    </a:lnTo>
                    <a:lnTo>
                      <a:pt x="265" y="160"/>
                    </a:lnTo>
                    <a:lnTo>
                      <a:pt x="265" y="160"/>
                    </a:lnTo>
                    <a:lnTo>
                      <a:pt x="265" y="162"/>
                    </a:lnTo>
                    <a:lnTo>
                      <a:pt x="265" y="162"/>
                    </a:lnTo>
                    <a:lnTo>
                      <a:pt x="262" y="162"/>
                    </a:lnTo>
                    <a:lnTo>
                      <a:pt x="260" y="162"/>
                    </a:lnTo>
                    <a:lnTo>
                      <a:pt x="259" y="163"/>
                    </a:lnTo>
                    <a:lnTo>
                      <a:pt x="259" y="164"/>
                    </a:lnTo>
                    <a:lnTo>
                      <a:pt x="259" y="165"/>
                    </a:lnTo>
                    <a:lnTo>
                      <a:pt x="259" y="164"/>
                    </a:lnTo>
                    <a:lnTo>
                      <a:pt x="257" y="165"/>
                    </a:lnTo>
                    <a:lnTo>
                      <a:pt x="257" y="165"/>
                    </a:lnTo>
                    <a:lnTo>
                      <a:pt x="253" y="163"/>
                    </a:lnTo>
                    <a:lnTo>
                      <a:pt x="253" y="163"/>
                    </a:lnTo>
                    <a:lnTo>
                      <a:pt x="252" y="164"/>
                    </a:lnTo>
                    <a:lnTo>
                      <a:pt x="252" y="164"/>
                    </a:lnTo>
                    <a:lnTo>
                      <a:pt x="251" y="164"/>
                    </a:lnTo>
                    <a:lnTo>
                      <a:pt x="251" y="164"/>
                    </a:lnTo>
                    <a:lnTo>
                      <a:pt x="251" y="164"/>
                    </a:lnTo>
                    <a:lnTo>
                      <a:pt x="250" y="165"/>
                    </a:lnTo>
                    <a:lnTo>
                      <a:pt x="250" y="164"/>
                    </a:lnTo>
                    <a:lnTo>
                      <a:pt x="249" y="165"/>
                    </a:lnTo>
                    <a:lnTo>
                      <a:pt x="248" y="165"/>
                    </a:lnTo>
                    <a:lnTo>
                      <a:pt x="247" y="165"/>
                    </a:lnTo>
                    <a:lnTo>
                      <a:pt x="246" y="165"/>
                    </a:lnTo>
                    <a:lnTo>
                      <a:pt x="244" y="165"/>
                    </a:lnTo>
                    <a:lnTo>
                      <a:pt x="244" y="166"/>
                    </a:lnTo>
                    <a:lnTo>
                      <a:pt x="244" y="167"/>
                    </a:lnTo>
                    <a:lnTo>
                      <a:pt x="245" y="166"/>
                    </a:lnTo>
                    <a:lnTo>
                      <a:pt x="246" y="166"/>
                    </a:lnTo>
                    <a:lnTo>
                      <a:pt x="245" y="167"/>
                    </a:lnTo>
                    <a:lnTo>
                      <a:pt x="244" y="169"/>
                    </a:lnTo>
                    <a:lnTo>
                      <a:pt x="244" y="169"/>
                    </a:lnTo>
                    <a:lnTo>
                      <a:pt x="243" y="169"/>
                    </a:lnTo>
                    <a:lnTo>
                      <a:pt x="240" y="169"/>
                    </a:lnTo>
                    <a:lnTo>
                      <a:pt x="240" y="169"/>
                    </a:lnTo>
                    <a:lnTo>
                      <a:pt x="240" y="171"/>
                    </a:lnTo>
                    <a:lnTo>
                      <a:pt x="239" y="172"/>
                    </a:lnTo>
                    <a:lnTo>
                      <a:pt x="238" y="172"/>
                    </a:lnTo>
                    <a:lnTo>
                      <a:pt x="237" y="170"/>
                    </a:lnTo>
                    <a:lnTo>
                      <a:pt x="235" y="167"/>
                    </a:lnTo>
                    <a:lnTo>
                      <a:pt x="232" y="168"/>
                    </a:lnTo>
                    <a:lnTo>
                      <a:pt x="232" y="167"/>
                    </a:lnTo>
                    <a:lnTo>
                      <a:pt x="232" y="166"/>
                    </a:lnTo>
                    <a:lnTo>
                      <a:pt x="230" y="166"/>
                    </a:lnTo>
                    <a:lnTo>
                      <a:pt x="228" y="165"/>
                    </a:lnTo>
                    <a:lnTo>
                      <a:pt x="228" y="164"/>
                    </a:lnTo>
                    <a:lnTo>
                      <a:pt x="229" y="162"/>
                    </a:lnTo>
                    <a:lnTo>
                      <a:pt x="226" y="162"/>
                    </a:lnTo>
                    <a:lnTo>
                      <a:pt x="226" y="162"/>
                    </a:lnTo>
                    <a:lnTo>
                      <a:pt x="225" y="165"/>
                    </a:lnTo>
                    <a:lnTo>
                      <a:pt x="224" y="165"/>
                    </a:lnTo>
                    <a:lnTo>
                      <a:pt x="223" y="165"/>
                    </a:lnTo>
                    <a:lnTo>
                      <a:pt x="221" y="164"/>
                    </a:lnTo>
                    <a:lnTo>
                      <a:pt x="220" y="164"/>
                    </a:lnTo>
                    <a:lnTo>
                      <a:pt x="219" y="164"/>
                    </a:lnTo>
                    <a:lnTo>
                      <a:pt x="218" y="164"/>
                    </a:lnTo>
                    <a:lnTo>
                      <a:pt x="218" y="163"/>
                    </a:lnTo>
                    <a:lnTo>
                      <a:pt x="218" y="161"/>
                    </a:lnTo>
                    <a:lnTo>
                      <a:pt x="217" y="160"/>
                    </a:lnTo>
                    <a:lnTo>
                      <a:pt x="217" y="159"/>
                    </a:lnTo>
                    <a:lnTo>
                      <a:pt x="216" y="160"/>
                    </a:lnTo>
                    <a:lnTo>
                      <a:pt x="215" y="160"/>
                    </a:lnTo>
                    <a:lnTo>
                      <a:pt x="214" y="160"/>
                    </a:lnTo>
                    <a:lnTo>
                      <a:pt x="214" y="164"/>
                    </a:lnTo>
                    <a:lnTo>
                      <a:pt x="213" y="165"/>
                    </a:lnTo>
                    <a:lnTo>
                      <a:pt x="213" y="165"/>
                    </a:lnTo>
                    <a:lnTo>
                      <a:pt x="211" y="164"/>
                    </a:lnTo>
                    <a:lnTo>
                      <a:pt x="211" y="164"/>
                    </a:lnTo>
                    <a:lnTo>
                      <a:pt x="211" y="165"/>
                    </a:lnTo>
                    <a:lnTo>
                      <a:pt x="212" y="166"/>
                    </a:lnTo>
                    <a:lnTo>
                      <a:pt x="211" y="167"/>
                    </a:lnTo>
                    <a:lnTo>
                      <a:pt x="211" y="170"/>
                    </a:lnTo>
                    <a:lnTo>
                      <a:pt x="210" y="170"/>
                    </a:lnTo>
                    <a:lnTo>
                      <a:pt x="209" y="171"/>
                    </a:lnTo>
                    <a:lnTo>
                      <a:pt x="208" y="171"/>
                    </a:lnTo>
                    <a:lnTo>
                      <a:pt x="207" y="169"/>
                    </a:lnTo>
                    <a:lnTo>
                      <a:pt x="206" y="166"/>
                    </a:lnTo>
                    <a:lnTo>
                      <a:pt x="207" y="165"/>
                    </a:lnTo>
                    <a:lnTo>
                      <a:pt x="207" y="165"/>
                    </a:lnTo>
                    <a:lnTo>
                      <a:pt x="207" y="164"/>
                    </a:lnTo>
                    <a:lnTo>
                      <a:pt x="207" y="162"/>
                    </a:lnTo>
                    <a:lnTo>
                      <a:pt x="206" y="162"/>
                    </a:lnTo>
                    <a:lnTo>
                      <a:pt x="205" y="162"/>
                    </a:lnTo>
                    <a:lnTo>
                      <a:pt x="204" y="164"/>
                    </a:lnTo>
                    <a:lnTo>
                      <a:pt x="204" y="164"/>
                    </a:lnTo>
                    <a:lnTo>
                      <a:pt x="203" y="164"/>
                    </a:lnTo>
                    <a:lnTo>
                      <a:pt x="202" y="162"/>
                    </a:lnTo>
                    <a:lnTo>
                      <a:pt x="202" y="164"/>
                    </a:lnTo>
                    <a:lnTo>
                      <a:pt x="201" y="164"/>
                    </a:lnTo>
                    <a:lnTo>
                      <a:pt x="200" y="165"/>
                    </a:lnTo>
                    <a:lnTo>
                      <a:pt x="198" y="165"/>
                    </a:lnTo>
                    <a:lnTo>
                      <a:pt x="197" y="165"/>
                    </a:lnTo>
                    <a:lnTo>
                      <a:pt x="197" y="162"/>
                    </a:lnTo>
                    <a:lnTo>
                      <a:pt x="197" y="162"/>
                    </a:lnTo>
                    <a:lnTo>
                      <a:pt x="196" y="162"/>
                    </a:lnTo>
                    <a:lnTo>
                      <a:pt x="194" y="161"/>
                    </a:lnTo>
                    <a:lnTo>
                      <a:pt x="193" y="162"/>
                    </a:lnTo>
                    <a:lnTo>
                      <a:pt x="192" y="162"/>
                    </a:lnTo>
                    <a:lnTo>
                      <a:pt x="191" y="161"/>
                    </a:lnTo>
                    <a:lnTo>
                      <a:pt x="191" y="158"/>
                    </a:lnTo>
                    <a:lnTo>
                      <a:pt x="189" y="158"/>
                    </a:lnTo>
                    <a:lnTo>
                      <a:pt x="187" y="158"/>
                    </a:lnTo>
                    <a:lnTo>
                      <a:pt x="187" y="160"/>
                    </a:lnTo>
                    <a:lnTo>
                      <a:pt x="185" y="160"/>
                    </a:lnTo>
                    <a:lnTo>
                      <a:pt x="184" y="162"/>
                    </a:lnTo>
                    <a:lnTo>
                      <a:pt x="182" y="164"/>
                    </a:lnTo>
                    <a:lnTo>
                      <a:pt x="181" y="164"/>
                    </a:lnTo>
                    <a:lnTo>
                      <a:pt x="180" y="163"/>
                    </a:lnTo>
                    <a:lnTo>
                      <a:pt x="178" y="162"/>
                    </a:lnTo>
                    <a:lnTo>
                      <a:pt x="178" y="162"/>
                    </a:lnTo>
                    <a:lnTo>
                      <a:pt x="178" y="161"/>
                    </a:lnTo>
                    <a:lnTo>
                      <a:pt x="178" y="160"/>
                    </a:lnTo>
                    <a:lnTo>
                      <a:pt x="178" y="159"/>
                    </a:lnTo>
                    <a:lnTo>
                      <a:pt x="178" y="159"/>
                    </a:lnTo>
                    <a:lnTo>
                      <a:pt x="178" y="158"/>
                    </a:lnTo>
                    <a:lnTo>
                      <a:pt x="177" y="156"/>
                    </a:lnTo>
                    <a:lnTo>
                      <a:pt x="176" y="157"/>
                    </a:lnTo>
                    <a:lnTo>
                      <a:pt x="174" y="157"/>
                    </a:lnTo>
                    <a:lnTo>
                      <a:pt x="174" y="156"/>
                    </a:lnTo>
                    <a:lnTo>
                      <a:pt x="172" y="153"/>
                    </a:lnTo>
                    <a:lnTo>
                      <a:pt x="173" y="150"/>
                    </a:lnTo>
                    <a:lnTo>
                      <a:pt x="172" y="149"/>
                    </a:lnTo>
                    <a:lnTo>
                      <a:pt x="172" y="150"/>
                    </a:lnTo>
                    <a:lnTo>
                      <a:pt x="170" y="151"/>
                    </a:lnTo>
                    <a:lnTo>
                      <a:pt x="166" y="150"/>
                    </a:lnTo>
                    <a:lnTo>
                      <a:pt x="165" y="150"/>
                    </a:lnTo>
                    <a:lnTo>
                      <a:pt x="164" y="149"/>
                    </a:lnTo>
                    <a:lnTo>
                      <a:pt x="162" y="150"/>
                    </a:lnTo>
                    <a:lnTo>
                      <a:pt x="162" y="152"/>
                    </a:lnTo>
                    <a:lnTo>
                      <a:pt x="162" y="152"/>
                    </a:lnTo>
                    <a:lnTo>
                      <a:pt x="161" y="153"/>
                    </a:lnTo>
                    <a:lnTo>
                      <a:pt x="160" y="154"/>
                    </a:lnTo>
                    <a:lnTo>
                      <a:pt x="158" y="153"/>
                    </a:lnTo>
                    <a:lnTo>
                      <a:pt x="156" y="151"/>
                    </a:lnTo>
                    <a:lnTo>
                      <a:pt x="155" y="149"/>
                    </a:lnTo>
                    <a:lnTo>
                      <a:pt x="154" y="148"/>
                    </a:lnTo>
                    <a:lnTo>
                      <a:pt x="154" y="148"/>
                    </a:lnTo>
                    <a:lnTo>
                      <a:pt x="152" y="149"/>
                    </a:lnTo>
                    <a:lnTo>
                      <a:pt x="151" y="148"/>
                    </a:lnTo>
                    <a:lnTo>
                      <a:pt x="150" y="150"/>
                    </a:lnTo>
                    <a:lnTo>
                      <a:pt x="148" y="149"/>
                    </a:lnTo>
                    <a:lnTo>
                      <a:pt x="146" y="148"/>
                    </a:lnTo>
                    <a:lnTo>
                      <a:pt x="144" y="148"/>
                    </a:lnTo>
                    <a:lnTo>
                      <a:pt x="141" y="146"/>
                    </a:lnTo>
                    <a:lnTo>
                      <a:pt x="140" y="145"/>
                    </a:lnTo>
                    <a:lnTo>
                      <a:pt x="139" y="146"/>
                    </a:lnTo>
                    <a:lnTo>
                      <a:pt x="137" y="145"/>
                    </a:lnTo>
                    <a:lnTo>
                      <a:pt x="135" y="146"/>
                    </a:lnTo>
                    <a:lnTo>
                      <a:pt x="133" y="145"/>
                    </a:lnTo>
                    <a:lnTo>
                      <a:pt x="133" y="144"/>
                    </a:lnTo>
                    <a:lnTo>
                      <a:pt x="132" y="142"/>
                    </a:lnTo>
                    <a:lnTo>
                      <a:pt x="133" y="140"/>
                    </a:lnTo>
                    <a:lnTo>
                      <a:pt x="133" y="139"/>
                    </a:lnTo>
                    <a:lnTo>
                      <a:pt x="131" y="137"/>
                    </a:lnTo>
                    <a:lnTo>
                      <a:pt x="130" y="136"/>
                    </a:lnTo>
                    <a:lnTo>
                      <a:pt x="128" y="135"/>
                    </a:lnTo>
                    <a:lnTo>
                      <a:pt x="127" y="133"/>
                    </a:lnTo>
                    <a:lnTo>
                      <a:pt x="125" y="134"/>
                    </a:lnTo>
                    <a:lnTo>
                      <a:pt x="125" y="136"/>
                    </a:lnTo>
                    <a:lnTo>
                      <a:pt x="125" y="137"/>
                    </a:lnTo>
                    <a:lnTo>
                      <a:pt x="124" y="137"/>
                    </a:lnTo>
                    <a:lnTo>
                      <a:pt x="122" y="136"/>
                    </a:lnTo>
                    <a:lnTo>
                      <a:pt x="121" y="135"/>
                    </a:lnTo>
                    <a:lnTo>
                      <a:pt x="119" y="134"/>
                    </a:lnTo>
                    <a:lnTo>
                      <a:pt x="119" y="134"/>
                    </a:lnTo>
                    <a:lnTo>
                      <a:pt x="118" y="136"/>
                    </a:lnTo>
                    <a:lnTo>
                      <a:pt x="117" y="136"/>
                    </a:lnTo>
                    <a:lnTo>
                      <a:pt x="115" y="136"/>
                    </a:lnTo>
                    <a:lnTo>
                      <a:pt x="111" y="132"/>
                    </a:lnTo>
                    <a:lnTo>
                      <a:pt x="109" y="130"/>
                    </a:lnTo>
                    <a:lnTo>
                      <a:pt x="108" y="128"/>
                    </a:lnTo>
                    <a:lnTo>
                      <a:pt x="107" y="127"/>
                    </a:lnTo>
                    <a:lnTo>
                      <a:pt x="106" y="126"/>
                    </a:lnTo>
                    <a:lnTo>
                      <a:pt x="106" y="126"/>
                    </a:lnTo>
                    <a:lnTo>
                      <a:pt x="104" y="126"/>
                    </a:lnTo>
                    <a:lnTo>
                      <a:pt x="104" y="126"/>
                    </a:lnTo>
                    <a:lnTo>
                      <a:pt x="104" y="117"/>
                    </a:lnTo>
                    <a:lnTo>
                      <a:pt x="104" y="103"/>
                    </a:lnTo>
                    <a:lnTo>
                      <a:pt x="105" y="95"/>
                    </a:lnTo>
                    <a:lnTo>
                      <a:pt x="106" y="84"/>
                    </a:lnTo>
                    <a:lnTo>
                      <a:pt x="106" y="74"/>
                    </a:lnTo>
                    <a:lnTo>
                      <a:pt x="106" y="61"/>
                    </a:lnTo>
                    <a:lnTo>
                      <a:pt x="107" y="52"/>
                    </a:lnTo>
                    <a:lnTo>
                      <a:pt x="107" y="31"/>
                    </a:lnTo>
                    <a:lnTo>
                      <a:pt x="107" y="31"/>
                    </a:lnTo>
                    <a:lnTo>
                      <a:pt x="88" y="30"/>
                    </a:lnTo>
                    <a:lnTo>
                      <a:pt x="73" y="29"/>
                    </a:lnTo>
                    <a:lnTo>
                      <a:pt x="69" y="29"/>
                    </a:lnTo>
                    <a:lnTo>
                      <a:pt x="49" y="28"/>
                    </a:lnTo>
                    <a:lnTo>
                      <a:pt x="35" y="27"/>
                    </a:lnTo>
                    <a:lnTo>
                      <a:pt x="30" y="27"/>
                    </a:lnTo>
                    <a:lnTo>
                      <a:pt x="0" y="25"/>
                    </a:lnTo>
                    <a:lnTo>
                      <a:pt x="2" y="0"/>
                    </a:lnTo>
                    <a:lnTo>
                      <a:pt x="36" y="2"/>
                    </a:lnTo>
                    <a:lnTo>
                      <a:pt x="37" y="2"/>
                    </a:lnTo>
                    <a:lnTo>
                      <a:pt x="53" y="3"/>
                    </a:lnTo>
                    <a:lnTo>
                      <a:pt x="71" y="4"/>
                    </a:lnTo>
                    <a:lnTo>
                      <a:pt x="74" y="4"/>
                    </a:lnTo>
                    <a:lnTo>
                      <a:pt x="86" y="5"/>
                    </a:lnTo>
                    <a:lnTo>
                      <a:pt x="106" y="6"/>
                    </a:lnTo>
                    <a:lnTo>
                      <a:pt x="109" y="6"/>
                    </a:lnTo>
                    <a:lnTo>
                      <a:pt x="125" y="6"/>
                    </a:lnTo>
                    <a:lnTo>
                      <a:pt x="129" y="7"/>
                    </a:lnTo>
                    <a:lnTo>
                      <a:pt x="144" y="7"/>
                    </a:lnTo>
                    <a:lnTo>
                      <a:pt x="160" y="8"/>
                    </a:lnTo>
                    <a:lnTo>
                      <a:pt x="168" y="8"/>
                    </a:lnTo>
                    <a:lnTo>
                      <a:pt x="176" y="8"/>
                    </a:lnTo>
                    <a:lnTo>
                      <a:pt x="187" y="8"/>
                    </a:lnTo>
                    <a:lnTo>
                      <a:pt x="199" y="8"/>
                    </a:lnTo>
                    <a:lnTo>
                      <a:pt x="211" y="8"/>
                    </a:lnTo>
                    <a:lnTo>
                      <a:pt x="224" y="8"/>
                    </a:lnTo>
                    <a:lnTo>
                      <a:pt x="232" y="8"/>
                    </a:lnTo>
                    <a:lnTo>
                      <a:pt x="251" y="9"/>
                    </a:lnTo>
                    <a:lnTo>
                      <a:pt x="252" y="9"/>
                    </a:lnTo>
                    <a:lnTo>
                      <a:pt x="259" y="9"/>
                    </a:lnTo>
                    <a:lnTo>
                      <a:pt x="268" y="8"/>
                    </a:lnTo>
                    <a:lnTo>
                      <a:pt x="272" y="8"/>
                    </a:lnTo>
                    <a:lnTo>
                      <a:pt x="284" y="8"/>
                    </a:lnTo>
                    <a:lnTo>
                      <a:pt x="285" y="8"/>
                    </a:lnTo>
                    <a:lnTo>
                      <a:pt x="300" y="8"/>
                    </a:lnTo>
                    <a:lnTo>
                      <a:pt x="300" y="20"/>
                    </a:lnTo>
                    <a:lnTo>
                      <a:pt x="300" y="25"/>
                    </a:lnTo>
                    <a:lnTo>
                      <a:pt x="300" y="33"/>
                    </a:lnTo>
                    <a:lnTo>
                      <a:pt x="301" y="34"/>
                    </a:lnTo>
                    <a:lnTo>
                      <a:pt x="303" y="50"/>
                    </a:lnTo>
                    <a:lnTo>
                      <a:pt x="304" y="52"/>
                    </a:lnTo>
                    <a:lnTo>
                      <a:pt x="306" y="70"/>
                    </a:lnTo>
                    <a:lnTo>
                      <a:pt x="306" y="76"/>
                    </a:lnTo>
                    <a:lnTo>
                      <a:pt x="308" y="88"/>
                    </a:lnTo>
                    <a:lnTo>
                      <a:pt x="308" y="111"/>
                    </a:lnTo>
                    <a:close/>
                  </a:path>
                </a:pathLst>
              </a:custGeom>
              <a:solidFill>
                <a:schemeClr val="accent1">
                  <a:lumMod val="75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 name="Freeform 44"/>
              <p:cNvSpPr>
                <a:spLocks/>
              </p:cNvSpPr>
              <p:nvPr/>
            </p:nvSpPr>
            <p:spPr bwMode="auto">
              <a:xfrm>
                <a:off x="5102355" y="3156813"/>
                <a:ext cx="1137656" cy="388724"/>
              </a:xfrm>
              <a:custGeom>
                <a:avLst/>
                <a:gdLst>
                  <a:gd name="T0" fmla="*/ 226 w 303"/>
                  <a:gd name="T1" fmla="*/ 75 h 112"/>
                  <a:gd name="T2" fmla="*/ 222 w 303"/>
                  <a:gd name="T3" fmla="*/ 80 h 112"/>
                  <a:gd name="T4" fmla="*/ 207 w 303"/>
                  <a:gd name="T5" fmla="*/ 95 h 112"/>
                  <a:gd name="T6" fmla="*/ 194 w 303"/>
                  <a:gd name="T7" fmla="*/ 96 h 112"/>
                  <a:gd name="T8" fmla="*/ 171 w 303"/>
                  <a:gd name="T9" fmla="*/ 99 h 112"/>
                  <a:gd name="T10" fmla="*/ 128 w 303"/>
                  <a:gd name="T11" fmla="*/ 102 h 112"/>
                  <a:gd name="T12" fmla="*/ 98 w 303"/>
                  <a:gd name="T13" fmla="*/ 104 h 112"/>
                  <a:gd name="T14" fmla="*/ 71 w 303"/>
                  <a:gd name="T15" fmla="*/ 107 h 112"/>
                  <a:gd name="T16" fmla="*/ 47 w 303"/>
                  <a:gd name="T17" fmla="*/ 109 h 112"/>
                  <a:gd name="T18" fmla="*/ 21 w 303"/>
                  <a:gd name="T19" fmla="*/ 111 h 112"/>
                  <a:gd name="T20" fmla="*/ 4 w 303"/>
                  <a:gd name="T21" fmla="*/ 108 h 112"/>
                  <a:gd name="T22" fmla="*/ 7 w 303"/>
                  <a:gd name="T23" fmla="*/ 106 h 112"/>
                  <a:gd name="T24" fmla="*/ 8 w 303"/>
                  <a:gd name="T25" fmla="*/ 102 h 112"/>
                  <a:gd name="T26" fmla="*/ 4 w 303"/>
                  <a:gd name="T27" fmla="*/ 99 h 112"/>
                  <a:gd name="T28" fmla="*/ 6 w 303"/>
                  <a:gd name="T29" fmla="*/ 94 h 112"/>
                  <a:gd name="T30" fmla="*/ 5 w 303"/>
                  <a:gd name="T31" fmla="*/ 91 h 112"/>
                  <a:gd name="T32" fmla="*/ 3 w 303"/>
                  <a:gd name="T33" fmla="*/ 91 h 112"/>
                  <a:gd name="T34" fmla="*/ 6 w 303"/>
                  <a:gd name="T35" fmla="*/ 89 h 112"/>
                  <a:gd name="T36" fmla="*/ 10 w 303"/>
                  <a:gd name="T37" fmla="*/ 90 h 112"/>
                  <a:gd name="T38" fmla="*/ 10 w 303"/>
                  <a:gd name="T39" fmla="*/ 84 h 112"/>
                  <a:gd name="T40" fmla="*/ 12 w 303"/>
                  <a:gd name="T41" fmla="*/ 85 h 112"/>
                  <a:gd name="T42" fmla="*/ 13 w 303"/>
                  <a:gd name="T43" fmla="*/ 81 h 112"/>
                  <a:gd name="T44" fmla="*/ 12 w 303"/>
                  <a:gd name="T45" fmla="*/ 79 h 112"/>
                  <a:gd name="T46" fmla="*/ 12 w 303"/>
                  <a:gd name="T47" fmla="*/ 74 h 112"/>
                  <a:gd name="T48" fmla="*/ 15 w 303"/>
                  <a:gd name="T49" fmla="*/ 71 h 112"/>
                  <a:gd name="T50" fmla="*/ 19 w 303"/>
                  <a:gd name="T51" fmla="*/ 69 h 112"/>
                  <a:gd name="T52" fmla="*/ 17 w 303"/>
                  <a:gd name="T53" fmla="*/ 66 h 112"/>
                  <a:gd name="T54" fmla="*/ 21 w 303"/>
                  <a:gd name="T55" fmla="*/ 66 h 112"/>
                  <a:gd name="T56" fmla="*/ 19 w 303"/>
                  <a:gd name="T57" fmla="*/ 60 h 112"/>
                  <a:gd name="T58" fmla="*/ 22 w 303"/>
                  <a:gd name="T59" fmla="*/ 54 h 112"/>
                  <a:gd name="T60" fmla="*/ 17 w 303"/>
                  <a:gd name="T61" fmla="*/ 49 h 112"/>
                  <a:gd name="T62" fmla="*/ 23 w 303"/>
                  <a:gd name="T63" fmla="*/ 48 h 112"/>
                  <a:gd name="T64" fmla="*/ 21 w 303"/>
                  <a:gd name="T65" fmla="*/ 44 h 112"/>
                  <a:gd name="T66" fmla="*/ 22 w 303"/>
                  <a:gd name="T67" fmla="*/ 40 h 112"/>
                  <a:gd name="T68" fmla="*/ 24 w 303"/>
                  <a:gd name="T69" fmla="*/ 38 h 112"/>
                  <a:gd name="T70" fmla="*/ 29 w 303"/>
                  <a:gd name="T71" fmla="*/ 36 h 112"/>
                  <a:gd name="T72" fmla="*/ 59 w 303"/>
                  <a:gd name="T73" fmla="*/ 34 h 112"/>
                  <a:gd name="T74" fmla="*/ 76 w 303"/>
                  <a:gd name="T75" fmla="*/ 28 h 112"/>
                  <a:gd name="T76" fmla="*/ 87 w 303"/>
                  <a:gd name="T77" fmla="*/ 24 h 112"/>
                  <a:gd name="T78" fmla="*/ 110 w 303"/>
                  <a:gd name="T79" fmla="*/ 22 h 112"/>
                  <a:gd name="T80" fmla="*/ 141 w 303"/>
                  <a:gd name="T81" fmla="*/ 19 h 112"/>
                  <a:gd name="T82" fmla="*/ 173 w 303"/>
                  <a:gd name="T83" fmla="*/ 17 h 112"/>
                  <a:gd name="T84" fmla="*/ 192 w 303"/>
                  <a:gd name="T85" fmla="*/ 15 h 112"/>
                  <a:gd name="T86" fmla="*/ 222 w 303"/>
                  <a:gd name="T87" fmla="*/ 13 h 112"/>
                  <a:gd name="T88" fmla="*/ 245 w 303"/>
                  <a:gd name="T89" fmla="*/ 9 h 112"/>
                  <a:gd name="T90" fmla="*/ 261 w 303"/>
                  <a:gd name="T91" fmla="*/ 7 h 112"/>
                  <a:gd name="T92" fmla="*/ 285 w 303"/>
                  <a:gd name="T93" fmla="*/ 3 h 112"/>
                  <a:gd name="T94" fmla="*/ 303 w 303"/>
                  <a:gd name="T95" fmla="*/ 0 h 112"/>
                  <a:gd name="T96" fmla="*/ 301 w 303"/>
                  <a:gd name="T97" fmla="*/ 11 h 112"/>
                  <a:gd name="T98" fmla="*/ 298 w 303"/>
                  <a:gd name="T99" fmla="*/ 15 h 112"/>
                  <a:gd name="T100" fmla="*/ 291 w 303"/>
                  <a:gd name="T101" fmla="*/ 28 h 112"/>
                  <a:gd name="T102" fmla="*/ 284 w 303"/>
                  <a:gd name="T103" fmla="*/ 27 h 112"/>
                  <a:gd name="T104" fmla="*/ 278 w 303"/>
                  <a:gd name="T105" fmla="*/ 35 h 112"/>
                  <a:gd name="T106" fmla="*/ 273 w 303"/>
                  <a:gd name="T107" fmla="*/ 35 h 112"/>
                  <a:gd name="T108" fmla="*/ 271 w 303"/>
                  <a:gd name="T109" fmla="*/ 33 h 112"/>
                  <a:gd name="T110" fmla="*/ 267 w 303"/>
                  <a:gd name="T111" fmla="*/ 40 h 112"/>
                  <a:gd name="T112" fmla="*/ 263 w 303"/>
                  <a:gd name="T113" fmla="*/ 43 h 112"/>
                  <a:gd name="T114" fmla="*/ 257 w 303"/>
                  <a:gd name="T115" fmla="*/ 50 h 112"/>
                  <a:gd name="T116" fmla="*/ 252 w 303"/>
                  <a:gd name="T117" fmla="*/ 53 h 112"/>
                  <a:gd name="T118" fmla="*/ 247 w 303"/>
                  <a:gd name="T119" fmla="*/ 58 h 112"/>
                  <a:gd name="T120" fmla="*/ 240 w 303"/>
                  <a:gd name="T121" fmla="*/ 61 h 112"/>
                  <a:gd name="T122" fmla="*/ 231 w 303"/>
                  <a:gd name="T123" fmla="*/ 6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 h="112">
                    <a:moveTo>
                      <a:pt x="228" y="69"/>
                    </a:moveTo>
                    <a:lnTo>
                      <a:pt x="226" y="71"/>
                    </a:lnTo>
                    <a:lnTo>
                      <a:pt x="227" y="73"/>
                    </a:lnTo>
                    <a:lnTo>
                      <a:pt x="226" y="75"/>
                    </a:lnTo>
                    <a:lnTo>
                      <a:pt x="226" y="77"/>
                    </a:lnTo>
                    <a:lnTo>
                      <a:pt x="226" y="78"/>
                    </a:lnTo>
                    <a:lnTo>
                      <a:pt x="224" y="79"/>
                    </a:lnTo>
                    <a:lnTo>
                      <a:pt x="222" y="80"/>
                    </a:lnTo>
                    <a:lnTo>
                      <a:pt x="220" y="79"/>
                    </a:lnTo>
                    <a:lnTo>
                      <a:pt x="218" y="82"/>
                    </a:lnTo>
                    <a:lnTo>
                      <a:pt x="218" y="93"/>
                    </a:lnTo>
                    <a:lnTo>
                      <a:pt x="207" y="95"/>
                    </a:lnTo>
                    <a:lnTo>
                      <a:pt x="202" y="95"/>
                    </a:lnTo>
                    <a:lnTo>
                      <a:pt x="200" y="95"/>
                    </a:lnTo>
                    <a:lnTo>
                      <a:pt x="195" y="96"/>
                    </a:lnTo>
                    <a:lnTo>
                      <a:pt x="194" y="96"/>
                    </a:lnTo>
                    <a:lnTo>
                      <a:pt x="183" y="97"/>
                    </a:lnTo>
                    <a:lnTo>
                      <a:pt x="180" y="97"/>
                    </a:lnTo>
                    <a:lnTo>
                      <a:pt x="176" y="98"/>
                    </a:lnTo>
                    <a:lnTo>
                      <a:pt x="171" y="99"/>
                    </a:lnTo>
                    <a:lnTo>
                      <a:pt x="161" y="99"/>
                    </a:lnTo>
                    <a:lnTo>
                      <a:pt x="146" y="101"/>
                    </a:lnTo>
                    <a:lnTo>
                      <a:pt x="145" y="101"/>
                    </a:lnTo>
                    <a:lnTo>
                      <a:pt x="128" y="102"/>
                    </a:lnTo>
                    <a:lnTo>
                      <a:pt x="126" y="102"/>
                    </a:lnTo>
                    <a:lnTo>
                      <a:pt x="113" y="104"/>
                    </a:lnTo>
                    <a:lnTo>
                      <a:pt x="112" y="104"/>
                    </a:lnTo>
                    <a:lnTo>
                      <a:pt x="98" y="104"/>
                    </a:lnTo>
                    <a:lnTo>
                      <a:pt x="84" y="106"/>
                    </a:lnTo>
                    <a:lnTo>
                      <a:pt x="76" y="106"/>
                    </a:lnTo>
                    <a:lnTo>
                      <a:pt x="77" y="107"/>
                    </a:lnTo>
                    <a:lnTo>
                      <a:pt x="71" y="107"/>
                    </a:lnTo>
                    <a:lnTo>
                      <a:pt x="70" y="107"/>
                    </a:lnTo>
                    <a:lnTo>
                      <a:pt x="55" y="108"/>
                    </a:lnTo>
                    <a:lnTo>
                      <a:pt x="54" y="109"/>
                    </a:lnTo>
                    <a:lnTo>
                      <a:pt x="47" y="109"/>
                    </a:lnTo>
                    <a:lnTo>
                      <a:pt x="40" y="110"/>
                    </a:lnTo>
                    <a:lnTo>
                      <a:pt x="35" y="110"/>
                    </a:lnTo>
                    <a:lnTo>
                      <a:pt x="23" y="111"/>
                    </a:lnTo>
                    <a:lnTo>
                      <a:pt x="21" y="111"/>
                    </a:lnTo>
                    <a:lnTo>
                      <a:pt x="0" y="112"/>
                    </a:lnTo>
                    <a:lnTo>
                      <a:pt x="0" y="110"/>
                    </a:lnTo>
                    <a:lnTo>
                      <a:pt x="4" y="110"/>
                    </a:lnTo>
                    <a:lnTo>
                      <a:pt x="4" y="108"/>
                    </a:lnTo>
                    <a:lnTo>
                      <a:pt x="4" y="107"/>
                    </a:lnTo>
                    <a:lnTo>
                      <a:pt x="4" y="106"/>
                    </a:lnTo>
                    <a:lnTo>
                      <a:pt x="5" y="106"/>
                    </a:lnTo>
                    <a:lnTo>
                      <a:pt x="7" y="106"/>
                    </a:lnTo>
                    <a:lnTo>
                      <a:pt x="8" y="104"/>
                    </a:lnTo>
                    <a:lnTo>
                      <a:pt x="8" y="104"/>
                    </a:lnTo>
                    <a:lnTo>
                      <a:pt x="8" y="102"/>
                    </a:lnTo>
                    <a:lnTo>
                      <a:pt x="8" y="102"/>
                    </a:lnTo>
                    <a:lnTo>
                      <a:pt x="6" y="100"/>
                    </a:lnTo>
                    <a:lnTo>
                      <a:pt x="6" y="99"/>
                    </a:lnTo>
                    <a:lnTo>
                      <a:pt x="4" y="99"/>
                    </a:lnTo>
                    <a:lnTo>
                      <a:pt x="4" y="99"/>
                    </a:lnTo>
                    <a:lnTo>
                      <a:pt x="4" y="97"/>
                    </a:lnTo>
                    <a:lnTo>
                      <a:pt x="6" y="97"/>
                    </a:lnTo>
                    <a:lnTo>
                      <a:pt x="6" y="95"/>
                    </a:lnTo>
                    <a:lnTo>
                      <a:pt x="6" y="94"/>
                    </a:lnTo>
                    <a:lnTo>
                      <a:pt x="6" y="93"/>
                    </a:lnTo>
                    <a:lnTo>
                      <a:pt x="7" y="92"/>
                    </a:lnTo>
                    <a:lnTo>
                      <a:pt x="6" y="91"/>
                    </a:lnTo>
                    <a:lnTo>
                      <a:pt x="5" y="91"/>
                    </a:lnTo>
                    <a:lnTo>
                      <a:pt x="4" y="92"/>
                    </a:lnTo>
                    <a:lnTo>
                      <a:pt x="4" y="93"/>
                    </a:lnTo>
                    <a:lnTo>
                      <a:pt x="4" y="93"/>
                    </a:lnTo>
                    <a:lnTo>
                      <a:pt x="3" y="91"/>
                    </a:lnTo>
                    <a:lnTo>
                      <a:pt x="4" y="91"/>
                    </a:lnTo>
                    <a:lnTo>
                      <a:pt x="6" y="89"/>
                    </a:lnTo>
                    <a:lnTo>
                      <a:pt x="6" y="89"/>
                    </a:lnTo>
                    <a:lnTo>
                      <a:pt x="6" y="89"/>
                    </a:lnTo>
                    <a:lnTo>
                      <a:pt x="7" y="91"/>
                    </a:lnTo>
                    <a:lnTo>
                      <a:pt x="7" y="92"/>
                    </a:lnTo>
                    <a:lnTo>
                      <a:pt x="8" y="91"/>
                    </a:lnTo>
                    <a:lnTo>
                      <a:pt x="10" y="90"/>
                    </a:lnTo>
                    <a:lnTo>
                      <a:pt x="8" y="87"/>
                    </a:lnTo>
                    <a:lnTo>
                      <a:pt x="8" y="85"/>
                    </a:lnTo>
                    <a:lnTo>
                      <a:pt x="8" y="85"/>
                    </a:lnTo>
                    <a:lnTo>
                      <a:pt x="10" y="84"/>
                    </a:lnTo>
                    <a:lnTo>
                      <a:pt x="10" y="85"/>
                    </a:lnTo>
                    <a:lnTo>
                      <a:pt x="11" y="86"/>
                    </a:lnTo>
                    <a:lnTo>
                      <a:pt x="12" y="85"/>
                    </a:lnTo>
                    <a:lnTo>
                      <a:pt x="12" y="85"/>
                    </a:lnTo>
                    <a:lnTo>
                      <a:pt x="10" y="83"/>
                    </a:lnTo>
                    <a:lnTo>
                      <a:pt x="10" y="82"/>
                    </a:lnTo>
                    <a:lnTo>
                      <a:pt x="13" y="80"/>
                    </a:lnTo>
                    <a:lnTo>
                      <a:pt x="13" y="81"/>
                    </a:lnTo>
                    <a:lnTo>
                      <a:pt x="14" y="79"/>
                    </a:lnTo>
                    <a:lnTo>
                      <a:pt x="13" y="79"/>
                    </a:lnTo>
                    <a:lnTo>
                      <a:pt x="13" y="78"/>
                    </a:lnTo>
                    <a:lnTo>
                      <a:pt x="12" y="79"/>
                    </a:lnTo>
                    <a:lnTo>
                      <a:pt x="11" y="78"/>
                    </a:lnTo>
                    <a:lnTo>
                      <a:pt x="10" y="77"/>
                    </a:lnTo>
                    <a:lnTo>
                      <a:pt x="10" y="75"/>
                    </a:lnTo>
                    <a:lnTo>
                      <a:pt x="12" y="74"/>
                    </a:lnTo>
                    <a:lnTo>
                      <a:pt x="13" y="75"/>
                    </a:lnTo>
                    <a:lnTo>
                      <a:pt x="14" y="74"/>
                    </a:lnTo>
                    <a:lnTo>
                      <a:pt x="15" y="73"/>
                    </a:lnTo>
                    <a:lnTo>
                      <a:pt x="15" y="71"/>
                    </a:lnTo>
                    <a:lnTo>
                      <a:pt x="17" y="71"/>
                    </a:lnTo>
                    <a:lnTo>
                      <a:pt x="17" y="71"/>
                    </a:lnTo>
                    <a:lnTo>
                      <a:pt x="19" y="70"/>
                    </a:lnTo>
                    <a:lnTo>
                      <a:pt x="19" y="69"/>
                    </a:lnTo>
                    <a:lnTo>
                      <a:pt x="17" y="68"/>
                    </a:lnTo>
                    <a:lnTo>
                      <a:pt x="16" y="67"/>
                    </a:lnTo>
                    <a:lnTo>
                      <a:pt x="16" y="67"/>
                    </a:lnTo>
                    <a:lnTo>
                      <a:pt x="17" y="66"/>
                    </a:lnTo>
                    <a:lnTo>
                      <a:pt x="18" y="66"/>
                    </a:lnTo>
                    <a:lnTo>
                      <a:pt x="20" y="67"/>
                    </a:lnTo>
                    <a:lnTo>
                      <a:pt x="21" y="67"/>
                    </a:lnTo>
                    <a:lnTo>
                      <a:pt x="21" y="66"/>
                    </a:lnTo>
                    <a:lnTo>
                      <a:pt x="20" y="65"/>
                    </a:lnTo>
                    <a:lnTo>
                      <a:pt x="18" y="63"/>
                    </a:lnTo>
                    <a:lnTo>
                      <a:pt x="17" y="61"/>
                    </a:lnTo>
                    <a:lnTo>
                      <a:pt x="19" y="60"/>
                    </a:lnTo>
                    <a:lnTo>
                      <a:pt x="19" y="58"/>
                    </a:lnTo>
                    <a:lnTo>
                      <a:pt x="19" y="57"/>
                    </a:lnTo>
                    <a:lnTo>
                      <a:pt x="22" y="55"/>
                    </a:lnTo>
                    <a:lnTo>
                      <a:pt x="22" y="54"/>
                    </a:lnTo>
                    <a:lnTo>
                      <a:pt x="21" y="52"/>
                    </a:lnTo>
                    <a:lnTo>
                      <a:pt x="18" y="51"/>
                    </a:lnTo>
                    <a:lnTo>
                      <a:pt x="17" y="50"/>
                    </a:lnTo>
                    <a:lnTo>
                      <a:pt x="17" y="49"/>
                    </a:lnTo>
                    <a:lnTo>
                      <a:pt x="19" y="49"/>
                    </a:lnTo>
                    <a:lnTo>
                      <a:pt x="21" y="50"/>
                    </a:lnTo>
                    <a:lnTo>
                      <a:pt x="23" y="48"/>
                    </a:lnTo>
                    <a:lnTo>
                      <a:pt x="23" y="48"/>
                    </a:lnTo>
                    <a:lnTo>
                      <a:pt x="23" y="48"/>
                    </a:lnTo>
                    <a:lnTo>
                      <a:pt x="21" y="46"/>
                    </a:lnTo>
                    <a:lnTo>
                      <a:pt x="20" y="45"/>
                    </a:lnTo>
                    <a:lnTo>
                      <a:pt x="21" y="44"/>
                    </a:lnTo>
                    <a:lnTo>
                      <a:pt x="23" y="44"/>
                    </a:lnTo>
                    <a:lnTo>
                      <a:pt x="23" y="44"/>
                    </a:lnTo>
                    <a:lnTo>
                      <a:pt x="23" y="42"/>
                    </a:lnTo>
                    <a:lnTo>
                      <a:pt x="22" y="40"/>
                    </a:lnTo>
                    <a:lnTo>
                      <a:pt x="23" y="38"/>
                    </a:lnTo>
                    <a:lnTo>
                      <a:pt x="23" y="36"/>
                    </a:lnTo>
                    <a:lnTo>
                      <a:pt x="25" y="36"/>
                    </a:lnTo>
                    <a:lnTo>
                      <a:pt x="24" y="38"/>
                    </a:lnTo>
                    <a:lnTo>
                      <a:pt x="25" y="39"/>
                    </a:lnTo>
                    <a:lnTo>
                      <a:pt x="26" y="38"/>
                    </a:lnTo>
                    <a:lnTo>
                      <a:pt x="27" y="36"/>
                    </a:lnTo>
                    <a:lnTo>
                      <a:pt x="29" y="36"/>
                    </a:lnTo>
                    <a:lnTo>
                      <a:pt x="48" y="34"/>
                    </a:lnTo>
                    <a:lnTo>
                      <a:pt x="48" y="34"/>
                    </a:lnTo>
                    <a:lnTo>
                      <a:pt x="49" y="34"/>
                    </a:lnTo>
                    <a:lnTo>
                      <a:pt x="59" y="34"/>
                    </a:lnTo>
                    <a:lnTo>
                      <a:pt x="60" y="34"/>
                    </a:lnTo>
                    <a:lnTo>
                      <a:pt x="76" y="32"/>
                    </a:lnTo>
                    <a:lnTo>
                      <a:pt x="76" y="30"/>
                    </a:lnTo>
                    <a:lnTo>
                      <a:pt x="76" y="28"/>
                    </a:lnTo>
                    <a:lnTo>
                      <a:pt x="74" y="24"/>
                    </a:lnTo>
                    <a:lnTo>
                      <a:pt x="82" y="24"/>
                    </a:lnTo>
                    <a:lnTo>
                      <a:pt x="82" y="25"/>
                    </a:lnTo>
                    <a:lnTo>
                      <a:pt x="87" y="24"/>
                    </a:lnTo>
                    <a:lnTo>
                      <a:pt x="89" y="24"/>
                    </a:lnTo>
                    <a:lnTo>
                      <a:pt x="100" y="23"/>
                    </a:lnTo>
                    <a:lnTo>
                      <a:pt x="109" y="22"/>
                    </a:lnTo>
                    <a:lnTo>
                      <a:pt x="110" y="22"/>
                    </a:lnTo>
                    <a:lnTo>
                      <a:pt x="121" y="21"/>
                    </a:lnTo>
                    <a:lnTo>
                      <a:pt x="130" y="20"/>
                    </a:lnTo>
                    <a:lnTo>
                      <a:pt x="133" y="20"/>
                    </a:lnTo>
                    <a:lnTo>
                      <a:pt x="141" y="19"/>
                    </a:lnTo>
                    <a:lnTo>
                      <a:pt x="149" y="19"/>
                    </a:lnTo>
                    <a:lnTo>
                      <a:pt x="156" y="19"/>
                    </a:lnTo>
                    <a:lnTo>
                      <a:pt x="168" y="17"/>
                    </a:lnTo>
                    <a:lnTo>
                      <a:pt x="173" y="17"/>
                    </a:lnTo>
                    <a:lnTo>
                      <a:pt x="174" y="17"/>
                    </a:lnTo>
                    <a:lnTo>
                      <a:pt x="184" y="16"/>
                    </a:lnTo>
                    <a:lnTo>
                      <a:pt x="191" y="15"/>
                    </a:lnTo>
                    <a:lnTo>
                      <a:pt x="192" y="15"/>
                    </a:lnTo>
                    <a:lnTo>
                      <a:pt x="210" y="14"/>
                    </a:lnTo>
                    <a:lnTo>
                      <a:pt x="210" y="14"/>
                    </a:lnTo>
                    <a:lnTo>
                      <a:pt x="219" y="13"/>
                    </a:lnTo>
                    <a:lnTo>
                      <a:pt x="222" y="13"/>
                    </a:lnTo>
                    <a:lnTo>
                      <a:pt x="230" y="12"/>
                    </a:lnTo>
                    <a:lnTo>
                      <a:pt x="231" y="11"/>
                    </a:lnTo>
                    <a:lnTo>
                      <a:pt x="239" y="10"/>
                    </a:lnTo>
                    <a:lnTo>
                      <a:pt x="245" y="9"/>
                    </a:lnTo>
                    <a:lnTo>
                      <a:pt x="246" y="9"/>
                    </a:lnTo>
                    <a:lnTo>
                      <a:pt x="247" y="9"/>
                    </a:lnTo>
                    <a:lnTo>
                      <a:pt x="255" y="8"/>
                    </a:lnTo>
                    <a:lnTo>
                      <a:pt x="261" y="7"/>
                    </a:lnTo>
                    <a:lnTo>
                      <a:pt x="268" y="6"/>
                    </a:lnTo>
                    <a:lnTo>
                      <a:pt x="280" y="5"/>
                    </a:lnTo>
                    <a:lnTo>
                      <a:pt x="283" y="4"/>
                    </a:lnTo>
                    <a:lnTo>
                      <a:pt x="285" y="3"/>
                    </a:lnTo>
                    <a:lnTo>
                      <a:pt x="293" y="2"/>
                    </a:lnTo>
                    <a:lnTo>
                      <a:pt x="293" y="1"/>
                    </a:lnTo>
                    <a:lnTo>
                      <a:pt x="296" y="1"/>
                    </a:lnTo>
                    <a:lnTo>
                      <a:pt x="303" y="0"/>
                    </a:lnTo>
                    <a:lnTo>
                      <a:pt x="302" y="1"/>
                    </a:lnTo>
                    <a:lnTo>
                      <a:pt x="302" y="5"/>
                    </a:lnTo>
                    <a:lnTo>
                      <a:pt x="302" y="7"/>
                    </a:lnTo>
                    <a:lnTo>
                      <a:pt x="301" y="11"/>
                    </a:lnTo>
                    <a:lnTo>
                      <a:pt x="302" y="13"/>
                    </a:lnTo>
                    <a:lnTo>
                      <a:pt x="303" y="14"/>
                    </a:lnTo>
                    <a:lnTo>
                      <a:pt x="302" y="15"/>
                    </a:lnTo>
                    <a:lnTo>
                      <a:pt x="298" y="15"/>
                    </a:lnTo>
                    <a:lnTo>
                      <a:pt x="296" y="17"/>
                    </a:lnTo>
                    <a:lnTo>
                      <a:pt x="295" y="19"/>
                    </a:lnTo>
                    <a:lnTo>
                      <a:pt x="293" y="26"/>
                    </a:lnTo>
                    <a:lnTo>
                      <a:pt x="291" y="28"/>
                    </a:lnTo>
                    <a:lnTo>
                      <a:pt x="290" y="28"/>
                    </a:lnTo>
                    <a:lnTo>
                      <a:pt x="288" y="26"/>
                    </a:lnTo>
                    <a:lnTo>
                      <a:pt x="286" y="26"/>
                    </a:lnTo>
                    <a:lnTo>
                      <a:pt x="284" y="27"/>
                    </a:lnTo>
                    <a:lnTo>
                      <a:pt x="283" y="28"/>
                    </a:lnTo>
                    <a:lnTo>
                      <a:pt x="281" y="29"/>
                    </a:lnTo>
                    <a:lnTo>
                      <a:pt x="280" y="30"/>
                    </a:lnTo>
                    <a:lnTo>
                      <a:pt x="278" y="35"/>
                    </a:lnTo>
                    <a:lnTo>
                      <a:pt x="277" y="36"/>
                    </a:lnTo>
                    <a:lnTo>
                      <a:pt x="275" y="37"/>
                    </a:lnTo>
                    <a:lnTo>
                      <a:pt x="274" y="37"/>
                    </a:lnTo>
                    <a:lnTo>
                      <a:pt x="273" y="35"/>
                    </a:lnTo>
                    <a:lnTo>
                      <a:pt x="274" y="34"/>
                    </a:lnTo>
                    <a:lnTo>
                      <a:pt x="273" y="33"/>
                    </a:lnTo>
                    <a:lnTo>
                      <a:pt x="272" y="32"/>
                    </a:lnTo>
                    <a:lnTo>
                      <a:pt x="271" y="33"/>
                    </a:lnTo>
                    <a:lnTo>
                      <a:pt x="267" y="36"/>
                    </a:lnTo>
                    <a:lnTo>
                      <a:pt x="267" y="36"/>
                    </a:lnTo>
                    <a:lnTo>
                      <a:pt x="267" y="38"/>
                    </a:lnTo>
                    <a:lnTo>
                      <a:pt x="267" y="40"/>
                    </a:lnTo>
                    <a:lnTo>
                      <a:pt x="265" y="39"/>
                    </a:lnTo>
                    <a:lnTo>
                      <a:pt x="263" y="39"/>
                    </a:lnTo>
                    <a:lnTo>
                      <a:pt x="263" y="40"/>
                    </a:lnTo>
                    <a:lnTo>
                      <a:pt x="263" y="43"/>
                    </a:lnTo>
                    <a:lnTo>
                      <a:pt x="262" y="47"/>
                    </a:lnTo>
                    <a:lnTo>
                      <a:pt x="261" y="48"/>
                    </a:lnTo>
                    <a:lnTo>
                      <a:pt x="259" y="48"/>
                    </a:lnTo>
                    <a:lnTo>
                      <a:pt x="257" y="50"/>
                    </a:lnTo>
                    <a:lnTo>
                      <a:pt x="255" y="50"/>
                    </a:lnTo>
                    <a:lnTo>
                      <a:pt x="254" y="52"/>
                    </a:lnTo>
                    <a:lnTo>
                      <a:pt x="252" y="52"/>
                    </a:lnTo>
                    <a:lnTo>
                      <a:pt x="252" y="53"/>
                    </a:lnTo>
                    <a:lnTo>
                      <a:pt x="252" y="54"/>
                    </a:lnTo>
                    <a:lnTo>
                      <a:pt x="251" y="56"/>
                    </a:lnTo>
                    <a:lnTo>
                      <a:pt x="249" y="56"/>
                    </a:lnTo>
                    <a:lnTo>
                      <a:pt x="247" y="58"/>
                    </a:lnTo>
                    <a:lnTo>
                      <a:pt x="245" y="59"/>
                    </a:lnTo>
                    <a:lnTo>
                      <a:pt x="244" y="61"/>
                    </a:lnTo>
                    <a:lnTo>
                      <a:pt x="242" y="61"/>
                    </a:lnTo>
                    <a:lnTo>
                      <a:pt x="240" y="61"/>
                    </a:lnTo>
                    <a:lnTo>
                      <a:pt x="237" y="61"/>
                    </a:lnTo>
                    <a:lnTo>
                      <a:pt x="234" y="63"/>
                    </a:lnTo>
                    <a:lnTo>
                      <a:pt x="232" y="65"/>
                    </a:lnTo>
                    <a:lnTo>
                      <a:pt x="231" y="65"/>
                    </a:lnTo>
                    <a:lnTo>
                      <a:pt x="230" y="67"/>
                    </a:lnTo>
                    <a:lnTo>
                      <a:pt x="228" y="69"/>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 name="Freeform 45"/>
              <p:cNvSpPr>
                <a:spLocks noEditPoints="1"/>
              </p:cNvSpPr>
              <p:nvPr/>
            </p:nvSpPr>
            <p:spPr bwMode="auto">
              <a:xfrm>
                <a:off x="2793257" y="3281760"/>
                <a:ext cx="1884825" cy="1839494"/>
              </a:xfrm>
              <a:custGeom>
                <a:avLst/>
                <a:gdLst>
                  <a:gd name="T0" fmla="*/ 25 w 502"/>
                  <a:gd name="T1" fmla="*/ 211 h 530"/>
                  <a:gd name="T2" fmla="*/ 144 w 502"/>
                  <a:gd name="T3" fmla="*/ 131 h 530"/>
                  <a:gd name="T4" fmla="*/ 224 w 502"/>
                  <a:gd name="T5" fmla="*/ 4 h 530"/>
                  <a:gd name="T6" fmla="*/ 261 w 502"/>
                  <a:gd name="T7" fmla="*/ 101 h 530"/>
                  <a:gd name="T8" fmla="*/ 279 w 502"/>
                  <a:gd name="T9" fmla="*/ 112 h 530"/>
                  <a:gd name="T10" fmla="*/ 290 w 502"/>
                  <a:gd name="T11" fmla="*/ 121 h 530"/>
                  <a:gd name="T12" fmla="*/ 310 w 502"/>
                  <a:gd name="T13" fmla="*/ 124 h 530"/>
                  <a:gd name="T14" fmla="*/ 327 w 502"/>
                  <a:gd name="T15" fmla="*/ 124 h 530"/>
                  <a:gd name="T16" fmla="*/ 333 w 502"/>
                  <a:gd name="T17" fmla="*/ 137 h 530"/>
                  <a:gd name="T18" fmla="*/ 349 w 502"/>
                  <a:gd name="T19" fmla="*/ 136 h 530"/>
                  <a:gd name="T20" fmla="*/ 360 w 502"/>
                  <a:gd name="T21" fmla="*/ 137 h 530"/>
                  <a:gd name="T22" fmla="*/ 367 w 502"/>
                  <a:gd name="T23" fmla="*/ 141 h 530"/>
                  <a:gd name="T24" fmla="*/ 373 w 502"/>
                  <a:gd name="T25" fmla="*/ 138 h 530"/>
                  <a:gd name="T26" fmla="*/ 385 w 502"/>
                  <a:gd name="T27" fmla="*/ 141 h 530"/>
                  <a:gd name="T28" fmla="*/ 400 w 502"/>
                  <a:gd name="T29" fmla="*/ 142 h 530"/>
                  <a:gd name="T30" fmla="*/ 406 w 502"/>
                  <a:gd name="T31" fmla="*/ 139 h 530"/>
                  <a:gd name="T32" fmla="*/ 420 w 502"/>
                  <a:gd name="T33" fmla="*/ 137 h 530"/>
                  <a:gd name="T34" fmla="*/ 430 w 502"/>
                  <a:gd name="T35" fmla="*/ 137 h 530"/>
                  <a:gd name="T36" fmla="*/ 440 w 502"/>
                  <a:gd name="T37" fmla="*/ 137 h 530"/>
                  <a:gd name="T38" fmla="*/ 446 w 502"/>
                  <a:gd name="T39" fmla="*/ 141 h 530"/>
                  <a:gd name="T40" fmla="*/ 453 w 502"/>
                  <a:gd name="T41" fmla="*/ 146 h 530"/>
                  <a:gd name="T42" fmla="*/ 459 w 502"/>
                  <a:gd name="T43" fmla="*/ 148 h 530"/>
                  <a:gd name="T44" fmla="*/ 464 w 502"/>
                  <a:gd name="T45" fmla="*/ 150 h 530"/>
                  <a:gd name="T46" fmla="*/ 470 w 502"/>
                  <a:gd name="T47" fmla="*/ 152 h 530"/>
                  <a:gd name="T48" fmla="*/ 480 w 502"/>
                  <a:gd name="T49" fmla="*/ 168 h 530"/>
                  <a:gd name="T50" fmla="*/ 485 w 502"/>
                  <a:gd name="T51" fmla="*/ 235 h 530"/>
                  <a:gd name="T52" fmla="*/ 490 w 502"/>
                  <a:gd name="T53" fmla="*/ 247 h 530"/>
                  <a:gd name="T54" fmla="*/ 492 w 502"/>
                  <a:gd name="T55" fmla="*/ 255 h 530"/>
                  <a:gd name="T56" fmla="*/ 496 w 502"/>
                  <a:gd name="T57" fmla="*/ 265 h 530"/>
                  <a:gd name="T58" fmla="*/ 501 w 502"/>
                  <a:gd name="T59" fmla="*/ 271 h 530"/>
                  <a:gd name="T60" fmla="*/ 500 w 502"/>
                  <a:gd name="T61" fmla="*/ 279 h 530"/>
                  <a:gd name="T62" fmla="*/ 501 w 502"/>
                  <a:gd name="T63" fmla="*/ 286 h 530"/>
                  <a:gd name="T64" fmla="*/ 496 w 502"/>
                  <a:gd name="T65" fmla="*/ 296 h 530"/>
                  <a:gd name="T66" fmla="*/ 495 w 502"/>
                  <a:gd name="T67" fmla="*/ 306 h 530"/>
                  <a:gd name="T68" fmla="*/ 496 w 502"/>
                  <a:gd name="T69" fmla="*/ 320 h 530"/>
                  <a:gd name="T70" fmla="*/ 471 w 502"/>
                  <a:gd name="T71" fmla="*/ 350 h 530"/>
                  <a:gd name="T72" fmla="*/ 457 w 502"/>
                  <a:gd name="T73" fmla="*/ 345 h 530"/>
                  <a:gd name="T74" fmla="*/ 447 w 502"/>
                  <a:gd name="T75" fmla="*/ 357 h 530"/>
                  <a:gd name="T76" fmla="*/ 425 w 502"/>
                  <a:gd name="T77" fmla="*/ 387 h 530"/>
                  <a:gd name="T78" fmla="*/ 396 w 502"/>
                  <a:gd name="T79" fmla="*/ 396 h 530"/>
                  <a:gd name="T80" fmla="*/ 389 w 502"/>
                  <a:gd name="T81" fmla="*/ 395 h 530"/>
                  <a:gd name="T82" fmla="*/ 380 w 502"/>
                  <a:gd name="T83" fmla="*/ 392 h 530"/>
                  <a:gd name="T84" fmla="*/ 376 w 502"/>
                  <a:gd name="T85" fmla="*/ 407 h 530"/>
                  <a:gd name="T86" fmla="*/ 370 w 502"/>
                  <a:gd name="T87" fmla="*/ 413 h 530"/>
                  <a:gd name="T88" fmla="*/ 356 w 502"/>
                  <a:gd name="T89" fmla="*/ 424 h 530"/>
                  <a:gd name="T90" fmla="*/ 344 w 502"/>
                  <a:gd name="T91" fmla="*/ 433 h 530"/>
                  <a:gd name="T92" fmla="*/ 352 w 502"/>
                  <a:gd name="T93" fmla="*/ 447 h 530"/>
                  <a:gd name="T94" fmla="*/ 342 w 502"/>
                  <a:gd name="T95" fmla="*/ 476 h 530"/>
                  <a:gd name="T96" fmla="*/ 352 w 502"/>
                  <a:gd name="T97" fmla="*/ 524 h 530"/>
                  <a:gd name="T98" fmla="*/ 315 w 502"/>
                  <a:gd name="T99" fmla="*/ 519 h 530"/>
                  <a:gd name="T100" fmla="*/ 285 w 502"/>
                  <a:gd name="T101" fmla="*/ 502 h 530"/>
                  <a:gd name="T102" fmla="*/ 263 w 502"/>
                  <a:gd name="T103" fmla="*/ 448 h 530"/>
                  <a:gd name="T104" fmla="*/ 231 w 502"/>
                  <a:gd name="T105" fmla="*/ 399 h 530"/>
                  <a:gd name="T106" fmla="*/ 198 w 502"/>
                  <a:gd name="T107" fmla="*/ 341 h 530"/>
                  <a:gd name="T108" fmla="*/ 177 w 502"/>
                  <a:gd name="T109" fmla="*/ 333 h 530"/>
                  <a:gd name="T110" fmla="*/ 138 w 502"/>
                  <a:gd name="T111" fmla="*/ 342 h 530"/>
                  <a:gd name="T112" fmla="*/ 100 w 502"/>
                  <a:gd name="T113" fmla="*/ 356 h 530"/>
                  <a:gd name="T114" fmla="*/ 66 w 502"/>
                  <a:gd name="T115" fmla="*/ 306 h 530"/>
                  <a:gd name="T116" fmla="*/ 42 w 502"/>
                  <a:gd name="T117" fmla="*/ 269 h 530"/>
                  <a:gd name="T118" fmla="*/ 373 w 502"/>
                  <a:gd name="T119" fmla="*/ 418 h 530"/>
                  <a:gd name="T120" fmla="*/ 367 w 502"/>
                  <a:gd name="T121" fmla="*/ 426 h 530"/>
                  <a:gd name="T122" fmla="*/ 356 w 502"/>
                  <a:gd name="T123" fmla="*/ 446 h 530"/>
                  <a:gd name="T124" fmla="*/ 355 w 502"/>
                  <a:gd name="T125" fmla="*/ 50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2" h="530">
                    <a:moveTo>
                      <a:pt x="21" y="240"/>
                    </a:moveTo>
                    <a:lnTo>
                      <a:pt x="13" y="236"/>
                    </a:lnTo>
                    <a:lnTo>
                      <a:pt x="8" y="222"/>
                    </a:lnTo>
                    <a:lnTo>
                      <a:pt x="3" y="219"/>
                    </a:lnTo>
                    <a:lnTo>
                      <a:pt x="0" y="217"/>
                    </a:lnTo>
                    <a:lnTo>
                      <a:pt x="0" y="216"/>
                    </a:lnTo>
                    <a:lnTo>
                      <a:pt x="0" y="213"/>
                    </a:lnTo>
                    <a:lnTo>
                      <a:pt x="0" y="213"/>
                    </a:lnTo>
                    <a:lnTo>
                      <a:pt x="0" y="209"/>
                    </a:lnTo>
                    <a:lnTo>
                      <a:pt x="0" y="209"/>
                    </a:lnTo>
                    <a:lnTo>
                      <a:pt x="1" y="208"/>
                    </a:lnTo>
                    <a:lnTo>
                      <a:pt x="10" y="209"/>
                    </a:lnTo>
                    <a:lnTo>
                      <a:pt x="25" y="211"/>
                    </a:lnTo>
                    <a:lnTo>
                      <a:pt x="66" y="215"/>
                    </a:lnTo>
                    <a:lnTo>
                      <a:pt x="68" y="215"/>
                    </a:lnTo>
                    <a:lnTo>
                      <a:pt x="100" y="218"/>
                    </a:lnTo>
                    <a:lnTo>
                      <a:pt x="101" y="218"/>
                    </a:lnTo>
                    <a:lnTo>
                      <a:pt x="111" y="218"/>
                    </a:lnTo>
                    <a:lnTo>
                      <a:pt x="126" y="220"/>
                    </a:lnTo>
                    <a:lnTo>
                      <a:pt x="136" y="220"/>
                    </a:lnTo>
                    <a:lnTo>
                      <a:pt x="137" y="216"/>
                    </a:lnTo>
                    <a:lnTo>
                      <a:pt x="138" y="195"/>
                    </a:lnTo>
                    <a:lnTo>
                      <a:pt x="140" y="174"/>
                    </a:lnTo>
                    <a:lnTo>
                      <a:pt x="142" y="153"/>
                    </a:lnTo>
                    <a:lnTo>
                      <a:pt x="143" y="144"/>
                    </a:lnTo>
                    <a:lnTo>
                      <a:pt x="144" y="131"/>
                    </a:lnTo>
                    <a:lnTo>
                      <a:pt x="146" y="107"/>
                    </a:lnTo>
                    <a:lnTo>
                      <a:pt x="148" y="86"/>
                    </a:lnTo>
                    <a:lnTo>
                      <a:pt x="148" y="75"/>
                    </a:lnTo>
                    <a:lnTo>
                      <a:pt x="150" y="64"/>
                    </a:lnTo>
                    <a:lnTo>
                      <a:pt x="151" y="43"/>
                    </a:lnTo>
                    <a:lnTo>
                      <a:pt x="152" y="37"/>
                    </a:lnTo>
                    <a:lnTo>
                      <a:pt x="153" y="21"/>
                    </a:lnTo>
                    <a:lnTo>
                      <a:pt x="154" y="0"/>
                    </a:lnTo>
                    <a:lnTo>
                      <a:pt x="155" y="0"/>
                    </a:lnTo>
                    <a:lnTo>
                      <a:pt x="185" y="2"/>
                    </a:lnTo>
                    <a:lnTo>
                      <a:pt x="190" y="2"/>
                    </a:lnTo>
                    <a:lnTo>
                      <a:pt x="204" y="3"/>
                    </a:lnTo>
                    <a:lnTo>
                      <a:pt x="224" y="4"/>
                    </a:lnTo>
                    <a:lnTo>
                      <a:pt x="228" y="4"/>
                    </a:lnTo>
                    <a:lnTo>
                      <a:pt x="243" y="5"/>
                    </a:lnTo>
                    <a:lnTo>
                      <a:pt x="262" y="6"/>
                    </a:lnTo>
                    <a:lnTo>
                      <a:pt x="262" y="27"/>
                    </a:lnTo>
                    <a:lnTo>
                      <a:pt x="261" y="36"/>
                    </a:lnTo>
                    <a:lnTo>
                      <a:pt x="261" y="49"/>
                    </a:lnTo>
                    <a:lnTo>
                      <a:pt x="261" y="59"/>
                    </a:lnTo>
                    <a:lnTo>
                      <a:pt x="260" y="70"/>
                    </a:lnTo>
                    <a:lnTo>
                      <a:pt x="259" y="78"/>
                    </a:lnTo>
                    <a:lnTo>
                      <a:pt x="259" y="92"/>
                    </a:lnTo>
                    <a:lnTo>
                      <a:pt x="259" y="101"/>
                    </a:lnTo>
                    <a:lnTo>
                      <a:pt x="259" y="101"/>
                    </a:lnTo>
                    <a:lnTo>
                      <a:pt x="261" y="101"/>
                    </a:lnTo>
                    <a:lnTo>
                      <a:pt x="261" y="101"/>
                    </a:lnTo>
                    <a:lnTo>
                      <a:pt x="262" y="102"/>
                    </a:lnTo>
                    <a:lnTo>
                      <a:pt x="263" y="103"/>
                    </a:lnTo>
                    <a:lnTo>
                      <a:pt x="264" y="105"/>
                    </a:lnTo>
                    <a:lnTo>
                      <a:pt x="266" y="107"/>
                    </a:lnTo>
                    <a:lnTo>
                      <a:pt x="270" y="111"/>
                    </a:lnTo>
                    <a:lnTo>
                      <a:pt x="272" y="111"/>
                    </a:lnTo>
                    <a:lnTo>
                      <a:pt x="273" y="111"/>
                    </a:lnTo>
                    <a:lnTo>
                      <a:pt x="274" y="109"/>
                    </a:lnTo>
                    <a:lnTo>
                      <a:pt x="274" y="109"/>
                    </a:lnTo>
                    <a:lnTo>
                      <a:pt x="276" y="110"/>
                    </a:lnTo>
                    <a:lnTo>
                      <a:pt x="277" y="111"/>
                    </a:lnTo>
                    <a:lnTo>
                      <a:pt x="279" y="112"/>
                    </a:lnTo>
                    <a:lnTo>
                      <a:pt x="280" y="112"/>
                    </a:lnTo>
                    <a:lnTo>
                      <a:pt x="280" y="111"/>
                    </a:lnTo>
                    <a:lnTo>
                      <a:pt x="280" y="109"/>
                    </a:lnTo>
                    <a:lnTo>
                      <a:pt x="282" y="108"/>
                    </a:lnTo>
                    <a:lnTo>
                      <a:pt x="283" y="110"/>
                    </a:lnTo>
                    <a:lnTo>
                      <a:pt x="285" y="111"/>
                    </a:lnTo>
                    <a:lnTo>
                      <a:pt x="286" y="112"/>
                    </a:lnTo>
                    <a:lnTo>
                      <a:pt x="288" y="114"/>
                    </a:lnTo>
                    <a:lnTo>
                      <a:pt x="288" y="115"/>
                    </a:lnTo>
                    <a:lnTo>
                      <a:pt x="287" y="117"/>
                    </a:lnTo>
                    <a:lnTo>
                      <a:pt x="288" y="119"/>
                    </a:lnTo>
                    <a:lnTo>
                      <a:pt x="288" y="120"/>
                    </a:lnTo>
                    <a:lnTo>
                      <a:pt x="290" y="121"/>
                    </a:lnTo>
                    <a:lnTo>
                      <a:pt x="292" y="120"/>
                    </a:lnTo>
                    <a:lnTo>
                      <a:pt x="294" y="121"/>
                    </a:lnTo>
                    <a:lnTo>
                      <a:pt x="295" y="120"/>
                    </a:lnTo>
                    <a:lnTo>
                      <a:pt x="296" y="121"/>
                    </a:lnTo>
                    <a:lnTo>
                      <a:pt x="299" y="123"/>
                    </a:lnTo>
                    <a:lnTo>
                      <a:pt x="301" y="123"/>
                    </a:lnTo>
                    <a:lnTo>
                      <a:pt x="303" y="124"/>
                    </a:lnTo>
                    <a:lnTo>
                      <a:pt x="305" y="125"/>
                    </a:lnTo>
                    <a:lnTo>
                      <a:pt x="306" y="123"/>
                    </a:lnTo>
                    <a:lnTo>
                      <a:pt x="307" y="124"/>
                    </a:lnTo>
                    <a:lnTo>
                      <a:pt x="309" y="123"/>
                    </a:lnTo>
                    <a:lnTo>
                      <a:pt x="309" y="123"/>
                    </a:lnTo>
                    <a:lnTo>
                      <a:pt x="310" y="124"/>
                    </a:lnTo>
                    <a:lnTo>
                      <a:pt x="311" y="126"/>
                    </a:lnTo>
                    <a:lnTo>
                      <a:pt x="313" y="128"/>
                    </a:lnTo>
                    <a:lnTo>
                      <a:pt x="315" y="129"/>
                    </a:lnTo>
                    <a:lnTo>
                      <a:pt x="316" y="128"/>
                    </a:lnTo>
                    <a:lnTo>
                      <a:pt x="317" y="127"/>
                    </a:lnTo>
                    <a:lnTo>
                      <a:pt x="317" y="127"/>
                    </a:lnTo>
                    <a:lnTo>
                      <a:pt x="317" y="125"/>
                    </a:lnTo>
                    <a:lnTo>
                      <a:pt x="319" y="124"/>
                    </a:lnTo>
                    <a:lnTo>
                      <a:pt x="320" y="125"/>
                    </a:lnTo>
                    <a:lnTo>
                      <a:pt x="321" y="125"/>
                    </a:lnTo>
                    <a:lnTo>
                      <a:pt x="325" y="126"/>
                    </a:lnTo>
                    <a:lnTo>
                      <a:pt x="327" y="125"/>
                    </a:lnTo>
                    <a:lnTo>
                      <a:pt x="327" y="124"/>
                    </a:lnTo>
                    <a:lnTo>
                      <a:pt x="328" y="125"/>
                    </a:lnTo>
                    <a:lnTo>
                      <a:pt x="327" y="128"/>
                    </a:lnTo>
                    <a:lnTo>
                      <a:pt x="329" y="131"/>
                    </a:lnTo>
                    <a:lnTo>
                      <a:pt x="329" y="132"/>
                    </a:lnTo>
                    <a:lnTo>
                      <a:pt x="331" y="132"/>
                    </a:lnTo>
                    <a:lnTo>
                      <a:pt x="332" y="131"/>
                    </a:lnTo>
                    <a:lnTo>
                      <a:pt x="333" y="133"/>
                    </a:lnTo>
                    <a:lnTo>
                      <a:pt x="333" y="134"/>
                    </a:lnTo>
                    <a:lnTo>
                      <a:pt x="333" y="134"/>
                    </a:lnTo>
                    <a:lnTo>
                      <a:pt x="333" y="135"/>
                    </a:lnTo>
                    <a:lnTo>
                      <a:pt x="333" y="136"/>
                    </a:lnTo>
                    <a:lnTo>
                      <a:pt x="333" y="137"/>
                    </a:lnTo>
                    <a:lnTo>
                      <a:pt x="333" y="137"/>
                    </a:lnTo>
                    <a:lnTo>
                      <a:pt x="335" y="138"/>
                    </a:lnTo>
                    <a:lnTo>
                      <a:pt x="336" y="139"/>
                    </a:lnTo>
                    <a:lnTo>
                      <a:pt x="337" y="139"/>
                    </a:lnTo>
                    <a:lnTo>
                      <a:pt x="339" y="137"/>
                    </a:lnTo>
                    <a:lnTo>
                      <a:pt x="340" y="135"/>
                    </a:lnTo>
                    <a:lnTo>
                      <a:pt x="342" y="135"/>
                    </a:lnTo>
                    <a:lnTo>
                      <a:pt x="342" y="133"/>
                    </a:lnTo>
                    <a:lnTo>
                      <a:pt x="344" y="133"/>
                    </a:lnTo>
                    <a:lnTo>
                      <a:pt x="346" y="133"/>
                    </a:lnTo>
                    <a:lnTo>
                      <a:pt x="346" y="136"/>
                    </a:lnTo>
                    <a:lnTo>
                      <a:pt x="347" y="137"/>
                    </a:lnTo>
                    <a:lnTo>
                      <a:pt x="348" y="137"/>
                    </a:lnTo>
                    <a:lnTo>
                      <a:pt x="349" y="136"/>
                    </a:lnTo>
                    <a:lnTo>
                      <a:pt x="351" y="137"/>
                    </a:lnTo>
                    <a:lnTo>
                      <a:pt x="352" y="137"/>
                    </a:lnTo>
                    <a:lnTo>
                      <a:pt x="352" y="137"/>
                    </a:lnTo>
                    <a:lnTo>
                      <a:pt x="352" y="140"/>
                    </a:lnTo>
                    <a:lnTo>
                      <a:pt x="353" y="140"/>
                    </a:lnTo>
                    <a:lnTo>
                      <a:pt x="355" y="140"/>
                    </a:lnTo>
                    <a:lnTo>
                      <a:pt x="356" y="139"/>
                    </a:lnTo>
                    <a:lnTo>
                      <a:pt x="357" y="139"/>
                    </a:lnTo>
                    <a:lnTo>
                      <a:pt x="357" y="137"/>
                    </a:lnTo>
                    <a:lnTo>
                      <a:pt x="358" y="139"/>
                    </a:lnTo>
                    <a:lnTo>
                      <a:pt x="359" y="139"/>
                    </a:lnTo>
                    <a:lnTo>
                      <a:pt x="359" y="139"/>
                    </a:lnTo>
                    <a:lnTo>
                      <a:pt x="360" y="137"/>
                    </a:lnTo>
                    <a:lnTo>
                      <a:pt x="361" y="137"/>
                    </a:lnTo>
                    <a:lnTo>
                      <a:pt x="362" y="137"/>
                    </a:lnTo>
                    <a:lnTo>
                      <a:pt x="362" y="139"/>
                    </a:lnTo>
                    <a:lnTo>
                      <a:pt x="362" y="140"/>
                    </a:lnTo>
                    <a:lnTo>
                      <a:pt x="362" y="140"/>
                    </a:lnTo>
                    <a:lnTo>
                      <a:pt x="361" y="141"/>
                    </a:lnTo>
                    <a:lnTo>
                      <a:pt x="362" y="144"/>
                    </a:lnTo>
                    <a:lnTo>
                      <a:pt x="363" y="146"/>
                    </a:lnTo>
                    <a:lnTo>
                      <a:pt x="364" y="146"/>
                    </a:lnTo>
                    <a:lnTo>
                      <a:pt x="365" y="145"/>
                    </a:lnTo>
                    <a:lnTo>
                      <a:pt x="366" y="145"/>
                    </a:lnTo>
                    <a:lnTo>
                      <a:pt x="366" y="142"/>
                    </a:lnTo>
                    <a:lnTo>
                      <a:pt x="367" y="141"/>
                    </a:lnTo>
                    <a:lnTo>
                      <a:pt x="366" y="140"/>
                    </a:lnTo>
                    <a:lnTo>
                      <a:pt x="366" y="139"/>
                    </a:lnTo>
                    <a:lnTo>
                      <a:pt x="366" y="139"/>
                    </a:lnTo>
                    <a:lnTo>
                      <a:pt x="368" y="140"/>
                    </a:lnTo>
                    <a:lnTo>
                      <a:pt x="368" y="140"/>
                    </a:lnTo>
                    <a:lnTo>
                      <a:pt x="369" y="139"/>
                    </a:lnTo>
                    <a:lnTo>
                      <a:pt x="369" y="135"/>
                    </a:lnTo>
                    <a:lnTo>
                      <a:pt x="370" y="135"/>
                    </a:lnTo>
                    <a:lnTo>
                      <a:pt x="371" y="135"/>
                    </a:lnTo>
                    <a:lnTo>
                      <a:pt x="372" y="134"/>
                    </a:lnTo>
                    <a:lnTo>
                      <a:pt x="372" y="135"/>
                    </a:lnTo>
                    <a:lnTo>
                      <a:pt x="373" y="136"/>
                    </a:lnTo>
                    <a:lnTo>
                      <a:pt x="373" y="138"/>
                    </a:lnTo>
                    <a:lnTo>
                      <a:pt x="373" y="139"/>
                    </a:lnTo>
                    <a:lnTo>
                      <a:pt x="374" y="139"/>
                    </a:lnTo>
                    <a:lnTo>
                      <a:pt x="375" y="139"/>
                    </a:lnTo>
                    <a:lnTo>
                      <a:pt x="376" y="139"/>
                    </a:lnTo>
                    <a:lnTo>
                      <a:pt x="378" y="140"/>
                    </a:lnTo>
                    <a:lnTo>
                      <a:pt x="379" y="140"/>
                    </a:lnTo>
                    <a:lnTo>
                      <a:pt x="380" y="140"/>
                    </a:lnTo>
                    <a:lnTo>
                      <a:pt x="381" y="137"/>
                    </a:lnTo>
                    <a:lnTo>
                      <a:pt x="381" y="137"/>
                    </a:lnTo>
                    <a:lnTo>
                      <a:pt x="384" y="137"/>
                    </a:lnTo>
                    <a:lnTo>
                      <a:pt x="383" y="139"/>
                    </a:lnTo>
                    <a:lnTo>
                      <a:pt x="383" y="140"/>
                    </a:lnTo>
                    <a:lnTo>
                      <a:pt x="385" y="141"/>
                    </a:lnTo>
                    <a:lnTo>
                      <a:pt x="387" y="141"/>
                    </a:lnTo>
                    <a:lnTo>
                      <a:pt x="387" y="142"/>
                    </a:lnTo>
                    <a:lnTo>
                      <a:pt x="387" y="143"/>
                    </a:lnTo>
                    <a:lnTo>
                      <a:pt x="390" y="142"/>
                    </a:lnTo>
                    <a:lnTo>
                      <a:pt x="392" y="145"/>
                    </a:lnTo>
                    <a:lnTo>
                      <a:pt x="393" y="147"/>
                    </a:lnTo>
                    <a:lnTo>
                      <a:pt x="394" y="147"/>
                    </a:lnTo>
                    <a:lnTo>
                      <a:pt x="395" y="146"/>
                    </a:lnTo>
                    <a:lnTo>
                      <a:pt x="395" y="144"/>
                    </a:lnTo>
                    <a:lnTo>
                      <a:pt x="398" y="144"/>
                    </a:lnTo>
                    <a:lnTo>
                      <a:pt x="399" y="144"/>
                    </a:lnTo>
                    <a:lnTo>
                      <a:pt x="399" y="144"/>
                    </a:lnTo>
                    <a:lnTo>
                      <a:pt x="400" y="142"/>
                    </a:lnTo>
                    <a:lnTo>
                      <a:pt x="401" y="141"/>
                    </a:lnTo>
                    <a:lnTo>
                      <a:pt x="400" y="141"/>
                    </a:lnTo>
                    <a:lnTo>
                      <a:pt x="399" y="142"/>
                    </a:lnTo>
                    <a:lnTo>
                      <a:pt x="399" y="141"/>
                    </a:lnTo>
                    <a:lnTo>
                      <a:pt x="399" y="140"/>
                    </a:lnTo>
                    <a:lnTo>
                      <a:pt x="401" y="140"/>
                    </a:lnTo>
                    <a:lnTo>
                      <a:pt x="402" y="140"/>
                    </a:lnTo>
                    <a:lnTo>
                      <a:pt x="403" y="140"/>
                    </a:lnTo>
                    <a:lnTo>
                      <a:pt x="404" y="140"/>
                    </a:lnTo>
                    <a:lnTo>
                      <a:pt x="405" y="139"/>
                    </a:lnTo>
                    <a:lnTo>
                      <a:pt x="405" y="140"/>
                    </a:lnTo>
                    <a:lnTo>
                      <a:pt x="406" y="139"/>
                    </a:lnTo>
                    <a:lnTo>
                      <a:pt x="406" y="139"/>
                    </a:lnTo>
                    <a:lnTo>
                      <a:pt x="407" y="139"/>
                    </a:lnTo>
                    <a:lnTo>
                      <a:pt x="407" y="139"/>
                    </a:lnTo>
                    <a:lnTo>
                      <a:pt x="408" y="138"/>
                    </a:lnTo>
                    <a:lnTo>
                      <a:pt x="408" y="138"/>
                    </a:lnTo>
                    <a:lnTo>
                      <a:pt x="412" y="140"/>
                    </a:lnTo>
                    <a:lnTo>
                      <a:pt x="412" y="140"/>
                    </a:lnTo>
                    <a:lnTo>
                      <a:pt x="414" y="139"/>
                    </a:lnTo>
                    <a:lnTo>
                      <a:pt x="414" y="140"/>
                    </a:lnTo>
                    <a:lnTo>
                      <a:pt x="414" y="139"/>
                    </a:lnTo>
                    <a:lnTo>
                      <a:pt x="414" y="138"/>
                    </a:lnTo>
                    <a:lnTo>
                      <a:pt x="415" y="137"/>
                    </a:lnTo>
                    <a:lnTo>
                      <a:pt x="417" y="137"/>
                    </a:lnTo>
                    <a:lnTo>
                      <a:pt x="420" y="137"/>
                    </a:lnTo>
                    <a:lnTo>
                      <a:pt x="420" y="137"/>
                    </a:lnTo>
                    <a:lnTo>
                      <a:pt x="420" y="135"/>
                    </a:lnTo>
                    <a:lnTo>
                      <a:pt x="422" y="135"/>
                    </a:lnTo>
                    <a:lnTo>
                      <a:pt x="423" y="137"/>
                    </a:lnTo>
                    <a:lnTo>
                      <a:pt x="424" y="137"/>
                    </a:lnTo>
                    <a:lnTo>
                      <a:pt x="422" y="138"/>
                    </a:lnTo>
                    <a:lnTo>
                      <a:pt x="423" y="138"/>
                    </a:lnTo>
                    <a:lnTo>
                      <a:pt x="424" y="137"/>
                    </a:lnTo>
                    <a:lnTo>
                      <a:pt x="424" y="138"/>
                    </a:lnTo>
                    <a:lnTo>
                      <a:pt x="426" y="138"/>
                    </a:lnTo>
                    <a:lnTo>
                      <a:pt x="426" y="139"/>
                    </a:lnTo>
                    <a:lnTo>
                      <a:pt x="431" y="139"/>
                    </a:lnTo>
                    <a:lnTo>
                      <a:pt x="430" y="137"/>
                    </a:lnTo>
                    <a:lnTo>
                      <a:pt x="432" y="138"/>
                    </a:lnTo>
                    <a:lnTo>
                      <a:pt x="432" y="138"/>
                    </a:lnTo>
                    <a:lnTo>
                      <a:pt x="433" y="137"/>
                    </a:lnTo>
                    <a:lnTo>
                      <a:pt x="433" y="137"/>
                    </a:lnTo>
                    <a:lnTo>
                      <a:pt x="434" y="137"/>
                    </a:lnTo>
                    <a:lnTo>
                      <a:pt x="434" y="135"/>
                    </a:lnTo>
                    <a:lnTo>
                      <a:pt x="434" y="134"/>
                    </a:lnTo>
                    <a:lnTo>
                      <a:pt x="438" y="135"/>
                    </a:lnTo>
                    <a:lnTo>
                      <a:pt x="438" y="135"/>
                    </a:lnTo>
                    <a:lnTo>
                      <a:pt x="438" y="137"/>
                    </a:lnTo>
                    <a:lnTo>
                      <a:pt x="439" y="137"/>
                    </a:lnTo>
                    <a:lnTo>
                      <a:pt x="440" y="136"/>
                    </a:lnTo>
                    <a:lnTo>
                      <a:pt x="440" y="137"/>
                    </a:lnTo>
                    <a:lnTo>
                      <a:pt x="440" y="137"/>
                    </a:lnTo>
                    <a:lnTo>
                      <a:pt x="440" y="138"/>
                    </a:lnTo>
                    <a:lnTo>
                      <a:pt x="441" y="137"/>
                    </a:lnTo>
                    <a:lnTo>
                      <a:pt x="441" y="137"/>
                    </a:lnTo>
                    <a:lnTo>
                      <a:pt x="442" y="138"/>
                    </a:lnTo>
                    <a:lnTo>
                      <a:pt x="442" y="139"/>
                    </a:lnTo>
                    <a:lnTo>
                      <a:pt x="443" y="139"/>
                    </a:lnTo>
                    <a:lnTo>
                      <a:pt x="444" y="139"/>
                    </a:lnTo>
                    <a:lnTo>
                      <a:pt x="444" y="139"/>
                    </a:lnTo>
                    <a:lnTo>
                      <a:pt x="445" y="140"/>
                    </a:lnTo>
                    <a:lnTo>
                      <a:pt x="445" y="140"/>
                    </a:lnTo>
                    <a:lnTo>
                      <a:pt x="445" y="141"/>
                    </a:lnTo>
                    <a:lnTo>
                      <a:pt x="446" y="141"/>
                    </a:lnTo>
                    <a:lnTo>
                      <a:pt x="447" y="142"/>
                    </a:lnTo>
                    <a:lnTo>
                      <a:pt x="446" y="142"/>
                    </a:lnTo>
                    <a:lnTo>
                      <a:pt x="447" y="143"/>
                    </a:lnTo>
                    <a:lnTo>
                      <a:pt x="448" y="144"/>
                    </a:lnTo>
                    <a:lnTo>
                      <a:pt x="450" y="144"/>
                    </a:lnTo>
                    <a:lnTo>
                      <a:pt x="451" y="145"/>
                    </a:lnTo>
                    <a:lnTo>
                      <a:pt x="451" y="144"/>
                    </a:lnTo>
                    <a:lnTo>
                      <a:pt x="452" y="144"/>
                    </a:lnTo>
                    <a:lnTo>
                      <a:pt x="451" y="144"/>
                    </a:lnTo>
                    <a:lnTo>
                      <a:pt x="451" y="145"/>
                    </a:lnTo>
                    <a:lnTo>
                      <a:pt x="453" y="145"/>
                    </a:lnTo>
                    <a:lnTo>
                      <a:pt x="452" y="146"/>
                    </a:lnTo>
                    <a:lnTo>
                      <a:pt x="453" y="146"/>
                    </a:lnTo>
                    <a:lnTo>
                      <a:pt x="452" y="146"/>
                    </a:lnTo>
                    <a:lnTo>
                      <a:pt x="453" y="147"/>
                    </a:lnTo>
                    <a:lnTo>
                      <a:pt x="455" y="147"/>
                    </a:lnTo>
                    <a:lnTo>
                      <a:pt x="455" y="147"/>
                    </a:lnTo>
                    <a:lnTo>
                      <a:pt x="456" y="147"/>
                    </a:lnTo>
                    <a:lnTo>
                      <a:pt x="457" y="148"/>
                    </a:lnTo>
                    <a:lnTo>
                      <a:pt x="455" y="148"/>
                    </a:lnTo>
                    <a:lnTo>
                      <a:pt x="456" y="148"/>
                    </a:lnTo>
                    <a:lnTo>
                      <a:pt x="457" y="148"/>
                    </a:lnTo>
                    <a:lnTo>
                      <a:pt x="457" y="148"/>
                    </a:lnTo>
                    <a:lnTo>
                      <a:pt x="458" y="148"/>
                    </a:lnTo>
                    <a:lnTo>
                      <a:pt x="459" y="148"/>
                    </a:lnTo>
                    <a:lnTo>
                      <a:pt x="459" y="148"/>
                    </a:lnTo>
                    <a:lnTo>
                      <a:pt x="459" y="148"/>
                    </a:lnTo>
                    <a:lnTo>
                      <a:pt x="459" y="148"/>
                    </a:lnTo>
                    <a:lnTo>
                      <a:pt x="459" y="149"/>
                    </a:lnTo>
                    <a:lnTo>
                      <a:pt x="460" y="148"/>
                    </a:lnTo>
                    <a:lnTo>
                      <a:pt x="460" y="149"/>
                    </a:lnTo>
                    <a:lnTo>
                      <a:pt x="459" y="150"/>
                    </a:lnTo>
                    <a:lnTo>
                      <a:pt x="460" y="150"/>
                    </a:lnTo>
                    <a:lnTo>
                      <a:pt x="461" y="150"/>
                    </a:lnTo>
                    <a:lnTo>
                      <a:pt x="461" y="150"/>
                    </a:lnTo>
                    <a:lnTo>
                      <a:pt x="461" y="150"/>
                    </a:lnTo>
                    <a:lnTo>
                      <a:pt x="462" y="150"/>
                    </a:lnTo>
                    <a:lnTo>
                      <a:pt x="463" y="150"/>
                    </a:lnTo>
                    <a:lnTo>
                      <a:pt x="464" y="150"/>
                    </a:lnTo>
                    <a:lnTo>
                      <a:pt x="464" y="151"/>
                    </a:lnTo>
                    <a:lnTo>
                      <a:pt x="464" y="152"/>
                    </a:lnTo>
                    <a:lnTo>
                      <a:pt x="465" y="152"/>
                    </a:lnTo>
                    <a:lnTo>
                      <a:pt x="465" y="153"/>
                    </a:lnTo>
                    <a:lnTo>
                      <a:pt x="466" y="153"/>
                    </a:lnTo>
                    <a:lnTo>
                      <a:pt x="467" y="152"/>
                    </a:lnTo>
                    <a:lnTo>
                      <a:pt x="467" y="153"/>
                    </a:lnTo>
                    <a:lnTo>
                      <a:pt x="466" y="154"/>
                    </a:lnTo>
                    <a:lnTo>
                      <a:pt x="467" y="154"/>
                    </a:lnTo>
                    <a:lnTo>
                      <a:pt x="469" y="153"/>
                    </a:lnTo>
                    <a:lnTo>
                      <a:pt x="469" y="154"/>
                    </a:lnTo>
                    <a:lnTo>
                      <a:pt x="469" y="152"/>
                    </a:lnTo>
                    <a:lnTo>
                      <a:pt x="470" y="152"/>
                    </a:lnTo>
                    <a:lnTo>
                      <a:pt x="471" y="152"/>
                    </a:lnTo>
                    <a:lnTo>
                      <a:pt x="471" y="154"/>
                    </a:lnTo>
                    <a:lnTo>
                      <a:pt x="472" y="152"/>
                    </a:lnTo>
                    <a:lnTo>
                      <a:pt x="473" y="152"/>
                    </a:lnTo>
                    <a:lnTo>
                      <a:pt x="472" y="153"/>
                    </a:lnTo>
                    <a:lnTo>
                      <a:pt x="473" y="154"/>
                    </a:lnTo>
                    <a:lnTo>
                      <a:pt x="473" y="152"/>
                    </a:lnTo>
                    <a:lnTo>
                      <a:pt x="475" y="152"/>
                    </a:lnTo>
                    <a:lnTo>
                      <a:pt x="475" y="153"/>
                    </a:lnTo>
                    <a:lnTo>
                      <a:pt x="477" y="152"/>
                    </a:lnTo>
                    <a:lnTo>
                      <a:pt x="479" y="152"/>
                    </a:lnTo>
                    <a:lnTo>
                      <a:pt x="479" y="154"/>
                    </a:lnTo>
                    <a:lnTo>
                      <a:pt x="480" y="168"/>
                    </a:lnTo>
                    <a:lnTo>
                      <a:pt x="480" y="179"/>
                    </a:lnTo>
                    <a:lnTo>
                      <a:pt x="480" y="187"/>
                    </a:lnTo>
                    <a:lnTo>
                      <a:pt x="480" y="196"/>
                    </a:lnTo>
                    <a:lnTo>
                      <a:pt x="481" y="211"/>
                    </a:lnTo>
                    <a:lnTo>
                      <a:pt x="481" y="220"/>
                    </a:lnTo>
                    <a:lnTo>
                      <a:pt x="481" y="230"/>
                    </a:lnTo>
                    <a:lnTo>
                      <a:pt x="482" y="230"/>
                    </a:lnTo>
                    <a:lnTo>
                      <a:pt x="482" y="231"/>
                    </a:lnTo>
                    <a:lnTo>
                      <a:pt x="483" y="233"/>
                    </a:lnTo>
                    <a:lnTo>
                      <a:pt x="484" y="234"/>
                    </a:lnTo>
                    <a:lnTo>
                      <a:pt x="485" y="234"/>
                    </a:lnTo>
                    <a:lnTo>
                      <a:pt x="486" y="234"/>
                    </a:lnTo>
                    <a:lnTo>
                      <a:pt x="485" y="235"/>
                    </a:lnTo>
                    <a:lnTo>
                      <a:pt x="486" y="235"/>
                    </a:lnTo>
                    <a:lnTo>
                      <a:pt x="486" y="236"/>
                    </a:lnTo>
                    <a:lnTo>
                      <a:pt x="487" y="236"/>
                    </a:lnTo>
                    <a:lnTo>
                      <a:pt x="487" y="238"/>
                    </a:lnTo>
                    <a:lnTo>
                      <a:pt x="488" y="239"/>
                    </a:lnTo>
                    <a:lnTo>
                      <a:pt x="489" y="240"/>
                    </a:lnTo>
                    <a:lnTo>
                      <a:pt x="489" y="241"/>
                    </a:lnTo>
                    <a:lnTo>
                      <a:pt x="489" y="242"/>
                    </a:lnTo>
                    <a:lnTo>
                      <a:pt x="490" y="243"/>
                    </a:lnTo>
                    <a:lnTo>
                      <a:pt x="490" y="244"/>
                    </a:lnTo>
                    <a:lnTo>
                      <a:pt x="490" y="244"/>
                    </a:lnTo>
                    <a:lnTo>
                      <a:pt x="490" y="246"/>
                    </a:lnTo>
                    <a:lnTo>
                      <a:pt x="490" y="247"/>
                    </a:lnTo>
                    <a:lnTo>
                      <a:pt x="490" y="248"/>
                    </a:lnTo>
                    <a:lnTo>
                      <a:pt x="490" y="249"/>
                    </a:lnTo>
                    <a:lnTo>
                      <a:pt x="489" y="249"/>
                    </a:lnTo>
                    <a:lnTo>
                      <a:pt x="489" y="250"/>
                    </a:lnTo>
                    <a:lnTo>
                      <a:pt x="490" y="251"/>
                    </a:lnTo>
                    <a:lnTo>
                      <a:pt x="490" y="252"/>
                    </a:lnTo>
                    <a:lnTo>
                      <a:pt x="491" y="253"/>
                    </a:lnTo>
                    <a:lnTo>
                      <a:pt x="492" y="253"/>
                    </a:lnTo>
                    <a:lnTo>
                      <a:pt x="492" y="253"/>
                    </a:lnTo>
                    <a:lnTo>
                      <a:pt x="493" y="254"/>
                    </a:lnTo>
                    <a:lnTo>
                      <a:pt x="494" y="254"/>
                    </a:lnTo>
                    <a:lnTo>
                      <a:pt x="494" y="255"/>
                    </a:lnTo>
                    <a:lnTo>
                      <a:pt x="492" y="255"/>
                    </a:lnTo>
                    <a:lnTo>
                      <a:pt x="493" y="256"/>
                    </a:lnTo>
                    <a:lnTo>
                      <a:pt x="494" y="256"/>
                    </a:lnTo>
                    <a:lnTo>
                      <a:pt x="494" y="257"/>
                    </a:lnTo>
                    <a:lnTo>
                      <a:pt x="495" y="257"/>
                    </a:lnTo>
                    <a:lnTo>
                      <a:pt x="494" y="258"/>
                    </a:lnTo>
                    <a:lnTo>
                      <a:pt x="494" y="259"/>
                    </a:lnTo>
                    <a:lnTo>
                      <a:pt x="495" y="259"/>
                    </a:lnTo>
                    <a:lnTo>
                      <a:pt x="496" y="259"/>
                    </a:lnTo>
                    <a:lnTo>
                      <a:pt x="496" y="261"/>
                    </a:lnTo>
                    <a:lnTo>
                      <a:pt x="497" y="261"/>
                    </a:lnTo>
                    <a:lnTo>
                      <a:pt x="496" y="263"/>
                    </a:lnTo>
                    <a:lnTo>
                      <a:pt x="495" y="263"/>
                    </a:lnTo>
                    <a:lnTo>
                      <a:pt x="496" y="265"/>
                    </a:lnTo>
                    <a:lnTo>
                      <a:pt x="497" y="265"/>
                    </a:lnTo>
                    <a:lnTo>
                      <a:pt x="498" y="265"/>
                    </a:lnTo>
                    <a:lnTo>
                      <a:pt x="498" y="267"/>
                    </a:lnTo>
                    <a:lnTo>
                      <a:pt x="499" y="267"/>
                    </a:lnTo>
                    <a:lnTo>
                      <a:pt x="498" y="269"/>
                    </a:lnTo>
                    <a:lnTo>
                      <a:pt x="499" y="270"/>
                    </a:lnTo>
                    <a:lnTo>
                      <a:pt x="500" y="270"/>
                    </a:lnTo>
                    <a:lnTo>
                      <a:pt x="500" y="269"/>
                    </a:lnTo>
                    <a:lnTo>
                      <a:pt x="501" y="269"/>
                    </a:lnTo>
                    <a:lnTo>
                      <a:pt x="502" y="270"/>
                    </a:lnTo>
                    <a:lnTo>
                      <a:pt x="501" y="270"/>
                    </a:lnTo>
                    <a:lnTo>
                      <a:pt x="502" y="271"/>
                    </a:lnTo>
                    <a:lnTo>
                      <a:pt x="501" y="271"/>
                    </a:lnTo>
                    <a:lnTo>
                      <a:pt x="501" y="272"/>
                    </a:lnTo>
                    <a:lnTo>
                      <a:pt x="502" y="273"/>
                    </a:lnTo>
                    <a:lnTo>
                      <a:pt x="501" y="273"/>
                    </a:lnTo>
                    <a:lnTo>
                      <a:pt x="500" y="273"/>
                    </a:lnTo>
                    <a:lnTo>
                      <a:pt x="500" y="274"/>
                    </a:lnTo>
                    <a:lnTo>
                      <a:pt x="501" y="274"/>
                    </a:lnTo>
                    <a:lnTo>
                      <a:pt x="501" y="275"/>
                    </a:lnTo>
                    <a:lnTo>
                      <a:pt x="502" y="275"/>
                    </a:lnTo>
                    <a:lnTo>
                      <a:pt x="502" y="276"/>
                    </a:lnTo>
                    <a:lnTo>
                      <a:pt x="502" y="277"/>
                    </a:lnTo>
                    <a:lnTo>
                      <a:pt x="501" y="278"/>
                    </a:lnTo>
                    <a:lnTo>
                      <a:pt x="500" y="278"/>
                    </a:lnTo>
                    <a:lnTo>
                      <a:pt x="500" y="279"/>
                    </a:lnTo>
                    <a:lnTo>
                      <a:pt x="500" y="279"/>
                    </a:lnTo>
                    <a:lnTo>
                      <a:pt x="500" y="280"/>
                    </a:lnTo>
                    <a:lnTo>
                      <a:pt x="501" y="280"/>
                    </a:lnTo>
                    <a:lnTo>
                      <a:pt x="501" y="281"/>
                    </a:lnTo>
                    <a:lnTo>
                      <a:pt x="502" y="281"/>
                    </a:lnTo>
                    <a:lnTo>
                      <a:pt x="502" y="282"/>
                    </a:lnTo>
                    <a:lnTo>
                      <a:pt x="502" y="283"/>
                    </a:lnTo>
                    <a:lnTo>
                      <a:pt x="501" y="283"/>
                    </a:lnTo>
                    <a:lnTo>
                      <a:pt x="501" y="283"/>
                    </a:lnTo>
                    <a:lnTo>
                      <a:pt x="500" y="284"/>
                    </a:lnTo>
                    <a:lnTo>
                      <a:pt x="500" y="285"/>
                    </a:lnTo>
                    <a:lnTo>
                      <a:pt x="500" y="285"/>
                    </a:lnTo>
                    <a:lnTo>
                      <a:pt x="501" y="286"/>
                    </a:lnTo>
                    <a:lnTo>
                      <a:pt x="500" y="287"/>
                    </a:lnTo>
                    <a:lnTo>
                      <a:pt x="501" y="287"/>
                    </a:lnTo>
                    <a:lnTo>
                      <a:pt x="501" y="287"/>
                    </a:lnTo>
                    <a:lnTo>
                      <a:pt x="500" y="289"/>
                    </a:lnTo>
                    <a:lnTo>
                      <a:pt x="500" y="290"/>
                    </a:lnTo>
                    <a:lnTo>
                      <a:pt x="498" y="291"/>
                    </a:lnTo>
                    <a:lnTo>
                      <a:pt x="499" y="292"/>
                    </a:lnTo>
                    <a:lnTo>
                      <a:pt x="498" y="292"/>
                    </a:lnTo>
                    <a:lnTo>
                      <a:pt x="498" y="293"/>
                    </a:lnTo>
                    <a:lnTo>
                      <a:pt x="498" y="294"/>
                    </a:lnTo>
                    <a:lnTo>
                      <a:pt x="497" y="295"/>
                    </a:lnTo>
                    <a:lnTo>
                      <a:pt x="496" y="296"/>
                    </a:lnTo>
                    <a:lnTo>
                      <a:pt x="496" y="296"/>
                    </a:lnTo>
                    <a:lnTo>
                      <a:pt x="496" y="297"/>
                    </a:lnTo>
                    <a:lnTo>
                      <a:pt x="496" y="298"/>
                    </a:lnTo>
                    <a:lnTo>
                      <a:pt x="496" y="298"/>
                    </a:lnTo>
                    <a:lnTo>
                      <a:pt x="496" y="298"/>
                    </a:lnTo>
                    <a:lnTo>
                      <a:pt x="495" y="299"/>
                    </a:lnTo>
                    <a:lnTo>
                      <a:pt x="495" y="300"/>
                    </a:lnTo>
                    <a:lnTo>
                      <a:pt x="494" y="301"/>
                    </a:lnTo>
                    <a:lnTo>
                      <a:pt x="495" y="302"/>
                    </a:lnTo>
                    <a:lnTo>
                      <a:pt x="495" y="303"/>
                    </a:lnTo>
                    <a:lnTo>
                      <a:pt x="495" y="304"/>
                    </a:lnTo>
                    <a:lnTo>
                      <a:pt x="496" y="305"/>
                    </a:lnTo>
                    <a:lnTo>
                      <a:pt x="496" y="306"/>
                    </a:lnTo>
                    <a:lnTo>
                      <a:pt x="495" y="306"/>
                    </a:lnTo>
                    <a:lnTo>
                      <a:pt x="494" y="308"/>
                    </a:lnTo>
                    <a:lnTo>
                      <a:pt x="494" y="309"/>
                    </a:lnTo>
                    <a:lnTo>
                      <a:pt x="494" y="310"/>
                    </a:lnTo>
                    <a:lnTo>
                      <a:pt x="493" y="310"/>
                    </a:lnTo>
                    <a:lnTo>
                      <a:pt x="493" y="311"/>
                    </a:lnTo>
                    <a:lnTo>
                      <a:pt x="494" y="313"/>
                    </a:lnTo>
                    <a:lnTo>
                      <a:pt x="496" y="313"/>
                    </a:lnTo>
                    <a:lnTo>
                      <a:pt x="496" y="316"/>
                    </a:lnTo>
                    <a:lnTo>
                      <a:pt x="495" y="317"/>
                    </a:lnTo>
                    <a:lnTo>
                      <a:pt x="496" y="319"/>
                    </a:lnTo>
                    <a:lnTo>
                      <a:pt x="496" y="319"/>
                    </a:lnTo>
                    <a:lnTo>
                      <a:pt x="496" y="320"/>
                    </a:lnTo>
                    <a:lnTo>
                      <a:pt x="496" y="320"/>
                    </a:lnTo>
                    <a:lnTo>
                      <a:pt x="496" y="321"/>
                    </a:lnTo>
                    <a:lnTo>
                      <a:pt x="496" y="321"/>
                    </a:lnTo>
                    <a:lnTo>
                      <a:pt x="496" y="322"/>
                    </a:lnTo>
                    <a:lnTo>
                      <a:pt x="496" y="322"/>
                    </a:lnTo>
                    <a:lnTo>
                      <a:pt x="495" y="323"/>
                    </a:lnTo>
                    <a:lnTo>
                      <a:pt x="496" y="325"/>
                    </a:lnTo>
                    <a:lnTo>
                      <a:pt x="494" y="328"/>
                    </a:lnTo>
                    <a:lnTo>
                      <a:pt x="490" y="328"/>
                    </a:lnTo>
                    <a:lnTo>
                      <a:pt x="490" y="330"/>
                    </a:lnTo>
                    <a:lnTo>
                      <a:pt x="486" y="337"/>
                    </a:lnTo>
                    <a:lnTo>
                      <a:pt x="491" y="344"/>
                    </a:lnTo>
                    <a:lnTo>
                      <a:pt x="482" y="344"/>
                    </a:lnTo>
                    <a:lnTo>
                      <a:pt x="471" y="350"/>
                    </a:lnTo>
                    <a:lnTo>
                      <a:pt x="470" y="350"/>
                    </a:lnTo>
                    <a:lnTo>
                      <a:pt x="458" y="356"/>
                    </a:lnTo>
                    <a:lnTo>
                      <a:pt x="455" y="360"/>
                    </a:lnTo>
                    <a:lnTo>
                      <a:pt x="454" y="359"/>
                    </a:lnTo>
                    <a:lnTo>
                      <a:pt x="458" y="354"/>
                    </a:lnTo>
                    <a:lnTo>
                      <a:pt x="462" y="351"/>
                    </a:lnTo>
                    <a:lnTo>
                      <a:pt x="465" y="352"/>
                    </a:lnTo>
                    <a:lnTo>
                      <a:pt x="466" y="350"/>
                    </a:lnTo>
                    <a:lnTo>
                      <a:pt x="465" y="351"/>
                    </a:lnTo>
                    <a:lnTo>
                      <a:pt x="464" y="350"/>
                    </a:lnTo>
                    <a:lnTo>
                      <a:pt x="463" y="349"/>
                    </a:lnTo>
                    <a:lnTo>
                      <a:pt x="453" y="351"/>
                    </a:lnTo>
                    <a:lnTo>
                      <a:pt x="457" y="345"/>
                    </a:lnTo>
                    <a:lnTo>
                      <a:pt x="457" y="341"/>
                    </a:lnTo>
                    <a:lnTo>
                      <a:pt x="455" y="339"/>
                    </a:lnTo>
                    <a:lnTo>
                      <a:pt x="452" y="340"/>
                    </a:lnTo>
                    <a:lnTo>
                      <a:pt x="449" y="345"/>
                    </a:lnTo>
                    <a:lnTo>
                      <a:pt x="448" y="344"/>
                    </a:lnTo>
                    <a:lnTo>
                      <a:pt x="442" y="338"/>
                    </a:lnTo>
                    <a:lnTo>
                      <a:pt x="444" y="343"/>
                    </a:lnTo>
                    <a:lnTo>
                      <a:pt x="445" y="344"/>
                    </a:lnTo>
                    <a:lnTo>
                      <a:pt x="445" y="350"/>
                    </a:lnTo>
                    <a:lnTo>
                      <a:pt x="449" y="353"/>
                    </a:lnTo>
                    <a:lnTo>
                      <a:pt x="446" y="355"/>
                    </a:lnTo>
                    <a:lnTo>
                      <a:pt x="447" y="355"/>
                    </a:lnTo>
                    <a:lnTo>
                      <a:pt x="447" y="357"/>
                    </a:lnTo>
                    <a:lnTo>
                      <a:pt x="449" y="357"/>
                    </a:lnTo>
                    <a:lnTo>
                      <a:pt x="449" y="356"/>
                    </a:lnTo>
                    <a:lnTo>
                      <a:pt x="449" y="358"/>
                    </a:lnTo>
                    <a:lnTo>
                      <a:pt x="453" y="359"/>
                    </a:lnTo>
                    <a:lnTo>
                      <a:pt x="449" y="358"/>
                    </a:lnTo>
                    <a:lnTo>
                      <a:pt x="449" y="363"/>
                    </a:lnTo>
                    <a:lnTo>
                      <a:pt x="447" y="362"/>
                    </a:lnTo>
                    <a:lnTo>
                      <a:pt x="443" y="368"/>
                    </a:lnTo>
                    <a:lnTo>
                      <a:pt x="439" y="368"/>
                    </a:lnTo>
                    <a:lnTo>
                      <a:pt x="439" y="372"/>
                    </a:lnTo>
                    <a:lnTo>
                      <a:pt x="438" y="372"/>
                    </a:lnTo>
                    <a:lnTo>
                      <a:pt x="436" y="378"/>
                    </a:lnTo>
                    <a:lnTo>
                      <a:pt x="425" y="387"/>
                    </a:lnTo>
                    <a:lnTo>
                      <a:pt x="418" y="391"/>
                    </a:lnTo>
                    <a:lnTo>
                      <a:pt x="419" y="390"/>
                    </a:lnTo>
                    <a:lnTo>
                      <a:pt x="414" y="390"/>
                    </a:lnTo>
                    <a:lnTo>
                      <a:pt x="408" y="393"/>
                    </a:lnTo>
                    <a:lnTo>
                      <a:pt x="408" y="396"/>
                    </a:lnTo>
                    <a:lnTo>
                      <a:pt x="418" y="392"/>
                    </a:lnTo>
                    <a:lnTo>
                      <a:pt x="397" y="403"/>
                    </a:lnTo>
                    <a:lnTo>
                      <a:pt x="406" y="398"/>
                    </a:lnTo>
                    <a:lnTo>
                      <a:pt x="407" y="394"/>
                    </a:lnTo>
                    <a:lnTo>
                      <a:pt x="397" y="398"/>
                    </a:lnTo>
                    <a:lnTo>
                      <a:pt x="397" y="398"/>
                    </a:lnTo>
                    <a:lnTo>
                      <a:pt x="399" y="397"/>
                    </a:lnTo>
                    <a:lnTo>
                      <a:pt x="396" y="396"/>
                    </a:lnTo>
                    <a:lnTo>
                      <a:pt x="400" y="389"/>
                    </a:lnTo>
                    <a:lnTo>
                      <a:pt x="397" y="393"/>
                    </a:lnTo>
                    <a:lnTo>
                      <a:pt x="395" y="394"/>
                    </a:lnTo>
                    <a:lnTo>
                      <a:pt x="395" y="392"/>
                    </a:lnTo>
                    <a:lnTo>
                      <a:pt x="393" y="396"/>
                    </a:lnTo>
                    <a:lnTo>
                      <a:pt x="391" y="396"/>
                    </a:lnTo>
                    <a:lnTo>
                      <a:pt x="390" y="394"/>
                    </a:lnTo>
                    <a:lnTo>
                      <a:pt x="390" y="391"/>
                    </a:lnTo>
                    <a:lnTo>
                      <a:pt x="389" y="392"/>
                    </a:lnTo>
                    <a:lnTo>
                      <a:pt x="388" y="390"/>
                    </a:lnTo>
                    <a:lnTo>
                      <a:pt x="389" y="392"/>
                    </a:lnTo>
                    <a:lnTo>
                      <a:pt x="390" y="392"/>
                    </a:lnTo>
                    <a:lnTo>
                      <a:pt x="389" y="395"/>
                    </a:lnTo>
                    <a:lnTo>
                      <a:pt x="391" y="397"/>
                    </a:lnTo>
                    <a:lnTo>
                      <a:pt x="386" y="399"/>
                    </a:lnTo>
                    <a:lnTo>
                      <a:pt x="389" y="398"/>
                    </a:lnTo>
                    <a:lnTo>
                      <a:pt x="388" y="394"/>
                    </a:lnTo>
                    <a:lnTo>
                      <a:pt x="387" y="397"/>
                    </a:lnTo>
                    <a:lnTo>
                      <a:pt x="385" y="397"/>
                    </a:lnTo>
                    <a:lnTo>
                      <a:pt x="385" y="395"/>
                    </a:lnTo>
                    <a:lnTo>
                      <a:pt x="383" y="396"/>
                    </a:lnTo>
                    <a:lnTo>
                      <a:pt x="383" y="392"/>
                    </a:lnTo>
                    <a:lnTo>
                      <a:pt x="383" y="387"/>
                    </a:lnTo>
                    <a:lnTo>
                      <a:pt x="383" y="393"/>
                    </a:lnTo>
                    <a:lnTo>
                      <a:pt x="382" y="392"/>
                    </a:lnTo>
                    <a:lnTo>
                      <a:pt x="380" y="392"/>
                    </a:lnTo>
                    <a:lnTo>
                      <a:pt x="379" y="393"/>
                    </a:lnTo>
                    <a:lnTo>
                      <a:pt x="381" y="396"/>
                    </a:lnTo>
                    <a:lnTo>
                      <a:pt x="381" y="399"/>
                    </a:lnTo>
                    <a:lnTo>
                      <a:pt x="383" y="398"/>
                    </a:lnTo>
                    <a:lnTo>
                      <a:pt x="387" y="402"/>
                    </a:lnTo>
                    <a:lnTo>
                      <a:pt x="383" y="404"/>
                    </a:lnTo>
                    <a:lnTo>
                      <a:pt x="385" y="404"/>
                    </a:lnTo>
                    <a:lnTo>
                      <a:pt x="387" y="402"/>
                    </a:lnTo>
                    <a:lnTo>
                      <a:pt x="390" y="406"/>
                    </a:lnTo>
                    <a:lnTo>
                      <a:pt x="379" y="411"/>
                    </a:lnTo>
                    <a:lnTo>
                      <a:pt x="377" y="409"/>
                    </a:lnTo>
                    <a:lnTo>
                      <a:pt x="377" y="407"/>
                    </a:lnTo>
                    <a:lnTo>
                      <a:pt x="376" y="407"/>
                    </a:lnTo>
                    <a:lnTo>
                      <a:pt x="374" y="403"/>
                    </a:lnTo>
                    <a:lnTo>
                      <a:pt x="373" y="404"/>
                    </a:lnTo>
                    <a:lnTo>
                      <a:pt x="374" y="404"/>
                    </a:lnTo>
                    <a:lnTo>
                      <a:pt x="375" y="406"/>
                    </a:lnTo>
                    <a:lnTo>
                      <a:pt x="375" y="407"/>
                    </a:lnTo>
                    <a:lnTo>
                      <a:pt x="372" y="406"/>
                    </a:lnTo>
                    <a:lnTo>
                      <a:pt x="374" y="409"/>
                    </a:lnTo>
                    <a:lnTo>
                      <a:pt x="374" y="411"/>
                    </a:lnTo>
                    <a:lnTo>
                      <a:pt x="374" y="413"/>
                    </a:lnTo>
                    <a:lnTo>
                      <a:pt x="375" y="415"/>
                    </a:lnTo>
                    <a:lnTo>
                      <a:pt x="373" y="416"/>
                    </a:lnTo>
                    <a:lnTo>
                      <a:pt x="368" y="421"/>
                    </a:lnTo>
                    <a:lnTo>
                      <a:pt x="370" y="413"/>
                    </a:lnTo>
                    <a:lnTo>
                      <a:pt x="367" y="416"/>
                    </a:lnTo>
                    <a:lnTo>
                      <a:pt x="368" y="417"/>
                    </a:lnTo>
                    <a:lnTo>
                      <a:pt x="367" y="421"/>
                    </a:lnTo>
                    <a:lnTo>
                      <a:pt x="364" y="419"/>
                    </a:lnTo>
                    <a:lnTo>
                      <a:pt x="365" y="416"/>
                    </a:lnTo>
                    <a:lnTo>
                      <a:pt x="360" y="419"/>
                    </a:lnTo>
                    <a:lnTo>
                      <a:pt x="360" y="418"/>
                    </a:lnTo>
                    <a:lnTo>
                      <a:pt x="359" y="418"/>
                    </a:lnTo>
                    <a:lnTo>
                      <a:pt x="360" y="420"/>
                    </a:lnTo>
                    <a:lnTo>
                      <a:pt x="355" y="423"/>
                    </a:lnTo>
                    <a:lnTo>
                      <a:pt x="356" y="423"/>
                    </a:lnTo>
                    <a:lnTo>
                      <a:pt x="355" y="425"/>
                    </a:lnTo>
                    <a:lnTo>
                      <a:pt x="356" y="424"/>
                    </a:lnTo>
                    <a:lnTo>
                      <a:pt x="361" y="423"/>
                    </a:lnTo>
                    <a:lnTo>
                      <a:pt x="365" y="421"/>
                    </a:lnTo>
                    <a:lnTo>
                      <a:pt x="365" y="425"/>
                    </a:lnTo>
                    <a:lnTo>
                      <a:pt x="361" y="430"/>
                    </a:lnTo>
                    <a:lnTo>
                      <a:pt x="358" y="435"/>
                    </a:lnTo>
                    <a:lnTo>
                      <a:pt x="356" y="435"/>
                    </a:lnTo>
                    <a:lnTo>
                      <a:pt x="357" y="434"/>
                    </a:lnTo>
                    <a:lnTo>
                      <a:pt x="354" y="432"/>
                    </a:lnTo>
                    <a:lnTo>
                      <a:pt x="351" y="434"/>
                    </a:lnTo>
                    <a:lnTo>
                      <a:pt x="352" y="432"/>
                    </a:lnTo>
                    <a:lnTo>
                      <a:pt x="346" y="433"/>
                    </a:lnTo>
                    <a:lnTo>
                      <a:pt x="346" y="432"/>
                    </a:lnTo>
                    <a:lnTo>
                      <a:pt x="344" y="433"/>
                    </a:lnTo>
                    <a:lnTo>
                      <a:pt x="345" y="433"/>
                    </a:lnTo>
                    <a:lnTo>
                      <a:pt x="346" y="435"/>
                    </a:lnTo>
                    <a:lnTo>
                      <a:pt x="350" y="434"/>
                    </a:lnTo>
                    <a:lnTo>
                      <a:pt x="350" y="437"/>
                    </a:lnTo>
                    <a:lnTo>
                      <a:pt x="352" y="440"/>
                    </a:lnTo>
                    <a:lnTo>
                      <a:pt x="351" y="440"/>
                    </a:lnTo>
                    <a:lnTo>
                      <a:pt x="352" y="441"/>
                    </a:lnTo>
                    <a:lnTo>
                      <a:pt x="351" y="443"/>
                    </a:lnTo>
                    <a:lnTo>
                      <a:pt x="349" y="444"/>
                    </a:lnTo>
                    <a:lnTo>
                      <a:pt x="351" y="444"/>
                    </a:lnTo>
                    <a:lnTo>
                      <a:pt x="353" y="440"/>
                    </a:lnTo>
                    <a:lnTo>
                      <a:pt x="356" y="441"/>
                    </a:lnTo>
                    <a:lnTo>
                      <a:pt x="352" y="447"/>
                    </a:lnTo>
                    <a:lnTo>
                      <a:pt x="348" y="459"/>
                    </a:lnTo>
                    <a:lnTo>
                      <a:pt x="345" y="459"/>
                    </a:lnTo>
                    <a:lnTo>
                      <a:pt x="344" y="453"/>
                    </a:lnTo>
                    <a:lnTo>
                      <a:pt x="344" y="458"/>
                    </a:lnTo>
                    <a:lnTo>
                      <a:pt x="341" y="460"/>
                    </a:lnTo>
                    <a:lnTo>
                      <a:pt x="335" y="454"/>
                    </a:lnTo>
                    <a:lnTo>
                      <a:pt x="338" y="460"/>
                    </a:lnTo>
                    <a:lnTo>
                      <a:pt x="333" y="460"/>
                    </a:lnTo>
                    <a:lnTo>
                      <a:pt x="343" y="463"/>
                    </a:lnTo>
                    <a:lnTo>
                      <a:pt x="348" y="462"/>
                    </a:lnTo>
                    <a:lnTo>
                      <a:pt x="344" y="470"/>
                    </a:lnTo>
                    <a:lnTo>
                      <a:pt x="346" y="474"/>
                    </a:lnTo>
                    <a:lnTo>
                      <a:pt x="342" y="476"/>
                    </a:lnTo>
                    <a:lnTo>
                      <a:pt x="342" y="482"/>
                    </a:lnTo>
                    <a:lnTo>
                      <a:pt x="344" y="484"/>
                    </a:lnTo>
                    <a:lnTo>
                      <a:pt x="346" y="493"/>
                    </a:lnTo>
                    <a:lnTo>
                      <a:pt x="347" y="497"/>
                    </a:lnTo>
                    <a:lnTo>
                      <a:pt x="345" y="499"/>
                    </a:lnTo>
                    <a:lnTo>
                      <a:pt x="348" y="504"/>
                    </a:lnTo>
                    <a:lnTo>
                      <a:pt x="350" y="505"/>
                    </a:lnTo>
                    <a:lnTo>
                      <a:pt x="350" y="514"/>
                    </a:lnTo>
                    <a:lnTo>
                      <a:pt x="354" y="519"/>
                    </a:lnTo>
                    <a:lnTo>
                      <a:pt x="353" y="522"/>
                    </a:lnTo>
                    <a:lnTo>
                      <a:pt x="356" y="522"/>
                    </a:lnTo>
                    <a:lnTo>
                      <a:pt x="358" y="525"/>
                    </a:lnTo>
                    <a:lnTo>
                      <a:pt x="352" y="524"/>
                    </a:lnTo>
                    <a:lnTo>
                      <a:pt x="352" y="526"/>
                    </a:lnTo>
                    <a:lnTo>
                      <a:pt x="349" y="526"/>
                    </a:lnTo>
                    <a:lnTo>
                      <a:pt x="348" y="530"/>
                    </a:lnTo>
                    <a:lnTo>
                      <a:pt x="346" y="530"/>
                    </a:lnTo>
                    <a:lnTo>
                      <a:pt x="340" y="526"/>
                    </a:lnTo>
                    <a:lnTo>
                      <a:pt x="341" y="524"/>
                    </a:lnTo>
                    <a:lnTo>
                      <a:pt x="339" y="524"/>
                    </a:lnTo>
                    <a:lnTo>
                      <a:pt x="338" y="521"/>
                    </a:lnTo>
                    <a:lnTo>
                      <a:pt x="329" y="519"/>
                    </a:lnTo>
                    <a:lnTo>
                      <a:pt x="322" y="519"/>
                    </a:lnTo>
                    <a:lnTo>
                      <a:pt x="320" y="521"/>
                    </a:lnTo>
                    <a:lnTo>
                      <a:pt x="320" y="519"/>
                    </a:lnTo>
                    <a:lnTo>
                      <a:pt x="315" y="519"/>
                    </a:lnTo>
                    <a:lnTo>
                      <a:pt x="311" y="517"/>
                    </a:lnTo>
                    <a:lnTo>
                      <a:pt x="312" y="516"/>
                    </a:lnTo>
                    <a:lnTo>
                      <a:pt x="311" y="515"/>
                    </a:lnTo>
                    <a:lnTo>
                      <a:pt x="310" y="517"/>
                    </a:lnTo>
                    <a:lnTo>
                      <a:pt x="309" y="514"/>
                    </a:lnTo>
                    <a:lnTo>
                      <a:pt x="307" y="514"/>
                    </a:lnTo>
                    <a:lnTo>
                      <a:pt x="305" y="511"/>
                    </a:lnTo>
                    <a:lnTo>
                      <a:pt x="303" y="512"/>
                    </a:lnTo>
                    <a:lnTo>
                      <a:pt x="299" y="509"/>
                    </a:lnTo>
                    <a:lnTo>
                      <a:pt x="296" y="510"/>
                    </a:lnTo>
                    <a:lnTo>
                      <a:pt x="290" y="503"/>
                    </a:lnTo>
                    <a:lnTo>
                      <a:pt x="286" y="504"/>
                    </a:lnTo>
                    <a:lnTo>
                      <a:pt x="285" y="502"/>
                    </a:lnTo>
                    <a:lnTo>
                      <a:pt x="278" y="501"/>
                    </a:lnTo>
                    <a:lnTo>
                      <a:pt x="278" y="497"/>
                    </a:lnTo>
                    <a:lnTo>
                      <a:pt x="276" y="495"/>
                    </a:lnTo>
                    <a:lnTo>
                      <a:pt x="276" y="493"/>
                    </a:lnTo>
                    <a:lnTo>
                      <a:pt x="272" y="480"/>
                    </a:lnTo>
                    <a:lnTo>
                      <a:pt x="268" y="475"/>
                    </a:lnTo>
                    <a:lnTo>
                      <a:pt x="268" y="472"/>
                    </a:lnTo>
                    <a:lnTo>
                      <a:pt x="265" y="471"/>
                    </a:lnTo>
                    <a:lnTo>
                      <a:pt x="266" y="462"/>
                    </a:lnTo>
                    <a:lnTo>
                      <a:pt x="265" y="459"/>
                    </a:lnTo>
                    <a:lnTo>
                      <a:pt x="262" y="456"/>
                    </a:lnTo>
                    <a:lnTo>
                      <a:pt x="264" y="448"/>
                    </a:lnTo>
                    <a:lnTo>
                      <a:pt x="263" y="448"/>
                    </a:lnTo>
                    <a:lnTo>
                      <a:pt x="262" y="443"/>
                    </a:lnTo>
                    <a:lnTo>
                      <a:pt x="256" y="440"/>
                    </a:lnTo>
                    <a:lnTo>
                      <a:pt x="252" y="434"/>
                    </a:lnTo>
                    <a:lnTo>
                      <a:pt x="249" y="433"/>
                    </a:lnTo>
                    <a:lnTo>
                      <a:pt x="247" y="423"/>
                    </a:lnTo>
                    <a:lnTo>
                      <a:pt x="245" y="423"/>
                    </a:lnTo>
                    <a:lnTo>
                      <a:pt x="241" y="415"/>
                    </a:lnTo>
                    <a:lnTo>
                      <a:pt x="237" y="413"/>
                    </a:lnTo>
                    <a:lnTo>
                      <a:pt x="236" y="411"/>
                    </a:lnTo>
                    <a:lnTo>
                      <a:pt x="233" y="409"/>
                    </a:lnTo>
                    <a:lnTo>
                      <a:pt x="233" y="407"/>
                    </a:lnTo>
                    <a:lnTo>
                      <a:pt x="231" y="403"/>
                    </a:lnTo>
                    <a:lnTo>
                      <a:pt x="231" y="399"/>
                    </a:lnTo>
                    <a:lnTo>
                      <a:pt x="232" y="398"/>
                    </a:lnTo>
                    <a:lnTo>
                      <a:pt x="229" y="396"/>
                    </a:lnTo>
                    <a:lnTo>
                      <a:pt x="230" y="394"/>
                    </a:lnTo>
                    <a:lnTo>
                      <a:pt x="226" y="390"/>
                    </a:lnTo>
                    <a:lnTo>
                      <a:pt x="224" y="378"/>
                    </a:lnTo>
                    <a:lnTo>
                      <a:pt x="221" y="377"/>
                    </a:lnTo>
                    <a:lnTo>
                      <a:pt x="220" y="369"/>
                    </a:lnTo>
                    <a:lnTo>
                      <a:pt x="217" y="365"/>
                    </a:lnTo>
                    <a:lnTo>
                      <a:pt x="216" y="361"/>
                    </a:lnTo>
                    <a:lnTo>
                      <a:pt x="208" y="354"/>
                    </a:lnTo>
                    <a:lnTo>
                      <a:pt x="206" y="349"/>
                    </a:lnTo>
                    <a:lnTo>
                      <a:pt x="198" y="346"/>
                    </a:lnTo>
                    <a:lnTo>
                      <a:pt x="198" y="341"/>
                    </a:lnTo>
                    <a:lnTo>
                      <a:pt x="196" y="343"/>
                    </a:lnTo>
                    <a:lnTo>
                      <a:pt x="197" y="340"/>
                    </a:lnTo>
                    <a:lnTo>
                      <a:pt x="194" y="339"/>
                    </a:lnTo>
                    <a:lnTo>
                      <a:pt x="192" y="335"/>
                    </a:lnTo>
                    <a:lnTo>
                      <a:pt x="193" y="334"/>
                    </a:lnTo>
                    <a:lnTo>
                      <a:pt x="192" y="334"/>
                    </a:lnTo>
                    <a:lnTo>
                      <a:pt x="190" y="333"/>
                    </a:lnTo>
                    <a:lnTo>
                      <a:pt x="188" y="334"/>
                    </a:lnTo>
                    <a:lnTo>
                      <a:pt x="188" y="331"/>
                    </a:lnTo>
                    <a:lnTo>
                      <a:pt x="187" y="334"/>
                    </a:lnTo>
                    <a:lnTo>
                      <a:pt x="184" y="334"/>
                    </a:lnTo>
                    <a:lnTo>
                      <a:pt x="179" y="332"/>
                    </a:lnTo>
                    <a:lnTo>
                      <a:pt x="177" y="333"/>
                    </a:lnTo>
                    <a:lnTo>
                      <a:pt x="177" y="331"/>
                    </a:lnTo>
                    <a:lnTo>
                      <a:pt x="173" y="332"/>
                    </a:lnTo>
                    <a:lnTo>
                      <a:pt x="171" y="330"/>
                    </a:lnTo>
                    <a:lnTo>
                      <a:pt x="167" y="331"/>
                    </a:lnTo>
                    <a:lnTo>
                      <a:pt x="157" y="326"/>
                    </a:lnTo>
                    <a:lnTo>
                      <a:pt x="155" y="328"/>
                    </a:lnTo>
                    <a:lnTo>
                      <a:pt x="155" y="331"/>
                    </a:lnTo>
                    <a:lnTo>
                      <a:pt x="150" y="331"/>
                    </a:lnTo>
                    <a:lnTo>
                      <a:pt x="148" y="332"/>
                    </a:lnTo>
                    <a:lnTo>
                      <a:pt x="148" y="331"/>
                    </a:lnTo>
                    <a:lnTo>
                      <a:pt x="145" y="333"/>
                    </a:lnTo>
                    <a:lnTo>
                      <a:pt x="143" y="332"/>
                    </a:lnTo>
                    <a:lnTo>
                      <a:pt x="138" y="342"/>
                    </a:lnTo>
                    <a:lnTo>
                      <a:pt x="136" y="348"/>
                    </a:lnTo>
                    <a:lnTo>
                      <a:pt x="134" y="351"/>
                    </a:lnTo>
                    <a:lnTo>
                      <a:pt x="132" y="355"/>
                    </a:lnTo>
                    <a:lnTo>
                      <a:pt x="134" y="357"/>
                    </a:lnTo>
                    <a:lnTo>
                      <a:pt x="129" y="358"/>
                    </a:lnTo>
                    <a:lnTo>
                      <a:pt x="122" y="368"/>
                    </a:lnTo>
                    <a:lnTo>
                      <a:pt x="117" y="367"/>
                    </a:lnTo>
                    <a:lnTo>
                      <a:pt x="116" y="367"/>
                    </a:lnTo>
                    <a:lnTo>
                      <a:pt x="115" y="364"/>
                    </a:lnTo>
                    <a:lnTo>
                      <a:pt x="113" y="365"/>
                    </a:lnTo>
                    <a:lnTo>
                      <a:pt x="109" y="363"/>
                    </a:lnTo>
                    <a:lnTo>
                      <a:pt x="107" y="359"/>
                    </a:lnTo>
                    <a:lnTo>
                      <a:pt x="100" y="356"/>
                    </a:lnTo>
                    <a:lnTo>
                      <a:pt x="99" y="354"/>
                    </a:lnTo>
                    <a:lnTo>
                      <a:pt x="98" y="354"/>
                    </a:lnTo>
                    <a:lnTo>
                      <a:pt x="99" y="351"/>
                    </a:lnTo>
                    <a:lnTo>
                      <a:pt x="97" y="352"/>
                    </a:lnTo>
                    <a:lnTo>
                      <a:pt x="87" y="348"/>
                    </a:lnTo>
                    <a:lnTo>
                      <a:pt x="83" y="344"/>
                    </a:lnTo>
                    <a:lnTo>
                      <a:pt x="82" y="340"/>
                    </a:lnTo>
                    <a:lnTo>
                      <a:pt x="76" y="336"/>
                    </a:lnTo>
                    <a:lnTo>
                      <a:pt x="70" y="330"/>
                    </a:lnTo>
                    <a:lnTo>
                      <a:pt x="69" y="323"/>
                    </a:lnTo>
                    <a:lnTo>
                      <a:pt x="66" y="318"/>
                    </a:lnTo>
                    <a:lnTo>
                      <a:pt x="66" y="310"/>
                    </a:lnTo>
                    <a:lnTo>
                      <a:pt x="66" y="306"/>
                    </a:lnTo>
                    <a:lnTo>
                      <a:pt x="66" y="302"/>
                    </a:lnTo>
                    <a:lnTo>
                      <a:pt x="62" y="296"/>
                    </a:lnTo>
                    <a:lnTo>
                      <a:pt x="62" y="294"/>
                    </a:lnTo>
                    <a:lnTo>
                      <a:pt x="61" y="294"/>
                    </a:lnTo>
                    <a:lnTo>
                      <a:pt x="60" y="285"/>
                    </a:lnTo>
                    <a:lnTo>
                      <a:pt x="56" y="281"/>
                    </a:lnTo>
                    <a:lnTo>
                      <a:pt x="56" y="279"/>
                    </a:lnTo>
                    <a:lnTo>
                      <a:pt x="54" y="279"/>
                    </a:lnTo>
                    <a:lnTo>
                      <a:pt x="48" y="272"/>
                    </a:lnTo>
                    <a:lnTo>
                      <a:pt x="47" y="273"/>
                    </a:lnTo>
                    <a:lnTo>
                      <a:pt x="46" y="271"/>
                    </a:lnTo>
                    <a:lnTo>
                      <a:pt x="45" y="271"/>
                    </a:lnTo>
                    <a:lnTo>
                      <a:pt x="42" y="269"/>
                    </a:lnTo>
                    <a:lnTo>
                      <a:pt x="42" y="267"/>
                    </a:lnTo>
                    <a:lnTo>
                      <a:pt x="37" y="261"/>
                    </a:lnTo>
                    <a:lnTo>
                      <a:pt x="35" y="257"/>
                    </a:lnTo>
                    <a:lnTo>
                      <a:pt x="29" y="252"/>
                    </a:lnTo>
                    <a:lnTo>
                      <a:pt x="21" y="240"/>
                    </a:lnTo>
                    <a:close/>
                    <a:moveTo>
                      <a:pt x="449" y="365"/>
                    </a:moveTo>
                    <a:lnTo>
                      <a:pt x="455" y="361"/>
                    </a:lnTo>
                    <a:lnTo>
                      <a:pt x="455" y="362"/>
                    </a:lnTo>
                    <a:lnTo>
                      <a:pt x="442" y="373"/>
                    </a:lnTo>
                    <a:lnTo>
                      <a:pt x="449" y="365"/>
                    </a:lnTo>
                    <a:close/>
                    <a:moveTo>
                      <a:pt x="390" y="409"/>
                    </a:moveTo>
                    <a:lnTo>
                      <a:pt x="372" y="423"/>
                    </a:lnTo>
                    <a:lnTo>
                      <a:pt x="373" y="418"/>
                    </a:lnTo>
                    <a:lnTo>
                      <a:pt x="376" y="417"/>
                    </a:lnTo>
                    <a:lnTo>
                      <a:pt x="385" y="411"/>
                    </a:lnTo>
                    <a:lnTo>
                      <a:pt x="387" y="410"/>
                    </a:lnTo>
                    <a:lnTo>
                      <a:pt x="389" y="407"/>
                    </a:lnTo>
                    <a:lnTo>
                      <a:pt x="390" y="409"/>
                    </a:lnTo>
                    <a:close/>
                    <a:moveTo>
                      <a:pt x="368" y="424"/>
                    </a:moveTo>
                    <a:lnTo>
                      <a:pt x="371" y="420"/>
                    </a:lnTo>
                    <a:lnTo>
                      <a:pt x="372" y="421"/>
                    </a:lnTo>
                    <a:lnTo>
                      <a:pt x="372" y="424"/>
                    </a:lnTo>
                    <a:lnTo>
                      <a:pt x="364" y="434"/>
                    </a:lnTo>
                    <a:lnTo>
                      <a:pt x="364" y="430"/>
                    </a:lnTo>
                    <a:lnTo>
                      <a:pt x="368" y="427"/>
                    </a:lnTo>
                    <a:lnTo>
                      <a:pt x="367" y="426"/>
                    </a:lnTo>
                    <a:lnTo>
                      <a:pt x="368" y="424"/>
                    </a:lnTo>
                    <a:close/>
                    <a:moveTo>
                      <a:pt x="350" y="460"/>
                    </a:moveTo>
                    <a:lnTo>
                      <a:pt x="350" y="464"/>
                    </a:lnTo>
                    <a:lnTo>
                      <a:pt x="350" y="460"/>
                    </a:lnTo>
                    <a:lnTo>
                      <a:pt x="352" y="453"/>
                    </a:lnTo>
                    <a:lnTo>
                      <a:pt x="355" y="446"/>
                    </a:lnTo>
                    <a:lnTo>
                      <a:pt x="355" y="443"/>
                    </a:lnTo>
                    <a:lnTo>
                      <a:pt x="357" y="445"/>
                    </a:lnTo>
                    <a:lnTo>
                      <a:pt x="358" y="440"/>
                    </a:lnTo>
                    <a:lnTo>
                      <a:pt x="362" y="435"/>
                    </a:lnTo>
                    <a:lnTo>
                      <a:pt x="361" y="435"/>
                    </a:lnTo>
                    <a:lnTo>
                      <a:pt x="364" y="435"/>
                    </a:lnTo>
                    <a:lnTo>
                      <a:pt x="356" y="446"/>
                    </a:lnTo>
                    <a:lnTo>
                      <a:pt x="350" y="460"/>
                    </a:lnTo>
                    <a:close/>
                    <a:moveTo>
                      <a:pt x="352" y="493"/>
                    </a:moveTo>
                    <a:lnTo>
                      <a:pt x="350" y="489"/>
                    </a:lnTo>
                    <a:lnTo>
                      <a:pt x="350" y="483"/>
                    </a:lnTo>
                    <a:lnTo>
                      <a:pt x="349" y="478"/>
                    </a:lnTo>
                    <a:lnTo>
                      <a:pt x="349" y="469"/>
                    </a:lnTo>
                    <a:lnTo>
                      <a:pt x="349" y="464"/>
                    </a:lnTo>
                    <a:lnTo>
                      <a:pt x="350" y="464"/>
                    </a:lnTo>
                    <a:lnTo>
                      <a:pt x="349" y="470"/>
                    </a:lnTo>
                    <a:lnTo>
                      <a:pt x="350" y="477"/>
                    </a:lnTo>
                    <a:lnTo>
                      <a:pt x="350" y="484"/>
                    </a:lnTo>
                    <a:lnTo>
                      <a:pt x="353" y="493"/>
                    </a:lnTo>
                    <a:lnTo>
                      <a:pt x="355" y="503"/>
                    </a:lnTo>
                    <a:lnTo>
                      <a:pt x="357" y="510"/>
                    </a:lnTo>
                    <a:lnTo>
                      <a:pt x="358" y="519"/>
                    </a:lnTo>
                    <a:lnTo>
                      <a:pt x="357" y="519"/>
                    </a:lnTo>
                    <a:lnTo>
                      <a:pt x="356" y="511"/>
                    </a:lnTo>
                    <a:lnTo>
                      <a:pt x="356" y="506"/>
                    </a:lnTo>
                    <a:lnTo>
                      <a:pt x="354" y="503"/>
                    </a:lnTo>
                    <a:lnTo>
                      <a:pt x="354" y="499"/>
                    </a:lnTo>
                    <a:lnTo>
                      <a:pt x="354" y="497"/>
                    </a:lnTo>
                    <a:lnTo>
                      <a:pt x="352" y="493"/>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 name="Freeform 46"/>
              <p:cNvSpPr>
                <a:spLocks/>
              </p:cNvSpPr>
              <p:nvPr/>
            </p:nvSpPr>
            <p:spPr bwMode="auto">
              <a:xfrm>
                <a:off x="2432812" y="3115164"/>
                <a:ext cx="949923" cy="975280"/>
              </a:xfrm>
              <a:custGeom>
                <a:avLst/>
                <a:gdLst>
                  <a:gd name="T0" fmla="*/ 8 w 253"/>
                  <a:gd name="T1" fmla="*/ 223 h 281"/>
                  <a:gd name="T2" fmla="*/ 10 w 253"/>
                  <a:gd name="T3" fmla="*/ 206 h 281"/>
                  <a:gd name="T4" fmla="*/ 13 w 253"/>
                  <a:gd name="T5" fmla="*/ 186 h 281"/>
                  <a:gd name="T6" fmla="*/ 17 w 253"/>
                  <a:gd name="T7" fmla="*/ 157 h 281"/>
                  <a:gd name="T8" fmla="*/ 22 w 253"/>
                  <a:gd name="T9" fmla="*/ 118 h 281"/>
                  <a:gd name="T10" fmla="*/ 25 w 253"/>
                  <a:gd name="T11" fmla="*/ 100 h 281"/>
                  <a:gd name="T12" fmla="*/ 32 w 253"/>
                  <a:gd name="T13" fmla="*/ 49 h 281"/>
                  <a:gd name="T14" fmla="*/ 39 w 253"/>
                  <a:gd name="T15" fmla="*/ 0 h 281"/>
                  <a:gd name="T16" fmla="*/ 63 w 253"/>
                  <a:gd name="T17" fmla="*/ 3 h 281"/>
                  <a:gd name="T18" fmla="*/ 94 w 253"/>
                  <a:gd name="T19" fmla="*/ 7 h 281"/>
                  <a:gd name="T20" fmla="*/ 97 w 253"/>
                  <a:gd name="T21" fmla="*/ 7 h 281"/>
                  <a:gd name="T22" fmla="*/ 115 w 253"/>
                  <a:gd name="T23" fmla="*/ 9 h 281"/>
                  <a:gd name="T24" fmla="*/ 116 w 253"/>
                  <a:gd name="T25" fmla="*/ 10 h 281"/>
                  <a:gd name="T26" fmla="*/ 130 w 253"/>
                  <a:gd name="T27" fmla="*/ 11 h 281"/>
                  <a:gd name="T28" fmla="*/ 146 w 253"/>
                  <a:gd name="T29" fmla="*/ 13 h 281"/>
                  <a:gd name="T30" fmla="*/ 156 w 253"/>
                  <a:gd name="T31" fmla="*/ 14 h 281"/>
                  <a:gd name="T32" fmla="*/ 174 w 253"/>
                  <a:gd name="T33" fmla="*/ 16 h 281"/>
                  <a:gd name="T34" fmla="*/ 177 w 253"/>
                  <a:gd name="T35" fmla="*/ 16 h 281"/>
                  <a:gd name="T36" fmla="*/ 218 w 253"/>
                  <a:gd name="T37" fmla="*/ 20 h 281"/>
                  <a:gd name="T38" fmla="*/ 250 w 253"/>
                  <a:gd name="T39" fmla="*/ 22 h 281"/>
                  <a:gd name="T40" fmla="*/ 253 w 253"/>
                  <a:gd name="T41" fmla="*/ 23 h 281"/>
                  <a:gd name="T42" fmla="*/ 251 w 253"/>
                  <a:gd name="T43" fmla="*/ 48 h 281"/>
                  <a:gd name="T44" fmla="*/ 250 w 253"/>
                  <a:gd name="T45" fmla="*/ 48 h 281"/>
                  <a:gd name="T46" fmla="*/ 249 w 253"/>
                  <a:gd name="T47" fmla="*/ 69 h 281"/>
                  <a:gd name="T48" fmla="*/ 248 w 253"/>
                  <a:gd name="T49" fmla="*/ 85 h 281"/>
                  <a:gd name="T50" fmla="*/ 247 w 253"/>
                  <a:gd name="T51" fmla="*/ 91 h 281"/>
                  <a:gd name="T52" fmla="*/ 246 w 253"/>
                  <a:gd name="T53" fmla="*/ 112 h 281"/>
                  <a:gd name="T54" fmla="*/ 244 w 253"/>
                  <a:gd name="T55" fmla="*/ 123 h 281"/>
                  <a:gd name="T56" fmla="*/ 244 w 253"/>
                  <a:gd name="T57" fmla="*/ 134 h 281"/>
                  <a:gd name="T58" fmla="*/ 242 w 253"/>
                  <a:gd name="T59" fmla="*/ 155 h 281"/>
                  <a:gd name="T60" fmla="*/ 240 w 253"/>
                  <a:gd name="T61" fmla="*/ 179 h 281"/>
                  <a:gd name="T62" fmla="*/ 239 w 253"/>
                  <a:gd name="T63" fmla="*/ 192 h 281"/>
                  <a:gd name="T64" fmla="*/ 238 w 253"/>
                  <a:gd name="T65" fmla="*/ 201 h 281"/>
                  <a:gd name="T66" fmla="*/ 236 w 253"/>
                  <a:gd name="T67" fmla="*/ 222 h 281"/>
                  <a:gd name="T68" fmla="*/ 234 w 253"/>
                  <a:gd name="T69" fmla="*/ 243 h 281"/>
                  <a:gd name="T70" fmla="*/ 233 w 253"/>
                  <a:gd name="T71" fmla="*/ 264 h 281"/>
                  <a:gd name="T72" fmla="*/ 232 w 253"/>
                  <a:gd name="T73" fmla="*/ 268 h 281"/>
                  <a:gd name="T74" fmla="*/ 222 w 253"/>
                  <a:gd name="T75" fmla="*/ 268 h 281"/>
                  <a:gd name="T76" fmla="*/ 207 w 253"/>
                  <a:gd name="T77" fmla="*/ 266 h 281"/>
                  <a:gd name="T78" fmla="*/ 197 w 253"/>
                  <a:gd name="T79" fmla="*/ 266 h 281"/>
                  <a:gd name="T80" fmla="*/ 196 w 253"/>
                  <a:gd name="T81" fmla="*/ 266 h 281"/>
                  <a:gd name="T82" fmla="*/ 164 w 253"/>
                  <a:gd name="T83" fmla="*/ 263 h 281"/>
                  <a:gd name="T84" fmla="*/ 162 w 253"/>
                  <a:gd name="T85" fmla="*/ 263 h 281"/>
                  <a:gd name="T86" fmla="*/ 121 w 253"/>
                  <a:gd name="T87" fmla="*/ 259 h 281"/>
                  <a:gd name="T88" fmla="*/ 106 w 253"/>
                  <a:gd name="T89" fmla="*/ 257 h 281"/>
                  <a:gd name="T90" fmla="*/ 97 w 253"/>
                  <a:gd name="T91" fmla="*/ 256 h 281"/>
                  <a:gd name="T92" fmla="*/ 96 w 253"/>
                  <a:gd name="T93" fmla="*/ 257 h 281"/>
                  <a:gd name="T94" fmla="*/ 96 w 253"/>
                  <a:gd name="T95" fmla="*/ 257 h 281"/>
                  <a:gd name="T96" fmla="*/ 96 w 253"/>
                  <a:gd name="T97" fmla="*/ 261 h 281"/>
                  <a:gd name="T98" fmla="*/ 96 w 253"/>
                  <a:gd name="T99" fmla="*/ 261 h 281"/>
                  <a:gd name="T100" fmla="*/ 96 w 253"/>
                  <a:gd name="T101" fmla="*/ 264 h 281"/>
                  <a:gd name="T102" fmla="*/ 96 w 253"/>
                  <a:gd name="T103" fmla="*/ 265 h 281"/>
                  <a:gd name="T104" fmla="*/ 99 w 253"/>
                  <a:gd name="T105" fmla="*/ 267 h 281"/>
                  <a:gd name="T106" fmla="*/ 70 w 253"/>
                  <a:gd name="T107" fmla="*/ 264 h 281"/>
                  <a:gd name="T108" fmla="*/ 35 w 253"/>
                  <a:gd name="T109" fmla="*/ 259 h 281"/>
                  <a:gd name="T110" fmla="*/ 32 w 253"/>
                  <a:gd name="T111" fmla="*/ 281 h 281"/>
                  <a:gd name="T112" fmla="*/ 0 w 253"/>
                  <a:gd name="T113" fmla="*/ 276 h 281"/>
                  <a:gd name="T114" fmla="*/ 8 w 253"/>
                  <a:gd name="T115" fmla="*/ 22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 h="281">
                    <a:moveTo>
                      <a:pt x="8" y="223"/>
                    </a:moveTo>
                    <a:lnTo>
                      <a:pt x="10" y="206"/>
                    </a:lnTo>
                    <a:lnTo>
                      <a:pt x="13" y="186"/>
                    </a:lnTo>
                    <a:lnTo>
                      <a:pt x="17" y="157"/>
                    </a:lnTo>
                    <a:lnTo>
                      <a:pt x="22" y="118"/>
                    </a:lnTo>
                    <a:lnTo>
                      <a:pt x="25" y="100"/>
                    </a:lnTo>
                    <a:lnTo>
                      <a:pt x="32" y="49"/>
                    </a:lnTo>
                    <a:lnTo>
                      <a:pt x="39" y="0"/>
                    </a:lnTo>
                    <a:lnTo>
                      <a:pt x="63" y="3"/>
                    </a:lnTo>
                    <a:lnTo>
                      <a:pt x="94" y="7"/>
                    </a:lnTo>
                    <a:lnTo>
                      <a:pt x="97" y="7"/>
                    </a:lnTo>
                    <a:lnTo>
                      <a:pt x="115" y="9"/>
                    </a:lnTo>
                    <a:lnTo>
                      <a:pt x="116" y="10"/>
                    </a:lnTo>
                    <a:lnTo>
                      <a:pt x="130" y="11"/>
                    </a:lnTo>
                    <a:lnTo>
                      <a:pt x="146" y="13"/>
                    </a:lnTo>
                    <a:lnTo>
                      <a:pt x="156" y="14"/>
                    </a:lnTo>
                    <a:lnTo>
                      <a:pt x="174" y="16"/>
                    </a:lnTo>
                    <a:lnTo>
                      <a:pt x="177" y="16"/>
                    </a:lnTo>
                    <a:lnTo>
                      <a:pt x="218" y="20"/>
                    </a:lnTo>
                    <a:lnTo>
                      <a:pt x="250" y="22"/>
                    </a:lnTo>
                    <a:lnTo>
                      <a:pt x="253" y="23"/>
                    </a:lnTo>
                    <a:lnTo>
                      <a:pt x="251" y="48"/>
                    </a:lnTo>
                    <a:lnTo>
                      <a:pt x="250" y="48"/>
                    </a:lnTo>
                    <a:lnTo>
                      <a:pt x="249" y="69"/>
                    </a:lnTo>
                    <a:lnTo>
                      <a:pt x="248" y="85"/>
                    </a:lnTo>
                    <a:lnTo>
                      <a:pt x="247" y="91"/>
                    </a:lnTo>
                    <a:lnTo>
                      <a:pt x="246" y="112"/>
                    </a:lnTo>
                    <a:lnTo>
                      <a:pt x="244" y="123"/>
                    </a:lnTo>
                    <a:lnTo>
                      <a:pt x="244" y="134"/>
                    </a:lnTo>
                    <a:lnTo>
                      <a:pt x="242" y="155"/>
                    </a:lnTo>
                    <a:lnTo>
                      <a:pt x="240" y="179"/>
                    </a:lnTo>
                    <a:lnTo>
                      <a:pt x="239" y="192"/>
                    </a:lnTo>
                    <a:lnTo>
                      <a:pt x="238" y="201"/>
                    </a:lnTo>
                    <a:lnTo>
                      <a:pt x="236" y="222"/>
                    </a:lnTo>
                    <a:lnTo>
                      <a:pt x="234" y="243"/>
                    </a:lnTo>
                    <a:lnTo>
                      <a:pt x="233" y="264"/>
                    </a:lnTo>
                    <a:lnTo>
                      <a:pt x="232" y="268"/>
                    </a:lnTo>
                    <a:lnTo>
                      <a:pt x="222" y="268"/>
                    </a:lnTo>
                    <a:lnTo>
                      <a:pt x="207" y="266"/>
                    </a:lnTo>
                    <a:lnTo>
                      <a:pt x="197" y="266"/>
                    </a:lnTo>
                    <a:lnTo>
                      <a:pt x="196" y="266"/>
                    </a:lnTo>
                    <a:lnTo>
                      <a:pt x="164" y="263"/>
                    </a:lnTo>
                    <a:lnTo>
                      <a:pt x="162" y="263"/>
                    </a:lnTo>
                    <a:lnTo>
                      <a:pt x="121" y="259"/>
                    </a:lnTo>
                    <a:lnTo>
                      <a:pt x="106" y="257"/>
                    </a:lnTo>
                    <a:lnTo>
                      <a:pt x="97" y="256"/>
                    </a:lnTo>
                    <a:lnTo>
                      <a:pt x="96" y="257"/>
                    </a:lnTo>
                    <a:lnTo>
                      <a:pt x="96" y="257"/>
                    </a:lnTo>
                    <a:lnTo>
                      <a:pt x="96" y="261"/>
                    </a:lnTo>
                    <a:lnTo>
                      <a:pt x="96" y="261"/>
                    </a:lnTo>
                    <a:lnTo>
                      <a:pt x="96" y="264"/>
                    </a:lnTo>
                    <a:lnTo>
                      <a:pt x="96" y="265"/>
                    </a:lnTo>
                    <a:lnTo>
                      <a:pt x="99" y="267"/>
                    </a:lnTo>
                    <a:lnTo>
                      <a:pt x="70" y="264"/>
                    </a:lnTo>
                    <a:lnTo>
                      <a:pt x="35" y="259"/>
                    </a:lnTo>
                    <a:lnTo>
                      <a:pt x="32" y="281"/>
                    </a:lnTo>
                    <a:lnTo>
                      <a:pt x="0" y="276"/>
                    </a:lnTo>
                    <a:lnTo>
                      <a:pt x="8" y="223"/>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 name="Freeform 47"/>
              <p:cNvSpPr>
                <a:spLocks/>
              </p:cNvSpPr>
              <p:nvPr/>
            </p:nvSpPr>
            <p:spPr bwMode="auto">
              <a:xfrm>
                <a:off x="5387707" y="3500418"/>
                <a:ext cx="525649" cy="836451"/>
              </a:xfrm>
              <a:custGeom>
                <a:avLst/>
                <a:gdLst>
                  <a:gd name="T0" fmla="*/ 130 w 140"/>
                  <a:gd name="T1" fmla="*/ 152 h 241"/>
                  <a:gd name="T2" fmla="*/ 131 w 140"/>
                  <a:gd name="T3" fmla="*/ 157 h 241"/>
                  <a:gd name="T4" fmla="*/ 134 w 140"/>
                  <a:gd name="T5" fmla="*/ 162 h 241"/>
                  <a:gd name="T6" fmla="*/ 134 w 140"/>
                  <a:gd name="T7" fmla="*/ 169 h 241"/>
                  <a:gd name="T8" fmla="*/ 135 w 140"/>
                  <a:gd name="T9" fmla="*/ 177 h 241"/>
                  <a:gd name="T10" fmla="*/ 135 w 140"/>
                  <a:gd name="T11" fmla="*/ 182 h 241"/>
                  <a:gd name="T12" fmla="*/ 136 w 140"/>
                  <a:gd name="T13" fmla="*/ 185 h 241"/>
                  <a:gd name="T14" fmla="*/ 140 w 140"/>
                  <a:gd name="T15" fmla="*/ 192 h 241"/>
                  <a:gd name="T16" fmla="*/ 100 w 140"/>
                  <a:gd name="T17" fmla="*/ 197 h 241"/>
                  <a:gd name="T18" fmla="*/ 74 w 140"/>
                  <a:gd name="T19" fmla="*/ 200 h 241"/>
                  <a:gd name="T20" fmla="*/ 40 w 140"/>
                  <a:gd name="T21" fmla="*/ 202 h 241"/>
                  <a:gd name="T22" fmla="*/ 40 w 140"/>
                  <a:gd name="T23" fmla="*/ 210 h 241"/>
                  <a:gd name="T24" fmla="*/ 46 w 140"/>
                  <a:gd name="T25" fmla="*/ 216 h 241"/>
                  <a:gd name="T26" fmla="*/ 49 w 140"/>
                  <a:gd name="T27" fmla="*/ 220 h 241"/>
                  <a:gd name="T28" fmla="*/ 49 w 140"/>
                  <a:gd name="T29" fmla="*/ 228 h 241"/>
                  <a:gd name="T30" fmla="*/ 43 w 140"/>
                  <a:gd name="T31" fmla="*/ 235 h 241"/>
                  <a:gd name="T32" fmla="*/ 27 w 140"/>
                  <a:gd name="T33" fmla="*/ 241 h 241"/>
                  <a:gd name="T34" fmla="*/ 31 w 140"/>
                  <a:gd name="T35" fmla="*/ 232 h 241"/>
                  <a:gd name="T36" fmla="*/ 22 w 140"/>
                  <a:gd name="T37" fmla="*/ 237 h 241"/>
                  <a:gd name="T38" fmla="*/ 9 w 140"/>
                  <a:gd name="T39" fmla="*/ 218 h 241"/>
                  <a:gd name="T40" fmla="*/ 6 w 140"/>
                  <a:gd name="T41" fmla="*/ 184 h 241"/>
                  <a:gd name="T42" fmla="*/ 3 w 140"/>
                  <a:gd name="T43" fmla="*/ 145 h 241"/>
                  <a:gd name="T44" fmla="*/ 4 w 140"/>
                  <a:gd name="T45" fmla="*/ 111 h 241"/>
                  <a:gd name="T46" fmla="*/ 4 w 140"/>
                  <a:gd name="T47" fmla="*/ 80 h 241"/>
                  <a:gd name="T48" fmla="*/ 4 w 140"/>
                  <a:gd name="T49" fmla="*/ 53 h 241"/>
                  <a:gd name="T50" fmla="*/ 4 w 140"/>
                  <a:gd name="T51" fmla="*/ 29 h 241"/>
                  <a:gd name="T52" fmla="*/ 3 w 140"/>
                  <a:gd name="T53" fmla="*/ 11 h 241"/>
                  <a:gd name="T54" fmla="*/ 8 w 140"/>
                  <a:gd name="T55" fmla="*/ 7 h 241"/>
                  <a:gd name="T56" fmla="*/ 37 w 140"/>
                  <a:gd name="T57" fmla="*/ 5 h 241"/>
                  <a:gd name="T58" fmla="*/ 69 w 140"/>
                  <a:gd name="T59" fmla="*/ 2 h 241"/>
                  <a:gd name="T60" fmla="*/ 95 w 140"/>
                  <a:gd name="T61" fmla="*/ 0 h 241"/>
                  <a:gd name="T62" fmla="*/ 100 w 140"/>
                  <a:gd name="T63" fmla="*/ 19 h 241"/>
                  <a:gd name="T64" fmla="*/ 107 w 140"/>
                  <a:gd name="T65" fmla="*/ 43 h 241"/>
                  <a:gd name="T66" fmla="*/ 113 w 140"/>
                  <a:gd name="T67" fmla="*/ 64 h 241"/>
                  <a:gd name="T68" fmla="*/ 119 w 140"/>
                  <a:gd name="T69" fmla="*/ 89 h 241"/>
                  <a:gd name="T70" fmla="*/ 124 w 140"/>
                  <a:gd name="T71" fmla="*/ 105 h 241"/>
                  <a:gd name="T72" fmla="*/ 125 w 140"/>
                  <a:gd name="T73" fmla="*/ 108 h 241"/>
                  <a:gd name="T74" fmla="*/ 127 w 140"/>
                  <a:gd name="T75" fmla="*/ 111 h 241"/>
                  <a:gd name="T76" fmla="*/ 128 w 140"/>
                  <a:gd name="T77" fmla="*/ 115 h 241"/>
                  <a:gd name="T78" fmla="*/ 132 w 140"/>
                  <a:gd name="T79" fmla="*/ 121 h 241"/>
                  <a:gd name="T80" fmla="*/ 132 w 140"/>
                  <a:gd name="T81" fmla="*/ 124 h 241"/>
                  <a:gd name="T82" fmla="*/ 132 w 140"/>
                  <a:gd name="T83" fmla="*/ 128 h 241"/>
                  <a:gd name="T84" fmla="*/ 137 w 140"/>
                  <a:gd name="T85" fmla="*/ 130 h 241"/>
                  <a:gd name="T86" fmla="*/ 136 w 140"/>
                  <a:gd name="T87" fmla="*/ 132 h 241"/>
                  <a:gd name="T88" fmla="*/ 134 w 140"/>
                  <a:gd name="T89" fmla="*/ 134 h 241"/>
                  <a:gd name="T90" fmla="*/ 132 w 140"/>
                  <a:gd name="T91" fmla="*/ 138 h 241"/>
                  <a:gd name="T92" fmla="*/ 132 w 140"/>
                  <a:gd name="T93" fmla="*/ 14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0" h="241">
                    <a:moveTo>
                      <a:pt x="132" y="145"/>
                    </a:moveTo>
                    <a:lnTo>
                      <a:pt x="130" y="149"/>
                    </a:lnTo>
                    <a:lnTo>
                      <a:pt x="130" y="152"/>
                    </a:lnTo>
                    <a:lnTo>
                      <a:pt x="130" y="155"/>
                    </a:lnTo>
                    <a:lnTo>
                      <a:pt x="130" y="155"/>
                    </a:lnTo>
                    <a:lnTo>
                      <a:pt x="131" y="157"/>
                    </a:lnTo>
                    <a:lnTo>
                      <a:pt x="131" y="158"/>
                    </a:lnTo>
                    <a:lnTo>
                      <a:pt x="132" y="159"/>
                    </a:lnTo>
                    <a:lnTo>
                      <a:pt x="134" y="162"/>
                    </a:lnTo>
                    <a:lnTo>
                      <a:pt x="135" y="165"/>
                    </a:lnTo>
                    <a:lnTo>
                      <a:pt x="135" y="167"/>
                    </a:lnTo>
                    <a:lnTo>
                      <a:pt x="134" y="169"/>
                    </a:lnTo>
                    <a:lnTo>
                      <a:pt x="135" y="171"/>
                    </a:lnTo>
                    <a:lnTo>
                      <a:pt x="134" y="175"/>
                    </a:lnTo>
                    <a:lnTo>
                      <a:pt x="135" y="177"/>
                    </a:lnTo>
                    <a:lnTo>
                      <a:pt x="135" y="178"/>
                    </a:lnTo>
                    <a:lnTo>
                      <a:pt x="134" y="179"/>
                    </a:lnTo>
                    <a:lnTo>
                      <a:pt x="135" y="182"/>
                    </a:lnTo>
                    <a:lnTo>
                      <a:pt x="135" y="183"/>
                    </a:lnTo>
                    <a:lnTo>
                      <a:pt x="135" y="185"/>
                    </a:lnTo>
                    <a:lnTo>
                      <a:pt x="136" y="185"/>
                    </a:lnTo>
                    <a:lnTo>
                      <a:pt x="138" y="187"/>
                    </a:lnTo>
                    <a:lnTo>
                      <a:pt x="139" y="189"/>
                    </a:lnTo>
                    <a:lnTo>
                      <a:pt x="140" y="192"/>
                    </a:lnTo>
                    <a:lnTo>
                      <a:pt x="121" y="194"/>
                    </a:lnTo>
                    <a:lnTo>
                      <a:pt x="121" y="194"/>
                    </a:lnTo>
                    <a:lnTo>
                      <a:pt x="100" y="197"/>
                    </a:lnTo>
                    <a:lnTo>
                      <a:pt x="95" y="198"/>
                    </a:lnTo>
                    <a:lnTo>
                      <a:pt x="87" y="198"/>
                    </a:lnTo>
                    <a:lnTo>
                      <a:pt x="74" y="200"/>
                    </a:lnTo>
                    <a:lnTo>
                      <a:pt x="72" y="200"/>
                    </a:lnTo>
                    <a:lnTo>
                      <a:pt x="56" y="201"/>
                    </a:lnTo>
                    <a:lnTo>
                      <a:pt x="40" y="202"/>
                    </a:lnTo>
                    <a:lnTo>
                      <a:pt x="41" y="205"/>
                    </a:lnTo>
                    <a:lnTo>
                      <a:pt x="39" y="209"/>
                    </a:lnTo>
                    <a:lnTo>
                      <a:pt x="40" y="210"/>
                    </a:lnTo>
                    <a:lnTo>
                      <a:pt x="43" y="213"/>
                    </a:lnTo>
                    <a:lnTo>
                      <a:pt x="44" y="214"/>
                    </a:lnTo>
                    <a:lnTo>
                      <a:pt x="46" y="216"/>
                    </a:lnTo>
                    <a:lnTo>
                      <a:pt x="48" y="217"/>
                    </a:lnTo>
                    <a:lnTo>
                      <a:pt x="49" y="218"/>
                    </a:lnTo>
                    <a:lnTo>
                      <a:pt x="49" y="220"/>
                    </a:lnTo>
                    <a:lnTo>
                      <a:pt x="48" y="224"/>
                    </a:lnTo>
                    <a:lnTo>
                      <a:pt x="48" y="225"/>
                    </a:lnTo>
                    <a:lnTo>
                      <a:pt x="49" y="228"/>
                    </a:lnTo>
                    <a:lnTo>
                      <a:pt x="50" y="229"/>
                    </a:lnTo>
                    <a:lnTo>
                      <a:pt x="48" y="233"/>
                    </a:lnTo>
                    <a:lnTo>
                      <a:pt x="43" y="235"/>
                    </a:lnTo>
                    <a:lnTo>
                      <a:pt x="43" y="237"/>
                    </a:lnTo>
                    <a:lnTo>
                      <a:pt x="35" y="241"/>
                    </a:lnTo>
                    <a:lnTo>
                      <a:pt x="27" y="241"/>
                    </a:lnTo>
                    <a:lnTo>
                      <a:pt x="36" y="239"/>
                    </a:lnTo>
                    <a:lnTo>
                      <a:pt x="37" y="237"/>
                    </a:lnTo>
                    <a:lnTo>
                      <a:pt x="31" y="232"/>
                    </a:lnTo>
                    <a:lnTo>
                      <a:pt x="29" y="222"/>
                    </a:lnTo>
                    <a:lnTo>
                      <a:pt x="25" y="216"/>
                    </a:lnTo>
                    <a:lnTo>
                      <a:pt x="22" y="237"/>
                    </a:lnTo>
                    <a:lnTo>
                      <a:pt x="14" y="234"/>
                    </a:lnTo>
                    <a:lnTo>
                      <a:pt x="11" y="235"/>
                    </a:lnTo>
                    <a:lnTo>
                      <a:pt x="9" y="218"/>
                    </a:lnTo>
                    <a:lnTo>
                      <a:pt x="8" y="205"/>
                    </a:lnTo>
                    <a:lnTo>
                      <a:pt x="7" y="199"/>
                    </a:lnTo>
                    <a:lnTo>
                      <a:pt x="6" y="184"/>
                    </a:lnTo>
                    <a:lnTo>
                      <a:pt x="4" y="171"/>
                    </a:lnTo>
                    <a:lnTo>
                      <a:pt x="3" y="162"/>
                    </a:lnTo>
                    <a:lnTo>
                      <a:pt x="3" y="145"/>
                    </a:lnTo>
                    <a:lnTo>
                      <a:pt x="3" y="141"/>
                    </a:lnTo>
                    <a:lnTo>
                      <a:pt x="3" y="128"/>
                    </a:lnTo>
                    <a:lnTo>
                      <a:pt x="4" y="111"/>
                    </a:lnTo>
                    <a:lnTo>
                      <a:pt x="4" y="108"/>
                    </a:lnTo>
                    <a:lnTo>
                      <a:pt x="4" y="93"/>
                    </a:lnTo>
                    <a:lnTo>
                      <a:pt x="4" y="80"/>
                    </a:lnTo>
                    <a:lnTo>
                      <a:pt x="4" y="70"/>
                    </a:lnTo>
                    <a:lnTo>
                      <a:pt x="4" y="54"/>
                    </a:lnTo>
                    <a:lnTo>
                      <a:pt x="4" y="53"/>
                    </a:lnTo>
                    <a:lnTo>
                      <a:pt x="4" y="41"/>
                    </a:lnTo>
                    <a:lnTo>
                      <a:pt x="4" y="35"/>
                    </a:lnTo>
                    <a:lnTo>
                      <a:pt x="4" y="29"/>
                    </a:lnTo>
                    <a:lnTo>
                      <a:pt x="5" y="13"/>
                    </a:lnTo>
                    <a:lnTo>
                      <a:pt x="4" y="13"/>
                    </a:lnTo>
                    <a:lnTo>
                      <a:pt x="3" y="11"/>
                    </a:lnTo>
                    <a:lnTo>
                      <a:pt x="1" y="8"/>
                    </a:lnTo>
                    <a:lnTo>
                      <a:pt x="0" y="7"/>
                    </a:lnTo>
                    <a:lnTo>
                      <a:pt x="8" y="7"/>
                    </a:lnTo>
                    <a:lnTo>
                      <a:pt x="22" y="5"/>
                    </a:lnTo>
                    <a:lnTo>
                      <a:pt x="36" y="5"/>
                    </a:lnTo>
                    <a:lnTo>
                      <a:pt x="37" y="5"/>
                    </a:lnTo>
                    <a:lnTo>
                      <a:pt x="50" y="3"/>
                    </a:lnTo>
                    <a:lnTo>
                      <a:pt x="52" y="3"/>
                    </a:lnTo>
                    <a:lnTo>
                      <a:pt x="69" y="2"/>
                    </a:lnTo>
                    <a:lnTo>
                      <a:pt x="70" y="2"/>
                    </a:lnTo>
                    <a:lnTo>
                      <a:pt x="85" y="0"/>
                    </a:lnTo>
                    <a:lnTo>
                      <a:pt x="95" y="0"/>
                    </a:lnTo>
                    <a:lnTo>
                      <a:pt x="97" y="5"/>
                    </a:lnTo>
                    <a:lnTo>
                      <a:pt x="100" y="17"/>
                    </a:lnTo>
                    <a:lnTo>
                      <a:pt x="100" y="19"/>
                    </a:lnTo>
                    <a:lnTo>
                      <a:pt x="101" y="22"/>
                    </a:lnTo>
                    <a:lnTo>
                      <a:pt x="104" y="33"/>
                    </a:lnTo>
                    <a:lnTo>
                      <a:pt x="107" y="43"/>
                    </a:lnTo>
                    <a:lnTo>
                      <a:pt x="109" y="49"/>
                    </a:lnTo>
                    <a:lnTo>
                      <a:pt x="109" y="52"/>
                    </a:lnTo>
                    <a:lnTo>
                      <a:pt x="113" y="64"/>
                    </a:lnTo>
                    <a:lnTo>
                      <a:pt x="115" y="72"/>
                    </a:lnTo>
                    <a:lnTo>
                      <a:pt x="115" y="75"/>
                    </a:lnTo>
                    <a:lnTo>
                      <a:pt x="119" y="89"/>
                    </a:lnTo>
                    <a:lnTo>
                      <a:pt x="119" y="90"/>
                    </a:lnTo>
                    <a:lnTo>
                      <a:pt x="122" y="102"/>
                    </a:lnTo>
                    <a:lnTo>
                      <a:pt x="124" y="105"/>
                    </a:lnTo>
                    <a:lnTo>
                      <a:pt x="125" y="106"/>
                    </a:lnTo>
                    <a:lnTo>
                      <a:pt x="125" y="107"/>
                    </a:lnTo>
                    <a:lnTo>
                      <a:pt x="125" y="108"/>
                    </a:lnTo>
                    <a:lnTo>
                      <a:pt x="126" y="108"/>
                    </a:lnTo>
                    <a:lnTo>
                      <a:pt x="126" y="111"/>
                    </a:lnTo>
                    <a:lnTo>
                      <a:pt x="127" y="111"/>
                    </a:lnTo>
                    <a:lnTo>
                      <a:pt x="126" y="113"/>
                    </a:lnTo>
                    <a:lnTo>
                      <a:pt x="127" y="113"/>
                    </a:lnTo>
                    <a:lnTo>
                      <a:pt x="128" y="115"/>
                    </a:lnTo>
                    <a:lnTo>
                      <a:pt x="128" y="115"/>
                    </a:lnTo>
                    <a:lnTo>
                      <a:pt x="132" y="118"/>
                    </a:lnTo>
                    <a:lnTo>
                      <a:pt x="132" y="121"/>
                    </a:lnTo>
                    <a:lnTo>
                      <a:pt x="133" y="122"/>
                    </a:lnTo>
                    <a:lnTo>
                      <a:pt x="133" y="124"/>
                    </a:lnTo>
                    <a:lnTo>
                      <a:pt x="132" y="124"/>
                    </a:lnTo>
                    <a:lnTo>
                      <a:pt x="133" y="125"/>
                    </a:lnTo>
                    <a:lnTo>
                      <a:pt x="132" y="126"/>
                    </a:lnTo>
                    <a:lnTo>
                      <a:pt x="132" y="128"/>
                    </a:lnTo>
                    <a:lnTo>
                      <a:pt x="136" y="129"/>
                    </a:lnTo>
                    <a:lnTo>
                      <a:pt x="137" y="130"/>
                    </a:lnTo>
                    <a:lnTo>
                      <a:pt x="137" y="130"/>
                    </a:lnTo>
                    <a:lnTo>
                      <a:pt x="136" y="131"/>
                    </a:lnTo>
                    <a:lnTo>
                      <a:pt x="136" y="131"/>
                    </a:lnTo>
                    <a:lnTo>
                      <a:pt x="136" y="132"/>
                    </a:lnTo>
                    <a:lnTo>
                      <a:pt x="136" y="132"/>
                    </a:lnTo>
                    <a:lnTo>
                      <a:pt x="134" y="133"/>
                    </a:lnTo>
                    <a:lnTo>
                      <a:pt x="134" y="134"/>
                    </a:lnTo>
                    <a:lnTo>
                      <a:pt x="133" y="135"/>
                    </a:lnTo>
                    <a:lnTo>
                      <a:pt x="132" y="136"/>
                    </a:lnTo>
                    <a:lnTo>
                      <a:pt x="132" y="138"/>
                    </a:lnTo>
                    <a:lnTo>
                      <a:pt x="132" y="140"/>
                    </a:lnTo>
                    <a:lnTo>
                      <a:pt x="132" y="140"/>
                    </a:lnTo>
                    <a:lnTo>
                      <a:pt x="132" y="142"/>
                    </a:lnTo>
                    <a:lnTo>
                      <a:pt x="132" y="143"/>
                    </a:lnTo>
                    <a:lnTo>
                      <a:pt x="132" y="145"/>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Freeform 48"/>
              <p:cNvSpPr>
                <a:spLocks/>
              </p:cNvSpPr>
              <p:nvPr/>
            </p:nvSpPr>
            <p:spPr bwMode="auto">
              <a:xfrm>
                <a:off x="4948416" y="3528184"/>
                <a:ext cx="480593" cy="832979"/>
              </a:xfrm>
              <a:custGeom>
                <a:avLst/>
                <a:gdLst>
                  <a:gd name="T0" fmla="*/ 126 w 128"/>
                  <a:gd name="T1" fmla="*/ 230 h 240"/>
                  <a:gd name="T2" fmla="*/ 94 w 128"/>
                  <a:gd name="T3" fmla="*/ 230 h 240"/>
                  <a:gd name="T4" fmla="*/ 82 w 128"/>
                  <a:gd name="T5" fmla="*/ 238 h 240"/>
                  <a:gd name="T6" fmla="*/ 81 w 128"/>
                  <a:gd name="T7" fmla="*/ 233 h 240"/>
                  <a:gd name="T8" fmla="*/ 78 w 128"/>
                  <a:gd name="T9" fmla="*/ 227 h 240"/>
                  <a:gd name="T10" fmla="*/ 74 w 128"/>
                  <a:gd name="T11" fmla="*/ 223 h 240"/>
                  <a:gd name="T12" fmla="*/ 71 w 128"/>
                  <a:gd name="T13" fmla="*/ 217 h 240"/>
                  <a:gd name="T14" fmla="*/ 72 w 128"/>
                  <a:gd name="T15" fmla="*/ 214 h 240"/>
                  <a:gd name="T16" fmla="*/ 74 w 128"/>
                  <a:gd name="T17" fmla="*/ 208 h 240"/>
                  <a:gd name="T18" fmla="*/ 74 w 128"/>
                  <a:gd name="T19" fmla="*/ 203 h 240"/>
                  <a:gd name="T20" fmla="*/ 51 w 128"/>
                  <a:gd name="T21" fmla="*/ 202 h 240"/>
                  <a:gd name="T22" fmla="*/ 1 w 128"/>
                  <a:gd name="T23" fmla="*/ 204 h 240"/>
                  <a:gd name="T24" fmla="*/ 0 w 128"/>
                  <a:gd name="T25" fmla="*/ 193 h 240"/>
                  <a:gd name="T26" fmla="*/ 4 w 128"/>
                  <a:gd name="T27" fmla="*/ 188 h 240"/>
                  <a:gd name="T28" fmla="*/ 4 w 128"/>
                  <a:gd name="T29" fmla="*/ 185 h 240"/>
                  <a:gd name="T30" fmla="*/ 4 w 128"/>
                  <a:gd name="T31" fmla="*/ 179 h 240"/>
                  <a:gd name="T32" fmla="*/ 4 w 128"/>
                  <a:gd name="T33" fmla="*/ 175 h 240"/>
                  <a:gd name="T34" fmla="*/ 10 w 128"/>
                  <a:gd name="T35" fmla="*/ 168 h 240"/>
                  <a:gd name="T36" fmla="*/ 10 w 128"/>
                  <a:gd name="T37" fmla="*/ 167 h 240"/>
                  <a:gd name="T38" fmla="*/ 14 w 128"/>
                  <a:gd name="T39" fmla="*/ 163 h 240"/>
                  <a:gd name="T40" fmla="*/ 20 w 128"/>
                  <a:gd name="T41" fmla="*/ 153 h 240"/>
                  <a:gd name="T42" fmla="*/ 19 w 128"/>
                  <a:gd name="T43" fmla="*/ 150 h 240"/>
                  <a:gd name="T44" fmla="*/ 20 w 128"/>
                  <a:gd name="T45" fmla="*/ 148 h 240"/>
                  <a:gd name="T46" fmla="*/ 18 w 128"/>
                  <a:gd name="T47" fmla="*/ 145 h 240"/>
                  <a:gd name="T48" fmla="*/ 23 w 128"/>
                  <a:gd name="T49" fmla="*/ 140 h 240"/>
                  <a:gd name="T50" fmla="*/ 23 w 128"/>
                  <a:gd name="T51" fmla="*/ 138 h 240"/>
                  <a:gd name="T52" fmla="*/ 19 w 128"/>
                  <a:gd name="T53" fmla="*/ 133 h 240"/>
                  <a:gd name="T54" fmla="*/ 21 w 128"/>
                  <a:gd name="T55" fmla="*/ 130 h 240"/>
                  <a:gd name="T56" fmla="*/ 21 w 128"/>
                  <a:gd name="T57" fmla="*/ 123 h 240"/>
                  <a:gd name="T58" fmla="*/ 19 w 128"/>
                  <a:gd name="T59" fmla="*/ 120 h 240"/>
                  <a:gd name="T60" fmla="*/ 17 w 128"/>
                  <a:gd name="T61" fmla="*/ 107 h 240"/>
                  <a:gd name="T62" fmla="*/ 12 w 128"/>
                  <a:gd name="T63" fmla="*/ 109 h 240"/>
                  <a:gd name="T64" fmla="*/ 14 w 128"/>
                  <a:gd name="T65" fmla="*/ 101 h 240"/>
                  <a:gd name="T66" fmla="*/ 16 w 128"/>
                  <a:gd name="T67" fmla="*/ 95 h 240"/>
                  <a:gd name="T68" fmla="*/ 14 w 128"/>
                  <a:gd name="T69" fmla="*/ 90 h 240"/>
                  <a:gd name="T70" fmla="*/ 16 w 128"/>
                  <a:gd name="T71" fmla="*/ 83 h 240"/>
                  <a:gd name="T72" fmla="*/ 15 w 128"/>
                  <a:gd name="T73" fmla="*/ 83 h 240"/>
                  <a:gd name="T74" fmla="*/ 10 w 128"/>
                  <a:gd name="T75" fmla="*/ 84 h 240"/>
                  <a:gd name="T76" fmla="*/ 10 w 128"/>
                  <a:gd name="T77" fmla="*/ 79 h 240"/>
                  <a:gd name="T78" fmla="*/ 10 w 128"/>
                  <a:gd name="T79" fmla="*/ 72 h 240"/>
                  <a:gd name="T80" fmla="*/ 16 w 128"/>
                  <a:gd name="T81" fmla="*/ 70 h 240"/>
                  <a:gd name="T82" fmla="*/ 16 w 128"/>
                  <a:gd name="T83" fmla="*/ 67 h 240"/>
                  <a:gd name="T84" fmla="*/ 16 w 128"/>
                  <a:gd name="T85" fmla="*/ 64 h 240"/>
                  <a:gd name="T86" fmla="*/ 17 w 128"/>
                  <a:gd name="T87" fmla="*/ 57 h 240"/>
                  <a:gd name="T88" fmla="*/ 19 w 128"/>
                  <a:gd name="T89" fmla="*/ 55 h 240"/>
                  <a:gd name="T90" fmla="*/ 23 w 128"/>
                  <a:gd name="T91" fmla="*/ 49 h 240"/>
                  <a:gd name="T92" fmla="*/ 22 w 128"/>
                  <a:gd name="T93" fmla="*/ 45 h 240"/>
                  <a:gd name="T94" fmla="*/ 25 w 128"/>
                  <a:gd name="T95" fmla="*/ 38 h 240"/>
                  <a:gd name="T96" fmla="*/ 29 w 128"/>
                  <a:gd name="T97" fmla="*/ 38 h 240"/>
                  <a:gd name="T98" fmla="*/ 33 w 128"/>
                  <a:gd name="T99" fmla="*/ 29 h 240"/>
                  <a:gd name="T100" fmla="*/ 33 w 128"/>
                  <a:gd name="T101" fmla="*/ 23 h 240"/>
                  <a:gd name="T102" fmla="*/ 32 w 128"/>
                  <a:gd name="T103" fmla="*/ 17 h 240"/>
                  <a:gd name="T104" fmla="*/ 35 w 128"/>
                  <a:gd name="T105" fmla="*/ 19 h 240"/>
                  <a:gd name="T106" fmla="*/ 36 w 128"/>
                  <a:gd name="T107" fmla="*/ 11 h 240"/>
                  <a:gd name="T108" fmla="*/ 41 w 128"/>
                  <a:gd name="T109" fmla="*/ 13 h 240"/>
                  <a:gd name="T110" fmla="*/ 41 w 128"/>
                  <a:gd name="T111" fmla="*/ 7 h 240"/>
                  <a:gd name="T112" fmla="*/ 95 w 128"/>
                  <a:gd name="T113" fmla="*/ 2 h 240"/>
                  <a:gd name="T114" fmla="*/ 122 w 128"/>
                  <a:gd name="T115" fmla="*/ 5 h 240"/>
                  <a:gd name="T116" fmla="*/ 121 w 128"/>
                  <a:gd name="T117" fmla="*/ 72 h 240"/>
                  <a:gd name="T118" fmla="*/ 120 w 128"/>
                  <a:gd name="T119" fmla="*/ 1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240">
                    <a:moveTo>
                      <a:pt x="123" y="176"/>
                    </a:moveTo>
                    <a:lnTo>
                      <a:pt x="124" y="191"/>
                    </a:lnTo>
                    <a:lnTo>
                      <a:pt x="125" y="197"/>
                    </a:lnTo>
                    <a:lnTo>
                      <a:pt x="126" y="210"/>
                    </a:lnTo>
                    <a:lnTo>
                      <a:pt x="128" y="227"/>
                    </a:lnTo>
                    <a:lnTo>
                      <a:pt x="128" y="229"/>
                    </a:lnTo>
                    <a:lnTo>
                      <a:pt x="126" y="230"/>
                    </a:lnTo>
                    <a:lnTo>
                      <a:pt x="121" y="228"/>
                    </a:lnTo>
                    <a:lnTo>
                      <a:pt x="117" y="230"/>
                    </a:lnTo>
                    <a:lnTo>
                      <a:pt x="110" y="226"/>
                    </a:lnTo>
                    <a:lnTo>
                      <a:pt x="107" y="227"/>
                    </a:lnTo>
                    <a:lnTo>
                      <a:pt x="109" y="228"/>
                    </a:lnTo>
                    <a:lnTo>
                      <a:pt x="94" y="233"/>
                    </a:lnTo>
                    <a:lnTo>
                      <a:pt x="94" y="230"/>
                    </a:lnTo>
                    <a:lnTo>
                      <a:pt x="92" y="230"/>
                    </a:lnTo>
                    <a:lnTo>
                      <a:pt x="91" y="231"/>
                    </a:lnTo>
                    <a:lnTo>
                      <a:pt x="93" y="233"/>
                    </a:lnTo>
                    <a:lnTo>
                      <a:pt x="90" y="237"/>
                    </a:lnTo>
                    <a:lnTo>
                      <a:pt x="88" y="239"/>
                    </a:lnTo>
                    <a:lnTo>
                      <a:pt x="83" y="240"/>
                    </a:lnTo>
                    <a:lnTo>
                      <a:pt x="82" y="238"/>
                    </a:lnTo>
                    <a:lnTo>
                      <a:pt x="82" y="237"/>
                    </a:lnTo>
                    <a:lnTo>
                      <a:pt x="81" y="237"/>
                    </a:lnTo>
                    <a:lnTo>
                      <a:pt x="81" y="235"/>
                    </a:lnTo>
                    <a:lnTo>
                      <a:pt x="80" y="235"/>
                    </a:lnTo>
                    <a:lnTo>
                      <a:pt x="80" y="234"/>
                    </a:lnTo>
                    <a:lnTo>
                      <a:pt x="81" y="233"/>
                    </a:lnTo>
                    <a:lnTo>
                      <a:pt x="81" y="233"/>
                    </a:lnTo>
                    <a:lnTo>
                      <a:pt x="80" y="232"/>
                    </a:lnTo>
                    <a:lnTo>
                      <a:pt x="80" y="232"/>
                    </a:lnTo>
                    <a:lnTo>
                      <a:pt x="80" y="231"/>
                    </a:lnTo>
                    <a:lnTo>
                      <a:pt x="78" y="230"/>
                    </a:lnTo>
                    <a:lnTo>
                      <a:pt x="78" y="228"/>
                    </a:lnTo>
                    <a:lnTo>
                      <a:pt x="78" y="227"/>
                    </a:lnTo>
                    <a:lnTo>
                      <a:pt x="78" y="227"/>
                    </a:lnTo>
                    <a:lnTo>
                      <a:pt x="78" y="226"/>
                    </a:lnTo>
                    <a:lnTo>
                      <a:pt x="77" y="226"/>
                    </a:lnTo>
                    <a:lnTo>
                      <a:pt x="76" y="225"/>
                    </a:lnTo>
                    <a:lnTo>
                      <a:pt x="76" y="225"/>
                    </a:lnTo>
                    <a:lnTo>
                      <a:pt x="75" y="225"/>
                    </a:lnTo>
                    <a:lnTo>
                      <a:pt x="74" y="223"/>
                    </a:lnTo>
                    <a:lnTo>
                      <a:pt x="74" y="223"/>
                    </a:lnTo>
                    <a:lnTo>
                      <a:pt x="72" y="220"/>
                    </a:lnTo>
                    <a:lnTo>
                      <a:pt x="73" y="218"/>
                    </a:lnTo>
                    <a:lnTo>
                      <a:pt x="72" y="218"/>
                    </a:lnTo>
                    <a:lnTo>
                      <a:pt x="72" y="218"/>
                    </a:lnTo>
                    <a:lnTo>
                      <a:pt x="71" y="218"/>
                    </a:lnTo>
                    <a:lnTo>
                      <a:pt x="72" y="217"/>
                    </a:lnTo>
                    <a:lnTo>
                      <a:pt x="71" y="217"/>
                    </a:lnTo>
                    <a:lnTo>
                      <a:pt x="71" y="216"/>
                    </a:lnTo>
                    <a:lnTo>
                      <a:pt x="72" y="216"/>
                    </a:lnTo>
                    <a:lnTo>
                      <a:pt x="71" y="216"/>
                    </a:lnTo>
                    <a:lnTo>
                      <a:pt x="71" y="214"/>
                    </a:lnTo>
                    <a:lnTo>
                      <a:pt x="72" y="214"/>
                    </a:lnTo>
                    <a:lnTo>
                      <a:pt x="72" y="214"/>
                    </a:lnTo>
                    <a:lnTo>
                      <a:pt x="72" y="214"/>
                    </a:lnTo>
                    <a:lnTo>
                      <a:pt x="72" y="212"/>
                    </a:lnTo>
                    <a:lnTo>
                      <a:pt x="72" y="210"/>
                    </a:lnTo>
                    <a:lnTo>
                      <a:pt x="72" y="210"/>
                    </a:lnTo>
                    <a:lnTo>
                      <a:pt x="72" y="210"/>
                    </a:lnTo>
                    <a:lnTo>
                      <a:pt x="73" y="210"/>
                    </a:lnTo>
                    <a:lnTo>
                      <a:pt x="73" y="208"/>
                    </a:lnTo>
                    <a:lnTo>
                      <a:pt x="74" y="208"/>
                    </a:lnTo>
                    <a:lnTo>
                      <a:pt x="74" y="206"/>
                    </a:lnTo>
                    <a:lnTo>
                      <a:pt x="74" y="206"/>
                    </a:lnTo>
                    <a:lnTo>
                      <a:pt x="74" y="206"/>
                    </a:lnTo>
                    <a:lnTo>
                      <a:pt x="74" y="205"/>
                    </a:lnTo>
                    <a:lnTo>
                      <a:pt x="74" y="204"/>
                    </a:lnTo>
                    <a:lnTo>
                      <a:pt x="74" y="204"/>
                    </a:lnTo>
                    <a:lnTo>
                      <a:pt x="74" y="203"/>
                    </a:lnTo>
                    <a:lnTo>
                      <a:pt x="75" y="202"/>
                    </a:lnTo>
                    <a:lnTo>
                      <a:pt x="75" y="202"/>
                    </a:lnTo>
                    <a:lnTo>
                      <a:pt x="75" y="201"/>
                    </a:lnTo>
                    <a:lnTo>
                      <a:pt x="74" y="200"/>
                    </a:lnTo>
                    <a:lnTo>
                      <a:pt x="70" y="201"/>
                    </a:lnTo>
                    <a:lnTo>
                      <a:pt x="54" y="202"/>
                    </a:lnTo>
                    <a:lnTo>
                      <a:pt x="51" y="202"/>
                    </a:lnTo>
                    <a:lnTo>
                      <a:pt x="43" y="203"/>
                    </a:lnTo>
                    <a:lnTo>
                      <a:pt x="43" y="203"/>
                    </a:lnTo>
                    <a:lnTo>
                      <a:pt x="32" y="204"/>
                    </a:lnTo>
                    <a:lnTo>
                      <a:pt x="23" y="204"/>
                    </a:lnTo>
                    <a:lnTo>
                      <a:pt x="18" y="204"/>
                    </a:lnTo>
                    <a:lnTo>
                      <a:pt x="1" y="205"/>
                    </a:lnTo>
                    <a:lnTo>
                      <a:pt x="1" y="204"/>
                    </a:lnTo>
                    <a:lnTo>
                      <a:pt x="3" y="204"/>
                    </a:lnTo>
                    <a:lnTo>
                      <a:pt x="4" y="202"/>
                    </a:lnTo>
                    <a:lnTo>
                      <a:pt x="4" y="201"/>
                    </a:lnTo>
                    <a:lnTo>
                      <a:pt x="1" y="199"/>
                    </a:lnTo>
                    <a:lnTo>
                      <a:pt x="2" y="196"/>
                    </a:lnTo>
                    <a:lnTo>
                      <a:pt x="2" y="194"/>
                    </a:lnTo>
                    <a:lnTo>
                      <a:pt x="0" y="193"/>
                    </a:lnTo>
                    <a:lnTo>
                      <a:pt x="0" y="192"/>
                    </a:lnTo>
                    <a:lnTo>
                      <a:pt x="0" y="192"/>
                    </a:lnTo>
                    <a:lnTo>
                      <a:pt x="3" y="192"/>
                    </a:lnTo>
                    <a:lnTo>
                      <a:pt x="5" y="191"/>
                    </a:lnTo>
                    <a:lnTo>
                      <a:pt x="6" y="190"/>
                    </a:lnTo>
                    <a:lnTo>
                      <a:pt x="5" y="189"/>
                    </a:lnTo>
                    <a:lnTo>
                      <a:pt x="4" y="188"/>
                    </a:lnTo>
                    <a:lnTo>
                      <a:pt x="4" y="187"/>
                    </a:lnTo>
                    <a:lnTo>
                      <a:pt x="4" y="186"/>
                    </a:lnTo>
                    <a:lnTo>
                      <a:pt x="3" y="186"/>
                    </a:lnTo>
                    <a:lnTo>
                      <a:pt x="2" y="184"/>
                    </a:lnTo>
                    <a:lnTo>
                      <a:pt x="3" y="184"/>
                    </a:lnTo>
                    <a:lnTo>
                      <a:pt x="4" y="184"/>
                    </a:lnTo>
                    <a:lnTo>
                      <a:pt x="4" y="185"/>
                    </a:lnTo>
                    <a:lnTo>
                      <a:pt x="4" y="186"/>
                    </a:lnTo>
                    <a:lnTo>
                      <a:pt x="6" y="186"/>
                    </a:lnTo>
                    <a:lnTo>
                      <a:pt x="6" y="186"/>
                    </a:lnTo>
                    <a:lnTo>
                      <a:pt x="6" y="185"/>
                    </a:lnTo>
                    <a:lnTo>
                      <a:pt x="6" y="184"/>
                    </a:lnTo>
                    <a:lnTo>
                      <a:pt x="5" y="183"/>
                    </a:lnTo>
                    <a:lnTo>
                      <a:pt x="4" y="179"/>
                    </a:lnTo>
                    <a:lnTo>
                      <a:pt x="5" y="179"/>
                    </a:lnTo>
                    <a:lnTo>
                      <a:pt x="6" y="178"/>
                    </a:lnTo>
                    <a:lnTo>
                      <a:pt x="8" y="177"/>
                    </a:lnTo>
                    <a:lnTo>
                      <a:pt x="8" y="176"/>
                    </a:lnTo>
                    <a:lnTo>
                      <a:pt x="8" y="175"/>
                    </a:lnTo>
                    <a:lnTo>
                      <a:pt x="5" y="175"/>
                    </a:lnTo>
                    <a:lnTo>
                      <a:pt x="4" y="175"/>
                    </a:lnTo>
                    <a:lnTo>
                      <a:pt x="4" y="173"/>
                    </a:lnTo>
                    <a:lnTo>
                      <a:pt x="5" y="173"/>
                    </a:lnTo>
                    <a:lnTo>
                      <a:pt x="6" y="174"/>
                    </a:lnTo>
                    <a:lnTo>
                      <a:pt x="8" y="174"/>
                    </a:lnTo>
                    <a:lnTo>
                      <a:pt x="9" y="173"/>
                    </a:lnTo>
                    <a:lnTo>
                      <a:pt x="9" y="169"/>
                    </a:lnTo>
                    <a:lnTo>
                      <a:pt x="10" y="168"/>
                    </a:lnTo>
                    <a:lnTo>
                      <a:pt x="10" y="168"/>
                    </a:lnTo>
                    <a:lnTo>
                      <a:pt x="10" y="167"/>
                    </a:lnTo>
                    <a:lnTo>
                      <a:pt x="13" y="168"/>
                    </a:lnTo>
                    <a:lnTo>
                      <a:pt x="14" y="167"/>
                    </a:lnTo>
                    <a:lnTo>
                      <a:pt x="14" y="167"/>
                    </a:lnTo>
                    <a:lnTo>
                      <a:pt x="11" y="167"/>
                    </a:lnTo>
                    <a:lnTo>
                      <a:pt x="10" y="167"/>
                    </a:lnTo>
                    <a:lnTo>
                      <a:pt x="10" y="165"/>
                    </a:lnTo>
                    <a:lnTo>
                      <a:pt x="10" y="163"/>
                    </a:lnTo>
                    <a:lnTo>
                      <a:pt x="12" y="162"/>
                    </a:lnTo>
                    <a:lnTo>
                      <a:pt x="12" y="162"/>
                    </a:lnTo>
                    <a:lnTo>
                      <a:pt x="13" y="164"/>
                    </a:lnTo>
                    <a:lnTo>
                      <a:pt x="14" y="164"/>
                    </a:lnTo>
                    <a:lnTo>
                      <a:pt x="14" y="163"/>
                    </a:lnTo>
                    <a:lnTo>
                      <a:pt x="13" y="162"/>
                    </a:lnTo>
                    <a:lnTo>
                      <a:pt x="14" y="161"/>
                    </a:lnTo>
                    <a:lnTo>
                      <a:pt x="16" y="159"/>
                    </a:lnTo>
                    <a:lnTo>
                      <a:pt x="17" y="156"/>
                    </a:lnTo>
                    <a:lnTo>
                      <a:pt x="19" y="155"/>
                    </a:lnTo>
                    <a:lnTo>
                      <a:pt x="20" y="154"/>
                    </a:lnTo>
                    <a:lnTo>
                      <a:pt x="20" y="153"/>
                    </a:lnTo>
                    <a:lnTo>
                      <a:pt x="19" y="153"/>
                    </a:lnTo>
                    <a:lnTo>
                      <a:pt x="17" y="152"/>
                    </a:lnTo>
                    <a:lnTo>
                      <a:pt x="17" y="151"/>
                    </a:lnTo>
                    <a:lnTo>
                      <a:pt x="17" y="151"/>
                    </a:lnTo>
                    <a:lnTo>
                      <a:pt x="19" y="152"/>
                    </a:lnTo>
                    <a:lnTo>
                      <a:pt x="20" y="152"/>
                    </a:lnTo>
                    <a:lnTo>
                      <a:pt x="19" y="150"/>
                    </a:lnTo>
                    <a:lnTo>
                      <a:pt x="21" y="149"/>
                    </a:lnTo>
                    <a:lnTo>
                      <a:pt x="22" y="148"/>
                    </a:lnTo>
                    <a:lnTo>
                      <a:pt x="22" y="147"/>
                    </a:lnTo>
                    <a:lnTo>
                      <a:pt x="21" y="147"/>
                    </a:lnTo>
                    <a:lnTo>
                      <a:pt x="20" y="146"/>
                    </a:lnTo>
                    <a:lnTo>
                      <a:pt x="21" y="147"/>
                    </a:lnTo>
                    <a:lnTo>
                      <a:pt x="20" y="148"/>
                    </a:lnTo>
                    <a:lnTo>
                      <a:pt x="19" y="147"/>
                    </a:lnTo>
                    <a:lnTo>
                      <a:pt x="18" y="148"/>
                    </a:lnTo>
                    <a:lnTo>
                      <a:pt x="16" y="148"/>
                    </a:lnTo>
                    <a:lnTo>
                      <a:pt x="16" y="147"/>
                    </a:lnTo>
                    <a:lnTo>
                      <a:pt x="16" y="145"/>
                    </a:lnTo>
                    <a:lnTo>
                      <a:pt x="17" y="144"/>
                    </a:lnTo>
                    <a:lnTo>
                      <a:pt x="18" y="145"/>
                    </a:lnTo>
                    <a:lnTo>
                      <a:pt x="19" y="144"/>
                    </a:lnTo>
                    <a:lnTo>
                      <a:pt x="20" y="144"/>
                    </a:lnTo>
                    <a:lnTo>
                      <a:pt x="21" y="143"/>
                    </a:lnTo>
                    <a:lnTo>
                      <a:pt x="23" y="144"/>
                    </a:lnTo>
                    <a:lnTo>
                      <a:pt x="23" y="142"/>
                    </a:lnTo>
                    <a:lnTo>
                      <a:pt x="23" y="141"/>
                    </a:lnTo>
                    <a:lnTo>
                      <a:pt x="23" y="140"/>
                    </a:lnTo>
                    <a:lnTo>
                      <a:pt x="23" y="140"/>
                    </a:lnTo>
                    <a:lnTo>
                      <a:pt x="25" y="140"/>
                    </a:lnTo>
                    <a:lnTo>
                      <a:pt x="25" y="140"/>
                    </a:lnTo>
                    <a:lnTo>
                      <a:pt x="27" y="136"/>
                    </a:lnTo>
                    <a:lnTo>
                      <a:pt x="26" y="136"/>
                    </a:lnTo>
                    <a:lnTo>
                      <a:pt x="25" y="138"/>
                    </a:lnTo>
                    <a:lnTo>
                      <a:pt x="23" y="138"/>
                    </a:lnTo>
                    <a:lnTo>
                      <a:pt x="22" y="137"/>
                    </a:lnTo>
                    <a:lnTo>
                      <a:pt x="21" y="136"/>
                    </a:lnTo>
                    <a:lnTo>
                      <a:pt x="23" y="134"/>
                    </a:lnTo>
                    <a:lnTo>
                      <a:pt x="23" y="133"/>
                    </a:lnTo>
                    <a:lnTo>
                      <a:pt x="22" y="132"/>
                    </a:lnTo>
                    <a:lnTo>
                      <a:pt x="21" y="133"/>
                    </a:lnTo>
                    <a:lnTo>
                      <a:pt x="19" y="133"/>
                    </a:lnTo>
                    <a:lnTo>
                      <a:pt x="17" y="130"/>
                    </a:lnTo>
                    <a:lnTo>
                      <a:pt x="17" y="130"/>
                    </a:lnTo>
                    <a:lnTo>
                      <a:pt x="18" y="128"/>
                    </a:lnTo>
                    <a:lnTo>
                      <a:pt x="20" y="130"/>
                    </a:lnTo>
                    <a:lnTo>
                      <a:pt x="21" y="131"/>
                    </a:lnTo>
                    <a:lnTo>
                      <a:pt x="22" y="130"/>
                    </a:lnTo>
                    <a:lnTo>
                      <a:pt x="21" y="130"/>
                    </a:lnTo>
                    <a:lnTo>
                      <a:pt x="19" y="128"/>
                    </a:lnTo>
                    <a:lnTo>
                      <a:pt x="19" y="128"/>
                    </a:lnTo>
                    <a:lnTo>
                      <a:pt x="19" y="127"/>
                    </a:lnTo>
                    <a:lnTo>
                      <a:pt x="20" y="126"/>
                    </a:lnTo>
                    <a:lnTo>
                      <a:pt x="21" y="124"/>
                    </a:lnTo>
                    <a:lnTo>
                      <a:pt x="21" y="124"/>
                    </a:lnTo>
                    <a:lnTo>
                      <a:pt x="21" y="123"/>
                    </a:lnTo>
                    <a:lnTo>
                      <a:pt x="20" y="124"/>
                    </a:lnTo>
                    <a:lnTo>
                      <a:pt x="19" y="125"/>
                    </a:lnTo>
                    <a:lnTo>
                      <a:pt x="19" y="125"/>
                    </a:lnTo>
                    <a:lnTo>
                      <a:pt x="17" y="126"/>
                    </a:lnTo>
                    <a:lnTo>
                      <a:pt x="16" y="124"/>
                    </a:lnTo>
                    <a:lnTo>
                      <a:pt x="16" y="122"/>
                    </a:lnTo>
                    <a:lnTo>
                      <a:pt x="19" y="120"/>
                    </a:lnTo>
                    <a:lnTo>
                      <a:pt x="17" y="118"/>
                    </a:lnTo>
                    <a:lnTo>
                      <a:pt x="16" y="118"/>
                    </a:lnTo>
                    <a:lnTo>
                      <a:pt x="15" y="118"/>
                    </a:lnTo>
                    <a:lnTo>
                      <a:pt x="16" y="114"/>
                    </a:lnTo>
                    <a:lnTo>
                      <a:pt x="17" y="112"/>
                    </a:lnTo>
                    <a:lnTo>
                      <a:pt x="17" y="108"/>
                    </a:lnTo>
                    <a:lnTo>
                      <a:pt x="17" y="107"/>
                    </a:lnTo>
                    <a:lnTo>
                      <a:pt x="16" y="107"/>
                    </a:lnTo>
                    <a:lnTo>
                      <a:pt x="16" y="107"/>
                    </a:lnTo>
                    <a:lnTo>
                      <a:pt x="16" y="109"/>
                    </a:lnTo>
                    <a:lnTo>
                      <a:pt x="16" y="110"/>
                    </a:lnTo>
                    <a:lnTo>
                      <a:pt x="14" y="110"/>
                    </a:lnTo>
                    <a:lnTo>
                      <a:pt x="13" y="110"/>
                    </a:lnTo>
                    <a:lnTo>
                      <a:pt x="12" y="109"/>
                    </a:lnTo>
                    <a:lnTo>
                      <a:pt x="14" y="106"/>
                    </a:lnTo>
                    <a:lnTo>
                      <a:pt x="14" y="105"/>
                    </a:lnTo>
                    <a:lnTo>
                      <a:pt x="14" y="105"/>
                    </a:lnTo>
                    <a:lnTo>
                      <a:pt x="14" y="104"/>
                    </a:lnTo>
                    <a:lnTo>
                      <a:pt x="16" y="104"/>
                    </a:lnTo>
                    <a:lnTo>
                      <a:pt x="16" y="103"/>
                    </a:lnTo>
                    <a:lnTo>
                      <a:pt x="14" y="101"/>
                    </a:lnTo>
                    <a:lnTo>
                      <a:pt x="13" y="101"/>
                    </a:lnTo>
                    <a:lnTo>
                      <a:pt x="12" y="99"/>
                    </a:lnTo>
                    <a:lnTo>
                      <a:pt x="13" y="99"/>
                    </a:lnTo>
                    <a:lnTo>
                      <a:pt x="16" y="99"/>
                    </a:lnTo>
                    <a:lnTo>
                      <a:pt x="16" y="99"/>
                    </a:lnTo>
                    <a:lnTo>
                      <a:pt x="17" y="98"/>
                    </a:lnTo>
                    <a:lnTo>
                      <a:pt x="16" y="95"/>
                    </a:lnTo>
                    <a:lnTo>
                      <a:pt x="17" y="94"/>
                    </a:lnTo>
                    <a:lnTo>
                      <a:pt x="18" y="92"/>
                    </a:lnTo>
                    <a:lnTo>
                      <a:pt x="17" y="91"/>
                    </a:lnTo>
                    <a:lnTo>
                      <a:pt x="17" y="91"/>
                    </a:lnTo>
                    <a:lnTo>
                      <a:pt x="16" y="94"/>
                    </a:lnTo>
                    <a:lnTo>
                      <a:pt x="15" y="93"/>
                    </a:lnTo>
                    <a:lnTo>
                      <a:pt x="14" y="90"/>
                    </a:lnTo>
                    <a:lnTo>
                      <a:pt x="14" y="88"/>
                    </a:lnTo>
                    <a:lnTo>
                      <a:pt x="16" y="87"/>
                    </a:lnTo>
                    <a:lnTo>
                      <a:pt x="16" y="85"/>
                    </a:lnTo>
                    <a:lnTo>
                      <a:pt x="17" y="85"/>
                    </a:lnTo>
                    <a:lnTo>
                      <a:pt x="17" y="83"/>
                    </a:lnTo>
                    <a:lnTo>
                      <a:pt x="16" y="83"/>
                    </a:lnTo>
                    <a:lnTo>
                      <a:pt x="16" y="83"/>
                    </a:lnTo>
                    <a:lnTo>
                      <a:pt x="16" y="85"/>
                    </a:lnTo>
                    <a:lnTo>
                      <a:pt x="14" y="87"/>
                    </a:lnTo>
                    <a:lnTo>
                      <a:pt x="12" y="87"/>
                    </a:lnTo>
                    <a:lnTo>
                      <a:pt x="12" y="86"/>
                    </a:lnTo>
                    <a:lnTo>
                      <a:pt x="12" y="85"/>
                    </a:lnTo>
                    <a:lnTo>
                      <a:pt x="14" y="84"/>
                    </a:lnTo>
                    <a:lnTo>
                      <a:pt x="15" y="83"/>
                    </a:lnTo>
                    <a:lnTo>
                      <a:pt x="15" y="83"/>
                    </a:lnTo>
                    <a:lnTo>
                      <a:pt x="14" y="81"/>
                    </a:lnTo>
                    <a:lnTo>
                      <a:pt x="13" y="81"/>
                    </a:lnTo>
                    <a:lnTo>
                      <a:pt x="12" y="81"/>
                    </a:lnTo>
                    <a:lnTo>
                      <a:pt x="13" y="83"/>
                    </a:lnTo>
                    <a:lnTo>
                      <a:pt x="12" y="84"/>
                    </a:lnTo>
                    <a:lnTo>
                      <a:pt x="10" y="84"/>
                    </a:lnTo>
                    <a:lnTo>
                      <a:pt x="10" y="83"/>
                    </a:lnTo>
                    <a:lnTo>
                      <a:pt x="12" y="83"/>
                    </a:lnTo>
                    <a:lnTo>
                      <a:pt x="12" y="81"/>
                    </a:lnTo>
                    <a:lnTo>
                      <a:pt x="12" y="80"/>
                    </a:lnTo>
                    <a:lnTo>
                      <a:pt x="11" y="79"/>
                    </a:lnTo>
                    <a:lnTo>
                      <a:pt x="11" y="79"/>
                    </a:lnTo>
                    <a:lnTo>
                      <a:pt x="10" y="79"/>
                    </a:lnTo>
                    <a:lnTo>
                      <a:pt x="10" y="77"/>
                    </a:lnTo>
                    <a:lnTo>
                      <a:pt x="12" y="78"/>
                    </a:lnTo>
                    <a:lnTo>
                      <a:pt x="12" y="77"/>
                    </a:lnTo>
                    <a:lnTo>
                      <a:pt x="13" y="75"/>
                    </a:lnTo>
                    <a:lnTo>
                      <a:pt x="13" y="75"/>
                    </a:lnTo>
                    <a:lnTo>
                      <a:pt x="11" y="73"/>
                    </a:lnTo>
                    <a:lnTo>
                      <a:pt x="10" y="72"/>
                    </a:lnTo>
                    <a:lnTo>
                      <a:pt x="10" y="71"/>
                    </a:lnTo>
                    <a:lnTo>
                      <a:pt x="12" y="71"/>
                    </a:lnTo>
                    <a:lnTo>
                      <a:pt x="14" y="73"/>
                    </a:lnTo>
                    <a:lnTo>
                      <a:pt x="16" y="73"/>
                    </a:lnTo>
                    <a:lnTo>
                      <a:pt x="17" y="72"/>
                    </a:lnTo>
                    <a:lnTo>
                      <a:pt x="17" y="71"/>
                    </a:lnTo>
                    <a:lnTo>
                      <a:pt x="16" y="70"/>
                    </a:lnTo>
                    <a:lnTo>
                      <a:pt x="14" y="71"/>
                    </a:lnTo>
                    <a:lnTo>
                      <a:pt x="14" y="71"/>
                    </a:lnTo>
                    <a:lnTo>
                      <a:pt x="13" y="70"/>
                    </a:lnTo>
                    <a:lnTo>
                      <a:pt x="13" y="68"/>
                    </a:lnTo>
                    <a:lnTo>
                      <a:pt x="13" y="68"/>
                    </a:lnTo>
                    <a:lnTo>
                      <a:pt x="14" y="68"/>
                    </a:lnTo>
                    <a:lnTo>
                      <a:pt x="16" y="67"/>
                    </a:lnTo>
                    <a:lnTo>
                      <a:pt x="17" y="68"/>
                    </a:lnTo>
                    <a:lnTo>
                      <a:pt x="17" y="68"/>
                    </a:lnTo>
                    <a:lnTo>
                      <a:pt x="18" y="68"/>
                    </a:lnTo>
                    <a:lnTo>
                      <a:pt x="19" y="67"/>
                    </a:lnTo>
                    <a:lnTo>
                      <a:pt x="19" y="66"/>
                    </a:lnTo>
                    <a:lnTo>
                      <a:pt x="17" y="66"/>
                    </a:lnTo>
                    <a:lnTo>
                      <a:pt x="16" y="64"/>
                    </a:lnTo>
                    <a:lnTo>
                      <a:pt x="16" y="63"/>
                    </a:lnTo>
                    <a:lnTo>
                      <a:pt x="17" y="60"/>
                    </a:lnTo>
                    <a:lnTo>
                      <a:pt x="15" y="58"/>
                    </a:lnTo>
                    <a:lnTo>
                      <a:pt x="14" y="57"/>
                    </a:lnTo>
                    <a:lnTo>
                      <a:pt x="15" y="56"/>
                    </a:lnTo>
                    <a:lnTo>
                      <a:pt x="17" y="57"/>
                    </a:lnTo>
                    <a:lnTo>
                      <a:pt x="17" y="57"/>
                    </a:lnTo>
                    <a:lnTo>
                      <a:pt x="17" y="58"/>
                    </a:lnTo>
                    <a:lnTo>
                      <a:pt x="18" y="58"/>
                    </a:lnTo>
                    <a:lnTo>
                      <a:pt x="19" y="58"/>
                    </a:lnTo>
                    <a:lnTo>
                      <a:pt x="19" y="58"/>
                    </a:lnTo>
                    <a:lnTo>
                      <a:pt x="19" y="57"/>
                    </a:lnTo>
                    <a:lnTo>
                      <a:pt x="19" y="56"/>
                    </a:lnTo>
                    <a:lnTo>
                      <a:pt x="19" y="55"/>
                    </a:lnTo>
                    <a:lnTo>
                      <a:pt x="21" y="54"/>
                    </a:lnTo>
                    <a:lnTo>
                      <a:pt x="22" y="51"/>
                    </a:lnTo>
                    <a:lnTo>
                      <a:pt x="21" y="51"/>
                    </a:lnTo>
                    <a:lnTo>
                      <a:pt x="19" y="50"/>
                    </a:lnTo>
                    <a:lnTo>
                      <a:pt x="19" y="48"/>
                    </a:lnTo>
                    <a:lnTo>
                      <a:pt x="19" y="47"/>
                    </a:lnTo>
                    <a:lnTo>
                      <a:pt x="23" y="49"/>
                    </a:lnTo>
                    <a:lnTo>
                      <a:pt x="23" y="49"/>
                    </a:lnTo>
                    <a:lnTo>
                      <a:pt x="24" y="48"/>
                    </a:lnTo>
                    <a:lnTo>
                      <a:pt x="23" y="46"/>
                    </a:lnTo>
                    <a:lnTo>
                      <a:pt x="20" y="46"/>
                    </a:lnTo>
                    <a:lnTo>
                      <a:pt x="19" y="45"/>
                    </a:lnTo>
                    <a:lnTo>
                      <a:pt x="19" y="44"/>
                    </a:lnTo>
                    <a:lnTo>
                      <a:pt x="22" y="45"/>
                    </a:lnTo>
                    <a:lnTo>
                      <a:pt x="23" y="45"/>
                    </a:lnTo>
                    <a:lnTo>
                      <a:pt x="23" y="42"/>
                    </a:lnTo>
                    <a:lnTo>
                      <a:pt x="24" y="41"/>
                    </a:lnTo>
                    <a:lnTo>
                      <a:pt x="25" y="41"/>
                    </a:lnTo>
                    <a:lnTo>
                      <a:pt x="26" y="42"/>
                    </a:lnTo>
                    <a:lnTo>
                      <a:pt x="26" y="40"/>
                    </a:lnTo>
                    <a:lnTo>
                      <a:pt x="25" y="38"/>
                    </a:lnTo>
                    <a:lnTo>
                      <a:pt x="25" y="38"/>
                    </a:lnTo>
                    <a:lnTo>
                      <a:pt x="28" y="37"/>
                    </a:lnTo>
                    <a:lnTo>
                      <a:pt x="29" y="38"/>
                    </a:lnTo>
                    <a:lnTo>
                      <a:pt x="28" y="40"/>
                    </a:lnTo>
                    <a:lnTo>
                      <a:pt x="29" y="40"/>
                    </a:lnTo>
                    <a:lnTo>
                      <a:pt x="29" y="40"/>
                    </a:lnTo>
                    <a:lnTo>
                      <a:pt x="29" y="38"/>
                    </a:lnTo>
                    <a:lnTo>
                      <a:pt x="31" y="36"/>
                    </a:lnTo>
                    <a:lnTo>
                      <a:pt x="32" y="34"/>
                    </a:lnTo>
                    <a:lnTo>
                      <a:pt x="32" y="33"/>
                    </a:lnTo>
                    <a:lnTo>
                      <a:pt x="31" y="31"/>
                    </a:lnTo>
                    <a:lnTo>
                      <a:pt x="32" y="30"/>
                    </a:lnTo>
                    <a:lnTo>
                      <a:pt x="32" y="29"/>
                    </a:lnTo>
                    <a:lnTo>
                      <a:pt x="33" y="29"/>
                    </a:lnTo>
                    <a:lnTo>
                      <a:pt x="33" y="28"/>
                    </a:lnTo>
                    <a:lnTo>
                      <a:pt x="31" y="26"/>
                    </a:lnTo>
                    <a:lnTo>
                      <a:pt x="31" y="25"/>
                    </a:lnTo>
                    <a:lnTo>
                      <a:pt x="31" y="24"/>
                    </a:lnTo>
                    <a:lnTo>
                      <a:pt x="32" y="21"/>
                    </a:lnTo>
                    <a:lnTo>
                      <a:pt x="33" y="22"/>
                    </a:lnTo>
                    <a:lnTo>
                      <a:pt x="33" y="23"/>
                    </a:lnTo>
                    <a:lnTo>
                      <a:pt x="33" y="24"/>
                    </a:lnTo>
                    <a:lnTo>
                      <a:pt x="34" y="24"/>
                    </a:lnTo>
                    <a:lnTo>
                      <a:pt x="35" y="22"/>
                    </a:lnTo>
                    <a:lnTo>
                      <a:pt x="35" y="21"/>
                    </a:lnTo>
                    <a:lnTo>
                      <a:pt x="33" y="21"/>
                    </a:lnTo>
                    <a:lnTo>
                      <a:pt x="33" y="20"/>
                    </a:lnTo>
                    <a:lnTo>
                      <a:pt x="32" y="17"/>
                    </a:lnTo>
                    <a:lnTo>
                      <a:pt x="33" y="15"/>
                    </a:lnTo>
                    <a:lnTo>
                      <a:pt x="33" y="16"/>
                    </a:lnTo>
                    <a:lnTo>
                      <a:pt x="34" y="17"/>
                    </a:lnTo>
                    <a:lnTo>
                      <a:pt x="34" y="17"/>
                    </a:lnTo>
                    <a:lnTo>
                      <a:pt x="33" y="19"/>
                    </a:lnTo>
                    <a:lnTo>
                      <a:pt x="34" y="19"/>
                    </a:lnTo>
                    <a:lnTo>
                      <a:pt x="35" y="19"/>
                    </a:lnTo>
                    <a:lnTo>
                      <a:pt x="36" y="19"/>
                    </a:lnTo>
                    <a:lnTo>
                      <a:pt x="36" y="18"/>
                    </a:lnTo>
                    <a:lnTo>
                      <a:pt x="35" y="16"/>
                    </a:lnTo>
                    <a:lnTo>
                      <a:pt x="35" y="15"/>
                    </a:lnTo>
                    <a:lnTo>
                      <a:pt x="35" y="13"/>
                    </a:lnTo>
                    <a:lnTo>
                      <a:pt x="35" y="12"/>
                    </a:lnTo>
                    <a:lnTo>
                      <a:pt x="36" y="11"/>
                    </a:lnTo>
                    <a:lnTo>
                      <a:pt x="36" y="12"/>
                    </a:lnTo>
                    <a:lnTo>
                      <a:pt x="36" y="14"/>
                    </a:lnTo>
                    <a:lnTo>
                      <a:pt x="37" y="14"/>
                    </a:lnTo>
                    <a:lnTo>
                      <a:pt x="37" y="14"/>
                    </a:lnTo>
                    <a:lnTo>
                      <a:pt x="39" y="13"/>
                    </a:lnTo>
                    <a:lnTo>
                      <a:pt x="40" y="13"/>
                    </a:lnTo>
                    <a:lnTo>
                      <a:pt x="41" y="13"/>
                    </a:lnTo>
                    <a:lnTo>
                      <a:pt x="41" y="12"/>
                    </a:lnTo>
                    <a:lnTo>
                      <a:pt x="41" y="11"/>
                    </a:lnTo>
                    <a:lnTo>
                      <a:pt x="42" y="11"/>
                    </a:lnTo>
                    <a:lnTo>
                      <a:pt x="43" y="9"/>
                    </a:lnTo>
                    <a:lnTo>
                      <a:pt x="43" y="9"/>
                    </a:lnTo>
                    <a:lnTo>
                      <a:pt x="43" y="8"/>
                    </a:lnTo>
                    <a:lnTo>
                      <a:pt x="41" y="7"/>
                    </a:lnTo>
                    <a:lnTo>
                      <a:pt x="41" y="5"/>
                    </a:lnTo>
                    <a:lnTo>
                      <a:pt x="62" y="4"/>
                    </a:lnTo>
                    <a:lnTo>
                      <a:pt x="64" y="4"/>
                    </a:lnTo>
                    <a:lnTo>
                      <a:pt x="76" y="3"/>
                    </a:lnTo>
                    <a:lnTo>
                      <a:pt x="81" y="3"/>
                    </a:lnTo>
                    <a:lnTo>
                      <a:pt x="88" y="2"/>
                    </a:lnTo>
                    <a:lnTo>
                      <a:pt x="95" y="2"/>
                    </a:lnTo>
                    <a:lnTo>
                      <a:pt x="96" y="1"/>
                    </a:lnTo>
                    <a:lnTo>
                      <a:pt x="111" y="0"/>
                    </a:lnTo>
                    <a:lnTo>
                      <a:pt x="112" y="0"/>
                    </a:lnTo>
                    <a:lnTo>
                      <a:pt x="118" y="0"/>
                    </a:lnTo>
                    <a:lnTo>
                      <a:pt x="120" y="3"/>
                    </a:lnTo>
                    <a:lnTo>
                      <a:pt x="121" y="5"/>
                    </a:lnTo>
                    <a:lnTo>
                      <a:pt x="122" y="5"/>
                    </a:lnTo>
                    <a:lnTo>
                      <a:pt x="121" y="21"/>
                    </a:lnTo>
                    <a:lnTo>
                      <a:pt x="121" y="27"/>
                    </a:lnTo>
                    <a:lnTo>
                      <a:pt x="121" y="33"/>
                    </a:lnTo>
                    <a:lnTo>
                      <a:pt x="121" y="45"/>
                    </a:lnTo>
                    <a:lnTo>
                      <a:pt x="121" y="46"/>
                    </a:lnTo>
                    <a:lnTo>
                      <a:pt x="121" y="62"/>
                    </a:lnTo>
                    <a:lnTo>
                      <a:pt x="121" y="72"/>
                    </a:lnTo>
                    <a:lnTo>
                      <a:pt x="121" y="85"/>
                    </a:lnTo>
                    <a:lnTo>
                      <a:pt x="121" y="100"/>
                    </a:lnTo>
                    <a:lnTo>
                      <a:pt x="121" y="103"/>
                    </a:lnTo>
                    <a:lnTo>
                      <a:pt x="120" y="120"/>
                    </a:lnTo>
                    <a:lnTo>
                      <a:pt x="120" y="133"/>
                    </a:lnTo>
                    <a:lnTo>
                      <a:pt x="120" y="137"/>
                    </a:lnTo>
                    <a:lnTo>
                      <a:pt x="120" y="154"/>
                    </a:lnTo>
                    <a:lnTo>
                      <a:pt x="121" y="163"/>
                    </a:lnTo>
                    <a:lnTo>
                      <a:pt x="123" y="176"/>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51"/>
              <p:cNvSpPr>
                <a:spLocks/>
              </p:cNvSpPr>
              <p:nvPr/>
            </p:nvSpPr>
            <p:spPr bwMode="auto">
              <a:xfrm>
                <a:off x="4501614" y="3288702"/>
                <a:ext cx="679590" cy="614323"/>
              </a:xfrm>
              <a:custGeom>
                <a:avLst/>
                <a:gdLst>
                  <a:gd name="T0" fmla="*/ 6 w 181"/>
                  <a:gd name="T1" fmla="*/ 49 h 177"/>
                  <a:gd name="T2" fmla="*/ 20 w 181"/>
                  <a:gd name="T3" fmla="*/ 6 h 177"/>
                  <a:gd name="T4" fmla="*/ 66 w 181"/>
                  <a:gd name="T5" fmla="*/ 5 h 177"/>
                  <a:gd name="T6" fmla="*/ 115 w 181"/>
                  <a:gd name="T7" fmla="*/ 3 h 177"/>
                  <a:gd name="T8" fmla="*/ 161 w 181"/>
                  <a:gd name="T9" fmla="*/ 2 h 177"/>
                  <a:gd name="T10" fmla="*/ 164 w 181"/>
                  <a:gd name="T11" fmla="*/ 6 h 177"/>
                  <a:gd name="T12" fmla="*/ 161 w 181"/>
                  <a:gd name="T13" fmla="*/ 15 h 177"/>
                  <a:gd name="T14" fmla="*/ 156 w 181"/>
                  <a:gd name="T15" fmla="*/ 21 h 177"/>
                  <a:gd name="T16" fmla="*/ 180 w 181"/>
                  <a:gd name="T17" fmla="*/ 27 h 177"/>
                  <a:gd name="T18" fmla="*/ 176 w 181"/>
                  <a:gd name="T19" fmla="*/ 29 h 177"/>
                  <a:gd name="T20" fmla="*/ 177 w 181"/>
                  <a:gd name="T21" fmla="*/ 33 h 177"/>
                  <a:gd name="T22" fmla="*/ 170 w 181"/>
                  <a:gd name="T23" fmla="*/ 37 h 177"/>
                  <a:gd name="T24" fmla="*/ 174 w 181"/>
                  <a:gd name="T25" fmla="*/ 41 h 177"/>
                  <a:gd name="T26" fmla="*/ 172 w 181"/>
                  <a:gd name="T27" fmla="*/ 47 h 177"/>
                  <a:gd name="T28" fmla="*/ 168 w 181"/>
                  <a:gd name="T29" fmla="*/ 49 h 177"/>
                  <a:gd name="T30" fmla="*/ 166 w 181"/>
                  <a:gd name="T31" fmla="*/ 51 h 177"/>
                  <a:gd name="T32" fmla="*/ 164 w 181"/>
                  <a:gd name="T33" fmla="*/ 54 h 177"/>
                  <a:gd name="T34" fmla="*/ 166 w 181"/>
                  <a:gd name="T35" fmla="*/ 57 h 177"/>
                  <a:gd name="T36" fmla="*/ 166 w 181"/>
                  <a:gd name="T37" fmla="*/ 62 h 177"/>
                  <a:gd name="T38" fmla="*/ 165 w 181"/>
                  <a:gd name="T39" fmla="*/ 68 h 177"/>
                  <a:gd name="T40" fmla="*/ 160 w 181"/>
                  <a:gd name="T41" fmla="*/ 74 h 177"/>
                  <a:gd name="T42" fmla="*/ 160 w 181"/>
                  <a:gd name="T43" fmla="*/ 80 h 177"/>
                  <a:gd name="T44" fmla="*/ 156 w 181"/>
                  <a:gd name="T45" fmla="*/ 83 h 177"/>
                  <a:gd name="T46" fmla="*/ 154 w 181"/>
                  <a:gd name="T47" fmla="*/ 84 h 177"/>
                  <a:gd name="T48" fmla="*/ 152 w 181"/>
                  <a:gd name="T49" fmla="*/ 88 h 177"/>
                  <a:gd name="T50" fmla="*/ 152 w 181"/>
                  <a:gd name="T51" fmla="*/ 89 h 177"/>
                  <a:gd name="T52" fmla="*/ 152 w 181"/>
                  <a:gd name="T53" fmla="*/ 92 h 177"/>
                  <a:gd name="T54" fmla="*/ 152 w 181"/>
                  <a:gd name="T55" fmla="*/ 97 h 177"/>
                  <a:gd name="T56" fmla="*/ 151 w 181"/>
                  <a:gd name="T57" fmla="*/ 103 h 177"/>
                  <a:gd name="T58" fmla="*/ 148 w 181"/>
                  <a:gd name="T59" fmla="*/ 107 h 177"/>
                  <a:gd name="T60" fmla="*/ 144 w 181"/>
                  <a:gd name="T61" fmla="*/ 110 h 177"/>
                  <a:gd name="T62" fmla="*/ 138 w 181"/>
                  <a:gd name="T63" fmla="*/ 114 h 177"/>
                  <a:gd name="T64" fmla="*/ 138 w 181"/>
                  <a:gd name="T65" fmla="*/ 116 h 177"/>
                  <a:gd name="T66" fmla="*/ 138 w 181"/>
                  <a:gd name="T67" fmla="*/ 124 h 177"/>
                  <a:gd name="T68" fmla="*/ 136 w 181"/>
                  <a:gd name="T69" fmla="*/ 127 h 177"/>
                  <a:gd name="T70" fmla="*/ 136 w 181"/>
                  <a:gd name="T71" fmla="*/ 129 h 177"/>
                  <a:gd name="T72" fmla="*/ 137 w 181"/>
                  <a:gd name="T73" fmla="*/ 137 h 177"/>
                  <a:gd name="T74" fmla="*/ 132 w 181"/>
                  <a:gd name="T75" fmla="*/ 137 h 177"/>
                  <a:gd name="T76" fmla="*/ 136 w 181"/>
                  <a:gd name="T77" fmla="*/ 141 h 177"/>
                  <a:gd name="T78" fmla="*/ 130 w 181"/>
                  <a:gd name="T79" fmla="*/ 142 h 177"/>
                  <a:gd name="T80" fmla="*/ 129 w 181"/>
                  <a:gd name="T81" fmla="*/ 148 h 177"/>
                  <a:gd name="T82" fmla="*/ 129 w 181"/>
                  <a:gd name="T83" fmla="*/ 152 h 177"/>
                  <a:gd name="T84" fmla="*/ 133 w 181"/>
                  <a:gd name="T85" fmla="*/ 150 h 177"/>
                  <a:gd name="T86" fmla="*/ 131 w 181"/>
                  <a:gd name="T87" fmla="*/ 156 h 177"/>
                  <a:gd name="T88" fmla="*/ 136 w 181"/>
                  <a:gd name="T89" fmla="*/ 154 h 177"/>
                  <a:gd name="T90" fmla="*/ 135 w 181"/>
                  <a:gd name="T91" fmla="*/ 163 h 177"/>
                  <a:gd name="T92" fmla="*/ 136 w 181"/>
                  <a:gd name="T93" fmla="*/ 167 h 177"/>
                  <a:gd name="T94" fmla="*/ 133 w 181"/>
                  <a:gd name="T95" fmla="*/ 170 h 177"/>
                  <a:gd name="T96" fmla="*/ 130 w 181"/>
                  <a:gd name="T97" fmla="*/ 175 h 177"/>
                  <a:gd name="T98" fmla="*/ 55 w 181"/>
                  <a:gd name="T99" fmla="*/ 177 h 177"/>
                  <a:gd name="T100" fmla="*/ 24 w 181"/>
                  <a:gd name="T101" fmla="*/ 152 h 177"/>
                  <a:gd name="T102" fmla="*/ 18 w 181"/>
                  <a:gd name="T103" fmla="*/ 150 h 177"/>
                  <a:gd name="T104" fmla="*/ 16 w 181"/>
                  <a:gd name="T105" fmla="*/ 150 h 177"/>
                  <a:gd name="T106" fmla="*/ 11 w 181"/>
                  <a:gd name="T107" fmla="*/ 152 h 177"/>
                  <a:gd name="T108" fmla="*/ 10 w 181"/>
                  <a:gd name="T109" fmla="*/ 150 h 177"/>
                  <a:gd name="T110" fmla="*/ 8 w 181"/>
                  <a:gd name="T111" fmla="*/ 13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1" h="177">
                    <a:moveTo>
                      <a:pt x="8" y="120"/>
                    </a:moveTo>
                    <a:lnTo>
                      <a:pt x="8" y="105"/>
                    </a:lnTo>
                    <a:lnTo>
                      <a:pt x="8" y="94"/>
                    </a:lnTo>
                    <a:lnTo>
                      <a:pt x="8" y="84"/>
                    </a:lnTo>
                    <a:lnTo>
                      <a:pt x="8" y="61"/>
                    </a:lnTo>
                    <a:lnTo>
                      <a:pt x="6" y="49"/>
                    </a:lnTo>
                    <a:lnTo>
                      <a:pt x="6" y="43"/>
                    </a:lnTo>
                    <a:lnTo>
                      <a:pt x="4" y="25"/>
                    </a:lnTo>
                    <a:lnTo>
                      <a:pt x="3" y="23"/>
                    </a:lnTo>
                    <a:lnTo>
                      <a:pt x="1" y="7"/>
                    </a:lnTo>
                    <a:lnTo>
                      <a:pt x="0" y="6"/>
                    </a:lnTo>
                    <a:lnTo>
                      <a:pt x="20" y="6"/>
                    </a:lnTo>
                    <a:lnTo>
                      <a:pt x="27" y="6"/>
                    </a:lnTo>
                    <a:lnTo>
                      <a:pt x="37" y="6"/>
                    </a:lnTo>
                    <a:lnTo>
                      <a:pt x="47" y="6"/>
                    </a:lnTo>
                    <a:lnTo>
                      <a:pt x="48" y="6"/>
                    </a:lnTo>
                    <a:lnTo>
                      <a:pt x="64" y="5"/>
                    </a:lnTo>
                    <a:lnTo>
                      <a:pt x="66" y="5"/>
                    </a:lnTo>
                    <a:lnTo>
                      <a:pt x="76" y="4"/>
                    </a:lnTo>
                    <a:lnTo>
                      <a:pt x="89" y="4"/>
                    </a:lnTo>
                    <a:lnTo>
                      <a:pt x="90" y="4"/>
                    </a:lnTo>
                    <a:lnTo>
                      <a:pt x="105" y="4"/>
                    </a:lnTo>
                    <a:lnTo>
                      <a:pt x="114" y="3"/>
                    </a:lnTo>
                    <a:lnTo>
                      <a:pt x="115" y="3"/>
                    </a:lnTo>
                    <a:lnTo>
                      <a:pt x="125" y="2"/>
                    </a:lnTo>
                    <a:lnTo>
                      <a:pt x="137" y="2"/>
                    </a:lnTo>
                    <a:lnTo>
                      <a:pt x="145" y="1"/>
                    </a:lnTo>
                    <a:lnTo>
                      <a:pt x="158" y="0"/>
                    </a:lnTo>
                    <a:lnTo>
                      <a:pt x="160" y="0"/>
                    </a:lnTo>
                    <a:lnTo>
                      <a:pt x="161" y="2"/>
                    </a:lnTo>
                    <a:lnTo>
                      <a:pt x="162" y="2"/>
                    </a:lnTo>
                    <a:lnTo>
                      <a:pt x="162" y="4"/>
                    </a:lnTo>
                    <a:lnTo>
                      <a:pt x="162" y="4"/>
                    </a:lnTo>
                    <a:lnTo>
                      <a:pt x="164" y="5"/>
                    </a:lnTo>
                    <a:lnTo>
                      <a:pt x="164" y="6"/>
                    </a:lnTo>
                    <a:lnTo>
                      <a:pt x="164" y="6"/>
                    </a:lnTo>
                    <a:lnTo>
                      <a:pt x="164" y="8"/>
                    </a:lnTo>
                    <a:lnTo>
                      <a:pt x="165" y="10"/>
                    </a:lnTo>
                    <a:lnTo>
                      <a:pt x="164" y="11"/>
                    </a:lnTo>
                    <a:lnTo>
                      <a:pt x="163" y="12"/>
                    </a:lnTo>
                    <a:lnTo>
                      <a:pt x="162" y="14"/>
                    </a:lnTo>
                    <a:lnTo>
                      <a:pt x="161" y="15"/>
                    </a:lnTo>
                    <a:lnTo>
                      <a:pt x="159" y="16"/>
                    </a:lnTo>
                    <a:lnTo>
                      <a:pt x="158" y="17"/>
                    </a:lnTo>
                    <a:lnTo>
                      <a:pt x="158" y="18"/>
                    </a:lnTo>
                    <a:lnTo>
                      <a:pt x="158" y="19"/>
                    </a:lnTo>
                    <a:lnTo>
                      <a:pt x="157" y="20"/>
                    </a:lnTo>
                    <a:lnTo>
                      <a:pt x="156" y="21"/>
                    </a:lnTo>
                    <a:lnTo>
                      <a:pt x="154" y="25"/>
                    </a:lnTo>
                    <a:lnTo>
                      <a:pt x="157" y="25"/>
                    </a:lnTo>
                    <a:lnTo>
                      <a:pt x="169" y="24"/>
                    </a:lnTo>
                    <a:lnTo>
                      <a:pt x="177" y="23"/>
                    </a:lnTo>
                    <a:lnTo>
                      <a:pt x="178" y="25"/>
                    </a:lnTo>
                    <a:lnTo>
                      <a:pt x="180" y="27"/>
                    </a:lnTo>
                    <a:lnTo>
                      <a:pt x="181" y="28"/>
                    </a:lnTo>
                    <a:lnTo>
                      <a:pt x="181" y="29"/>
                    </a:lnTo>
                    <a:lnTo>
                      <a:pt x="180" y="29"/>
                    </a:lnTo>
                    <a:lnTo>
                      <a:pt x="178" y="28"/>
                    </a:lnTo>
                    <a:lnTo>
                      <a:pt x="177" y="28"/>
                    </a:lnTo>
                    <a:lnTo>
                      <a:pt x="176" y="29"/>
                    </a:lnTo>
                    <a:lnTo>
                      <a:pt x="176" y="29"/>
                    </a:lnTo>
                    <a:lnTo>
                      <a:pt x="177" y="30"/>
                    </a:lnTo>
                    <a:lnTo>
                      <a:pt x="179" y="31"/>
                    </a:lnTo>
                    <a:lnTo>
                      <a:pt x="179" y="32"/>
                    </a:lnTo>
                    <a:lnTo>
                      <a:pt x="177" y="33"/>
                    </a:lnTo>
                    <a:lnTo>
                      <a:pt x="177" y="33"/>
                    </a:lnTo>
                    <a:lnTo>
                      <a:pt x="175" y="33"/>
                    </a:lnTo>
                    <a:lnTo>
                      <a:pt x="175" y="35"/>
                    </a:lnTo>
                    <a:lnTo>
                      <a:pt x="174" y="36"/>
                    </a:lnTo>
                    <a:lnTo>
                      <a:pt x="173" y="37"/>
                    </a:lnTo>
                    <a:lnTo>
                      <a:pt x="172" y="36"/>
                    </a:lnTo>
                    <a:lnTo>
                      <a:pt x="170" y="37"/>
                    </a:lnTo>
                    <a:lnTo>
                      <a:pt x="170" y="39"/>
                    </a:lnTo>
                    <a:lnTo>
                      <a:pt x="171" y="40"/>
                    </a:lnTo>
                    <a:lnTo>
                      <a:pt x="172" y="41"/>
                    </a:lnTo>
                    <a:lnTo>
                      <a:pt x="173" y="40"/>
                    </a:lnTo>
                    <a:lnTo>
                      <a:pt x="173" y="41"/>
                    </a:lnTo>
                    <a:lnTo>
                      <a:pt x="174" y="41"/>
                    </a:lnTo>
                    <a:lnTo>
                      <a:pt x="173" y="43"/>
                    </a:lnTo>
                    <a:lnTo>
                      <a:pt x="173" y="42"/>
                    </a:lnTo>
                    <a:lnTo>
                      <a:pt x="170" y="44"/>
                    </a:lnTo>
                    <a:lnTo>
                      <a:pt x="170" y="45"/>
                    </a:lnTo>
                    <a:lnTo>
                      <a:pt x="172" y="47"/>
                    </a:lnTo>
                    <a:lnTo>
                      <a:pt x="172" y="47"/>
                    </a:lnTo>
                    <a:lnTo>
                      <a:pt x="171" y="48"/>
                    </a:lnTo>
                    <a:lnTo>
                      <a:pt x="170" y="47"/>
                    </a:lnTo>
                    <a:lnTo>
                      <a:pt x="170" y="46"/>
                    </a:lnTo>
                    <a:lnTo>
                      <a:pt x="168" y="47"/>
                    </a:lnTo>
                    <a:lnTo>
                      <a:pt x="168" y="47"/>
                    </a:lnTo>
                    <a:lnTo>
                      <a:pt x="168" y="49"/>
                    </a:lnTo>
                    <a:lnTo>
                      <a:pt x="170" y="52"/>
                    </a:lnTo>
                    <a:lnTo>
                      <a:pt x="168" y="53"/>
                    </a:lnTo>
                    <a:lnTo>
                      <a:pt x="167" y="54"/>
                    </a:lnTo>
                    <a:lnTo>
                      <a:pt x="167" y="53"/>
                    </a:lnTo>
                    <a:lnTo>
                      <a:pt x="166" y="51"/>
                    </a:lnTo>
                    <a:lnTo>
                      <a:pt x="166" y="51"/>
                    </a:lnTo>
                    <a:lnTo>
                      <a:pt x="166" y="51"/>
                    </a:lnTo>
                    <a:lnTo>
                      <a:pt x="164" y="53"/>
                    </a:lnTo>
                    <a:lnTo>
                      <a:pt x="163" y="53"/>
                    </a:lnTo>
                    <a:lnTo>
                      <a:pt x="164" y="55"/>
                    </a:lnTo>
                    <a:lnTo>
                      <a:pt x="164" y="55"/>
                    </a:lnTo>
                    <a:lnTo>
                      <a:pt x="164" y="54"/>
                    </a:lnTo>
                    <a:lnTo>
                      <a:pt x="165" y="53"/>
                    </a:lnTo>
                    <a:lnTo>
                      <a:pt x="166" y="53"/>
                    </a:lnTo>
                    <a:lnTo>
                      <a:pt x="167" y="54"/>
                    </a:lnTo>
                    <a:lnTo>
                      <a:pt x="166" y="55"/>
                    </a:lnTo>
                    <a:lnTo>
                      <a:pt x="166" y="56"/>
                    </a:lnTo>
                    <a:lnTo>
                      <a:pt x="166" y="57"/>
                    </a:lnTo>
                    <a:lnTo>
                      <a:pt x="166" y="59"/>
                    </a:lnTo>
                    <a:lnTo>
                      <a:pt x="164" y="59"/>
                    </a:lnTo>
                    <a:lnTo>
                      <a:pt x="164" y="61"/>
                    </a:lnTo>
                    <a:lnTo>
                      <a:pt x="164" y="61"/>
                    </a:lnTo>
                    <a:lnTo>
                      <a:pt x="166" y="61"/>
                    </a:lnTo>
                    <a:lnTo>
                      <a:pt x="166" y="62"/>
                    </a:lnTo>
                    <a:lnTo>
                      <a:pt x="168" y="64"/>
                    </a:lnTo>
                    <a:lnTo>
                      <a:pt x="168" y="64"/>
                    </a:lnTo>
                    <a:lnTo>
                      <a:pt x="168" y="66"/>
                    </a:lnTo>
                    <a:lnTo>
                      <a:pt x="168" y="66"/>
                    </a:lnTo>
                    <a:lnTo>
                      <a:pt x="167" y="68"/>
                    </a:lnTo>
                    <a:lnTo>
                      <a:pt x="165" y="68"/>
                    </a:lnTo>
                    <a:lnTo>
                      <a:pt x="164" y="68"/>
                    </a:lnTo>
                    <a:lnTo>
                      <a:pt x="164" y="69"/>
                    </a:lnTo>
                    <a:lnTo>
                      <a:pt x="164" y="70"/>
                    </a:lnTo>
                    <a:lnTo>
                      <a:pt x="164" y="72"/>
                    </a:lnTo>
                    <a:lnTo>
                      <a:pt x="160" y="72"/>
                    </a:lnTo>
                    <a:lnTo>
                      <a:pt x="160" y="74"/>
                    </a:lnTo>
                    <a:lnTo>
                      <a:pt x="160" y="76"/>
                    </a:lnTo>
                    <a:lnTo>
                      <a:pt x="162" y="77"/>
                    </a:lnTo>
                    <a:lnTo>
                      <a:pt x="162" y="78"/>
                    </a:lnTo>
                    <a:lnTo>
                      <a:pt x="162" y="78"/>
                    </a:lnTo>
                    <a:lnTo>
                      <a:pt x="161" y="80"/>
                    </a:lnTo>
                    <a:lnTo>
                      <a:pt x="160" y="80"/>
                    </a:lnTo>
                    <a:lnTo>
                      <a:pt x="160" y="81"/>
                    </a:lnTo>
                    <a:lnTo>
                      <a:pt x="160" y="82"/>
                    </a:lnTo>
                    <a:lnTo>
                      <a:pt x="159" y="82"/>
                    </a:lnTo>
                    <a:lnTo>
                      <a:pt x="158" y="82"/>
                    </a:lnTo>
                    <a:lnTo>
                      <a:pt x="156" y="83"/>
                    </a:lnTo>
                    <a:lnTo>
                      <a:pt x="156" y="83"/>
                    </a:lnTo>
                    <a:lnTo>
                      <a:pt x="155" y="83"/>
                    </a:lnTo>
                    <a:lnTo>
                      <a:pt x="155" y="81"/>
                    </a:lnTo>
                    <a:lnTo>
                      <a:pt x="155" y="80"/>
                    </a:lnTo>
                    <a:lnTo>
                      <a:pt x="154" y="81"/>
                    </a:lnTo>
                    <a:lnTo>
                      <a:pt x="154" y="82"/>
                    </a:lnTo>
                    <a:lnTo>
                      <a:pt x="154" y="84"/>
                    </a:lnTo>
                    <a:lnTo>
                      <a:pt x="154" y="85"/>
                    </a:lnTo>
                    <a:lnTo>
                      <a:pt x="155" y="87"/>
                    </a:lnTo>
                    <a:lnTo>
                      <a:pt x="155" y="88"/>
                    </a:lnTo>
                    <a:lnTo>
                      <a:pt x="154" y="88"/>
                    </a:lnTo>
                    <a:lnTo>
                      <a:pt x="153" y="88"/>
                    </a:lnTo>
                    <a:lnTo>
                      <a:pt x="152" y="88"/>
                    </a:lnTo>
                    <a:lnTo>
                      <a:pt x="153" y="86"/>
                    </a:lnTo>
                    <a:lnTo>
                      <a:pt x="153" y="86"/>
                    </a:lnTo>
                    <a:lnTo>
                      <a:pt x="152" y="85"/>
                    </a:lnTo>
                    <a:lnTo>
                      <a:pt x="152" y="84"/>
                    </a:lnTo>
                    <a:lnTo>
                      <a:pt x="151" y="86"/>
                    </a:lnTo>
                    <a:lnTo>
                      <a:pt x="152" y="89"/>
                    </a:lnTo>
                    <a:lnTo>
                      <a:pt x="152" y="90"/>
                    </a:lnTo>
                    <a:lnTo>
                      <a:pt x="154" y="90"/>
                    </a:lnTo>
                    <a:lnTo>
                      <a:pt x="154" y="91"/>
                    </a:lnTo>
                    <a:lnTo>
                      <a:pt x="153" y="93"/>
                    </a:lnTo>
                    <a:lnTo>
                      <a:pt x="152" y="93"/>
                    </a:lnTo>
                    <a:lnTo>
                      <a:pt x="152" y="92"/>
                    </a:lnTo>
                    <a:lnTo>
                      <a:pt x="152" y="91"/>
                    </a:lnTo>
                    <a:lnTo>
                      <a:pt x="151" y="90"/>
                    </a:lnTo>
                    <a:lnTo>
                      <a:pt x="150" y="93"/>
                    </a:lnTo>
                    <a:lnTo>
                      <a:pt x="150" y="94"/>
                    </a:lnTo>
                    <a:lnTo>
                      <a:pt x="150" y="95"/>
                    </a:lnTo>
                    <a:lnTo>
                      <a:pt x="152" y="97"/>
                    </a:lnTo>
                    <a:lnTo>
                      <a:pt x="152" y="98"/>
                    </a:lnTo>
                    <a:lnTo>
                      <a:pt x="151" y="98"/>
                    </a:lnTo>
                    <a:lnTo>
                      <a:pt x="151" y="99"/>
                    </a:lnTo>
                    <a:lnTo>
                      <a:pt x="150" y="100"/>
                    </a:lnTo>
                    <a:lnTo>
                      <a:pt x="151" y="102"/>
                    </a:lnTo>
                    <a:lnTo>
                      <a:pt x="151" y="103"/>
                    </a:lnTo>
                    <a:lnTo>
                      <a:pt x="150" y="105"/>
                    </a:lnTo>
                    <a:lnTo>
                      <a:pt x="148" y="107"/>
                    </a:lnTo>
                    <a:lnTo>
                      <a:pt x="148" y="109"/>
                    </a:lnTo>
                    <a:lnTo>
                      <a:pt x="148" y="109"/>
                    </a:lnTo>
                    <a:lnTo>
                      <a:pt x="147" y="109"/>
                    </a:lnTo>
                    <a:lnTo>
                      <a:pt x="148" y="107"/>
                    </a:lnTo>
                    <a:lnTo>
                      <a:pt x="147" y="106"/>
                    </a:lnTo>
                    <a:lnTo>
                      <a:pt x="144" y="107"/>
                    </a:lnTo>
                    <a:lnTo>
                      <a:pt x="144" y="107"/>
                    </a:lnTo>
                    <a:lnTo>
                      <a:pt x="145" y="109"/>
                    </a:lnTo>
                    <a:lnTo>
                      <a:pt x="145" y="111"/>
                    </a:lnTo>
                    <a:lnTo>
                      <a:pt x="144" y="110"/>
                    </a:lnTo>
                    <a:lnTo>
                      <a:pt x="143" y="110"/>
                    </a:lnTo>
                    <a:lnTo>
                      <a:pt x="142" y="111"/>
                    </a:lnTo>
                    <a:lnTo>
                      <a:pt x="142" y="114"/>
                    </a:lnTo>
                    <a:lnTo>
                      <a:pt x="141" y="114"/>
                    </a:lnTo>
                    <a:lnTo>
                      <a:pt x="138" y="113"/>
                    </a:lnTo>
                    <a:lnTo>
                      <a:pt x="138" y="114"/>
                    </a:lnTo>
                    <a:lnTo>
                      <a:pt x="139" y="115"/>
                    </a:lnTo>
                    <a:lnTo>
                      <a:pt x="142" y="115"/>
                    </a:lnTo>
                    <a:lnTo>
                      <a:pt x="143" y="117"/>
                    </a:lnTo>
                    <a:lnTo>
                      <a:pt x="142" y="118"/>
                    </a:lnTo>
                    <a:lnTo>
                      <a:pt x="142" y="118"/>
                    </a:lnTo>
                    <a:lnTo>
                      <a:pt x="138" y="116"/>
                    </a:lnTo>
                    <a:lnTo>
                      <a:pt x="138" y="117"/>
                    </a:lnTo>
                    <a:lnTo>
                      <a:pt x="138" y="119"/>
                    </a:lnTo>
                    <a:lnTo>
                      <a:pt x="140" y="120"/>
                    </a:lnTo>
                    <a:lnTo>
                      <a:pt x="141" y="120"/>
                    </a:lnTo>
                    <a:lnTo>
                      <a:pt x="140" y="123"/>
                    </a:lnTo>
                    <a:lnTo>
                      <a:pt x="138" y="124"/>
                    </a:lnTo>
                    <a:lnTo>
                      <a:pt x="138" y="125"/>
                    </a:lnTo>
                    <a:lnTo>
                      <a:pt x="138" y="126"/>
                    </a:lnTo>
                    <a:lnTo>
                      <a:pt x="138" y="127"/>
                    </a:lnTo>
                    <a:lnTo>
                      <a:pt x="138" y="127"/>
                    </a:lnTo>
                    <a:lnTo>
                      <a:pt x="137" y="127"/>
                    </a:lnTo>
                    <a:lnTo>
                      <a:pt x="136" y="127"/>
                    </a:lnTo>
                    <a:lnTo>
                      <a:pt x="136" y="126"/>
                    </a:lnTo>
                    <a:lnTo>
                      <a:pt x="136" y="126"/>
                    </a:lnTo>
                    <a:lnTo>
                      <a:pt x="134" y="125"/>
                    </a:lnTo>
                    <a:lnTo>
                      <a:pt x="133" y="126"/>
                    </a:lnTo>
                    <a:lnTo>
                      <a:pt x="134" y="127"/>
                    </a:lnTo>
                    <a:lnTo>
                      <a:pt x="136" y="129"/>
                    </a:lnTo>
                    <a:lnTo>
                      <a:pt x="135" y="132"/>
                    </a:lnTo>
                    <a:lnTo>
                      <a:pt x="135" y="133"/>
                    </a:lnTo>
                    <a:lnTo>
                      <a:pt x="136" y="135"/>
                    </a:lnTo>
                    <a:lnTo>
                      <a:pt x="138" y="135"/>
                    </a:lnTo>
                    <a:lnTo>
                      <a:pt x="138" y="136"/>
                    </a:lnTo>
                    <a:lnTo>
                      <a:pt x="137" y="137"/>
                    </a:lnTo>
                    <a:lnTo>
                      <a:pt x="136" y="137"/>
                    </a:lnTo>
                    <a:lnTo>
                      <a:pt x="136" y="137"/>
                    </a:lnTo>
                    <a:lnTo>
                      <a:pt x="135" y="136"/>
                    </a:lnTo>
                    <a:lnTo>
                      <a:pt x="133" y="137"/>
                    </a:lnTo>
                    <a:lnTo>
                      <a:pt x="132" y="137"/>
                    </a:lnTo>
                    <a:lnTo>
                      <a:pt x="132" y="137"/>
                    </a:lnTo>
                    <a:lnTo>
                      <a:pt x="132" y="139"/>
                    </a:lnTo>
                    <a:lnTo>
                      <a:pt x="133" y="140"/>
                    </a:lnTo>
                    <a:lnTo>
                      <a:pt x="133" y="140"/>
                    </a:lnTo>
                    <a:lnTo>
                      <a:pt x="135" y="139"/>
                    </a:lnTo>
                    <a:lnTo>
                      <a:pt x="136" y="140"/>
                    </a:lnTo>
                    <a:lnTo>
                      <a:pt x="136" y="141"/>
                    </a:lnTo>
                    <a:lnTo>
                      <a:pt x="135" y="142"/>
                    </a:lnTo>
                    <a:lnTo>
                      <a:pt x="133" y="142"/>
                    </a:lnTo>
                    <a:lnTo>
                      <a:pt x="131" y="140"/>
                    </a:lnTo>
                    <a:lnTo>
                      <a:pt x="129" y="140"/>
                    </a:lnTo>
                    <a:lnTo>
                      <a:pt x="129" y="141"/>
                    </a:lnTo>
                    <a:lnTo>
                      <a:pt x="130" y="142"/>
                    </a:lnTo>
                    <a:lnTo>
                      <a:pt x="132" y="144"/>
                    </a:lnTo>
                    <a:lnTo>
                      <a:pt x="132" y="144"/>
                    </a:lnTo>
                    <a:lnTo>
                      <a:pt x="131" y="146"/>
                    </a:lnTo>
                    <a:lnTo>
                      <a:pt x="131" y="147"/>
                    </a:lnTo>
                    <a:lnTo>
                      <a:pt x="129" y="146"/>
                    </a:lnTo>
                    <a:lnTo>
                      <a:pt x="129" y="148"/>
                    </a:lnTo>
                    <a:lnTo>
                      <a:pt x="130" y="148"/>
                    </a:lnTo>
                    <a:lnTo>
                      <a:pt x="130" y="148"/>
                    </a:lnTo>
                    <a:lnTo>
                      <a:pt x="131" y="149"/>
                    </a:lnTo>
                    <a:lnTo>
                      <a:pt x="131" y="150"/>
                    </a:lnTo>
                    <a:lnTo>
                      <a:pt x="131" y="152"/>
                    </a:lnTo>
                    <a:lnTo>
                      <a:pt x="129" y="152"/>
                    </a:lnTo>
                    <a:lnTo>
                      <a:pt x="129" y="153"/>
                    </a:lnTo>
                    <a:lnTo>
                      <a:pt x="131" y="153"/>
                    </a:lnTo>
                    <a:lnTo>
                      <a:pt x="132" y="152"/>
                    </a:lnTo>
                    <a:lnTo>
                      <a:pt x="131" y="150"/>
                    </a:lnTo>
                    <a:lnTo>
                      <a:pt x="132" y="150"/>
                    </a:lnTo>
                    <a:lnTo>
                      <a:pt x="133" y="150"/>
                    </a:lnTo>
                    <a:lnTo>
                      <a:pt x="134" y="152"/>
                    </a:lnTo>
                    <a:lnTo>
                      <a:pt x="134" y="152"/>
                    </a:lnTo>
                    <a:lnTo>
                      <a:pt x="133" y="153"/>
                    </a:lnTo>
                    <a:lnTo>
                      <a:pt x="131" y="154"/>
                    </a:lnTo>
                    <a:lnTo>
                      <a:pt x="131" y="155"/>
                    </a:lnTo>
                    <a:lnTo>
                      <a:pt x="131" y="156"/>
                    </a:lnTo>
                    <a:lnTo>
                      <a:pt x="133" y="156"/>
                    </a:lnTo>
                    <a:lnTo>
                      <a:pt x="135" y="154"/>
                    </a:lnTo>
                    <a:lnTo>
                      <a:pt x="135" y="152"/>
                    </a:lnTo>
                    <a:lnTo>
                      <a:pt x="135" y="152"/>
                    </a:lnTo>
                    <a:lnTo>
                      <a:pt x="136" y="152"/>
                    </a:lnTo>
                    <a:lnTo>
                      <a:pt x="136" y="154"/>
                    </a:lnTo>
                    <a:lnTo>
                      <a:pt x="135" y="154"/>
                    </a:lnTo>
                    <a:lnTo>
                      <a:pt x="135" y="156"/>
                    </a:lnTo>
                    <a:lnTo>
                      <a:pt x="133" y="157"/>
                    </a:lnTo>
                    <a:lnTo>
                      <a:pt x="133" y="159"/>
                    </a:lnTo>
                    <a:lnTo>
                      <a:pt x="134" y="162"/>
                    </a:lnTo>
                    <a:lnTo>
                      <a:pt x="135" y="163"/>
                    </a:lnTo>
                    <a:lnTo>
                      <a:pt x="136" y="160"/>
                    </a:lnTo>
                    <a:lnTo>
                      <a:pt x="136" y="160"/>
                    </a:lnTo>
                    <a:lnTo>
                      <a:pt x="137" y="161"/>
                    </a:lnTo>
                    <a:lnTo>
                      <a:pt x="136" y="163"/>
                    </a:lnTo>
                    <a:lnTo>
                      <a:pt x="135" y="164"/>
                    </a:lnTo>
                    <a:lnTo>
                      <a:pt x="136" y="167"/>
                    </a:lnTo>
                    <a:lnTo>
                      <a:pt x="135" y="168"/>
                    </a:lnTo>
                    <a:lnTo>
                      <a:pt x="135" y="168"/>
                    </a:lnTo>
                    <a:lnTo>
                      <a:pt x="132" y="168"/>
                    </a:lnTo>
                    <a:lnTo>
                      <a:pt x="131" y="168"/>
                    </a:lnTo>
                    <a:lnTo>
                      <a:pt x="132" y="170"/>
                    </a:lnTo>
                    <a:lnTo>
                      <a:pt x="133" y="170"/>
                    </a:lnTo>
                    <a:lnTo>
                      <a:pt x="135" y="172"/>
                    </a:lnTo>
                    <a:lnTo>
                      <a:pt x="135" y="173"/>
                    </a:lnTo>
                    <a:lnTo>
                      <a:pt x="133" y="173"/>
                    </a:lnTo>
                    <a:lnTo>
                      <a:pt x="133" y="174"/>
                    </a:lnTo>
                    <a:lnTo>
                      <a:pt x="133" y="174"/>
                    </a:lnTo>
                    <a:lnTo>
                      <a:pt x="130" y="175"/>
                    </a:lnTo>
                    <a:lnTo>
                      <a:pt x="123" y="175"/>
                    </a:lnTo>
                    <a:lnTo>
                      <a:pt x="122" y="175"/>
                    </a:lnTo>
                    <a:lnTo>
                      <a:pt x="99" y="176"/>
                    </a:lnTo>
                    <a:lnTo>
                      <a:pt x="74" y="177"/>
                    </a:lnTo>
                    <a:lnTo>
                      <a:pt x="64" y="177"/>
                    </a:lnTo>
                    <a:lnTo>
                      <a:pt x="55" y="177"/>
                    </a:lnTo>
                    <a:lnTo>
                      <a:pt x="46" y="177"/>
                    </a:lnTo>
                    <a:lnTo>
                      <a:pt x="45" y="177"/>
                    </a:lnTo>
                    <a:lnTo>
                      <a:pt x="33" y="177"/>
                    </a:lnTo>
                    <a:lnTo>
                      <a:pt x="25" y="177"/>
                    </a:lnTo>
                    <a:lnTo>
                      <a:pt x="25" y="166"/>
                    </a:lnTo>
                    <a:lnTo>
                      <a:pt x="24" y="152"/>
                    </a:lnTo>
                    <a:lnTo>
                      <a:pt x="24" y="150"/>
                    </a:lnTo>
                    <a:lnTo>
                      <a:pt x="22" y="150"/>
                    </a:lnTo>
                    <a:lnTo>
                      <a:pt x="22" y="150"/>
                    </a:lnTo>
                    <a:lnTo>
                      <a:pt x="20" y="151"/>
                    </a:lnTo>
                    <a:lnTo>
                      <a:pt x="20" y="150"/>
                    </a:lnTo>
                    <a:lnTo>
                      <a:pt x="18" y="150"/>
                    </a:lnTo>
                    <a:lnTo>
                      <a:pt x="18" y="152"/>
                    </a:lnTo>
                    <a:lnTo>
                      <a:pt x="17" y="151"/>
                    </a:lnTo>
                    <a:lnTo>
                      <a:pt x="18" y="150"/>
                    </a:lnTo>
                    <a:lnTo>
                      <a:pt x="17" y="150"/>
                    </a:lnTo>
                    <a:lnTo>
                      <a:pt x="16" y="152"/>
                    </a:lnTo>
                    <a:lnTo>
                      <a:pt x="16" y="150"/>
                    </a:lnTo>
                    <a:lnTo>
                      <a:pt x="15" y="150"/>
                    </a:lnTo>
                    <a:lnTo>
                      <a:pt x="14" y="150"/>
                    </a:lnTo>
                    <a:lnTo>
                      <a:pt x="14" y="152"/>
                    </a:lnTo>
                    <a:lnTo>
                      <a:pt x="14" y="151"/>
                    </a:lnTo>
                    <a:lnTo>
                      <a:pt x="12" y="152"/>
                    </a:lnTo>
                    <a:lnTo>
                      <a:pt x="11" y="152"/>
                    </a:lnTo>
                    <a:lnTo>
                      <a:pt x="12" y="151"/>
                    </a:lnTo>
                    <a:lnTo>
                      <a:pt x="12" y="150"/>
                    </a:lnTo>
                    <a:lnTo>
                      <a:pt x="12" y="150"/>
                    </a:lnTo>
                    <a:lnTo>
                      <a:pt x="11" y="151"/>
                    </a:lnTo>
                    <a:lnTo>
                      <a:pt x="10" y="151"/>
                    </a:lnTo>
                    <a:lnTo>
                      <a:pt x="10" y="150"/>
                    </a:lnTo>
                    <a:lnTo>
                      <a:pt x="9" y="150"/>
                    </a:lnTo>
                    <a:lnTo>
                      <a:pt x="9" y="150"/>
                    </a:lnTo>
                    <a:lnTo>
                      <a:pt x="9" y="149"/>
                    </a:lnTo>
                    <a:lnTo>
                      <a:pt x="9" y="148"/>
                    </a:lnTo>
                    <a:lnTo>
                      <a:pt x="8" y="148"/>
                    </a:lnTo>
                    <a:lnTo>
                      <a:pt x="8" y="133"/>
                    </a:lnTo>
                    <a:lnTo>
                      <a:pt x="8" y="120"/>
                    </a:lnTo>
                    <a:close/>
                  </a:path>
                </a:pathLst>
              </a:custGeom>
              <a:solidFill>
                <a:schemeClr val="accent1">
                  <a:lumMod val="20000"/>
                  <a:lumOff val="80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52"/>
              <p:cNvSpPr>
                <a:spLocks noEditPoints="1"/>
              </p:cNvSpPr>
              <p:nvPr/>
            </p:nvSpPr>
            <p:spPr bwMode="auto">
              <a:xfrm>
                <a:off x="4595481" y="3892610"/>
                <a:ext cx="762192" cy="680265"/>
              </a:xfrm>
              <a:custGeom>
                <a:avLst/>
                <a:gdLst>
                  <a:gd name="T0" fmla="*/ 15 w 203"/>
                  <a:gd name="T1" fmla="*/ 130 h 196"/>
                  <a:gd name="T2" fmla="*/ 16 w 203"/>
                  <a:gd name="T3" fmla="*/ 122 h 196"/>
                  <a:gd name="T4" fmla="*/ 18 w 203"/>
                  <a:gd name="T5" fmla="*/ 116 h 196"/>
                  <a:gd name="T6" fmla="*/ 20 w 203"/>
                  <a:gd name="T7" fmla="*/ 109 h 196"/>
                  <a:gd name="T8" fmla="*/ 21 w 203"/>
                  <a:gd name="T9" fmla="*/ 104 h 196"/>
                  <a:gd name="T10" fmla="*/ 21 w 203"/>
                  <a:gd name="T11" fmla="*/ 99 h 196"/>
                  <a:gd name="T12" fmla="*/ 21 w 203"/>
                  <a:gd name="T13" fmla="*/ 94 h 196"/>
                  <a:gd name="T14" fmla="*/ 18 w 203"/>
                  <a:gd name="T15" fmla="*/ 89 h 196"/>
                  <a:gd name="T16" fmla="*/ 14 w 203"/>
                  <a:gd name="T17" fmla="*/ 83 h 196"/>
                  <a:gd name="T18" fmla="*/ 13 w 203"/>
                  <a:gd name="T19" fmla="*/ 78 h 196"/>
                  <a:gd name="T20" fmla="*/ 10 w 203"/>
                  <a:gd name="T21" fmla="*/ 72 h 196"/>
                  <a:gd name="T22" fmla="*/ 8 w 203"/>
                  <a:gd name="T23" fmla="*/ 63 h 196"/>
                  <a:gd name="T24" fmla="*/ 3 w 203"/>
                  <a:gd name="T25" fmla="*/ 57 h 196"/>
                  <a:gd name="T26" fmla="*/ 8 w 203"/>
                  <a:gd name="T27" fmla="*/ 3 h 196"/>
                  <a:gd name="T28" fmla="*/ 105 w 203"/>
                  <a:gd name="T29" fmla="*/ 1 h 196"/>
                  <a:gd name="T30" fmla="*/ 110 w 203"/>
                  <a:gd name="T31" fmla="*/ 2 h 196"/>
                  <a:gd name="T32" fmla="*/ 110 w 203"/>
                  <a:gd name="T33" fmla="*/ 17 h 196"/>
                  <a:gd name="T34" fmla="*/ 113 w 203"/>
                  <a:gd name="T35" fmla="*/ 22 h 196"/>
                  <a:gd name="T36" fmla="*/ 111 w 203"/>
                  <a:gd name="T37" fmla="*/ 25 h 196"/>
                  <a:gd name="T38" fmla="*/ 119 w 203"/>
                  <a:gd name="T39" fmla="*/ 33 h 196"/>
                  <a:gd name="T40" fmla="*/ 115 w 203"/>
                  <a:gd name="T41" fmla="*/ 38 h 196"/>
                  <a:gd name="T42" fmla="*/ 113 w 203"/>
                  <a:gd name="T43" fmla="*/ 42 h 196"/>
                  <a:gd name="T44" fmla="*/ 114 w 203"/>
                  <a:gd name="T45" fmla="*/ 47 h 196"/>
                  <a:gd name="T46" fmla="*/ 111 w 203"/>
                  <a:gd name="T47" fmla="*/ 51 h 196"/>
                  <a:gd name="T48" fmla="*/ 104 w 203"/>
                  <a:gd name="T49" fmla="*/ 58 h 196"/>
                  <a:gd name="T50" fmla="*/ 103 w 203"/>
                  <a:gd name="T51" fmla="*/ 64 h 196"/>
                  <a:gd name="T52" fmla="*/ 102 w 203"/>
                  <a:gd name="T53" fmla="*/ 71 h 196"/>
                  <a:gd name="T54" fmla="*/ 98 w 203"/>
                  <a:gd name="T55" fmla="*/ 81 h 196"/>
                  <a:gd name="T56" fmla="*/ 99 w 203"/>
                  <a:gd name="T57" fmla="*/ 84 h 196"/>
                  <a:gd name="T58" fmla="*/ 95 w 203"/>
                  <a:gd name="T59" fmla="*/ 94 h 196"/>
                  <a:gd name="T60" fmla="*/ 137 w 203"/>
                  <a:gd name="T61" fmla="*/ 98 h 196"/>
                  <a:gd name="T62" fmla="*/ 168 w 203"/>
                  <a:gd name="T63" fmla="*/ 98 h 196"/>
                  <a:gd name="T64" fmla="*/ 166 w 203"/>
                  <a:gd name="T65" fmla="*/ 105 h 196"/>
                  <a:gd name="T66" fmla="*/ 166 w 203"/>
                  <a:gd name="T67" fmla="*/ 111 h 196"/>
                  <a:gd name="T68" fmla="*/ 168 w 203"/>
                  <a:gd name="T69" fmla="*/ 118 h 196"/>
                  <a:gd name="T70" fmla="*/ 172 w 203"/>
                  <a:gd name="T71" fmla="*/ 125 h 196"/>
                  <a:gd name="T72" fmla="*/ 175 w 203"/>
                  <a:gd name="T73" fmla="*/ 132 h 196"/>
                  <a:gd name="T74" fmla="*/ 148 w 203"/>
                  <a:gd name="T75" fmla="*/ 132 h 196"/>
                  <a:gd name="T76" fmla="*/ 172 w 203"/>
                  <a:gd name="T77" fmla="*/ 139 h 196"/>
                  <a:gd name="T78" fmla="*/ 178 w 203"/>
                  <a:gd name="T79" fmla="*/ 150 h 196"/>
                  <a:gd name="T80" fmla="*/ 185 w 203"/>
                  <a:gd name="T81" fmla="*/ 155 h 196"/>
                  <a:gd name="T82" fmla="*/ 175 w 203"/>
                  <a:gd name="T83" fmla="*/ 159 h 196"/>
                  <a:gd name="T84" fmla="*/ 187 w 203"/>
                  <a:gd name="T85" fmla="*/ 173 h 196"/>
                  <a:gd name="T86" fmla="*/ 203 w 203"/>
                  <a:gd name="T87" fmla="*/ 185 h 196"/>
                  <a:gd name="T88" fmla="*/ 193 w 203"/>
                  <a:gd name="T89" fmla="*/ 185 h 196"/>
                  <a:gd name="T90" fmla="*/ 179 w 203"/>
                  <a:gd name="T91" fmla="*/ 177 h 196"/>
                  <a:gd name="T92" fmla="*/ 157 w 203"/>
                  <a:gd name="T93" fmla="*/ 169 h 196"/>
                  <a:gd name="T94" fmla="*/ 159 w 203"/>
                  <a:gd name="T95" fmla="*/ 179 h 196"/>
                  <a:gd name="T96" fmla="*/ 150 w 203"/>
                  <a:gd name="T97" fmla="*/ 180 h 196"/>
                  <a:gd name="T98" fmla="*/ 139 w 203"/>
                  <a:gd name="T99" fmla="*/ 188 h 196"/>
                  <a:gd name="T100" fmla="*/ 131 w 203"/>
                  <a:gd name="T101" fmla="*/ 184 h 196"/>
                  <a:gd name="T102" fmla="*/ 102 w 203"/>
                  <a:gd name="T103" fmla="*/ 166 h 196"/>
                  <a:gd name="T104" fmla="*/ 84 w 203"/>
                  <a:gd name="T105" fmla="*/ 159 h 196"/>
                  <a:gd name="T106" fmla="*/ 12 w 203"/>
                  <a:gd name="T107" fmla="*/ 165 h 196"/>
                  <a:gd name="T108" fmla="*/ 16 w 203"/>
                  <a:gd name="T109" fmla="*/ 145 h 196"/>
                  <a:gd name="T110" fmla="*/ 93 w 203"/>
                  <a:gd name="T111" fmla="*/ 170 h 196"/>
                  <a:gd name="T112" fmla="*/ 116 w 203"/>
                  <a:gd name="T113" fmla="*/ 183 h 196"/>
                  <a:gd name="T114" fmla="*/ 119 w 203"/>
                  <a:gd name="T115" fmla="*/ 186 h 196"/>
                  <a:gd name="T116" fmla="*/ 125 w 203"/>
                  <a:gd name="T117" fmla="*/ 187 h 196"/>
                  <a:gd name="T118" fmla="*/ 123 w 203"/>
                  <a:gd name="T119" fmla="*/ 18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96">
                    <a:moveTo>
                      <a:pt x="16" y="140"/>
                    </a:moveTo>
                    <a:lnTo>
                      <a:pt x="16" y="137"/>
                    </a:lnTo>
                    <a:lnTo>
                      <a:pt x="14" y="137"/>
                    </a:lnTo>
                    <a:lnTo>
                      <a:pt x="13" y="135"/>
                    </a:lnTo>
                    <a:lnTo>
                      <a:pt x="13" y="134"/>
                    </a:lnTo>
                    <a:lnTo>
                      <a:pt x="14" y="134"/>
                    </a:lnTo>
                    <a:lnTo>
                      <a:pt x="14" y="133"/>
                    </a:lnTo>
                    <a:lnTo>
                      <a:pt x="14" y="132"/>
                    </a:lnTo>
                    <a:lnTo>
                      <a:pt x="15" y="130"/>
                    </a:lnTo>
                    <a:lnTo>
                      <a:pt x="16" y="130"/>
                    </a:lnTo>
                    <a:lnTo>
                      <a:pt x="16" y="129"/>
                    </a:lnTo>
                    <a:lnTo>
                      <a:pt x="15" y="128"/>
                    </a:lnTo>
                    <a:lnTo>
                      <a:pt x="15" y="127"/>
                    </a:lnTo>
                    <a:lnTo>
                      <a:pt x="15" y="126"/>
                    </a:lnTo>
                    <a:lnTo>
                      <a:pt x="14" y="125"/>
                    </a:lnTo>
                    <a:lnTo>
                      <a:pt x="15" y="124"/>
                    </a:lnTo>
                    <a:lnTo>
                      <a:pt x="15" y="123"/>
                    </a:lnTo>
                    <a:lnTo>
                      <a:pt x="16" y="122"/>
                    </a:lnTo>
                    <a:lnTo>
                      <a:pt x="16" y="122"/>
                    </a:lnTo>
                    <a:lnTo>
                      <a:pt x="16" y="122"/>
                    </a:lnTo>
                    <a:lnTo>
                      <a:pt x="16" y="121"/>
                    </a:lnTo>
                    <a:lnTo>
                      <a:pt x="16" y="120"/>
                    </a:lnTo>
                    <a:lnTo>
                      <a:pt x="16" y="120"/>
                    </a:lnTo>
                    <a:lnTo>
                      <a:pt x="17" y="119"/>
                    </a:lnTo>
                    <a:lnTo>
                      <a:pt x="18" y="118"/>
                    </a:lnTo>
                    <a:lnTo>
                      <a:pt x="18" y="117"/>
                    </a:lnTo>
                    <a:lnTo>
                      <a:pt x="18" y="116"/>
                    </a:lnTo>
                    <a:lnTo>
                      <a:pt x="19" y="116"/>
                    </a:lnTo>
                    <a:lnTo>
                      <a:pt x="18" y="115"/>
                    </a:lnTo>
                    <a:lnTo>
                      <a:pt x="20" y="114"/>
                    </a:lnTo>
                    <a:lnTo>
                      <a:pt x="20" y="113"/>
                    </a:lnTo>
                    <a:lnTo>
                      <a:pt x="21" y="111"/>
                    </a:lnTo>
                    <a:lnTo>
                      <a:pt x="21" y="111"/>
                    </a:lnTo>
                    <a:lnTo>
                      <a:pt x="20" y="111"/>
                    </a:lnTo>
                    <a:lnTo>
                      <a:pt x="21" y="110"/>
                    </a:lnTo>
                    <a:lnTo>
                      <a:pt x="20" y="109"/>
                    </a:lnTo>
                    <a:lnTo>
                      <a:pt x="20" y="109"/>
                    </a:lnTo>
                    <a:lnTo>
                      <a:pt x="20" y="108"/>
                    </a:lnTo>
                    <a:lnTo>
                      <a:pt x="21" y="107"/>
                    </a:lnTo>
                    <a:lnTo>
                      <a:pt x="21" y="107"/>
                    </a:lnTo>
                    <a:lnTo>
                      <a:pt x="22" y="107"/>
                    </a:lnTo>
                    <a:lnTo>
                      <a:pt x="22" y="106"/>
                    </a:lnTo>
                    <a:lnTo>
                      <a:pt x="22" y="105"/>
                    </a:lnTo>
                    <a:lnTo>
                      <a:pt x="21" y="105"/>
                    </a:lnTo>
                    <a:lnTo>
                      <a:pt x="21" y="104"/>
                    </a:lnTo>
                    <a:lnTo>
                      <a:pt x="20" y="104"/>
                    </a:lnTo>
                    <a:lnTo>
                      <a:pt x="20" y="103"/>
                    </a:lnTo>
                    <a:lnTo>
                      <a:pt x="20" y="103"/>
                    </a:lnTo>
                    <a:lnTo>
                      <a:pt x="20" y="102"/>
                    </a:lnTo>
                    <a:lnTo>
                      <a:pt x="21" y="102"/>
                    </a:lnTo>
                    <a:lnTo>
                      <a:pt x="22" y="101"/>
                    </a:lnTo>
                    <a:lnTo>
                      <a:pt x="22" y="100"/>
                    </a:lnTo>
                    <a:lnTo>
                      <a:pt x="22" y="99"/>
                    </a:lnTo>
                    <a:lnTo>
                      <a:pt x="21" y="99"/>
                    </a:lnTo>
                    <a:lnTo>
                      <a:pt x="21" y="98"/>
                    </a:lnTo>
                    <a:lnTo>
                      <a:pt x="20" y="98"/>
                    </a:lnTo>
                    <a:lnTo>
                      <a:pt x="20" y="97"/>
                    </a:lnTo>
                    <a:lnTo>
                      <a:pt x="21" y="97"/>
                    </a:lnTo>
                    <a:lnTo>
                      <a:pt x="22" y="97"/>
                    </a:lnTo>
                    <a:lnTo>
                      <a:pt x="21" y="96"/>
                    </a:lnTo>
                    <a:lnTo>
                      <a:pt x="21" y="95"/>
                    </a:lnTo>
                    <a:lnTo>
                      <a:pt x="22" y="95"/>
                    </a:lnTo>
                    <a:lnTo>
                      <a:pt x="21" y="94"/>
                    </a:lnTo>
                    <a:lnTo>
                      <a:pt x="22" y="94"/>
                    </a:lnTo>
                    <a:lnTo>
                      <a:pt x="21" y="93"/>
                    </a:lnTo>
                    <a:lnTo>
                      <a:pt x="20" y="93"/>
                    </a:lnTo>
                    <a:lnTo>
                      <a:pt x="20" y="94"/>
                    </a:lnTo>
                    <a:lnTo>
                      <a:pt x="19" y="94"/>
                    </a:lnTo>
                    <a:lnTo>
                      <a:pt x="18" y="93"/>
                    </a:lnTo>
                    <a:lnTo>
                      <a:pt x="19" y="91"/>
                    </a:lnTo>
                    <a:lnTo>
                      <a:pt x="18" y="91"/>
                    </a:lnTo>
                    <a:lnTo>
                      <a:pt x="18" y="89"/>
                    </a:lnTo>
                    <a:lnTo>
                      <a:pt x="17" y="89"/>
                    </a:lnTo>
                    <a:lnTo>
                      <a:pt x="16" y="89"/>
                    </a:lnTo>
                    <a:lnTo>
                      <a:pt x="15" y="87"/>
                    </a:lnTo>
                    <a:lnTo>
                      <a:pt x="16" y="87"/>
                    </a:lnTo>
                    <a:lnTo>
                      <a:pt x="17" y="85"/>
                    </a:lnTo>
                    <a:lnTo>
                      <a:pt x="16" y="85"/>
                    </a:lnTo>
                    <a:lnTo>
                      <a:pt x="16" y="83"/>
                    </a:lnTo>
                    <a:lnTo>
                      <a:pt x="15" y="83"/>
                    </a:lnTo>
                    <a:lnTo>
                      <a:pt x="14" y="83"/>
                    </a:lnTo>
                    <a:lnTo>
                      <a:pt x="14" y="82"/>
                    </a:lnTo>
                    <a:lnTo>
                      <a:pt x="15" y="81"/>
                    </a:lnTo>
                    <a:lnTo>
                      <a:pt x="14" y="81"/>
                    </a:lnTo>
                    <a:lnTo>
                      <a:pt x="14" y="80"/>
                    </a:lnTo>
                    <a:lnTo>
                      <a:pt x="13" y="80"/>
                    </a:lnTo>
                    <a:lnTo>
                      <a:pt x="12" y="79"/>
                    </a:lnTo>
                    <a:lnTo>
                      <a:pt x="14" y="79"/>
                    </a:lnTo>
                    <a:lnTo>
                      <a:pt x="14" y="78"/>
                    </a:lnTo>
                    <a:lnTo>
                      <a:pt x="13" y="78"/>
                    </a:lnTo>
                    <a:lnTo>
                      <a:pt x="12" y="77"/>
                    </a:lnTo>
                    <a:lnTo>
                      <a:pt x="12" y="77"/>
                    </a:lnTo>
                    <a:lnTo>
                      <a:pt x="11" y="77"/>
                    </a:lnTo>
                    <a:lnTo>
                      <a:pt x="10" y="76"/>
                    </a:lnTo>
                    <a:lnTo>
                      <a:pt x="10" y="75"/>
                    </a:lnTo>
                    <a:lnTo>
                      <a:pt x="9" y="74"/>
                    </a:lnTo>
                    <a:lnTo>
                      <a:pt x="9" y="73"/>
                    </a:lnTo>
                    <a:lnTo>
                      <a:pt x="10" y="73"/>
                    </a:lnTo>
                    <a:lnTo>
                      <a:pt x="10" y="72"/>
                    </a:lnTo>
                    <a:lnTo>
                      <a:pt x="10" y="71"/>
                    </a:lnTo>
                    <a:lnTo>
                      <a:pt x="10" y="70"/>
                    </a:lnTo>
                    <a:lnTo>
                      <a:pt x="10" y="68"/>
                    </a:lnTo>
                    <a:lnTo>
                      <a:pt x="10" y="68"/>
                    </a:lnTo>
                    <a:lnTo>
                      <a:pt x="10" y="67"/>
                    </a:lnTo>
                    <a:lnTo>
                      <a:pt x="9" y="66"/>
                    </a:lnTo>
                    <a:lnTo>
                      <a:pt x="9" y="65"/>
                    </a:lnTo>
                    <a:lnTo>
                      <a:pt x="9" y="64"/>
                    </a:lnTo>
                    <a:lnTo>
                      <a:pt x="8" y="63"/>
                    </a:lnTo>
                    <a:lnTo>
                      <a:pt x="7" y="62"/>
                    </a:lnTo>
                    <a:lnTo>
                      <a:pt x="7" y="60"/>
                    </a:lnTo>
                    <a:lnTo>
                      <a:pt x="6" y="60"/>
                    </a:lnTo>
                    <a:lnTo>
                      <a:pt x="6" y="59"/>
                    </a:lnTo>
                    <a:lnTo>
                      <a:pt x="5" y="59"/>
                    </a:lnTo>
                    <a:lnTo>
                      <a:pt x="6" y="58"/>
                    </a:lnTo>
                    <a:lnTo>
                      <a:pt x="5" y="58"/>
                    </a:lnTo>
                    <a:lnTo>
                      <a:pt x="4" y="58"/>
                    </a:lnTo>
                    <a:lnTo>
                      <a:pt x="3" y="57"/>
                    </a:lnTo>
                    <a:lnTo>
                      <a:pt x="2" y="55"/>
                    </a:lnTo>
                    <a:lnTo>
                      <a:pt x="2" y="54"/>
                    </a:lnTo>
                    <a:lnTo>
                      <a:pt x="1" y="54"/>
                    </a:lnTo>
                    <a:lnTo>
                      <a:pt x="1" y="44"/>
                    </a:lnTo>
                    <a:lnTo>
                      <a:pt x="1" y="35"/>
                    </a:lnTo>
                    <a:lnTo>
                      <a:pt x="0" y="20"/>
                    </a:lnTo>
                    <a:lnTo>
                      <a:pt x="0" y="11"/>
                    </a:lnTo>
                    <a:lnTo>
                      <a:pt x="0" y="3"/>
                    </a:lnTo>
                    <a:lnTo>
                      <a:pt x="8" y="3"/>
                    </a:lnTo>
                    <a:lnTo>
                      <a:pt x="20" y="3"/>
                    </a:lnTo>
                    <a:lnTo>
                      <a:pt x="21" y="3"/>
                    </a:lnTo>
                    <a:lnTo>
                      <a:pt x="30" y="3"/>
                    </a:lnTo>
                    <a:lnTo>
                      <a:pt x="39" y="3"/>
                    </a:lnTo>
                    <a:lnTo>
                      <a:pt x="49" y="3"/>
                    </a:lnTo>
                    <a:lnTo>
                      <a:pt x="74" y="2"/>
                    </a:lnTo>
                    <a:lnTo>
                      <a:pt x="97" y="1"/>
                    </a:lnTo>
                    <a:lnTo>
                      <a:pt x="98" y="1"/>
                    </a:lnTo>
                    <a:lnTo>
                      <a:pt x="105" y="1"/>
                    </a:lnTo>
                    <a:lnTo>
                      <a:pt x="108" y="0"/>
                    </a:lnTo>
                    <a:lnTo>
                      <a:pt x="108" y="1"/>
                    </a:lnTo>
                    <a:lnTo>
                      <a:pt x="106" y="4"/>
                    </a:lnTo>
                    <a:lnTo>
                      <a:pt x="107" y="5"/>
                    </a:lnTo>
                    <a:lnTo>
                      <a:pt x="108" y="5"/>
                    </a:lnTo>
                    <a:lnTo>
                      <a:pt x="110" y="5"/>
                    </a:lnTo>
                    <a:lnTo>
                      <a:pt x="110" y="4"/>
                    </a:lnTo>
                    <a:lnTo>
                      <a:pt x="110" y="2"/>
                    </a:lnTo>
                    <a:lnTo>
                      <a:pt x="110" y="2"/>
                    </a:lnTo>
                    <a:lnTo>
                      <a:pt x="111" y="2"/>
                    </a:lnTo>
                    <a:lnTo>
                      <a:pt x="111" y="3"/>
                    </a:lnTo>
                    <a:lnTo>
                      <a:pt x="111" y="7"/>
                    </a:lnTo>
                    <a:lnTo>
                      <a:pt x="110" y="9"/>
                    </a:lnTo>
                    <a:lnTo>
                      <a:pt x="109" y="13"/>
                    </a:lnTo>
                    <a:lnTo>
                      <a:pt x="110" y="13"/>
                    </a:lnTo>
                    <a:lnTo>
                      <a:pt x="111" y="13"/>
                    </a:lnTo>
                    <a:lnTo>
                      <a:pt x="113" y="15"/>
                    </a:lnTo>
                    <a:lnTo>
                      <a:pt x="110" y="17"/>
                    </a:lnTo>
                    <a:lnTo>
                      <a:pt x="110" y="19"/>
                    </a:lnTo>
                    <a:lnTo>
                      <a:pt x="111" y="21"/>
                    </a:lnTo>
                    <a:lnTo>
                      <a:pt x="113" y="20"/>
                    </a:lnTo>
                    <a:lnTo>
                      <a:pt x="113" y="20"/>
                    </a:lnTo>
                    <a:lnTo>
                      <a:pt x="114" y="19"/>
                    </a:lnTo>
                    <a:lnTo>
                      <a:pt x="115" y="18"/>
                    </a:lnTo>
                    <a:lnTo>
                      <a:pt x="115" y="19"/>
                    </a:lnTo>
                    <a:lnTo>
                      <a:pt x="114" y="21"/>
                    </a:lnTo>
                    <a:lnTo>
                      <a:pt x="113" y="22"/>
                    </a:lnTo>
                    <a:lnTo>
                      <a:pt x="113" y="23"/>
                    </a:lnTo>
                    <a:lnTo>
                      <a:pt x="113" y="23"/>
                    </a:lnTo>
                    <a:lnTo>
                      <a:pt x="115" y="25"/>
                    </a:lnTo>
                    <a:lnTo>
                      <a:pt x="116" y="25"/>
                    </a:lnTo>
                    <a:lnTo>
                      <a:pt x="115" y="26"/>
                    </a:lnTo>
                    <a:lnTo>
                      <a:pt x="114" y="25"/>
                    </a:lnTo>
                    <a:lnTo>
                      <a:pt x="112" y="23"/>
                    </a:lnTo>
                    <a:lnTo>
                      <a:pt x="111" y="25"/>
                    </a:lnTo>
                    <a:lnTo>
                      <a:pt x="111" y="25"/>
                    </a:lnTo>
                    <a:lnTo>
                      <a:pt x="113" y="28"/>
                    </a:lnTo>
                    <a:lnTo>
                      <a:pt x="115" y="28"/>
                    </a:lnTo>
                    <a:lnTo>
                      <a:pt x="116" y="27"/>
                    </a:lnTo>
                    <a:lnTo>
                      <a:pt x="117" y="28"/>
                    </a:lnTo>
                    <a:lnTo>
                      <a:pt x="117" y="29"/>
                    </a:lnTo>
                    <a:lnTo>
                      <a:pt x="115" y="31"/>
                    </a:lnTo>
                    <a:lnTo>
                      <a:pt x="116" y="32"/>
                    </a:lnTo>
                    <a:lnTo>
                      <a:pt x="117" y="33"/>
                    </a:lnTo>
                    <a:lnTo>
                      <a:pt x="119" y="33"/>
                    </a:lnTo>
                    <a:lnTo>
                      <a:pt x="120" y="31"/>
                    </a:lnTo>
                    <a:lnTo>
                      <a:pt x="121" y="31"/>
                    </a:lnTo>
                    <a:lnTo>
                      <a:pt x="119" y="35"/>
                    </a:lnTo>
                    <a:lnTo>
                      <a:pt x="119" y="35"/>
                    </a:lnTo>
                    <a:lnTo>
                      <a:pt x="117" y="35"/>
                    </a:lnTo>
                    <a:lnTo>
                      <a:pt x="117" y="36"/>
                    </a:lnTo>
                    <a:lnTo>
                      <a:pt x="117" y="37"/>
                    </a:lnTo>
                    <a:lnTo>
                      <a:pt x="117" y="39"/>
                    </a:lnTo>
                    <a:lnTo>
                      <a:pt x="115" y="38"/>
                    </a:lnTo>
                    <a:lnTo>
                      <a:pt x="114" y="39"/>
                    </a:lnTo>
                    <a:lnTo>
                      <a:pt x="113" y="39"/>
                    </a:lnTo>
                    <a:lnTo>
                      <a:pt x="112" y="40"/>
                    </a:lnTo>
                    <a:lnTo>
                      <a:pt x="111" y="39"/>
                    </a:lnTo>
                    <a:lnTo>
                      <a:pt x="110" y="40"/>
                    </a:lnTo>
                    <a:lnTo>
                      <a:pt x="110" y="42"/>
                    </a:lnTo>
                    <a:lnTo>
                      <a:pt x="110" y="43"/>
                    </a:lnTo>
                    <a:lnTo>
                      <a:pt x="112" y="43"/>
                    </a:lnTo>
                    <a:lnTo>
                      <a:pt x="113" y="42"/>
                    </a:lnTo>
                    <a:lnTo>
                      <a:pt x="114" y="43"/>
                    </a:lnTo>
                    <a:lnTo>
                      <a:pt x="115" y="42"/>
                    </a:lnTo>
                    <a:lnTo>
                      <a:pt x="114" y="41"/>
                    </a:lnTo>
                    <a:lnTo>
                      <a:pt x="115" y="42"/>
                    </a:lnTo>
                    <a:lnTo>
                      <a:pt x="116" y="42"/>
                    </a:lnTo>
                    <a:lnTo>
                      <a:pt x="116" y="43"/>
                    </a:lnTo>
                    <a:lnTo>
                      <a:pt x="115" y="44"/>
                    </a:lnTo>
                    <a:lnTo>
                      <a:pt x="113" y="45"/>
                    </a:lnTo>
                    <a:lnTo>
                      <a:pt x="114" y="47"/>
                    </a:lnTo>
                    <a:lnTo>
                      <a:pt x="113" y="47"/>
                    </a:lnTo>
                    <a:lnTo>
                      <a:pt x="111" y="46"/>
                    </a:lnTo>
                    <a:lnTo>
                      <a:pt x="111" y="46"/>
                    </a:lnTo>
                    <a:lnTo>
                      <a:pt x="111" y="47"/>
                    </a:lnTo>
                    <a:lnTo>
                      <a:pt x="113" y="48"/>
                    </a:lnTo>
                    <a:lnTo>
                      <a:pt x="114" y="48"/>
                    </a:lnTo>
                    <a:lnTo>
                      <a:pt x="114" y="49"/>
                    </a:lnTo>
                    <a:lnTo>
                      <a:pt x="113" y="50"/>
                    </a:lnTo>
                    <a:lnTo>
                      <a:pt x="111" y="51"/>
                    </a:lnTo>
                    <a:lnTo>
                      <a:pt x="110" y="54"/>
                    </a:lnTo>
                    <a:lnTo>
                      <a:pt x="108" y="56"/>
                    </a:lnTo>
                    <a:lnTo>
                      <a:pt x="107" y="57"/>
                    </a:lnTo>
                    <a:lnTo>
                      <a:pt x="108" y="58"/>
                    </a:lnTo>
                    <a:lnTo>
                      <a:pt x="108" y="59"/>
                    </a:lnTo>
                    <a:lnTo>
                      <a:pt x="107" y="59"/>
                    </a:lnTo>
                    <a:lnTo>
                      <a:pt x="106" y="57"/>
                    </a:lnTo>
                    <a:lnTo>
                      <a:pt x="106" y="57"/>
                    </a:lnTo>
                    <a:lnTo>
                      <a:pt x="104" y="58"/>
                    </a:lnTo>
                    <a:lnTo>
                      <a:pt x="104" y="60"/>
                    </a:lnTo>
                    <a:lnTo>
                      <a:pt x="104" y="62"/>
                    </a:lnTo>
                    <a:lnTo>
                      <a:pt x="105" y="62"/>
                    </a:lnTo>
                    <a:lnTo>
                      <a:pt x="108" y="62"/>
                    </a:lnTo>
                    <a:lnTo>
                      <a:pt x="108" y="62"/>
                    </a:lnTo>
                    <a:lnTo>
                      <a:pt x="107" y="63"/>
                    </a:lnTo>
                    <a:lnTo>
                      <a:pt x="104" y="62"/>
                    </a:lnTo>
                    <a:lnTo>
                      <a:pt x="104" y="63"/>
                    </a:lnTo>
                    <a:lnTo>
                      <a:pt x="103" y="64"/>
                    </a:lnTo>
                    <a:lnTo>
                      <a:pt x="103" y="68"/>
                    </a:lnTo>
                    <a:lnTo>
                      <a:pt x="102" y="69"/>
                    </a:lnTo>
                    <a:lnTo>
                      <a:pt x="100" y="69"/>
                    </a:lnTo>
                    <a:lnTo>
                      <a:pt x="99" y="68"/>
                    </a:lnTo>
                    <a:lnTo>
                      <a:pt x="98" y="68"/>
                    </a:lnTo>
                    <a:lnTo>
                      <a:pt x="98" y="70"/>
                    </a:lnTo>
                    <a:lnTo>
                      <a:pt x="99" y="70"/>
                    </a:lnTo>
                    <a:lnTo>
                      <a:pt x="102" y="70"/>
                    </a:lnTo>
                    <a:lnTo>
                      <a:pt x="102" y="71"/>
                    </a:lnTo>
                    <a:lnTo>
                      <a:pt x="102" y="72"/>
                    </a:lnTo>
                    <a:lnTo>
                      <a:pt x="100" y="73"/>
                    </a:lnTo>
                    <a:lnTo>
                      <a:pt x="99" y="74"/>
                    </a:lnTo>
                    <a:lnTo>
                      <a:pt x="98" y="74"/>
                    </a:lnTo>
                    <a:lnTo>
                      <a:pt x="99" y="78"/>
                    </a:lnTo>
                    <a:lnTo>
                      <a:pt x="100" y="79"/>
                    </a:lnTo>
                    <a:lnTo>
                      <a:pt x="100" y="80"/>
                    </a:lnTo>
                    <a:lnTo>
                      <a:pt x="100" y="81"/>
                    </a:lnTo>
                    <a:lnTo>
                      <a:pt x="98" y="81"/>
                    </a:lnTo>
                    <a:lnTo>
                      <a:pt x="98" y="80"/>
                    </a:lnTo>
                    <a:lnTo>
                      <a:pt x="98" y="79"/>
                    </a:lnTo>
                    <a:lnTo>
                      <a:pt x="97" y="79"/>
                    </a:lnTo>
                    <a:lnTo>
                      <a:pt x="96" y="79"/>
                    </a:lnTo>
                    <a:lnTo>
                      <a:pt x="97" y="81"/>
                    </a:lnTo>
                    <a:lnTo>
                      <a:pt x="98" y="81"/>
                    </a:lnTo>
                    <a:lnTo>
                      <a:pt x="98" y="82"/>
                    </a:lnTo>
                    <a:lnTo>
                      <a:pt x="98" y="83"/>
                    </a:lnTo>
                    <a:lnTo>
                      <a:pt x="99" y="84"/>
                    </a:lnTo>
                    <a:lnTo>
                      <a:pt x="100" y="85"/>
                    </a:lnTo>
                    <a:lnTo>
                      <a:pt x="99" y="86"/>
                    </a:lnTo>
                    <a:lnTo>
                      <a:pt x="97" y="87"/>
                    </a:lnTo>
                    <a:lnTo>
                      <a:pt x="94" y="87"/>
                    </a:lnTo>
                    <a:lnTo>
                      <a:pt x="94" y="87"/>
                    </a:lnTo>
                    <a:lnTo>
                      <a:pt x="94" y="88"/>
                    </a:lnTo>
                    <a:lnTo>
                      <a:pt x="96" y="89"/>
                    </a:lnTo>
                    <a:lnTo>
                      <a:pt x="96" y="91"/>
                    </a:lnTo>
                    <a:lnTo>
                      <a:pt x="95" y="94"/>
                    </a:lnTo>
                    <a:lnTo>
                      <a:pt x="98" y="96"/>
                    </a:lnTo>
                    <a:lnTo>
                      <a:pt x="98" y="97"/>
                    </a:lnTo>
                    <a:lnTo>
                      <a:pt x="97" y="99"/>
                    </a:lnTo>
                    <a:lnTo>
                      <a:pt x="95" y="99"/>
                    </a:lnTo>
                    <a:lnTo>
                      <a:pt x="95" y="100"/>
                    </a:lnTo>
                    <a:lnTo>
                      <a:pt x="112" y="99"/>
                    </a:lnTo>
                    <a:lnTo>
                      <a:pt x="117" y="99"/>
                    </a:lnTo>
                    <a:lnTo>
                      <a:pt x="126" y="99"/>
                    </a:lnTo>
                    <a:lnTo>
                      <a:pt x="137" y="98"/>
                    </a:lnTo>
                    <a:lnTo>
                      <a:pt x="137" y="98"/>
                    </a:lnTo>
                    <a:lnTo>
                      <a:pt x="145" y="97"/>
                    </a:lnTo>
                    <a:lnTo>
                      <a:pt x="148" y="97"/>
                    </a:lnTo>
                    <a:lnTo>
                      <a:pt x="164" y="96"/>
                    </a:lnTo>
                    <a:lnTo>
                      <a:pt x="168" y="95"/>
                    </a:lnTo>
                    <a:lnTo>
                      <a:pt x="169" y="96"/>
                    </a:lnTo>
                    <a:lnTo>
                      <a:pt x="169" y="97"/>
                    </a:lnTo>
                    <a:lnTo>
                      <a:pt x="169" y="97"/>
                    </a:lnTo>
                    <a:lnTo>
                      <a:pt x="168" y="98"/>
                    </a:lnTo>
                    <a:lnTo>
                      <a:pt x="168" y="99"/>
                    </a:lnTo>
                    <a:lnTo>
                      <a:pt x="168" y="99"/>
                    </a:lnTo>
                    <a:lnTo>
                      <a:pt x="168" y="100"/>
                    </a:lnTo>
                    <a:lnTo>
                      <a:pt x="168" y="101"/>
                    </a:lnTo>
                    <a:lnTo>
                      <a:pt x="168" y="101"/>
                    </a:lnTo>
                    <a:lnTo>
                      <a:pt x="168" y="103"/>
                    </a:lnTo>
                    <a:lnTo>
                      <a:pt x="167" y="103"/>
                    </a:lnTo>
                    <a:lnTo>
                      <a:pt x="167" y="105"/>
                    </a:lnTo>
                    <a:lnTo>
                      <a:pt x="166" y="105"/>
                    </a:lnTo>
                    <a:lnTo>
                      <a:pt x="166" y="105"/>
                    </a:lnTo>
                    <a:lnTo>
                      <a:pt x="166" y="105"/>
                    </a:lnTo>
                    <a:lnTo>
                      <a:pt x="166" y="107"/>
                    </a:lnTo>
                    <a:lnTo>
                      <a:pt x="166" y="109"/>
                    </a:lnTo>
                    <a:lnTo>
                      <a:pt x="166" y="109"/>
                    </a:lnTo>
                    <a:lnTo>
                      <a:pt x="166" y="109"/>
                    </a:lnTo>
                    <a:lnTo>
                      <a:pt x="165" y="109"/>
                    </a:lnTo>
                    <a:lnTo>
                      <a:pt x="165" y="111"/>
                    </a:lnTo>
                    <a:lnTo>
                      <a:pt x="166" y="111"/>
                    </a:lnTo>
                    <a:lnTo>
                      <a:pt x="165" y="111"/>
                    </a:lnTo>
                    <a:lnTo>
                      <a:pt x="165" y="112"/>
                    </a:lnTo>
                    <a:lnTo>
                      <a:pt x="166" y="112"/>
                    </a:lnTo>
                    <a:lnTo>
                      <a:pt x="165" y="113"/>
                    </a:lnTo>
                    <a:lnTo>
                      <a:pt x="166" y="113"/>
                    </a:lnTo>
                    <a:lnTo>
                      <a:pt x="166" y="113"/>
                    </a:lnTo>
                    <a:lnTo>
                      <a:pt x="167" y="113"/>
                    </a:lnTo>
                    <a:lnTo>
                      <a:pt x="166" y="115"/>
                    </a:lnTo>
                    <a:lnTo>
                      <a:pt x="168" y="118"/>
                    </a:lnTo>
                    <a:lnTo>
                      <a:pt x="168" y="118"/>
                    </a:lnTo>
                    <a:lnTo>
                      <a:pt x="169" y="120"/>
                    </a:lnTo>
                    <a:lnTo>
                      <a:pt x="170" y="120"/>
                    </a:lnTo>
                    <a:lnTo>
                      <a:pt x="171" y="121"/>
                    </a:lnTo>
                    <a:lnTo>
                      <a:pt x="172" y="121"/>
                    </a:lnTo>
                    <a:lnTo>
                      <a:pt x="172" y="122"/>
                    </a:lnTo>
                    <a:lnTo>
                      <a:pt x="172" y="122"/>
                    </a:lnTo>
                    <a:lnTo>
                      <a:pt x="172" y="123"/>
                    </a:lnTo>
                    <a:lnTo>
                      <a:pt x="172" y="125"/>
                    </a:lnTo>
                    <a:lnTo>
                      <a:pt x="174" y="126"/>
                    </a:lnTo>
                    <a:lnTo>
                      <a:pt x="174" y="127"/>
                    </a:lnTo>
                    <a:lnTo>
                      <a:pt x="174" y="127"/>
                    </a:lnTo>
                    <a:lnTo>
                      <a:pt x="175" y="128"/>
                    </a:lnTo>
                    <a:lnTo>
                      <a:pt x="175" y="128"/>
                    </a:lnTo>
                    <a:lnTo>
                      <a:pt x="174" y="129"/>
                    </a:lnTo>
                    <a:lnTo>
                      <a:pt x="174" y="130"/>
                    </a:lnTo>
                    <a:lnTo>
                      <a:pt x="175" y="130"/>
                    </a:lnTo>
                    <a:lnTo>
                      <a:pt x="175" y="132"/>
                    </a:lnTo>
                    <a:lnTo>
                      <a:pt x="176" y="132"/>
                    </a:lnTo>
                    <a:lnTo>
                      <a:pt x="176" y="133"/>
                    </a:lnTo>
                    <a:lnTo>
                      <a:pt x="177" y="135"/>
                    </a:lnTo>
                    <a:lnTo>
                      <a:pt x="171" y="136"/>
                    </a:lnTo>
                    <a:lnTo>
                      <a:pt x="170" y="134"/>
                    </a:lnTo>
                    <a:lnTo>
                      <a:pt x="162" y="132"/>
                    </a:lnTo>
                    <a:lnTo>
                      <a:pt x="157" y="128"/>
                    </a:lnTo>
                    <a:lnTo>
                      <a:pt x="150" y="128"/>
                    </a:lnTo>
                    <a:lnTo>
                      <a:pt x="148" y="132"/>
                    </a:lnTo>
                    <a:lnTo>
                      <a:pt x="144" y="138"/>
                    </a:lnTo>
                    <a:lnTo>
                      <a:pt x="145" y="142"/>
                    </a:lnTo>
                    <a:lnTo>
                      <a:pt x="150" y="143"/>
                    </a:lnTo>
                    <a:lnTo>
                      <a:pt x="156" y="144"/>
                    </a:lnTo>
                    <a:lnTo>
                      <a:pt x="161" y="143"/>
                    </a:lnTo>
                    <a:lnTo>
                      <a:pt x="165" y="138"/>
                    </a:lnTo>
                    <a:lnTo>
                      <a:pt x="169" y="140"/>
                    </a:lnTo>
                    <a:lnTo>
                      <a:pt x="171" y="137"/>
                    </a:lnTo>
                    <a:lnTo>
                      <a:pt x="172" y="139"/>
                    </a:lnTo>
                    <a:lnTo>
                      <a:pt x="174" y="137"/>
                    </a:lnTo>
                    <a:lnTo>
                      <a:pt x="174" y="138"/>
                    </a:lnTo>
                    <a:lnTo>
                      <a:pt x="172" y="142"/>
                    </a:lnTo>
                    <a:lnTo>
                      <a:pt x="167" y="144"/>
                    </a:lnTo>
                    <a:lnTo>
                      <a:pt x="168" y="148"/>
                    </a:lnTo>
                    <a:lnTo>
                      <a:pt x="172" y="146"/>
                    </a:lnTo>
                    <a:lnTo>
                      <a:pt x="173" y="150"/>
                    </a:lnTo>
                    <a:lnTo>
                      <a:pt x="176" y="151"/>
                    </a:lnTo>
                    <a:lnTo>
                      <a:pt x="178" y="150"/>
                    </a:lnTo>
                    <a:lnTo>
                      <a:pt x="178" y="144"/>
                    </a:lnTo>
                    <a:lnTo>
                      <a:pt x="183" y="142"/>
                    </a:lnTo>
                    <a:lnTo>
                      <a:pt x="183" y="145"/>
                    </a:lnTo>
                    <a:lnTo>
                      <a:pt x="185" y="146"/>
                    </a:lnTo>
                    <a:lnTo>
                      <a:pt x="184" y="147"/>
                    </a:lnTo>
                    <a:lnTo>
                      <a:pt x="185" y="152"/>
                    </a:lnTo>
                    <a:lnTo>
                      <a:pt x="184" y="152"/>
                    </a:lnTo>
                    <a:lnTo>
                      <a:pt x="187" y="154"/>
                    </a:lnTo>
                    <a:lnTo>
                      <a:pt x="185" y="155"/>
                    </a:lnTo>
                    <a:lnTo>
                      <a:pt x="182" y="152"/>
                    </a:lnTo>
                    <a:lnTo>
                      <a:pt x="180" y="156"/>
                    </a:lnTo>
                    <a:lnTo>
                      <a:pt x="176" y="156"/>
                    </a:lnTo>
                    <a:lnTo>
                      <a:pt x="178" y="159"/>
                    </a:lnTo>
                    <a:lnTo>
                      <a:pt x="178" y="159"/>
                    </a:lnTo>
                    <a:lnTo>
                      <a:pt x="182" y="161"/>
                    </a:lnTo>
                    <a:lnTo>
                      <a:pt x="183" y="162"/>
                    </a:lnTo>
                    <a:lnTo>
                      <a:pt x="178" y="161"/>
                    </a:lnTo>
                    <a:lnTo>
                      <a:pt x="175" y="159"/>
                    </a:lnTo>
                    <a:lnTo>
                      <a:pt x="174" y="159"/>
                    </a:lnTo>
                    <a:lnTo>
                      <a:pt x="177" y="163"/>
                    </a:lnTo>
                    <a:lnTo>
                      <a:pt x="173" y="162"/>
                    </a:lnTo>
                    <a:lnTo>
                      <a:pt x="172" y="163"/>
                    </a:lnTo>
                    <a:lnTo>
                      <a:pt x="174" y="164"/>
                    </a:lnTo>
                    <a:lnTo>
                      <a:pt x="172" y="164"/>
                    </a:lnTo>
                    <a:lnTo>
                      <a:pt x="181" y="170"/>
                    </a:lnTo>
                    <a:lnTo>
                      <a:pt x="182" y="173"/>
                    </a:lnTo>
                    <a:lnTo>
                      <a:pt x="187" y="173"/>
                    </a:lnTo>
                    <a:lnTo>
                      <a:pt x="189" y="176"/>
                    </a:lnTo>
                    <a:lnTo>
                      <a:pt x="192" y="175"/>
                    </a:lnTo>
                    <a:lnTo>
                      <a:pt x="193" y="178"/>
                    </a:lnTo>
                    <a:lnTo>
                      <a:pt x="195" y="175"/>
                    </a:lnTo>
                    <a:lnTo>
                      <a:pt x="198" y="178"/>
                    </a:lnTo>
                    <a:lnTo>
                      <a:pt x="199" y="181"/>
                    </a:lnTo>
                    <a:lnTo>
                      <a:pt x="202" y="181"/>
                    </a:lnTo>
                    <a:lnTo>
                      <a:pt x="199" y="184"/>
                    </a:lnTo>
                    <a:lnTo>
                      <a:pt x="203" y="185"/>
                    </a:lnTo>
                    <a:lnTo>
                      <a:pt x="201" y="187"/>
                    </a:lnTo>
                    <a:lnTo>
                      <a:pt x="199" y="185"/>
                    </a:lnTo>
                    <a:lnTo>
                      <a:pt x="199" y="188"/>
                    </a:lnTo>
                    <a:lnTo>
                      <a:pt x="197" y="189"/>
                    </a:lnTo>
                    <a:lnTo>
                      <a:pt x="198" y="191"/>
                    </a:lnTo>
                    <a:lnTo>
                      <a:pt x="194" y="187"/>
                    </a:lnTo>
                    <a:lnTo>
                      <a:pt x="193" y="189"/>
                    </a:lnTo>
                    <a:lnTo>
                      <a:pt x="188" y="196"/>
                    </a:lnTo>
                    <a:lnTo>
                      <a:pt x="193" y="185"/>
                    </a:lnTo>
                    <a:lnTo>
                      <a:pt x="191" y="184"/>
                    </a:lnTo>
                    <a:lnTo>
                      <a:pt x="190" y="187"/>
                    </a:lnTo>
                    <a:lnTo>
                      <a:pt x="188" y="188"/>
                    </a:lnTo>
                    <a:lnTo>
                      <a:pt x="188" y="185"/>
                    </a:lnTo>
                    <a:lnTo>
                      <a:pt x="185" y="182"/>
                    </a:lnTo>
                    <a:lnTo>
                      <a:pt x="185" y="181"/>
                    </a:lnTo>
                    <a:lnTo>
                      <a:pt x="184" y="181"/>
                    </a:lnTo>
                    <a:lnTo>
                      <a:pt x="178" y="179"/>
                    </a:lnTo>
                    <a:lnTo>
                      <a:pt x="179" y="177"/>
                    </a:lnTo>
                    <a:lnTo>
                      <a:pt x="172" y="178"/>
                    </a:lnTo>
                    <a:lnTo>
                      <a:pt x="173" y="175"/>
                    </a:lnTo>
                    <a:lnTo>
                      <a:pt x="170" y="173"/>
                    </a:lnTo>
                    <a:lnTo>
                      <a:pt x="170" y="171"/>
                    </a:lnTo>
                    <a:lnTo>
                      <a:pt x="164" y="171"/>
                    </a:lnTo>
                    <a:lnTo>
                      <a:pt x="164" y="169"/>
                    </a:lnTo>
                    <a:lnTo>
                      <a:pt x="162" y="170"/>
                    </a:lnTo>
                    <a:lnTo>
                      <a:pt x="158" y="167"/>
                    </a:lnTo>
                    <a:lnTo>
                      <a:pt x="157" y="169"/>
                    </a:lnTo>
                    <a:lnTo>
                      <a:pt x="156" y="165"/>
                    </a:lnTo>
                    <a:lnTo>
                      <a:pt x="154" y="168"/>
                    </a:lnTo>
                    <a:lnTo>
                      <a:pt x="156" y="171"/>
                    </a:lnTo>
                    <a:lnTo>
                      <a:pt x="162" y="173"/>
                    </a:lnTo>
                    <a:lnTo>
                      <a:pt x="161" y="173"/>
                    </a:lnTo>
                    <a:lnTo>
                      <a:pt x="162" y="176"/>
                    </a:lnTo>
                    <a:lnTo>
                      <a:pt x="161" y="177"/>
                    </a:lnTo>
                    <a:lnTo>
                      <a:pt x="162" y="179"/>
                    </a:lnTo>
                    <a:lnTo>
                      <a:pt x="159" y="179"/>
                    </a:lnTo>
                    <a:lnTo>
                      <a:pt x="160" y="184"/>
                    </a:lnTo>
                    <a:lnTo>
                      <a:pt x="162" y="183"/>
                    </a:lnTo>
                    <a:lnTo>
                      <a:pt x="160" y="186"/>
                    </a:lnTo>
                    <a:lnTo>
                      <a:pt x="155" y="190"/>
                    </a:lnTo>
                    <a:lnTo>
                      <a:pt x="153" y="186"/>
                    </a:lnTo>
                    <a:lnTo>
                      <a:pt x="154" y="183"/>
                    </a:lnTo>
                    <a:lnTo>
                      <a:pt x="152" y="181"/>
                    </a:lnTo>
                    <a:lnTo>
                      <a:pt x="152" y="183"/>
                    </a:lnTo>
                    <a:lnTo>
                      <a:pt x="150" y="180"/>
                    </a:lnTo>
                    <a:lnTo>
                      <a:pt x="148" y="182"/>
                    </a:lnTo>
                    <a:lnTo>
                      <a:pt x="147" y="179"/>
                    </a:lnTo>
                    <a:lnTo>
                      <a:pt x="145" y="178"/>
                    </a:lnTo>
                    <a:lnTo>
                      <a:pt x="145" y="181"/>
                    </a:lnTo>
                    <a:lnTo>
                      <a:pt x="139" y="181"/>
                    </a:lnTo>
                    <a:lnTo>
                      <a:pt x="141" y="183"/>
                    </a:lnTo>
                    <a:lnTo>
                      <a:pt x="139" y="185"/>
                    </a:lnTo>
                    <a:lnTo>
                      <a:pt x="138" y="183"/>
                    </a:lnTo>
                    <a:lnTo>
                      <a:pt x="139" y="188"/>
                    </a:lnTo>
                    <a:lnTo>
                      <a:pt x="137" y="187"/>
                    </a:lnTo>
                    <a:lnTo>
                      <a:pt x="137" y="189"/>
                    </a:lnTo>
                    <a:lnTo>
                      <a:pt x="133" y="190"/>
                    </a:lnTo>
                    <a:lnTo>
                      <a:pt x="133" y="188"/>
                    </a:lnTo>
                    <a:lnTo>
                      <a:pt x="131" y="187"/>
                    </a:lnTo>
                    <a:lnTo>
                      <a:pt x="129" y="190"/>
                    </a:lnTo>
                    <a:lnTo>
                      <a:pt x="127" y="187"/>
                    </a:lnTo>
                    <a:lnTo>
                      <a:pt x="131" y="185"/>
                    </a:lnTo>
                    <a:lnTo>
                      <a:pt x="131" y="184"/>
                    </a:lnTo>
                    <a:lnTo>
                      <a:pt x="128" y="183"/>
                    </a:lnTo>
                    <a:lnTo>
                      <a:pt x="126" y="180"/>
                    </a:lnTo>
                    <a:lnTo>
                      <a:pt x="121" y="179"/>
                    </a:lnTo>
                    <a:lnTo>
                      <a:pt x="119" y="181"/>
                    </a:lnTo>
                    <a:lnTo>
                      <a:pt x="115" y="177"/>
                    </a:lnTo>
                    <a:lnTo>
                      <a:pt x="113" y="173"/>
                    </a:lnTo>
                    <a:lnTo>
                      <a:pt x="106" y="171"/>
                    </a:lnTo>
                    <a:lnTo>
                      <a:pt x="102" y="171"/>
                    </a:lnTo>
                    <a:lnTo>
                      <a:pt x="102" y="166"/>
                    </a:lnTo>
                    <a:lnTo>
                      <a:pt x="98" y="166"/>
                    </a:lnTo>
                    <a:lnTo>
                      <a:pt x="98" y="160"/>
                    </a:lnTo>
                    <a:lnTo>
                      <a:pt x="89" y="163"/>
                    </a:lnTo>
                    <a:lnTo>
                      <a:pt x="88" y="161"/>
                    </a:lnTo>
                    <a:lnTo>
                      <a:pt x="89" y="159"/>
                    </a:lnTo>
                    <a:lnTo>
                      <a:pt x="90" y="159"/>
                    </a:lnTo>
                    <a:lnTo>
                      <a:pt x="90" y="157"/>
                    </a:lnTo>
                    <a:lnTo>
                      <a:pt x="84" y="157"/>
                    </a:lnTo>
                    <a:lnTo>
                      <a:pt x="84" y="159"/>
                    </a:lnTo>
                    <a:lnTo>
                      <a:pt x="78" y="163"/>
                    </a:lnTo>
                    <a:lnTo>
                      <a:pt x="78" y="161"/>
                    </a:lnTo>
                    <a:lnTo>
                      <a:pt x="75" y="161"/>
                    </a:lnTo>
                    <a:lnTo>
                      <a:pt x="81" y="169"/>
                    </a:lnTo>
                    <a:lnTo>
                      <a:pt x="72" y="173"/>
                    </a:lnTo>
                    <a:lnTo>
                      <a:pt x="60" y="171"/>
                    </a:lnTo>
                    <a:lnTo>
                      <a:pt x="35" y="161"/>
                    </a:lnTo>
                    <a:lnTo>
                      <a:pt x="16" y="163"/>
                    </a:lnTo>
                    <a:lnTo>
                      <a:pt x="12" y="165"/>
                    </a:lnTo>
                    <a:lnTo>
                      <a:pt x="8" y="161"/>
                    </a:lnTo>
                    <a:lnTo>
                      <a:pt x="12" y="159"/>
                    </a:lnTo>
                    <a:lnTo>
                      <a:pt x="14" y="152"/>
                    </a:lnTo>
                    <a:lnTo>
                      <a:pt x="16" y="149"/>
                    </a:lnTo>
                    <a:lnTo>
                      <a:pt x="15" y="147"/>
                    </a:lnTo>
                    <a:lnTo>
                      <a:pt x="16" y="146"/>
                    </a:lnTo>
                    <a:lnTo>
                      <a:pt x="16" y="146"/>
                    </a:lnTo>
                    <a:lnTo>
                      <a:pt x="16" y="145"/>
                    </a:lnTo>
                    <a:lnTo>
                      <a:pt x="16" y="145"/>
                    </a:lnTo>
                    <a:lnTo>
                      <a:pt x="16" y="144"/>
                    </a:lnTo>
                    <a:lnTo>
                      <a:pt x="16" y="144"/>
                    </a:lnTo>
                    <a:lnTo>
                      <a:pt x="16" y="143"/>
                    </a:lnTo>
                    <a:lnTo>
                      <a:pt x="16" y="143"/>
                    </a:lnTo>
                    <a:lnTo>
                      <a:pt x="15" y="141"/>
                    </a:lnTo>
                    <a:lnTo>
                      <a:pt x="16" y="140"/>
                    </a:lnTo>
                    <a:close/>
                    <a:moveTo>
                      <a:pt x="83" y="169"/>
                    </a:moveTo>
                    <a:lnTo>
                      <a:pt x="87" y="167"/>
                    </a:lnTo>
                    <a:lnTo>
                      <a:pt x="93" y="170"/>
                    </a:lnTo>
                    <a:lnTo>
                      <a:pt x="96" y="170"/>
                    </a:lnTo>
                    <a:lnTo>
                      <a:pt x="93" y="172"/>
                    </a:lnTo>
                    <a:lnTo>
                      <a:pt x="94" y="174"/>
                    </a:lnTo>
                    <a:lnTo>
                      <a:pt x="90" y="175"/>
                    </a:lnTo>
                    <a:lnTo>
                      <a:pt x="83" y="169"/>
                    </a:lnTo>
                    <a:close/>
                    <a:moveTo>
                      <a:pt x="110" y="181"/>
                    </a:moveTo>
                    <a:lnTo>
                      <a:pt x="112" y="182"/>
                    </a:lnTo>
                    <a:lnTo>
                      <a:pt x="115" y="179"/>
                    </a:lnTo>
                    <a:lnTo>
                      <a:pt x="116" y="183"/>
                    </a:lnTo>
                    <a:lnTo>
                      <a:pt x="117" y="181"/>
                    </a:lnTo>
                    <a:lnTo>
                      <a:pt x="117" y="183"/>
                    </a:lnTo>
                    <a:lnTo>
                      <a:pt x="116" y="183"/>
                    </a:lnTo>
                    <a:lnTo>
                      <a:pt x="116" y="182"/>
                    </a:lnTo>
                    <a:lnTo>
                      <a:pt x="116" y="183"/>
                    </a:lnTo>
                    <a:lnTo>
                      <a:pt x="118" y="184"/>
                    </a:lnTo>
                    <a:lnTo>
                      <a:pt x="117" y="185"/>
                    </a:lnTo>
                    <a:lnTo>
                      <a:pt x="119" y="184"/>
                    </a:lnTo>
                    <a:lnTo>
                      <a:pt x="119" y="186"/>
                    </a:lnTo>
                    <a:lnTo>
                      <a:pt x="113" y="185"/>
                    </a:lnTo>
                    <a:lnTo>
                      <a:pt x="110" y="181"/>
                    </a:lnTo>
                    <a:close/>
                    <a:moveTo>
                      <a:pt x="127" y="184"/>
                    </a:moveTo>
                    <a:lnTo>
                      <a:pt x="125" y="185"/>
                    </a:lnTo>
                    <a:lnTo>
                      <a:pt x="125" y="183"/>
                    </a:lnTo>
                    <a:lnTo>
                      <a:pt x="125" y="183"/>
                    </a:lnTo>
                    <a:lnTo>
                      <a:pt x="125" y="186"/>
                    </a:lnTo>
                    <a:lnTo>
                      <a:pt x="126" y="185"/>
                    </a:lnTo>
                    <a:lnTo>
                      <a:pt x="125" y="187"/>
                    </a:lnTo>
                    <a:lnTo>
                      <a:pt x="124" y="187"/>
                    </a:lnTo>
                    <a:lnTo>
                      <a:pt x="124" y="185"/>
                    </a:lnTo>
                    <a:lnTo>
                      <a:pt x="122" y="187"/>
                    </a:lnTo>
                    <a:lnTo>
                      <a:pt x="123" y="183"/>
                    </a:lnTo>
                    <a:lnTo>
                      <a:pt x="121" y="185"/>
                    </a:lnTo>
                    <a:lnTo>
                      <a:pt x="122" y="187"/>
                    </a:lnTo>
                    <a:lnTo>
                      <a:pt x="119" y="186"/>
                    </a:lnTo>
                    <a:lnTo>
                      <a:pt x="119" y="183"/>
                    </a:lnTo>
                    <a:lnTo>
                      <a:pt x="123" y="182"/>
                    </a:lnTo>
                    <a:lnTo>
                      <a:pt x="124" y="181"/>
                    </a:lnTo>
                    <a:lnTo>
                      <a:pt x="127" y="184"/>
                    </a:lnTo>
                    <a:close/>
                  </a:path>
                </a:pathLst>
              </a:custGeom>
              <a:solidFill>
                <a:schemeClr val="accent1">
                  <a:lumMod val="75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54"/>
              <p:cNvSpPr>
                <a:spLocks noEditPoints="1"/>
              </p:cNvSpPr>
              <p:nvPr/>
            </p:nvSpPr>
            <p:spPr bwMode="auto">
              <a:xfrm>
                <a:off x="4959679" y="1254846"/>
                <a:ext cx="1006242" cy="1093285"/>
              </a:xfrm>
              <a:custGeom>
                <a:avLst/>
                <a:gdLst>
                  <a:gd name="T0" fmla="*/ 32 w 268"/>
                  <a:gd name="T1" fmla="*/ 19 h 315"/>
                  <a:gd name="T2" fmla="*/ 63 w 268"/>
                  <a:gd name="T3" fmla="*/ 36 h 315"/>
                  <a:gd name="T4" fmla="*/ 59 w 268"/>
                  <a:gd name="T5" fmla="*/ 59 h 315"/>
                  <a:gd name="T6" fmla="*/ 140 w 268"/>
                  <a:gd name="T7" fmla="*/ 103 h 315"/>
                  <a:gd name="T8" fmla="*/ 124 w 268"/>
                  <a:gd name="T9" fmla="*/ 115 h 315"/>
                  <a:gd name="T10" fmla="*/ 117 w 268"/>
                  <a:gd name="T11" fmla="*/ 119 h 315"/>
                  <a:gd name="T12" fmla="*/ 98 w 268"/>
                  <a:gd name="T13" fmla="*/ 134 h 315"/>
                  <a:gd name="T14" fmla="*/ 87 w 268"/>
                  <a:gd name="T15" fmla="*/ 146 h 315"/>
                  <a:gd name="T16" fmla="*/ 88 w 268"/>
                  <a:gd name="T17" fmla="*/ 137 h 315"/>
                  <a:gd name="T18" fmla="*/ 82 w 268"/>
                  <a:gd name="T19" fmla="*/ 139 h 315"/>
                  <a:gd name="T20" fmla="*/ 83 w 268"/>
                  <a:gd name="T21" fmla="*/ 130 h 315"/>
                  <a:gd name="T22" fmla="*/ 83 w 268"/>
                  <a:gd name="T23" fmla="*/ 124 h 315"/>
                  <a:gd name="T24" fmla="*/ 81 w 268"/>
                  <a:gd name="T25" fmla="*/ 120 h 315"/>
                  <a:gd name="T26" fmla="*/ 73 w 268"/>
                  <a:gd name="T27" fmla="*/ 116 h 315"/>
                  <a:gd name="T28" fmla="*/ 70 w 268"/>
                  <a:gd name="T29" fmla="*/ 111 h 315"/>
                  <a:gd name="T30" fmla="*/ 63 w 268"/>
                  <a:gd name="T31" fmla="*/ 109 h 315"/>
                  <a:gd name="T32" fmla="*/ 57 w 268"/>
                  <a:gd name="T33" fmla="*/ 109 h 315"/>
                  <a:gd name="T34" fmla="*/ 53 w 268"/>
                  <a:gd name="T35" fmla="*/ 108 h 315"/>
                  <a:gd name="T36" fmla="*/ 45 w 268"/>
                  <a:gd name="T37" fmla="*/ 105 h 315"/>
                  <a:gd name="T38" fmla="*/ 8 w 268"/>
                  <a:gd name="T39" fmla="*/ 90 h 315"/>
                  <a:gd name="T40" fmla="*/ 3 w 268"/>
                  <a:gd name="T41" fmla="*/ 85 h 315"/>
                  <a:gd name="T42" fmla="*/ 30 w 268"/>
                  <a:gd name="T43" fmla="*/ 68 h 315"/>
                  <a:gd name="T44" fmla="*/ 51 w 268"/>
                  <a:gd name="T45" fmla="*/ 48 h 315"/>
                  <a:gd name="T46" fmla="*/ 57 w 268"/>
                  <a:gd name="T47" fmla="*/ 66 h 315"/>
                  <a:gd name="T48" fmla="*/ 82 w 268"/>
                  <a:gd name="T49" fmla="*/ 65 h 315"/>
                  <a:gd name="T50" fmla="*/ 115 w 268"/>
                  <a:gd name="T51" fmla="*/ 83 h 315"/>
                  <a:gd name="T52" fmla="*/ 157 w 268"/>
                  <a:gd name="T53" fmla="*/ 62 h 315"/>
                  <a:gd name="T54" fmla="*/ 167 w 268"/>
                  <a:gd name="T55" fmla="*/ 74 h 315"/>
                  <a:gd name="T56" fmla="*/ 191 w 268"/>
                  <a:gd name="T57" fmla="*/ 83 h 315"/>
                  <a:gd name="T58" fmla="*/ 198 w 268"/>
                  <a:gd name="T59" fmla="*/ 93 h 315"/>
                  <a:gd name="T60" fmla="*/ 179 w 268"/>
                  <a:gd name="T61" fmla="*/ 95 h 315"/>
                  <a:gd name="T62" fmla="*/ 151 w 268"/>
                  <a:gd name="T63" fmla="*/ 95 h 315"/>
                  <a:gd name="T64" fmla="*/ 208 w 268"/>
                  <a:gd name="T65" fmla="*/ 91 h 315"/>
                  <a:gd name="T66" fmla="*/ 215 w 268"/>
                  <a:gd name="T67" fmla="*/ 93 h 315"/>
                  <a:gd name="T68" fmla="*/ 202 w 268"/>
                  <a:gd name="T69" fmla="*/ 95 h 315"/>
                  <a:gd name="T70" fmla="*/ 147 w 268"/>
                  <a:gd name="T71" fmla="*/ 280 h 315"/>
                  <a:gd name="T72" fmla="*/ 136 w 268"/>
                  <a:gd name="T73" fmla="*/ 214 h 315"/>
                  <a:gd name="T74" fmla="*/ 134 w 268"/>
                  <a:gd name="T75" fmla="*/ 193 h 315"/>
                  <a:gd name="T76" fmla="*/ 140 w 268"/>
                  <a:gd name="T77" fmla="*/ 159 h 315"/>
                  <a:gd name="T78" fmla="*/ 155 w 268"/>
                  <a:gd name="T79" fmla="*/ 161 h 315"/>
                  <a:gd name="T80" fmla="*/ 162 w 268"/>
                  <a:gd name="T81" fmla="*/ 133 h 315"/>
                  <a:gd name="T82" fmla="*/ 167 w 268"/>
                  <a:gd name="T83" fmla="*/ 117 h 315"/>
                  <a:gd name="T84" fmla="*/ 194 w 268"/>
                  <a:gd name="T85" fmla="*/ 114 h 315"/>
                  <a:gd name="T86" fmla="*/ 215 w 268"/>
                  <a:gd name="T87" fmla="*/ 125 h 315"/>
                  <a:gd name="T88" fmla="*/ 225 w 268"/>
                  <a:gd name="T89" fmla="*/ 136 h 315"/>
                  <a:gd name="T90" fmla="*/ 229 w 268"/>
                  <a:gd name="T91" fmla="*/ 156 h 315"/>
                  <a:gd name="T92" fmla="*/ 220 w 268"/>
                  <a:gd name="T93" fmla="*/ 192 h 315"/>
                  <a:gd name="T94" fmla="*/ 227 w 268"/>
                  <a:gd name="T95" fmla="*/ 206 h 315"/>
                  <a:gd name="T96" fmla="*/ 248 w 268"/>
                  <a:gd name="T97" fmla="*/ 187 h 315"/>
                  <a:gd name="T98" fmla="*/ 267 w 268"/>
                  <a:gd name="T99" fmla="*/ 242 h 315"/>
                  <a:gd name="T100" fmla="*/ 258 w 268"/>
                  <a:gd name="T101" fmla="*/ 257 h 315"/>
                  <a:gd name="T102" fmla="*/ 249 w 268"/>
                  <a:gd name="T103" fmla="*/ 284 h 315"/>
                  <a:gd name="T104" fmla="*/ 213 w 268"/>
                  <a:gd name="T105" fmla="*/ 309 h 315"/>
                  <a:gd name="T106" fmla="*/ 170 w 268"/>
                  <a:gd name="T107" fmla="*/ 31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8" h="315">
                    <a:moveTo>
                      <a:pt x="51" y="0"/>
                    </a:moveTo>
                    <a:lnTo>
                      <a:pt x="48" y="7"/>
                    </a:lnTo>
                    <a:lnTo>
                      <a:pt x="40" y="12"/>
                    </a:lnTo>
                    <a:lnTo>
                      <a:pt x="37" y="18"/>
                    </a:lnTo>
                    <a:lnTo>
                      <a:pt x="34" y="19"/>
                    </a:lnTo>
                    <a:lnTo>
                      <a:pt x="32" y="19"/>
                    </a:lnTo>
                    <a:lnTo>
                      <a:pt x="32" y="17"/>
                    </a:lnTo>
                    <a:lnTo>
                      <a:pt x="33" y="13"/>
                    </a:lnTo>
                    <a:lnTo>
                      <a:pt x="51" y="0"/>
                    </a:lnTo>
                    <a:close/>
                    <a:moveTo>
                      <a:pt x="55" y="44"/>
                    </a:moveTo>
                    <a:lnTo>
                      <a:pt x="57" y="41"/>
                    </a:lnTo>
                    <a:lnTo>
                      <a:pt x="63" y="36"/>
                    </a:lnTo>
                    <a:lnTo>
                      <a:pt x="75" y="34"/>
                    </a:lnTo>
                    <a:lnTo>
                      <a:pt x="79" y="36"/>
                    </a:lnTo>
                    <a:lnTo>
                      <a:pt x="77" y="37"/>
                    </a:lnTo>
                    <a:lnTo>
                      <a:pt x="72" y="40"/>
                    </a:lnTo>
                    <a:lnTo>
                      <a:pt x="63" y="48"/>
                    </a:lnTo>
                    <a:lnTo>
                      <a:pt x="59" y="59"/>
                    </a:lnTo>
                    <a:lnTo>
                      <a:pt x="57" y="53"/>
                    </a:lnTo>
                    <a:lnTo>
                      <a:pt x="53" y="52"/>
                    </a:lnTo>
                    <a:lnTo>
                      <a:pt x="52" y="47"/>
                    </a:lnTo>
                    <a:lnTo>
                      <a:pt x="55" y="44"/>
                    </a:lnTo>
                    <a:close/>
                    <a:moveTo>
                      <a:pt x="141" y="103"/>
                    </a:moveTo>
                    <a:lnTo>
                      <a:pt x="140" y="103"/>
                    </a:lnTo>
                    <a:lnTo>
                      <a:pt x="140" y="105"/>
                    </a:lnTo>
                    <a:lnTo>
                      <a:pt x="135" y="104"/>
                    </a:lnTo>
                    <a:lnTo>
                      <a:pt x="129" y="105"/>
                    </a:lnTo>
                    <a:lnTo>
                      <a:pt x="127" y="107"/>
                    </a:lnTo>
                    <a:lnTo>
                      <a:pt x="127" y="111"/>
                    </a:lnTo>
                    <a:lnTo>
                      <a:pt x="124" y="115"/>
                    </a:lnTo>
                    <a:lnTo>
                      <a:pt x="122" y="116"/>
                    </a:lnTo>
                    <a:lnTo>
                      <a:pt x="122" y="117"/>
                    </a:lnTo>
                    <a:lnTo>
                      <a:pt x="121" y="118"/>
                    </a:lnTo>
                    <a:lnTo>
                      <a:pt x="120" y="122"/>
                    </a:lnTo>
                    <a:lnTo>
                      <a:pt x="118" y="121"/>
                    </a:lnTo>
                    <a:lnTo>
                      <a:pt x="117" y="119"/>
                    </a:lnTo>
                    <a:lnTo>
                      <a:pt x="120" y="113"/>
                    </a:lnTo>
                    <a:lnTo>
                      <a:pt x="114" y="113"/>
                    </a:lnTo>
                    <a:lnTo>
                      <a:pt x="110" y="118"/>
                    </a:lnTo>
                    <a:lnTo>
                      <a:pt x="104" y="120"/>
                    </a:lnTo>
                    <a:lnTo>
                      <a:pt x="100" y="128"/>
                    </a:lnTo>
                    <a:lnTo>
                      <a:pt x="98" y="134"/>
                    </a:lnTo>
                    <a:lnTo>
                      <a:pt x="92" y="148"/>
                    </a:lnTo>
                    <a:lnTo>
                      <a:pt x="92" y="151"/>
                    </a:lnTo>
                    <a:lnTo>
                      <a:pt x="89" y="150"/>
                    </a:lnTo>
                    <a:lnTo>
                      <a:pt x="87" y="148"/>
                    </a:lnTo>
                    <a:lnTo>
                      <a:pt x="87" y="147"/>
                    </a:lnTo>
                    <a:lnTo>
                      <a:pt x="87" y="146"/>
                    </a:lnTo>
                    <a:lnTo>
                      <a:pt x="87" y="145"/>
                    </a:lnTo>
                    <a:lnTo>
                      <a:pt x="88" y="144"/>
                    </a:lnTo>
                    <a:lnTo>
                      <a:pt x="88" y="143"/>
                    </a:lnTo>
                    <a:lnTo>
                      <a:pt x="89" y="139"/>
                    </a:lnTo>
                    <a:lnTo>
                      <a:pt x="89" y="138"/>
                    </a:lnTo>
                    <a:lnTo>
                      <a:pt x="88" y="137"/>
                    </a:lnTo>
                    <a:lnTo>
                      <a:pt x="86" y="139"/>
                    </a:lnTo>
                    <a:lnTo>
                      <a:pt x="83" y="139"/>
                    </a:lnTo>
                    <a:lnTo>
                      <a:pt x="83" y="140"/>
                    </a:lnTo>
                    <a:lnTo>
                      <a:pt x="83" y="138"/>
                    </a:lnTo>
                    <a:lnTo>
                      <a:pt x="82" y="138"/>
                    </a:lnTo>
                    <a:lnTo>
                      <a:pt x="82" y="139"/>
                    </a:lnTo>
                    <a:lnTo>
                      <a:pt x="82" y="139"/>
                    </a:lnTo>
                    <a:lnTo>
                      <a:pt x="83" y="137"/>
                    </a:lnTo>
                    <a:lnTo>
                      <a:pt x="82" y="135"/>
                    </a:lnTo>
                    <a:lnTo>
                      <a:pt x="83" y="134"/>
                    </a:lnTo>
                    <a:lnTo>
                      <a:pt x="84" y="132"/>
                    </a:lnTo>
                    <a:lnTo>
                      <a:pt x="83" y="130"/>
                    </a:lnTo>
                    <a:lnTo>
                      <a:pt x="83" y="128"/>
                    </a:lnTo>
                    <a:lnTo>
                      <a:pt x="84" y="128"/>
                    </a:lnTo>
                    <a:lnTo>
                      <a:pt x="84" y="127"/>
                    </a:lnTo>
                    <a:lnTo>
                      <a:pt x="84" y="126"/>
                    </a:lnTo>
                    <a:lnTo>
                      <a:pt x="83" y="124"/>
                    </a:lnTo>
                    <a:lnTo>
                      <a:pt x="83" y="124"/>
                    </a:lnTo>
                    <a:lnTo>
                      <a:pt x="84" y="123"/>
                    </a:lnTo>
                    <a:lnTo>
                      <a:pt x="84" y="122"/>
                    </a:lnTo>
                    <a:lnTo>
                      <a:pt x="83" y="122"/>
                    </a:lnTo>
                    <a:lnTo>
                      <a:pt x="83" y="121"/>
                    </a:lnTo>
                    <a:lnTo>
                      <a:pt x="81" y="121"/>
                    </a:lnTo>
                    <a:lnTo>
                      <a:pt x="81" y="120"/>
                    </a:lnTo>
                    <a:lnTo>
                      <a:pt x="77" y="119"/>
                    </a:lnTo>
                    <a:lnTo>
                      <a:pt x="77" y="118"/>
                    </a:lnTo>
                    <a:lnTo>
                      <a:pt x="75" y="118"/>
                    </a:lnTo>
                    <a:lnTo>
                      <a:pt x="73" y="118"/>
                    </a:lnTo>
                    <a:lnTo>
                      <a:pt x="72" y="116"/>
                    </a:lnTo>
                    <a:lnTo>
                      <a:pt x="73" y="116"/>
                    </a:lnTo>
                    <a:lnTo>
                      <a:pt x="74" y="114"/>
                    </a:lnTo>
                    <a:lnTo>
                      <a:pt x="73" y="113"/>
                    </a:lnTo>
                    <a:lnTo>
                      <a:pt x="73" y="112"/>
                    </a:lnTo>
                    <a:lnTo>
                      <a:pt x="73" y="111"/>
                    </a:lnTo>
                    <a:lnTo>
                      <a:pt x="71" y="111"/>
                    </a:lnTo>
                    <a:lnTo>
                      <a:pt x="70" y="111"/>
                    </a:lnTo>
                    <a:lnTo>
                      <a:pt x="69" y="111"/>
                    </a:lnTo>
                    <a:lnTo>
                      <a:pt x="67" y="110"/>
                    </a:lnTo>
                    <a:lnTo>
                      <a:pt x="67" y="110"/>
                    </a:lnTo>
                    <a:lnTo>
                      <a:pt x="66" y="110"/>
                    </a:lnTo>
                    <a:lnTo>
                      <a:pt x="64" y="109"/>
                    </a:lnTo>
                    <a:lnTo>
                      <a:pt x="63" y="109"/>
                    </a:lnTo>
                    <a:lnTo>
                      <a:pt x="61" y="109"/>
                    </a:lnTo>
                    <a:lnTo>
                      <a:pt x="61" y="109"/>
                    </a:lnTo>
                    <a:lnTo>
                      <a:pt x="60" y="108"/>
                    </a:lnTo>
                    <a:lnTo>
                      <a:pt x="59" y="108"/>
                    </a:lnTo>
                    <a:lnTo>
                      <a:pt x="59" y="108"/>
                    </a:lnTo>
                    <a:lnTo>
                      <a:pt x="57" y="109"/>
                    </a:lnTo>
                    <a:lnTo>
                      <a:pt x="57" y="108"/>
                    </a:lnTo>
                    <a:lnTo>
                      <a:pt x="57" y="109"/>
                    </a:lnTo>
                    <a:lnTo>
                      <a:pt x="55" y="109"/>
                    </a:lnTo>
                    <a:lnTo>
                      <a:pt x="55" y="108"/>
                    </a:lnTo>
                    <a:lnTo>
                      <a:pt x="53" y="109"/>
                    </a:lnTo>
                    <a:lnTo>
                      <a:pt x="53" y="108"/>
                    </a:lnTo>
                    <a:lnTo>
                      <a:pt x="51" y="109"/>
                    </a:lnTo>
                    <a:lnTo>
                      <a:pt x="51" y="108"/>
                    </a:lnTo>
                    <a:lnTo>
                      <a:pt x="51" y="108"/>
                    </a:lnTo>
                    <a:lnTo>
                      <a:pt x="51" y="108"/>
                    </a:lnTo>
                    <a:lnTo>
                      <a:pt x="47" y="106"/>
                    </a:lnTo>
                    <a:lnTo>
                      <a:pt x="45" y="105"/>
                    </a:lnTo>
                    <a:lnTo>
                      <a:pt x="41" y="103"/>
                    </a:lnTo>
                    <a:lnTo>
                      <a:pt x="15" y="97"/>
                    </a:lnTo>
                    <a:lnTo>
                      <a:pt x="9" y="95"/>
                    </a:lnTo>
                    <a:lnTo>
                      <a:pt x="9" y="94"/>
                    </a:lnTo>
                    <a:lnTo>
                      <a:pt x="9" y="93"/>
                    </a:lnTo>
                    <a:lnTo>
                      <a:pt x="8" y="90"/>
                    </a:lnTo>
                    <a:lnTo>
                      <a:pt x="6" y="87"/>
                    </a:lnTo>
                    <a:lnTo>
                      <a:pt x="5" y="87"/>
                    </a:lnTo>
                    <a:lnTo>
                      <a:pt x="4" y="87"/>
                    </a:lnTo>
                    <a:lnTo>
                      <a:pt x="3" y="86"/>
                    </a:lnTo>
                    <a:lnTo>
                      <a:pt x="3" y="85"/>
                    </a:lnTo>
                    <a:lnTo>
                      <a:pt x="3" y="85"/>
                    </a:lnTo>
                    <a:lnTo>
                      <a:pt x="1" y="86"/>
                    </a:lnTo>
                    <a:lnTo>
                      <a:pt x="0" y="84"/>
                    </a:lnTo>
                    <a:lnTo>
                      <a:pt x="11" y="78"/>
                    </a:lnTo>
                    <a:lnTo>
                      <a:pt x="15" y="74"/>
                    </a:lnTo>
                    <a:lnTo>
                      <a:pt x="18" y="70"/>
                    </a:lnTo>
                    <a:lnTo>
                      <a:pt x="30" y="68"/>
                    </a:lnTo>
                    <a:lnTo>
                      <a:pt x="35" y="64"/>
                    </a:lnTo>
                    <a:lnTo>
                      <a:pt x="37" y="60"/>
                    </a:lnTo>
                    <a:lnTo>
                      <a:pt x="41" y="60"/>
                    </a:lnTo>
                    <a:lnTo>
                      <a:pt x="43" y="58"/>
                    </a:lnTo>
                    <a:lnTo>
                      <a:pt x="44" y="54"/>
                    </a:lnTo>
                    <a:lnTo>
                      <a:pt x="51" y="48"/>
                    </a:lnTo>
                    <a:lnTo>
                      <a:pt x="52" y="52"/>
                    </a:lnTo>
                    <a:lnTo>
                      <a:pt x="55" y="54"/>
                    </a:lnTo>
                    <a:lnTo>
                      <a:pt x="55" y="57"/>
                    </a:lnTo>
                    <a:lnTo>
                      <a:pt x="58" y="59"/>
                    </a:lnTo>
                    <a:lnTo>
                      <a:pt x="58" y="62"/>
                    </a:lnTo>
                    <a:lnTo>
                      <a:pt x="57" y="66"/>
                    </a:lnTo>
                    <a:lnTo>
                      <a:pt x="59" y="69"/>
                    </a:lnTo>
                    <a:lnTo>
                      <a:pt x="66" y="61"/>
                    </a:lnTo>
                    <a:lnTo>
                      <a:pt x="66" y="63"/>
                    </a:lnTo>
                    <a:lnTo>
                      <a:pt x="71" y="62"/>
                    </a:lnTo>
                    <a:lnTo>
                      <a:pt x="75" y="62"/>
                    </a:lnTo>
                    <a:lnTo>
                      <a:pt x="82" y="65"/>
                    </a:lnTo>
                    <a:lnTo>
                      <a:pt x="92" y="80"/>
                    </a:lnTo>
                    <a:lnTo>
                      <a:pt x="100" y="80"/>
                    </a:lnTo>
                    <a:lnTo>
                      <a:pt x="104" y="78"/>
                    </a:lnTo>
                    <a:lnTo>
                      <a:pt x="108" y="82"/>
                    </a:lnTo>
                    <a:lnTo>
                      <a:pt x="111" y="79"/>
                    </a:lnTo>
                    <a:lnTo>
                      <a:pt x="115" y="83"/>
                    </a:lnTo>
                    <a:lnTo>
                      <a:pt x="120" y="75"/>
                    </a:lnTo>
                    <a:lnTo>
                      <a:pt x="129" y="69"/>
                    </a:lnTo>
                    <a:lnTo>
                      <a:pt x="131" y="70"/>
                    </a:lnTo>
                    <a:lnTo>
                      <a:pt x="137" y="67"/>
                    </a:lnTo>
                    <a:lnTo>
                      <a:pt x="149" y="66"/>
                    </a:lnTo>
                    <a:lnTo>
                      <a:pt x="157" y="62"/>
                    </a:lnTo>
                    <a:lnTo>
                      <a:pt x="164" y="60"/>
                    </a:lnTo>
                    <a:lnTo>
                      <a:pt x="162" y="64"/>
                    </a:lnTo>
                    <a:lnTo>
                      <a:pt x="164" y="71"/>
                    </a:lnTo>
                    <a:lnTo>
                      <a:pt x="163" y="74"/>
                    </a:lnTo>
                    <a:lnTo>
                      <a:pt x="164" y="75"/>
                    </a:lnTo>
                    <a:lnTo>
                      <a:pt x="167" y="74"/>
                    </a:lnTo>
                    <a:lnTo>
                      <a:pt x="171" y="75"/>
                    </a:lnTo>
                    <a:lnTo>
                      <a:pt x="176" y="73"/>
                    </a:lnTo>
                    <a:lnTo>
                      <a:pt x="178" y="76"/>
                    </a:lnTo>
                    <a:lnTo>
                      <a:pt x="182" y="72"/>
                    </a:lnTo>
                    <a:lnTo>
                      <a:pt x="186" y="72"/>
                    </a:lnTo>
                    <a:lnTo>
                      <a:pt x="191" y="83"/>
                    </a:lnTo>
                    <a:lnTo>
                      <a:pt x="188" y="85"/>
                    </a:lnTo>
                    <a:lnTo>
                      <a:pt x="190" y="87"/>
                    </a:lnTo>
                    <a:lnTo>
                      <a:pt x="194" y="86"/>
                    </a:lnTo>
                    <a:lnTo>
                      <a:pt x="196" y="88"/>
                    </a:lnTo>
                    <a:lnTo>
                      <a:pt x="196" y="90"/>
                    </a:lnTo>
                    <a:lnTo>
                      <a:pt x="198" y="93"/>
                    </a:lnTo>
                    <a:lnTo>
                      <a:pt x="201" y="94"/>
                    </a:lnTo>
                    <a:lnTo>
                      <a:pt x="201" y="96"/>
                    </a:lnTo>
                    <a:lnTo>
                      <a:pt x="195" y="96"/>
                    </a:lnTo>
                    <a:lnTo>
                      <a:pt x="188" y="96"/>
                    </a:lnTo>
                    <a:lnTo>
                      <a:pt x="183" y="97"/>
                    </a:lnTo>
                    <a:lnTo>
                      <a:pt x="179" y="95"/>
                    </a:lnTo>
                    <a:lnTo>
                      <a:pt x="177" y="95"/>
                    </a:lnTo>
                    <a:lnTo>
                      <a:pt x="176" y="105"/>
                    </a:lnTo>
                    <a:lnTo>
                      <a:pt x="173" y="103"/>
                    </a:lnTo>
                    <a:lnTo>
                      <a:pt x="166" y="97"/>
                    </a:lnTo>
                    <a:lnTo>
                      <a:pt x="155" y="95"/>
                    </a:lnTo>
                    <a:lnTo>
                      <a:pt x="151" y="95"/>
                    </a:lnTo>
                    <a:lnTo>
                      <a:pt x="147" y="102"/>
                    </a:lnTo>
                    <a:lnTo>
                      <a:pt x="141" y="103"/>
                    </a:lnTo>
                    <a:close/>
                    <a:moveTo>
                      <a:pt x="203" y="93"/>
                    </a:moveTo>
                    <a:lnTo>
                      <a:pt x="204" y="94"/>
                    </a:lnTo>
                    <a:lnTo>
                      <a:pt x="205" y="92"/>
                    </a:lnTo>
                    <a:lnTo>
                      <a:pt x="208" y="91"/>
                    </a:lnTo>
                    <a:lnTo>
                      <a:pt x="207" y="89"/>
                    </a:lnTo>
                    <a:lnTo>
                      <a:pt x="206" y="89"/>
                    </a:lnTo>
                    <a:lnTo>
                      <a:pt x="208" y="88"/>
                    </a:lnTo>
                    <a:lnTo>
                      <a:pt x="210" y="89"/>
                    </a:lnTo>
                    <a:lnTo>
                      <a:pt x="213" y="92"/>
                    </a:lnTo>
                    <a:lnTo>
                      <a:pt x="215" y="93"/>
                    </a:lnTo>
                    <a:lnTo>
                      <a:pt x="213" y="96"/>
                    </a:lnTo>
                    <a:lnTo>
                      <a:pt x="211" y="97"/>
                    </a:lnTo>
                    <a:lnTo>
                      <a:pt x="210" y="95"/>
                    </a:lnTo>
                    <a:lnTo>
                      <a:pt x="205" y="97"/>
                    </a:lnTo>
                    <a:lnTo>
                      <a:pt x="203" y="94"/>
                    </a:lnTo>
                    <a:lnTo>
                      <a:pt x="202" y="95"/>
                    </a:lnTo>
                    <a:lnTo>
                      <a:pt x="203" y="93"/>
                    </a:lnTo>
                    <a:close/>
                    <a:moveTo>
                      <a:pt x="131" y="315"/>
                    </a:moveTo>
                    <a:lnTo>
                      <a:pt x="138" y="307"/>
                    </a:lnTo>
                    <a:lnTo>
                      <a:pt x="141" y="296"/>
                    </a:lnTo>
                    <a:lnTo>
                      <a:pt x="145" y="290"/>
                    </a:lnTo>
                    <a:lnTo>
                      <a:pt x="147" y="280"/>
                    </a:lnTo>
                    <a:lnTo>
                      <a:pt x="147" y="263"/>
                    </a:lnTo>
                    <a:lnTo>
                      <a:pt x="143" y="246"/>
                    </a:lnTo>
                    <a:lnTo>
                      <a:pt x="135" y="229"/>
                    </a:lnTo>
                    <a:lnTo>
                      <a:pt x="132" y="220"/>
                    </a:lnTo>
                    <a:lnTo>
                      <a:pt x="134" y="214"/>
                    </a:lnTo>
                    <a:lnTo>
                      <a:pt x="136" y="214"/>
                    </a:lnTo>
                    <a:lnTo>
                      <a:pt x="135" y="214"/>
                    </a:lnTo>
                    <a:lnTo>
                      <a:pt x="135" y="212"/>
                    </a:lnTo>
                    <a:lnTo>
                      <a:pt x="133" y="205"/>
                    </a:lnTo>
                    <a:lnTo>
                      <a:pt x="134" y="205"/>
                    </a:lnTo>
                    <a:lnTo>
                      <a:pt x="131" y="200"/>
                    </a:lnTo>
                    <a:lnTo>
                      <a:pt x="134" y="193"/>
                    </a:lnTo>
                    <a:lnTo>
                      <a:pt x="137" y="185"/>
                    </a:lnTo>
                    <a:lnTo>
                      <a:pt x="137" y="176"/>
                    </a:lnTo>
                    <a:lnTo>
                      <a:pt x="135" y="167"/>
                    </a:lnTo>
                    <a:lnTo>
                      <a:pt x="140" y="165"/>
                    </a:lnTo>
                    <a:lnTo>
                      <a:pt x="141" y="163"/>
                    </a:lnTo>
                    <a:lnTo>
                      <a:pt x="140" y="159"/>
                    </a:lnTo>
                    <a:lnTo>
                      <a:pt x="141" y="157"/>
                    </a:lnTo>
                    <a:lnTo>
                      <a:pt x="149" y="151"/>
                    </a:lnTo>
                    <a:lnTo>
                      <a:pt x="153" y="140"/>
                    </a:lnTo>
                    <a:lnTo>
                      <a:pt x="155" y="141"/>
                    </a:lnTo>
                    <a:lnTo>
                      <a:pt x="153" y="152"/>
                    </a:lnTo>
                    <a:lnTo>
                      <a:pt x="155" y="161"/>
                    </a:lnTo>
                    <a:lnTo>
                      <a:pt x="159" y="161"/>
                    </a:lnTo>
                    <a:lnTo>
                      <a:pt x="160" y="156"/>
                    </a:lnTo>
                    <a:lnTo>
                      <a:pt x="161" y="149"/>
                    </a:lnTo>
                    <a:lnTo>
                      <a:pt x="160" y="139"/>
                    </a:lnTo>
                    <a:lnTo>
                      <a:pt x="160" y="136"/>
                    </a:lnTo>
                    <a:lnTo>
                      <a:pt x="162" y="133"/>
                    </a:lnTo>
                    <a:lnTo>
                      <a:pt x="168" y="130"/>
                    </a:lnTo>
                    <a:lnTo>
                      <a:pt x="172" y="129"/>
                    </a:lnTo>
                    <a:lnTo>
                      <a:pt x="174" y="127"/>
                    </a:lnTo>
                    <a:lnTo>
                      <a:pt x="168" y="125"/>
                    </a:lnTo>
                    <a:lnTo>
                      <a:pt x="166" y="120"/>
                    </a:lnTo>
                    <a:lnTo>
                      <a:pt x="167" y="117"/>
                    </a:lnTo>
                    <a:lnTo>
                      <a:pt x="170" y="114"/>
                    </a:lnTo>
                    <a:lnTo>
                      <a:pt x="170" y="111"/>
                    </a:lnTo>
                    <a:lnTo>
                      <a:pt x="177" y="108"/>
                    </a:lnTo>
                    <a:lnTo>
                      <a:pt x="186" y="113"/>
                    </a:lnTo>
                    <a:lnTo>
                      <a:pt x="190" y="113"/>
                    </a:lnTo>
                    <a:lnTo>
                      <a:pt x="194" y="114"/>
                    </a:lnTo>
                    <a:lnTo>
                      <a:pt x="197" y="116"/>
                    </a:lnTo>
                    <a:lnTo>
                      <a:pt x="198" y="120"/>
                    </a:lnTo>
                    <a:lnTo>
                      <a:pt x="204" y="119"/>
                    </a:lnTo>
                    <a:lnTo>
                      <a:pt x="209" y="123"/>
                    </a:lnTo>
                    <a:lnTo>
                      <a:pt x="211" y="122"/>
                    </a:lnTo>
                    <a:lnTo>
                      <a:pt x="215" y="125"/>
                    </a:lnTo>
                    <a:lnTo>
                      <a:pt x="218" y="124"/>
                    </a:lnTo>
                    <a:lnTo>
                      <a:pt x="218" y="126"/>
                    </a:lnTo>
                    <a:lnTo>
                      <a:pt x="221" y="128"/>
                    </a:lnTo>
                    <a:lnTo>
                      <a:pt x="221" y="129"/>
                    </a:lnTo>
                    <a:lnTo>
                      <a:pt x="222" y="131"/>
                    </a:lnTo>
                    <a:lnTo>
                      <a:pt x="225" y="136"/>
                    </a:lnTo>
                    <a:lnTo>
                      <a:pt x="221" y="139"/>
                    </a:lnTo>
                    <a:lnTo>
                      <a:pt x="222" y="141"/>
                    </a:lnTo>
                    <a:lnTo>
                      <a:pt x="221" y="142"/>
                    </a:lnTo>
                    <a:lnTo>
                      <a:pt x="223" y="146"/>
                    </a:lnTo>
                    <a:lnTo>
                      <a:pt x="227" y="148"/>
                    </a:lnTo>
                    <a:lnTo>
                      <a:pt x="229" y="156"/>
                    </a:lnTo>
                    <a:lnTo>
                      <a:pt x="229" y="165"/>
                    </a:lnTo>
                    <a:lnTo>
                      <a:pt x="229" y="175"/>
                    </a:lnTo>
                    <a:lnTo>
                      <a:pt x="224" y="179"/>
                    </a:lnTo>
                    <a:lnTo>
                      <a:pt x="223" y="183"/>
                    </a:lnTo>
                    <a:lnTo>
                      <a:pt x="223" y="189"/>
                    </a:lnTo>
                    <a:lnTo>
                      <a:pt x="220" y="192"/>
                    </a:lnTo>
                    <a:lnTo>
                      <a:pt x="215" y="195"/>
                    </a:lnTo>
                    <a:lnTo>
                      <a:pt x="214" y="198"/>
                    </a:lnTo>
                    <a:lnTo>
                      <a:pt x="215" y="208"/>
                    </a:lnTo>
                    <a:lnTo>
                      <a:pt x="223" y="212"/>
                    </a:lnTo>
                    <a:lnTo>
                      <a:pt x="225" y="212"/>
                    </a:lnTo>
                    <a:lnTo>
                      <a:pt x="227" y="206"/>
                    </a:lnTo>
                    <a:lnTo>
                      <a:pt x="229" y="206"/>
                    </a:lnTo>
                    <a:lnTo>
                      <a:pt x="229" y="204"/>
                    </a:lnTo>
                    <a:lnTo>
                      <a:pt x="232" y="199"/>
                    </a:lnTo>
                    <a:lnTo>
                      <a:pt x="233" y="194"/>
                    </a:lnTo>
                    <a:lnTo>
                      <a:pt x="244" y="186"/>
                    </a:lnTo>
                    <a:lnTo>
                      <a:pt x="248" y="187"/>
                    </a:lnTo>
                    <a:lnTo>
                      <a:pt x="251" y="190"/>
                    </a:lnTo>
                    <a:lnTo>
                      <a:pt x="256" y="198"/>
                    </a:lnTo>
                    <a:lnTo>
                      <a:pt x="257" y="203"/>
                    </a:lnTo>
                    <a:lnTo>
                      <a:pt x="264" y="228"/>
                    </a:lnTo>
                    <a:lnTo>
                      <a:pt x="268" y="238"/>
                    </a:lnTo>
                    <a:lnTo>
                      <a:pt x="267" y="242"/>
                    </a:lnTo>
                    <a:lnTo>
                      <a:pt x="268" y="249"/>
                    </a:lnTo>
                    <a:lnTo>
                      <a:pt x="268" y="255"/>
                    </a:lnTo>
                    <a:lnTo>
                      <a:pt x="264" y="256"/>
                    </a:lnTo>
                    <a:lnTo>
                      <a:pt x="264" y="254"/>
                    </a:lnTo>
                    <a:lnTo>
                      <a:pt x="260" y="254"/>
                    </a:lnTo>
                    <a:lnTo>
                      <a:pt x="258" y="257"/>
                    </a:lnTo>
                    <a:lnTo>
                      <a:pt x="258" y="257"/>
                    </a:lnTo>
                    <a:lnTo>
                      <a:pt x="256" y="264"/>
                    </a:lnTo>
                    <a:lnTo>
                      <a:pt x="257" y="265"/>
                    </a:lnTo>
                    <a:lnTo>
                      <a:pt x="256" y="270"/>
                    </a:lnTo>
                    <a:lnTo>
                      <a:pt x="250" y="274"/>
                    </a:lnTo>
                    <a:lnTo>
                      <a:pt x="249" y="284"/>
                    </a:lnTo>
                    <a:lnTo>
                      <a:pt x="250" y="288"/>
                    </a:lnTo>
                    <a:lnTo>
                      <a:pt x="242" y="304"/>
                    </a:lnTo>
                    <a:lnTo>
                      <a:pt x="233" y="306"/>
                    </a:lnTo>
                    <a:lnTo>
                      <a:pt x="230" y="307"/>
                    </a:lnTo>
                    <a:lnTo>
                      <a:pt x="213" y="309"/>
                    </a:lnTo>
                    <a:lnTo>
                      <a:pt x="213" y="309"/>
                    </a:lnTo>
                    <a:lnTo>
                      <a:pt x="199" y="311"/>
                    </a:lnTo>
                    <a:lnTo>
                      <a:pt x="199" y="308"/>
                    </a:lnTo>
                    <a:lnTo>
                      <a:pt x="197" y="308"/>
                    </a:lnTo>
                    <a:lnTo>
                      <a:pt x="186" y="309"/>
                    </a:lnTo>
                    <a:lnTo>
                      <a:pt x="182" y="310"/>
                    </a:lnTo>
                    <a:lnTo>
                      <a:pt x="170" y="311"/>
                    </a:lnTo>
                    <a:lnTo>
                      <a:pt x="166" y="311"/>
                    </a:lnTo>
                    <a:lnTo>
                      <a:pt x="157" y="313"/>
                    </a:lnTo>
                    <a:lnTo>
                      <a:pt x="151" y="313"/>
                    </a:lnTo>
                    <a:lnTo>
                      <a:pt x="142" y="314"/>
                    </a:lnTo>
                    <a:lnTo>
                      <a:pt x="131" y="315"/>
                    </a:lnTo>
                    <a:close/>
                  </a:path>
                </a:pathLst>
              </a:custGeom>
              <a:solidFill>
                <a:schemeClr val="accent1">
                  <a:lumMod val="75000"/>
                </a:schemeClr>
              </a:solidFill>
              <a:ln w="2">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101" name="Freeform 32"/>
            <p:cNvSpPr>
              <a:spLocks noChangeAspect="1"/>
            </p:cNvSpPr>
            <p:nvPr/>
          </p:nvSpPr>
          <p:spPr bwMode="auto">
            <a:xfrm>
              <a:off x="7141121" y="2666787"/>
              <a:ext cx="105133" cy="138831"/>
            </a:xfrm>
            <a:custGeom>
              <a:avLst/>
              <a:gdLst>
                <a:gd name="T0" fmla="*/ 3 w 7"/>
                <a:gd name="T1" fmla="*/ 1 h 10"/>
                <a:gd name="T2" fmla="*/ 7 w 7"/>
                <a:gd name="T3" fmla="*/ 4 h 10"/>
                <a:gd name="T4" fmla="*/ 4 w 7"/>
                <a:gd name="T5" fmla="*/ 10 h 10"/>
                <a:gd name="T6" fmla="*/ 4 w 7"/>
                <a:gd name="T7" fmla="*/ 9 h 10"/>
                <a:gd name="T8" fmla="*/ 3 w 7"/>
                <a:gd name="T9" fmla="*/ 8 h 10"/>
                <a:gd name="T10" fmla="*/ 3 w 7"/>
                <a:gd name="T11" fmla="*/ 8 h 10"/>
                <a:gd name="T12" fmla="*/ 3 w 7"/>
                <a:gd name="T13" fmla="*/ 6 h 10"/>
                <a:gd name="T14" fmla="*/ 2 w 7"/>
                <a:gd name="T15" fmla="*/ 6 h 10"/>
                <a:gd name="T16" fmla="*/ 1 w 7"/>
                <a:gd name="T17" fmla="*/ 4 h 10"/>
                <a:gd name="T18" fmla="*/ 0 w 7"/>
                <a:gd name="T19" fmla="*/ 4 h 10"/>
                <a:gd name="T20" fmla="*/ 2 w 7"/>
                <a:gd name="T21" fmla="*/ 0 h 10"/>
                <a:gd name="T22" fmla="*/ 3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3" y="1"/>
                  </a:moveTo>
                  <a:lnTo>
                    <a:pt x="7" y="4"/>
                  </a:lnTo>
                  <a:lnTo>
                    <a:pt x="4" y="10"/>
                  </a:lnTo>
                  <a:lnTo>
                    <a:pt x="4" y="9"/>
                  </a:lnTo>
                  <a:lnTo>
                    <a:pt x="3" y="8"/>
                  </a:lnTo>
                  <a:lnTo>
                    <a:pt x="3" y="8"/>
                  </a:lnTo>
                  <a:lnTo>
                    <a:pt x="3" y="6"/>
                  </a:lnTo>
                  <a:lnTo>
                    <a:pt x="2" y="6"/>
                  </a:lnTo>
                  <a:lnTo>
                    <a:pt x="1" y="4"/>
                  </a:lnTo>
                  <a:lnTo>
                    <a:pt x="0" y="4"/>
                  </a:lnTo>
                  <a:lnTo>
                    <a:pt x="2" y="0"/>
                  </a:lnTo>
                  <a:lnTo>
                    <a:pt x="3" y="1"/>
                  </a:lnTo>
                  <a:close/>
                </a:path>
              </a:pathLst>
            </a:custGeom>
            <a:solidFill>
              <a:schemeClr val="accent1">
                <a:lumMod val="75000"/>
              </a:schemeClr>
            </a:solid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cxnSp>
          <p:nvCxnSpPr>
            <p:cNvPr id="3" name="Straight Connector 2"/>
            <p:cNvCxnSpPr>
              <a:stCxn id="101" idx="10"/>
              <a:endCxn id="37" idx="20"/>
            </p:cNvCxnSpPr>
            <p:nvPr/>
          </p:nvCxnSpPr>
          <p:spPr>
            <a:xfrm flipH="1" flipV="1">
              <a:off x="6746885" y="2660497"/>
              <a:ext cx="424274" cy="62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101" idx="2"/>
              <a:endCxn id="37" idx="19"/>
            </p:cNvCxnSpPr>
            <p:nvPr/>
          </p:nvCxnSpPr>
          <p:spPr>
            <a:xfrm flipH="1" flipV="1">
              <a:off x="6769412" y="2688263"/>
              <a:ext cx="431784" cy="11735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Group 104" descr="Map key indicating states with state-level policies"/>
          <p:cNvGrpSpPr/>
          <p:nvPr/>
        </p:nvGrpSpPr>
        <p:grpSpPr>
          <a:xfrm>
            <a:off x="6723099" y="4152429"/>
            <a:ext cx="2420901" cy="190971"/>
            <a:chOff x="10090613" y="4174567"/>
            <a:chExt cx="2553694" cy="217923"/>
          </a:xfrm>
        </p:grpSpPr>
        <p:sp>
          <p:nvSpPr>
            <p:cNvPr id="106" name="Rectangle 97"/>
            <p:cNvSpPr>
              <a:spLocks noChangeArrowheads="1"/>
            </p:cNvSpPr>
            <p:nvPr/>
          </p:nvSpPr>
          <p:spPr bwMode="auto">
            <a:xfrm>
              <a:off x="10090613" y="4174567"/>
              <a:ext cx="336550" cy="168275"/>
            </a:xfrm>
            <a:prstGeom prst="rect">
              <a:avLst/>
            </a:prstGeom>
            <a:solidFill>
              <a:schemeClr val="accent1">
                <a:lumMod val="75000"/>
              </a:schemeClr>
            </a:solidFill>
            <a:ln w="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7" name="Rectangle 98"/>
            <p:cNvSpPr>
              <a:spLocks noChangeArrowheads="1"/>
            </p:cNvSpPr>
            <p:nvPr/>
          </p:nvSpPr>
          <p:spPr bwMode="auto">
            <a:xfrm>
              <a:off x="10487489" y="4181761"/>
              <a:ext cx="2156818" cy="21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dirty="0" smtClean="0">
                  <a:solidFill>
                    <a:srgbClr val="000000"/>
                  </a:solidFill>
                  <a:latin typeface="Tahoma" pitchFamily="34" charset="0"/>
                  <a:ea typeface="Tahoma" pitchFamily="34" charset="0"/>
                  <a:cs typeface="Tahoma" pitchFamily="34" charset="0"/>
                </a:rPr>
                <a:t>States with state-level policies</a:t>
              </a:r>
              <a:endParaRPr lang="en-US" sz="1200" dirty="0" smtClean="0">
                <a:solidFill>
                  <a:prstClr val="black"/>
                </a:solidFill>
                <a:latin typeface="Tahoma" pitchFamily="34" charset="0"/>
                <a:ea typeface="Tahoma" pitchFamily="34" charset="0"/>
                <a:cs typeface="Tahoma" pitchFamily="34" charset="0"/>
              </a:endParaRPr>
            </a:p>
          </p:txBody>
        </p:sp>
      </p:grpSp>
      <p:sp>
        <p:nvSpPr>
          <p:cNvPr id="110" name="TextBox 109"/>
          <p:cNvSpPr txBox="1"/>
          <p:nvPr/>
        </p:nvSpPr>
        <p:spPr>
          <a:xfrm>
            <a:off x="7310081" y="3043535"/>
            <a:ext cx="838691" cy="461665"/>
          </a:xfrm>
          <a:prstGeom prst="rect">
            <a:avLst/>
          </a:prstGeom>
          <a:noFill/>
        </p:spPr>
        <p:txBody>
          <a:bodyPr wrap="none" rtlCol="0">
            <a:spAutoFit/>
          </a:bodyPr>
          <a:lstStyle/>
          <a:p>
            <a:r>
              <a:rPr lang="en-US" sz="1200" dirty="0" smtClean="0">
                <a:solidFill>
                  <a:prstClr val="black"/>
                </a:solidFill>
                <a:latin typeface="Tahoma" pitchFamily="34" charset="0"/>
                <a:ea typeface="Tahoma" pitchFamily="34" charset="0"/>
                <a:cs typeface="Tahoma" pitchFamily="34" charset="0"/>
              </a:rPr>
              <a:t>District of</a:t>
            </a:r>
          </a:p>
          <a:p>
            <a:r>
              <a:rPr lang="en-US" sz="1200" dirty="0" smtClean="0">
                <a:solidFill>
                  <a:prstClr val="black"/>
                </a:solidFill>
                <a:latin typeface="Tahoma" pitchFamily="34" charset="0"/>
                <a:ea typeface="Tahoma" pitchFamily="34" charset="0"/>
                <a:cs typeface="Tahoma" pitchFamily="34" charset="0"/>
              </a:rPr>
              <a:t>Columbia</a:t>
            </a:r>
            <a:endParaRPr lang="en-US" sz="1200" dirty="0">
              <a:solidFill>
                <a:prstClr val="black"/>
              </a:solidFill>
              <a:latin typeface="Tahoma" pitchFamily="34" charset="0"/>
              <a:ea typeface="Tahoma" pitchFamily="34" charset="0"/>
              <a:cs typeface="Tahoma" pitchFamily="34" charset="0"/>
            </a:endParaRPr>
          </a:p>
        </p:txBody>
      </p:sp>
      <p:sp>
        <p:nvSpPr>
          <p:cNvPr id="97" name="Text Box 5"/>
          <p:cNvSpPr txBox="1">
            <a:spLocks noChangeArrowheads="1"/>
          </p:cNvSpPr>
          <p:nvPr/>
        </p:nvSpPr>
        <p:spPr bwMode="auto">
          <a:xfrm>
            <a:off x="0" y="5894960"/>
            <a:ext cx="8991600" cy="600164"/>
          </a:xfrm>
          <a:prstGeom prst="rect">
            <a:avLst/>
          </a:prstGeom>
          <a:noFill/>
          <a:ln w="9525">
            <a:noFill/>
            <a:miter lim="800000"/>
            <a:headEnd/>
            <a:tailEnd/>
          </a:ln>
        </p:spPr>
        <p:txBody>
          <a:bodyPr wrap="square">
            <a:spAutoFit/>
          </a:bodyPr>
          <a:lstStyle/>
          <a:p>
            <a:r>
              <a:rPr lang="en-US" sz="1100" dirty="0" smtClean="0">
                <a:solidFill>
                  <a:srgbClr val="000000"/>
                </a:solidFill>
                <a:latin typeface="Tahoma" pitchFamily="34" charset="0"/>
                <a:ea typeface="Tahoma" pitchFamily="34" charset="0"/>
                <a:cs typeface="Tahoma" pitchFamily="34" charset="0"/>
              </a:rPr>
              <a:t>NOTES: </a:t>
            </a:r>
            <a:r>
              <a:rPr lang="en-US" sz="1100" dirty="0">
                <a:solidFill>
                  <a:srgbClr val="000000"/>
                </a:solidFill>
                <a:latin typeface="Tahoma" pitchFamily="34" charset="0"/>
                <a:ea typeface="Tahoma" pitchFamily="34" charset="0"/>
                <a:cs typeface="Tahoma" pitchFamily="34" charset="0"/>
              </a:rPr>
              <a:t>States with retail policies (legislation or executive action) had to support at least one of the following </a:t>
            </a:r>
            <a:r>
              <a:rPr lang="en-US" sz="1100" dirty="0" smtClean="0">
                <a:solidFill>
                  <a:srgbClr val="000000"/>
                </a:solidFill>
                <a:latin typeface="Tahoma" pitchFamily="34" charset="0"/>
                <a:ea typeface="Tahoma" pitchFamily="34" charset="0"/>
                <a:cs typeface="Tahoma" pitchFamily="34" charset="0"/>
              </a:rPr>
              <a:t>goals: </a:t>
            </a:r>
            <a:r>
              <a:rPr lang="en-US" sz="1100" dirty="0">
                <a:solidFill>
                  <a:srgbClr val="000000"/>
                </a:solidFill>
                <a:latin typeface="Tahoma" pitchFamily="34" charset="0"/>
                <a:ea typeface="Tahoma" pitchFamily="34" charset="0"/>
                <a:cs typeface="Tahoma" pitchFamily="34" charset="0"/>
              </a:rPr>
              <a:t>(1) the building and/or placement of new food retail </a:t>
            </a:r>
            <a:r>
              <a:rPr lang="en-US" sz="1100" dirty="0" smtClean="0">
                <a:solidFill>
                  <a:srgbClr val="000000"/>
                </a:solidFill>
                <a:latin typeface="Tahoma" pitchFamily="34" charset="0"/>
                <a:ea typeface="Tahoma" pitchFamily="34" charset="0"/>
                <a:cs typeface="Tahoma" pitchFamily="34" charset="0"/>
              </a:rPr>
              <a:t>outlets; </a:t>
            </a:r>
            <a:r>
              <a:rPr lang="en-US" sz="1100" dirty="0">
                <a:solidFill>
                  <a:srgbClr val="000000"/>
                </a:solidFill>
                <a:latin typeface="Tahoma" pitchFamily="34" charset="0"/>
                <a:ea typeface="Tahoma" pitchFamily="34" charset="0"/>
                <a:cs typeface="Tahoma" pitchFamily="34" charset="0"/>
              </a:rPr>
              <a:t>(2) renovation and equipment upgrades of existing food retail </a:t>
            </a:r>
            <a:r>
              <a:rPr lang="en-US" sz="1100" dirty="0" smtClean="0">
                <a:solidFill>
                  <a:srgbClr val="000000"/>
                </a:solidFill>
                <a:latin typeface="Tahoma" pitchFamily="34" charset="0"/>
                <a:ea typeface="Tahoma" pitchFamily="34" charset="0"/>
                <a:cs typeface="Tahoma" pitchFamily="34" charset="0"/>
              </a:rPr>
              <a:t>outlets; </a:t>
            </a:r>
            <a:r>
              <a:rPr lang="en-US" sz="1100" dirty="0">
                <a:solidFill>
                  <a:srgbClr val="000000"/>
                </a:solidFill>
                <a:latin typeface="Tahoma" pitchFamily="34" charset="0"/>
                <a:ea typeface="Tahoma" pitchFamily="34" charset="0"/>
                <a:cs typeface="Tahoma" pitchFamily="34" charset="0"/>
              </a:rPr>
              <a:t>(3) increases </a:t>
            </a:r>
            <a:r>
              <a:rPr lang="en-US" sz="1100" dirty="0" smtClean="0">
                <a:solidFill>
                  <a:srgbClr val="000000"/>
                </a:solidFill>
                <a:latin typeface="Tahoma" pitchFamily="34" charset="0"/>
                <a:ea typeface="Tahoma" pitchFamily="34" charset="0"/>
                <a:cs typeface="Tahoma" pitchFamily="34" charset="0"/>
              </a:rPr>
              <a:t>in, </a:t>
            </a:r>
            <a:r>
              <a:rPr lang="en-US" sz="1100" dirty="0">
                <a:solidFill>
                  <a:srgbClr val="000000"/>
                </a:solidFill>
                <a:latin typeface="Tahoma" pitchFamily="34" charset="0"/>
                <a:ea typeface="Tahoma" pitchFamily="34" charset="0"/>
                <a:cs typeface="Tahoma" pitchFamily="34" charset="0"/>
              </a:rPr>
              <a:t>and promotion </a:t>
            </a:r>
            <a:r>
              <a:rPr lang="en-US" sz="1100" dirty="0" smtClean="0">
                <a:solidFill>
                  <a:srgbClr val="000000"/>
                </a:solidFill>
                <a:latin typeface="Tahoma" pitchFamily="34" charset="0"/>
                <a:ea typeface="Tahoma" pitchFamily="34" charset="0"/>
                <a:cs typeface="Tahoma" pitchFamily="34" charset="0"/>
              </a:rPr>
              <a:t>of, </a:t>
            </a:r>
            <a:r>
              <a:rPr lang="en-US" sz="1100" dirty="0">
                <a:solidFill>
                  <a:srgbClr val="000000"/>
                </a:solidFill>
                <a:latin typeface="Tahoma" pitchFamily="34" charset="0"/>
                <a:ea typeface="Tahoma" pitchFamily="34" charset="0"/>
                <a:cs typeface="Tahoma" pitchFamily="34" charset="0"/>
              </a:rPr>
              <a:t>foods encouraged by the </a:t>
            </a:r>
            <a:r>
              <a:rPr lang="en-US" sz="1100" dirty="0" smtClean="0">
                <a:solidFill>
                  <a:srgbClr val="000000"/>
                </a:solidFill>
                <a:latin typeface="Tahoma" pitchFamily="34" charset="0"/>
                <a:ea typeface="Tahoma" pitchFamily="34" charset="0"/>
                <a:cs typeface="Tahoma" pitchFamily="34" charset="0"/>
              </a:rPr>
              <a:t>Dietary </a:t>
            </a:r>
            <a:r>
              <a:rPr lang="en-US" sz="1100" dirty="0">
                <a:solidFill>
                  <a:srgbClr val="000000"/>
                </a:solidFill>
                <a:latin typeface="Tahoma" pitchFamily="34" charset="0"/>
                <a:ea typeface="Tahoma" pitchFamily="34" charset="0"/>
                <a:cs typeface="Tahoma" pitchFamily="34" charset="0"/>
              </a:rPr>
              <a:t>Guidelines for Americans stocked or available at food retail </a:t>
            </a:r>
            <a:r>
              <a:rPr lang="en-US" sz="1100" dirty="0" smtClean="0">
                <a:solidFill>
                  <a:srgbClr val="000000"/>
                </a:solidFill>
                <a:latin typeface="Tahoma" pitchFamily="34" charset="0"/>
                <a:ea typeface="Tahoma" pitchFamily="34" charset="0"/>
                <a:cs typeface="Tahoma" pitchFamily="34" charset="0"/>
              </a:rPr>
              <a:t>outlets.</a:t>
            </a:r>
            <a:endParaRPr lang="en-US" sz="1100" dirty="0">
              <a:solidFill>
                <a:srgbClr val="000000"/>
              </a:solidFill>
              <a:latin typeface="Tahoma" pitchFamily="34" charset="0"/>
              <a:ea typeface="Tahoma" pitchFamily="34" charset="0"/>
              <a:cs typeface="Tahoma" pitchFamily="34" charset="0"/>
            </a:endParaRPr>
          </a:p>
        </p:txBody>
      </p:sp>
      <p:sp>
        <p:nvSpPr>
          <p:cNvPr id="102" name="Text Box 6"/>
          <p:cNvSpPr txBox="1">
            <a:spLocks noChangeArrowheads="1"/>
          </p:cNvSpPr>
          <p:nvPr/>
        </p:nvSpPr>
        <p:spPr bwMode="auto">
          <a:xfrm>
            <a:off x="3105431" y="949202"/>
            <a:ext cx="291622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70000"/>
              </a:lnSpc>
              <a:spcBef>
                <a:spcPct val="25000"/>
              </a:spcBef>
              <a:buClr>
                <a:srgbClr val="FFFF66"/>
              </a:buClr>
            </a:pPr>
            <a:r>
              <a:rPr lang="en-US" sz="1600" b="1" dirty="0" smtClean="0">
                <a:solidFill>
                  <a:prstClr val="black"/>
                </a:solidFill>
                <a:latin typeface="Tahoma" pitchFamily="34" charset="0"/>
                <a:ea typeface="Tahoma" pitchFamily="34" charset="0"/>
                <a:cs typeface="Tahoma" pitchFamily="34" charset="0"/>
              </a:rPr>
              <a:t>2011: 10 States</a:t>
            </a:r>
          </a:p>
          <a:p>
            <a:pPr>
              <a:lnSpc>
                <a:spcPct val="70000"/>
              </a:lnSpc>
              <a:spcBef>
                <a:spcPct val="25000"/>
              </a:spcBef>
              <a:buClr>
                <a:srgbClr val="FFFF66"/>
              </a:buClr>
            </a:pPr>
            <a:r>
              <a:rPr lang="en-US" sz="1600" b="1" dirty="0">
                <a:solidFill>
                  <a:prstClr val="black"/>
                </a:solidFill>
                <a:latin typeface="Tahoma" pitchFamily="34" charset="0"/>
                <a:ea typeface="Tahoma" pitchFamily="34" charset="0"/>
                <a:cs typeface="Tahoma" pitchFamily="34" charset="0"/>
              </a:rPr>
              <a:t>HP2020 Target: 18 </a:t>
            </a:r>
            <a:r>
              <a:rPr lang="en-US" sz="1600" b="1" dirty="0" smtClean="0">
                <a:solidFill>
                  <a:prstClr val="black"/>
                </a:solidFill>
                <a:latin typeface="Tahoma" pitchFamily="34" charset="0"/>
                <a:ea typeface="Tahoma" pitchFamily="34" charset="0"/>
                <a:cs typeface="Tahoma" pitchFamily="34" charset="0"/>
              </a:rPr>
              <a:t>States</a:t>
            </a:r>
            <a:endParaRPr lang="en-US" sz="1600" b="1" dirty="0">
              <a:solidFill>
                <a:prstClr val="black"/>
              </a:solidFill>
              <a:latin typeface="Tahoma" pitchFamily="34" charset="0"/>
              <a:ea typeface="Tahoma" pitchFamily="34" charset="0"/>
              <a:cs typeface="Tahoma" pitchFamily="34" charset="0"/>
            </a:endParaRPr>
          </a:p>
        </p:txBody>
      </p:sp>
      <p:sp>
        <p:nvSpPr>
          <p:cNvPr id="99" name="Text Placeholder 8"/>
          <p:cNvSpPr txBox="1">
            <a:spLocks/>
          </p:cNvSpPr>
          <p:nvPr/>
        </p:nvSpPr>
        <p:spPr>
          <a:xfrm>
            <a:off x="7513320" y="6324600"/>
            <a:ext cx="132588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NWS-3</a:t>
            </a:r>
          </a:p>
          <a:p>
            <a:pPr algn="ctr">
              <a:spcBef>
                <a:spcPts val="0"/>
              </a:spcBef>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00" name="Text Placeholder 4"/>
          <p:cNvSpPr txBox="1">
            <a:spLocks/>
          </p:cNvSpPr>
          <p:nvPr/>
        </p:nvSpPr>
        <p:spPr>
          <a:xfrm>
            <a:off x="0" y="6400800"/>
            <a:ext cx="6567488" cy="2801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smtClean="0">
                <a:solidFill>
                  <a:srgbClr val="000000"/>
                </a:solidFill>
                <a:latin typeface="Tahoma" pitchFamily="34" charset="0"/>
                <a:ea typeface="Tahoma" pitchFamily="34" charset="0"/>
                <a:cs typeface="Tahoma" pitchFamily="34" charset="0"/>
              </a:rPr>
              <a:t>State </a:t>
            </a:r>
            <a:r>
              <a:rPr lang="en-US" sz="1100" dirty="0">
                <a:solidFill>
                  <a:srgbClr val="000000"/>
                </a:solidFill>
                <a:latin typeface="Tahoma" pitchFamily="34" charset="0"/>
                <a:ea typeface="Tahoma" pitchFamily="34" charset="0"/>
                <a:cs typeface="Tahoma" pitchFamily="34" charset="0"/>
              </a:rPr>
              <a:t>Indicator Report on Fruits and Vegetables, CDC.</a:t>
            </a:r>
          </a:p>
        </p:txBody>
      </p:sp>
      <p:sp>
        <p:nvSpPr>
          <p:cNvPr id="98" name="Title 97"/>
          <p:cNvSpPr>
            <a:spLocks noGrp="1"/>
          </p:cNvSpPr>
          <p:nvPr>
            <p:ph type="title"/>
          </p:nvPr>
        </p:nvSpPr>
        <p:spPr>
          <a:xfrm>
            <a:off x="0" y="-76200"/>
            <a:ext cx="9144000" cy="1143000"/>
          </a:xfrm>
        </p:spPr>
        <p:txBody>
          <a:bodyPr>
            <a:normAutofit/>
          </a:bodyPr>
          <a:lstStyle/>
          <a:p>
            <a:pPr lvl="0">
              <a:spcBef>
                <a:spcPts val="0"/>
              </a:spcBef>
            </a:pPr>
            <a:r>
              <a:rPr lang="en-US" sz="2600" b="1" dirty="0">
                <a:solidFill>
                  <a:srgbClr val="003F72"/>
                </a:solidFill>
                <a:latin typeface="Tahoma" pitchFamily="34" charset="0"/>
                <a:ea typeface="Tahoma" pitchFamily="34" charset="0"/>
                <a:cs typeface="Tahoma" pitchFamily="34" charset="0"/>
              </a:rPr>
              <a:t>Incentive Policies for Food Retail Outlets to Provide Foods Encouraged by the Dietary Guidelines, </a:t>
            </a:r>
            <a:r>
              <a:rPr lang="en-US" sz="2600" b="1" dirty="0" smtClean="0">
                <a:solidFill>
                  <a:srgbClr val="003F72"/>
                </a:solidFill>
                <a:latin typeface="Tahoma" pitchFamily="34" charset="0"/>
                <a:ea typeface="Tahoma" pitchFamily="34" charset="0"/>
                <a:cs typeface="Tahoma" pitchFamily="34" charset="0"/>
              </a:rPr>
              <a:t>2011</a:t>
            </a:r>
            <a:endParaRPr lang="en-US" dirty="0"/>
          </a:p>
        </p:txBody>
      </p:sp>
      <p:sp>
        <p:nvSpPr>
          <p:cNvPr id="104" name="Slide Number Placeholder 2"/>
          <p:cNvSpPr txBox="1">
            <a:spLocks/>
          </p:cNvSpPr>
          <p:nvPr/>
        </p:nvSpPr>
        <p:spPr>
          <a:xfrm>
            <a:off x="8534400" y="6492503"/>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20</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07759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88818" y="1476500"/>
            <a:ext cx="7350432" cy="5410200"/>
          </a:xfrm>
        </p:spPr>
        <p:txBody>
          <a:bodyPr/>
          <a:lstStyle/>
          <a:p>
            <a:pPr marL="346075" lvl="1" indent="-346075">
              <a:spcAft>
                <a:spcPts val="600"/>
              </a:spcAft>
              <a:buClr>
                <a:srgbClr val="97233F"/>
              </a:buClr>
              <a:buFont typeface="Arial"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Nutrition and </a:t>
            </a:r>
            <a:r>
              <a:rPr lang="en-US" sz="2800" dirty="0">
                <a:latin typeface="Tahoma" panose="020B0604030504040204" pitchFamily="34" charset="0"/>
                <a:ea typeface="Tahoma" panose="020B0604030504040204" pitchFamily="34" charset="0"/>
                <a:cs typeface="Tahoma" panose="020B0604030504040204" pitchFamily="34" charset="0"/>
              </a:rPr>
              <a:t>Weight </a:t>
            </a:r>
            <a:r>
              <a:rPr lang="en-US" sz="2800" dirty="0" smtClean="0">
                <a:latin typeface="Tahoma" panose="020B0604030504040204" pitchFamily="34" charset="0"/>
                <a:ea typeface="Tahoma" panose="020B0604030504040204" pitchFamily="34" charset="0"/>
                <a:cs typeface="Tahoma" panose="020B0604030504040204" pitchFamily="34" charset="0"/>
              </a:rPr>
              <a:t>Status</a:t>
            </a: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Weight Status</a:t>
            </a: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Food Insecurity</a:t>
            </a: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Food and Nutrient Consumption</a:t>
            </a:r>
          </a:p>
          <a:p>
            <a:pPr lvl="1">
              <a:spcAft>
                <a:spcPts val="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Healthier </a:t>
            </a:r>
            <a:r>
              <a:rPr lang="en-US" sz="2200" dirty="0">
                <a:latin typeface="Tahoma" panose="020B0604030504040204" pitchFamily="34" charset="0"/>
                <a:ea typeface="Tahoma" panose="020B0604030504040204" pitchFamily="34" charset="0"/>
                <a:cs typeface="Tahoma" panose="020B0604030504040204" pitchFamily="34" charset="0"/>
              </a:rPr>
              <a:t>Food Access</a:t>
            </a:r>
          </a:p>
          <a:p>
            <a:pPr marL="346075" lvl="1" indent="-346075">
              <a:spcBef>
                <a:spcPts val="1200"/>
              </a:spcBef>
              <a:spcAft>
                <a:spcPts val="600"/>
              </a:spcAft>
              <a:buClr>
                <a:srgbClr val="97233F"/>
              </a:buClr>
              <a:buFont typeface="Arial"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Physical Activity</a:t>
            </a:r>
            <a:endParaRPr lang="en-US" sz="28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2008 Physical Activity Guidelines</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Physical Activity </a:t>
            </a:r>
            <a:r>
              <a:rPr lang="en-US" sz="2200" dirty="0" smtClean="0">
                <a:latin typeface="Tahoma" panose="020B0604030504040204" pitchFamily="34" charset="0"/>
                <a:ea typeface="Tahoma" panose="020B0604030504040204" pitchFamily="34" charset="0"/>
                <a:cs typeface="Tahoma" panose="020B0604030504040204" pitchFamily="34" charset="0"/>
              </a:rPr>
              <a:t>Education </a:t>
            </a:r>
            <a:r>
              <a:rPr lang="en-US" sz="2200" dirty="0">
                <a:latin typeface="Tahoma" panose="020B0604030504040204" pitchFamily="34" charset="0"/>
                <a:ea typeface="Tahoma" panose="020B0604030504040204" pitchFamily="34" charset="0"/>
                <a:cs typeface="Tahoma" panose="020B0604030504040204" pitchFamily="34" charset="0"/>
              </a:rPr>
              <a:t>in </a:t>
            </a:r>
            <a:r>
              <a:rPr lang="en-US" sz="2200" dirty="0" smtClean="0">
                <a:latin typeface="Tahoma" panose="020B0604030504040204" pitchFamily="34" charset="0"/>
                <a:ea typeface="Tahoma" panose="020B0604030504040204" pitchFamily="34" charset="0"/>
                <a:cs typeface="Tahoma" panose="020B0604030504040204" pitchFamily="34" charset="0"/>
              </a:rPr>
              <a:t>Schools</a:t>
            </a:r>
          </a:p>
          <a:p>
            <a:pPr lvl="1">
              <a:spcAft>
                <a:spcPts val="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Screen Time</a:t>
            </a: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Physical Activity </a:t>
            </a:r>
            <a:r>
              <a:rPr lang="en-US" sz="2200" dirty="0" smtClean="0">
                <a:latin typeface="Tahoma" panose="020B0604030504040204" pitchFamily="34" charset="0"/>
                <a:ea typeface="Tahoma" panose="020B0604030504040204" pitchFamily="34" charset="0"/>
                <a:cs typeface="Tahoma" panose="020B0604030504040204" pitchFamily="34" charset="0"/>
              </a:rPr>
              <a:t>Access and Environment </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spcAft>
                <a:spcPts val="600"/>
              </a:spcAft>
              <a:buFont typeface="Wingdings" panose="05000000000000000000" pitchFamily="2" charset="2"/>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46075" lvl="1" indent="0">
              <a:spcBef>
                <a:spcPts val="0"/>
              </a:spcBef>
              <a:buNone/>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7" name="Title 6"/>
          <p:cNvSpPr>
            <a:spLocks noGrp="1"/>
          </p:cNvSpPr>
          <p:nvPr>
            <p:ph type="title"/>
          </p:nvPr>
        </p:nvSpPr>
        <p:spPr>
          <a:xfrm>
            <a:off x="1371600" y="33650"/>
            <a:ext cx="7772400" cy="126175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Tahoma" panose="020B0604030504040204" pitchFamily="34" charset="0"/>
                <a:ea typeface="Tahoma" panose="020B0604030504040204" pitchFamily="34" charset="0"/>
                <a:cs typeface="Tahoma" panose="020B0604030504040204" pitchFamily="34" charset="0"/>
              </a:rPr>
              <a:pPr algn="r">
                <a:defRPr/>
              </a:pPr>
              <a:t>21</a:t>
            </a:fld>
            <a:endParaRPr lang="en-US" sz="1200" dirty="0">
              <a:solidFill>
                <a:srgbClr val="898989"/>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descr="Upcoming sections of the data presentation&#10;"/>
          <p:cNvSpPr/>
          <p:nvPr/>
        </p:nvSpPr>
        <p:spPr>
          <a:xfrm>
            <a:off x="1446027" y="1524000"/>
            <a:ext cx="7469373" cy="228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06027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524000" y="228600"/>
            <a:ext cx="7543800" cy="990600"/>
          </a:xfrm>
          <a:ln/>
        </p:spPr>
        <p:txBody>
          <a:bodyPr>
            <a:noAutofit/>
          </a:bodyPr>
          <a:lstStyle/>
          <a:p>
            <a:pPr algn="ctr" fontAlgn="auto">
              <a:spcAft>
                <a:spcPts val="0"/>
              </a:spcAft>
              <a:defRPr/>
            </a:pPr>
            <a:r>
              <a:rPr lang="en-US" sz="3600" b="1" dirty="0" smtClean="0">
                <a:solidFill>
                  <a:srgbClr val="003F72"/>
                </a:solidFill>
                <a:latin typeface="Tahoma" pitchFamily="34" charset="0"/>
                <a:ea typeface="Tahoma" pitchFamily="34" charset="0"/>
                <a:cs typeface="Tahoma" pitchFamily="34" charset="0"/>
              </a:rPr>
              <a:t>Physical Activity Benefits </a:t>
            </a:r>
            <a:endParaRPr lang="en-US" sz="3600" b="1" dirty="0">
              <a:solidFill>
                <a:srgbClr val="003F72"/>
              </a:solidFill>
              <a:latin typeface="Tahoma" pitchFamily="34" charset="0"/>
              <a:ea typeface="Tahoma" pitchFamily="34" charset="0"/>
              <a:cs typeface="Tahoma" pitchFamily="34" charset="0"/>
            </a:endParaRPr>
          </a:p>
        </p:txBody>
      </p:sp>
      <p:sp>
        <p:nvSpPr>
          <p:cNvPr id="13" name="Text Box 1028"/>
          <p:cNvSpPr txBox="1">
            <a:spLocks noChangeArrowheads="1"/>
          </p:cNvSpPr>
          <p:nvPr/>
        </p:nvSpPr>
        <p:spPr bwMode="auto">
          <a:xfrm>
            <a:off x="1371600" y="6243935"/>
            <a:ext cx="6934200" cy="461665"/>
          </a:xfrm>
          <a:prstGeom prst="rect">
            <a:avLst/>
          </a:prstGeom>
          <a:noFill/>
          <a:ln w="12700">
            <a:noFill/>
            <a:miter lim="800000"/>
            <a:headEnd type="none" w="sm" len="sm"/>
            <a:tailEnd type="none" w="sm" len="sm"/>
          </a:ln>
        </p:spPr>
        <p:txBody>
          <a:bodyPr wrap="square">
            <a:spAutoFit/>
          </a:bodyPr>
          <a:lstStyle/>
          <a:p>
            <a:r>
              <a:rPr lang="en-US"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SOURCES: </a:t>
            </a:r>
            <a:r>
              <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rPr>
              <a:t>Physical Activity Guidelines Advisory Committee. Physical Activity Guidelines Advisory Committee Report, 2008. </a:t>
            </a:r>
            <a:r>
              <a:rPr lang="en-US"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Washington, DC</a:t>
            </a:r>
            <a:r>
              <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rPr>
              <a:t>: U.S. </a:t>
            </a:r>
            <a:r>
              <a:rPr lang="en-US"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Department of </a:t>
            </a:r>
            <a:r>
              <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rPr>
              <a:t>Health and Human Services, 2008</a:t>
            </a:r>
            <a:r>
              <a:rPr lang="en-US"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3"/>
          <p:cNvSpPr txBox="1">
            <a:spLocks/>
          </p:cNvSpPr>
          <p:nvPr/>
        </p:nvSpPr>
        <p:spPr bwMode="auto">
          <a:xfrm>
            <a:off x="1447800" y="1371600"/>
            <a:ext cx="7467600"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eaLnBrk="1" hangingPunct="1">
              <a:spcBef>
                <a:spcPts val="600"/>
              </a:spcBef>
              <a:spcAft>
                <a:spcPts val="600"/>
              </a:spcAft>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Decreases risk of early death, obesity, and chronic diseases, including osteoporosis</a:t>
            </a:r>
          </a:p>
          <a:p>
            <a:pPr eaLnBrk="1" hangingPunct="1">
              <a:spcBef>
                <a:spcPts val="600"/>
              </a:spcBef>
              <a:spcAft>
                <a:spcPts val="600"/>
              </a:spcAft>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Reduces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risks of depression and improves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mental well-being </a:t>
            </a:r>
            <a:endPar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ts val="600"/>
              </a:spcBef>
              <a:spcAft>
                <a:spcPts val="600"/>
              </a:spcAft>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Improves control of body weight, blood pressure, blood glucose, and cholesterol </a:t>
            </a:r>
          </a:p>
          <a:p>
            <a:pPr eaLnBrk="1" hangingPunct="1">
              <a:spcBef>
                <a:spcPts val="600"/>
              </a:spcBef>
              <a:spcAft>
                <a:spcPts val="600"/>
              </a:spcAft>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Improves </a:t>
            </a:r>
            <a:r>
              <a:rPr lang="en-US" altLang="en-US" dirty="0">
                <a:solidFill>
                  <a:srgbClr val="000000"/>
                </a:solidFill>
                <a:latin typeface="Tahoma" panose="020B0604030504040204" pitchFamily="34" charset="0"/>
                <a:ea typeface="Tahoma" panose="020B0604030504040204" pitchFamily="34" charset="0"/>
                <a:cs typeface="Tahoma" panose="020B0604030504040204" pitchFamily="34" charset="0"/>
              </a:rPr>
              <a:t>quality of </a:t>
            </a: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sleep and functional health</a:t>
            </a:r>
            <a:endParaRPr lang="en-US" alt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ts val="600"/>
              </a:spcBef>
              <a:spcAft>
                <a:spcPts val="600"/>
              </a:spcAft>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Enhances independent living among older adults</a:t>
            </a:r>
          </a:p>
          <a:p>
            <a:pPr lvl="1" eaLnBrk="1" hangingPunct="1">
              <a:spcAft>
                <a:spcPts val="600"/>
              </a:spcAft>
              <a:buClr>
                <a:srgbClr val="000000"/>
              </a:buClr>
              <a:buFont typeface="Wingdings" panose="05000000000000000000" pitchFamily="2" charset="2"/>
              <a:buChar char="§"/>
            </a:pP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Prevents falls and reduces risk of hip fracture</a:t>
            </a:r>
          </a:p>
          <a:p>
            <a:pPr lvl="1" eaLnBrk="1" hangingPunct="1">
              <a:spcAft>
                <a:spcPts val="600"/>
              </a:spcAft>
              <a:buClr>
                <a:srgbClr val="000000"/>
              </a:buClr>
              <a:buFont typeface="Wingdings" panose="05000000000000000000" pitchFamily="2" charset="2"/>
              <a:buChar char="§"/>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Reduces risk of cognitive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decline</a:t>
            </a:r>
            <a:r>
              <a:rPr lang="en-US" alt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5" name="Slide Number Placeholder 2"/>
          <p:cNvSpPr>
            <a:spLocks noGrp="1"/>
          </p:cNvSpPr>
          <p:nvPr>
            <p:ph type="sldNum" sz="quarter" idx="4294967295"/>
          </p:nvPr>
        </p:nvSpPr>
        <p:spPr>
          <a:xfrm>
            <a:off x="8534400" y="6553200"/>
            <a:ext cx="609600" cy="213097"/>
          </a:xfrm>
          <a:prstGeom prst="rect">
            <a:avLst/>
          </a:prstGeom>
        </p:spPr>
        <p:txBody>
          <a:bodyPr/>
          <a:lstStyle/>
          <a:p>
            <a:pPr algn="r"/>
            <a:fld id="{F8ECAD15-DF40-4D57-8D99-2197AD37FB1A}" type="slidenum">
              <a:rPr lang="en-US" sz="1200" smtClean="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pPr algn="r"/>
              <a:t>22</a:t>
            </a:fld>
            <a:endParaRPr lang="en-US" sz="1200"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6998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descr="targets and lebels for leisure-time physical activity graph for adults"/>
          <p:cNvGraphicFramePr>
            <a:graphicFrameLocks noChangeAspect="1"/>
          </p:cNvGraphicFramePr>
          <p:nvPr>
            <p:extLst>
              <p:ext uri="{D42A27DB-BD31-4B8C-83A1-F6EECF244321}">
                <p14:modId xmlns:p14="http://schemas.microsoft.com/office/powerpoint/2010/main" val="429821017"/>
              </p:ext>
            </p:extLst>
          </p:nvPr>
        </p:nvGraphicFramePr>
        <p:xfrm>
          <a:off x="-381000" y="990600"/>
          <a:ext cx="9220200" cy="4724400"/>
        </p:xfrm>
        <a:graphic>
          <a:graphicData uri="http://schemas.openxmlformats.org/presentationml/2006/ole">
            <mc:AlternateContent xmlns:mc="http://schemas.openxmlformats.org/markup-compatibility/2006">
              <mc:Choice xmlns:v="urn:schemas-microsoft-com:vml" Requires="v">
                <p:oleObj spid="_x0000_s1045" name="Chart" r:id="rId4" imgW="9163151" imgH="5267214" progId="MSGraph.Chart.8">
                  <p:embed/>
                </p:oleObj>
              </mc:Choice>
              <mc:Fallback>
                <p:oleObj name="Chart" r:id="rId4" imgW="9163151" imgH="5267214" progId="MSGraph.Chart.8">
                  <p:embed/>
                  <p:pic>
                    <p:nvPicPr>
                      <p:cNvPr id="0" name=""/>
                      <p:cNvPicPr>
                        <a:picLocks noChangeAspect="1" noChangeArrowheads="1"/>
                      </p:cNvPicPr>
                      <p:nvPr/>
                    </p:nvPicPr>
                    <p:blipFill>
                      <a:blip r:embed="rId5"/>
                      <a:srcRect/>
                      <a:stretch>
                        <a:fillRect/>
                      </a:stretch>
                    </p:blipFill>
                    <p:spPr bwMode="auto">
                      <a:xfrm>
                        <a:off x="-381000" y="990600"/>
                        <a:ext cx="9220200" cy="472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8" name="Rectangle 4"/>
          <p:cNvSpPr>
            <a:spLocks noChangeArrowheads="1"/>
          </p:cNvSpPr>
          <p:nvPr/>
        </p:nvSpPr>
        <p:spPr bwMode="auto">
          <a:xfrm>
            <a:off x="-13252" y="5855732"/>
            <a:ext cx="8852452" cy="926068"/>
          </a:xfrm>
          <a:prstGeom prst="rect">
            <a:avLst/>
          </a:prstGeom>
          <a:noFill/>
          <a:ln w="9525">
            <a:noFill/>
            <a:miter lim="800000"/>
            <a:headEnd/>
            <a:tailEnd/>
          </a:ln>
          <a:effectLst/>
        </p:spPr>
        <p:txBody>
          <a:bodyPr wrap="none" anchor="ctr"/>
          <a:lstStyle/>
          <a:p>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I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95% confidence interval</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D</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ata </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are for adults 18 years and over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who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report no leisure-time aerobic PA; aerobic PA: </a:t>
            </a:r>
            <a:r>
              <a:rPr lang="en-US" altLang="en-US" sz="1000" dirty="0" smtClean="0">
                <a:solidFill>
                  <a:prstClr val="black"/>
                </a:solidFill>
                <a:latin typeface="Tahoma" charset="0"/>
              </a:rPr>
              <a:t>≥</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150 min of moderate </a:t>
            </a:r>
          </a:p>
          <a:p>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or </a:t>
            </a:r>
            <a:r>
              <a:rPr lang="en-US" altLang="en-US" sz="1000" dirty="0" smtClean="0">
                <a:solidFill>
                  <a:prstClr val="black"/>
                </a:solidFill>
                <a:latin typeface="Tahoma" charset="0"/>
              </a:rPr>
              <a:t>≥</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75 min of vigorous  PA per week or an equivalent combination of moderate and vigorous-intensity activity; for additional health benefits: </a:t>
            </a:r>
            <a:r>
              <a:rPr lang="en-US" altLang="en-US" sz="1000" dirty="0" smtClean="0">
                <a:solidFill>
                  <a:prstClr val="black"/>
                </a:solidFill>
                <a:latin typeface="Tahoma" charset="0"/>
              </a:rPr>
              <a:t>≥</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300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min </a:t>
            </a:r>
            <a:endPar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of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moderate or </a:t>
            </a:r>
            <a:r>
              <a:rPr lang="en-US" altLang="en-US" sz="1000" dirty="0" smtClean="0">
                <a:solidFill>
                  <a:prstClr val="black"/>
                </a:solidFill>
                <a:latin typeface="Tahoma" charset="0"/>
              </a:rPr>
              <a:t>≥</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150 min of vigorous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PA per week or an equivalent combination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of moderate and vigorous-intensity activity. Muscle-strengthening PA - </a:t>
            </a:r>
          </a:p>
          <a:p>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exercise at least twice per week. Aerobic &amp; muscle-strengthening PA includes </a:t>
            </a:r>
            <a:r>
              <a:rPr lang="en-US" altLang="en-US" sz="1000" dirty="0" smtClean="0">
                <a:solidFill>
                  <a:prstClr val="black"/>
                </a:solidFill>
                <a:latin typeface="Tahoma" charset="0"/>
              </a:rPr>
              <a:t>≥1</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50 min of moderate or </a:t>
            </a:r>
            <a:r>
              <a:rPr lang="en-US" altLang="en-US" sz="1000" dirty="0" smtClean="0">
                <a:solidFill>
                  <a:prstClr val="black"/>
                </a:solidFill>
                <a:latin typeface="Tahoma" charset="0"/>
              </a:rPr>
              <a:t>≥</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75 min of vigorous PA </a:t>
            </a:r>
          </a:p>
          <a:p>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per week or an equivalent combination of moderate and vigorous-intensity PA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and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muscle-strengthening PA at least twice a week. </a:t>
            </a:r>
          </a:p>
          <a:p>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Data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are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age adjusted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to the 2000 standard population.</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National Health Interview Survey (NHIS), </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CDC/NCHS</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
        <p:nvSpPr>
          <p:cNvPr id="17" name="Text Placeholder 8"/>
          <p:cNvSpPr txBox="1">
            <a:spLocks/>
          </p:cNvSpPr>
          <p:nvPr/>
        </p:nvSpPr>
        <p:spPr>
          <a:xfrm>
            <a:off x="7467600" y="6324600"/>
            <a:ext cx="1371600" cy="448776"/>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100" dirty="0" err="1" smtClean="0">
                <a:solidFill>
                  <a:prstClr val="black"/>
                </a:solidFill>
                <a:latin typeface="Tahoma" pitchFamily="34" charset="0"/>
                <a:ea typeface="Tahoma" pitchFamily="34" charset="0"/>
                <a:cs typeface="Tahoma" pitchFamily="34" charset="0"/>
              </a:rPr>
              <a:t>Objs</a:t>
            </a:r>
            <a:r>
              <a:rPr lang="en-US" sz="1100" dirty="0" smtClean="0">
                <a:solidFill>
                  <a:prstClr val="black"/>
                </a:solidFill>
                <a:latin typeface="Tahoma" pitchFamily="34" charset="0"/>
                <a:ea typeface="Tahoma" pitchFamily="34" charset="0"/>
                <a:cs typeface="Tahoma" pitchFamily="34" charset="0"/>
              </a:rPr>
              <a:t>. PA-1, PA-2.1 through 2.4</a:t>
            </a:r>
          </a:p>
        </p:txBody>
      </p:sp>
      <p:sp>
        <p:nvSpPr>
          <p:cNvPr id="13" name="Title 12"/>
          <p:cNvSpPr>
            <a:spLocks noGrp="1"/>
          </p:cNvSpPr>
          <p:nvPr>
            <p:ph type="title"/>
          </p:nvPr>
        </p:nvSpPr>
        <p:spPr>
          <a:xfrm>
            <a:off x="0" y="152400"/>
            <a:ext cx="9144000" cy="914400"/>
          </a:xfrm>
        </p:spPr>
        <p:txBody>
          <a:bodyPr>
            <a:normAutofit/>
          </a:bodyPr>
          <a:lstStyle/>
          <a:p>
            <a:pPr lvl="0">
              <a:spcBef>
                <a:spcPts val="0"/>
              </a:spcBef>
            </a:pPr>
            <a:r>
              <a:rPr lang="en-US" altLang="en-US" sz="3200" b="1" dirty="0">
                <a:solidFill>
                  <a:srgbClr val="003F72"/>
                </a:solidFill>
                <a:latin typeface="Tahoma" charset="0"/>
              </a:rPr>
              <a:t>Leisure-Time </a:t>
            </a:r>
            <a:r>
              <a:rPr lang="en-US" sz="3200" b="1" dirty="0">
                <a:solidFill>
                  <a:srgbClr val="003F72"/>
                </a:solidFill>
                <a:latin typeface="Tahoma" pitchFamily="34" charset="0"/>
                <a:ea typeface="Tahoma" pitchFamily="34" charset="0"/>
                <a:cs typeface="Tahoma" pitchFamily="34" charset="0"/>
              </a:rPr>
              <a:t>Physical Activity (PA), </a:t>
            </a:r>
            <a:r>
              <a:rPr lang="en-US" sz="3200" b="1" dirty="0" smtClean="0">
                <a:solidFill>
                  <a:srgbClr val="003F72"/>
                </a:solidFill>
                <a:latin typeface="Tahoma" pitchFamily="34" charset="0"/>
                <a:ea typeface="Tahoma" pitchFamily="34" charset="0"/>
                <a:cs typeface="Tahoma" pitchFamily="34" charset="0"/>
              </a:rPr>
              <a:t>Adults</a:t>
            </a:r>
            <a:endParaRPr lang="en-US" dirty="0"/>
          </a:p>
        </p:txBody>
      </p:sp>
      <p:grpSp>
        <p:nvGrpSpPr>
          <p:cNvPr id="6" name="Group 5" descr="Targets and labels for leisure-time physical activity (PA), adults"/>
          <p:cNvGrpSpPr/>
          <p:nvPr/>
        </p:nvGrpSpPr>
        <p:grpSpPr>
          <a:xfrm>
            <a:off x="381000" y="1066800"/>
            <a:ext cx="8915400" cy="5031074"/>
            <a:chOff x="381000" y="1066800"/>
            <a:chExt cx="8915400" cy="5031074"/>
          </a:xfrm>
        </p:grpSpPr>
        <p:grpSp>
          <p:nvGrpSpPr>
            <p:cNvPr id="3" name="Group 2" descr="leisure-time physical activiety (PA) for adults"/>
            <p:cNvGrpSpPr/>
            <p:nvPr/>
          </p:nvGrpSpPr>
          <p:grpSpPr>
            <a:xfrm>
              <a:off x="381000" y="1066800"/>
              <a:ext cx="8915400" cy="5031074"/>
              <a:chOff x="381000" y="1066800"/>
              <a:chExt cx="8915400" cy="5031074"/>
            </a:xfrm>
          </p:grpSpPr>
          <p:sp>
            <p:nvSpPr>
              <p:cNvPr id="16389" name="Text Box 5"/>
              <p:cNvSpPr txBox="1">
                <a:spLocks noChangeArrowheads="1"/>
              </p:cNvSpPr>
              <p:nvPr/>
            </p:nvSpPr>
            <p:spPr bwMode="auto">
              <a:xfrm>
                <a:off x="381000" y="1066800"/>
                <a:ext cx="1050288" cy="369332"/>
              </a:xfrm>
              <a:prstGeom prst="rect">
                <a:avLst/>
              </a:prstGeom>
              <a:noFill/>
              <a:ln w="9525">
                <a:noFill/>
                <a:miter lim="800000"/>
                <a:headEnd/>
                <a:tailEnd/>
              </a:ln>
              <a:effectLst/>
            </p:spPr>
            <p:txBody>
              <a:bodyPr wrap="none">
                <a:spAutoFit/>
              </a:bodyPr>
              <a:lstStyle/>
              <a:p>
                <a:r>
                  <a:rPr lang="en-US" altLang="en-US" sz="1600" b="1" dirty="0">
                    <a:solidFill>
                      <a:prstClr val="black"/>
                    </a:solidFill>
                    <a:latin typeface="Tahoma" pitchFamily="34" charset="0"/>
                    <a:ea typeface="Tahoma" pitchFamily="34" charset="0"/>
                    <a:cs typeface="Tahoma" pitchFamily="34" charset="0"/>
                  </a:rPr>
                  <a:t>Percent</a:t>
                </a:r>
                <a:r>
                  <a:rPr lang="en-US" altLang="en-US" dirty="0">
                    <a:solidFill>
                      <a:prstClr val="black"/>
                    </a:solidFill>
                    <a:latin typeface="Tahoma" pitchFamily="34" charset="0"/>
                    <a:ea typeface="Tahoma" pitchFamily="34" charset="0"/>
                    <a:cs typeface="Tahoma" pitchFamily="34" charset="0"/>
                  </a:rPr>
                  <a:t> </a:t>
                </a:r>
              </a:p>
            </p:txBody>
          </p:sp>
          <p:sp>
            <p:nvSpPr>
              <p:cNvPr id="16391" name="Text Box 7"/>
              <p:cNvSpPr txBox="1">
                <a:spLocks noChangeArrowheads="1"/>
              </p:cNvSpPr>
              <p:nvPr/>
            </p:nvSpPr>
            <p:spPr bwMode="auto">
              <a:xfrm>
                <a:off x="4139184" y="5296116"/>
                <a:ext cx="1600200" cy="523220"/>
              </a:xfrm>
              <a:prstGeom prst="rect">
                <a:avLst/>
              </a:prstGeom>
              <a:noFill/>
              <a:ln w="9525">
                <a:noFill/>
                <a:miter lim="800000"/>
                <a:headEnd/>
                <a:tailEnd/>
              </a:ln>
              <a:effectLst/>
            </p:spPr>
            <p:txBody>
              <a:bodyPr wrap="square">
                <a:spAutoFit/>
              </a:bodyPr>
              <a:lstStyle/>
              <a:p>
                <a:pPr algn="ctr">
                  <a:buFont typeface="Wingdings" pitchFamily="2" charset="2"/>
                  <a:buNone/>
                </a:pPr>
                <a:r>
                  <a:rPr lang="en-US" altLang="en-US" sz="1400" dirty="0">
                    <a:solidFill>
                      <a:prstClr val="black"/>
                    </a:solidFill>
                    <a:latin typeface="Tahoma" charset="0"/>
                  </a:rPr>
                  <a:t>Aerobic PA </a:t>
                </a:r>
              </a:p>
              <a:p>
                <a:pPr algn="ctr">
                  <a:buFont typeface="Wingdings" pitchFamily="2" charset="2"/>
                  <a:buNone/>
                </a:pPr>
                <a:r>
                  <a:rPr lang="en-US" altLang="en-US" sz="1400" dirty="0">
                    <a:solidFill>
                      <a:prstClr val="black"/>
                    </a:solidFill>
                    <a:latin typeface="Tahoma" charset="0"/>
                  </a:rPr>
                  <a:t>≥ </a:t>
                </a:r>
                <a:r>
                  <a:rPr lang="en-US" altLang="en-US" sz="1400" dirty="0" smtClean="0">
                    <a:solidFill>
                      <a:prstClr val="black"/>
                    </a:solidFill>
                    <a:latin typeface="Tahoma" charset="0"/>
                  </a:rPr>
                  <a:t>300 </a:t>
                </a:r>
                <a:r>
                  <a:rPr lang="en-US" altLang="en-US" sz="1400" dirty="0">
                    <a:solidFill>
                      <a:prstClr val="black"/>
                    </a:solidFill>
                    <a:latin typeface="Tahoma" charset="0"/>
                  </a:rPr>
                  <a:t>min</a:t>
                </a:r>
              </a:p>
            </p:txBody>
          </p:sp>
          <p:sp>
            <p:nvSpPr>
              <p:cNvPr id="16392" name="Text Box 8"/>
              <p:cNvSpPr txBox="1">
                <a:spLocks noChangeArrowheads="1"/>
              </p:cNvSpPr>
              <p:nvPr/>
            </p:nvSpPr>
            <p:spPr bwMode="auto">
              <a:xfrm>
                <a:off x="5519738" y="5296116"/>
                <a:ext cx="1719262" cy="575542"/>
              </a:xfrm>
              <a:prstGeom prst="rect">
                <a:avLst/>
              </a:prstGeom>
              <a:noFill/>
              <a:ln w="9525">
                <a:noFill/>
                <a:miter lim="800000"/>
                <a:headEnd/>
                <a:tailEnd/>
              </a:ln>
              <a:effectLst/>
            </p:spPr>
            <p:txBody>
              <a:bodyPr wrap="square">
                <a:spAutoFit/>
              </a:bodyPr>
              <a:lstStyle/>
              <a:p>
                <a:pPr algn="ctr">
                  <a:buFont typeface="Wingdings" pitchFamily="2" charset="2"/>
                  <a:buNone/>
                </a:pPr>
                <a:r>
                  <a:rPr lang="en-US" altLang="en-US" sz="1400" dirty="0" smtClean="0">
                    <a:solidFill>
                      <a:prstClr val="black"/>
                    </a:solidFill>
                    <a:latin typeface="Tahoma" charset="0"/>
                  </a:rPr>
                  <a:t>Muscle-</a:t>
                </a:r>
              </a:p>
              <a:p>
                <a:pPr algn="ctr">
                  <a:buFont typeface="Wingdings" pitchFamily="2" charset="2"/>
                  <a:buNone/>
                </a:pPr>
                <a:r>
                  <a:rPr lang="en-US" altLang="en-US" sz="1400" dirty="0" smtClean="0">
                    <a:solidFill>
                      <a:prstClr val="black"/>
                    </a:solidFill>
                    <a:latin typeface="Tahoma" charset="0"/>
                  </a:rPr>
                  <a:t>strengthening PA </a:t>
                </a:r>
                <a:endParaRPr lang="en-US" altLang="en-US" sz="1400" dirty="0">
                  <a:solidFill>
                    <a:prstClr val="black"/>
                  </a:solidFill>
                  <a:latin typeface="Tahoma" charset="0"/>
                </a:endParaRPr>
              </a:p>
            </p:txBody>
          </p:sp>
          <p:sp>
            <p:nvSpPr>
              <p:cNvPr id="16393" name="Text Box 9"/>
              <p:cNvSpPr txBox="1">
                <a:spLocks noChangeArrowheads="1"/>
              </p:cNvSpPr>
              <p:nvPr/>
            </p:nvSpPr>
            <p:spPr bwMode="auto">
              <a:xfrm>
                <a:off x="2895600" y="5296116"/>
                <a:ext cx="1371600" cy="523220"/>
              </a:xfrm>
              <a:prstGeom prst="rect">
                <a:avLst/>
              </a:prstGeom>
              <a:noFill/>
              <a:ln w="9525">
                <a:noFill/>
                <a:miter lim="800000"/>
                <a:headEnd/>
                <a:tailEnd/>
              </a:ln>
              <a:effectLst/>
            </p:spPr>
            <p:txBody>
              <a:bodyPr wrap="square">
                <a:spAutoFit/>
              </a:bodyPr>
              <a:lstStyle/>
              <a:p>
                <a:pPr algn="ctr">
                  <a:buFont typeface="Wingdings" pitchFamily="2" charset="2"/>
                  <a:buNone/>
                </a:pPr>
                <a:r>
                  <a:rPr lang="en-US" altLang="en-US" sz="1400" dirty="0" smtClean="0">
                    <a:solidFill>
                      <a:prstClr val="black"/>
                    </a:solidFill>
                    <a:latin typeface="Tahoma" charset="0"/>
                  </a:rPr>
                  <a:t>Aerobic PA </a:t>
                </a:r>
              </a:p>
              <a:p>
                <a:pPr algn="ctr">
                  <a:buFont typeface="Wingdings" pitchFamily="2" charset="2"/>
                  <a:buNone/>
                </a:pPr>
                <a:r>
                  <a:rPr lang="en-US" altLang="en-US" sz="1400" dirty="0" smtClean="0">
                    <a:solidFill>
                      <a:prstClr val="black"/>
                    </a:solidFill>
                    <a:latin typeface="Tahoma" charset="0"/>
                  </a:rPr>
                  <a:t>≥150 min</a:t>
                </a:r>
                <a:endParaRPr lang="en-US" altLang="en-US" sz="1400" dirty="0">
                  <a:solidFill>
                    <a:prstClr val="black"/>
                  </a:solidFill>
                  <a:latin typeface="Tahoma" charset="0"/>
                </a:endParaRPr>
              </a:p>
            </p:txBody>
          </p:sp>
          <p:sp>
            <p:nvSpPr>
              <p:cNvPr id="16395" name="Text Box 11"/>
              <p:cNvSpPr txBox="1">
                <a:spLocks noChangeArrowheads="1"/>
              </p:cNvSpPr>
              <p:nvPr/>
            </p:nvSpPr>
            <p:spPr bwMode="auto">
              <a:xfrm>
                <a:off x="7162800" y="5285344"/>
                <a:ext cx="1600200" cy="812530"/>
              </a:xfrm>
              <a:prstGeom prst="rect">
                <a:avLst/>
              </a:prstGeom>
              <a:noFill/>
              <a:ln w="9525">
                <a:noFill/>
                <a:miter lim="800000"/>
                <a:headEnd/>
                <a:tailEnd/>
              </a:ln>
              <a:effectLst/>
            </p:spPr>
            <p:txBody>
              <a:bodyPr wrap="square">
                <a:spAutoFit/>
              </a:bodyPr>
              <a:lstStyle/>
              <a:p>
                <a:r>
                  <a:rPr lang="en-US" altLang="en-US" sz="1400" dirty="0" smtClean="0">
                    <a:solidFill>
                      <a:prstClr val="black"/>
                    </a:solidFill>
                    <a:latin typeface="Tahoma" charset="0"/>
                  </a:rPr>
                  <a:t>Aerobic &amp; </a:t>
                </a:r>
                <a:r>
                  <a:rPr lang="en-US" altLang="en-US" sz="1400" dirty="0">
                    <a:solidFill>
                      <a:prstClr val="black"/>
                    </a:solidFill>
                    <a:latin typeface="Tahoma" charset="0"/>
                  </a:rPr>
                  <a:t>Muscle-strengthening PA </a:t>
                </a:r>
              </a:p>
              <a:p>
                <a:pPr>
                  <a:buFont typeface="Wingdings" pitchFamily="2" charset="2"/>
                  <a:buNone/>
                </a:pPr>
                <a:r>
                  <a:rPr lang="en-US" altLang="en-US" sz="1400" dirty="0" smtClean="0">
                    <a:solidFill>
                      <a:prstClr val="black"/>
                    </a:solidFill>
                    <a:latin typeface="Tahoma" charset="0"/>
                  </a:rPr>
                  <a:t> </a:t>
                </a:r>
                <a:endParaRPr lang="en-US" altLang="en-US" sz="1400" dirty="0">
                  <a:solidFill>
                    <a:prstClr val="black"/>
                  </a:solidFill>
                  <a:latin typeface="Tahoma" charset="0"/>
                </a:endParaRPr>
              </a:p>
            </p:txBody>
          </p:sp>
          <p:sp>
            <p:nvSpPr>
              <p:cNvPr id="16396" name="Line 12"/>
              <p:cNvSpPr>
                <a:spLocks noChangeShapeType="1"/>
              </p:cNvSpPr>
              <p:nvPr/>
            </p:nvSpPr>
            <p:spPr bwMode="auto">
              <a:xfrm>
                <a:off x="1066800" y="3352800"/>
                <a:ext cx="1188720" cy="0"/>
              </a:xfrm>
              <a:prstGeom prst="line">
                <a:avLst/>
              </a:prstGeom>
              <a:noFill/>
              <a:ln w="38100">
                <a:solidFill>
                  <a:schemeClr val="tx1"/>
                </a:solidFill>
                <a:prstDash val="sysDash"/>
                <a:round/>
                <a:headEnd type="none" w="sm" len="sm"/>
                <a:tailEnd type="none" w="sm" len="sm"/>
              </a:ln>
              <a:effectLst/>
            </p:spPr>
            <p:txBody>
              <a:bodyPr wrap="none"/>
              <a:lstStyle/>
              <a:p>
                <a:endParaRPr lang="en-US" dirty="0">
                  <a:solidFill>
                    <a:prstClr val="black"/>
                  </a:solidFill>
                </a:endParaRPr>
              </a:p>
            </p:txBody>
          </p:sp>
          <p:sp>
            <p:nvSpPr>
              <p:cNvPr id="16397" name="Text Box 13"/>
              <p:cNvSpPr txBox="1">
                <a:spLocks noChangeArrowheads="1"/>
              </p:cNvSpPr>
              <p:nvPr/>
            </p:nvSpPr>
            <p:spPr bwMode="auto">
              <a:xfrm>
                <a:off x="914400" y="2743200"/>
                <a:ext cx="2027256" cy="221599"/>
              </a:xfrm>
              <a:prstGeom prst="rect">
                <a:avLst/>
              </a:prstGeom>
              <a:noFill/>
              <a:ln w="9525" algn="ctr">
                <a:noFill/>
                <a:miter lim="800000"/>
                <a:headEnd/>
                <a:tailEnd/>
              </a:ln>
              <a:effectLst/>
            </p:spPr>
            <p:txBody>
              <a:bodyPr wrap="square">
                <a:spAutoFit/>
              </a:bodyPr>
              <a:lstStyle/>
              <a:p>
                <a:pPr marL="457200" indent="-457200">
                  <a:lnSpc>
                    <a:spcPct val="70000"/>
                  </a:lnSpc>
                  <a:spcBef>
                    <a:spcPct val="25000"/>
                  </a:spcBef>
                  <a:buClr>
                    <a:srgbClr val="FFFF66"/>
                  </a:buClr>
                </a:pPr>
                <a:r>
                  <a:rPr lang="en-US" altLang="en-US" sz="1200" b="1" dirty="0" smtClean="0">
                    <a:solidFill>
                      <a:prstClr val="black"/>
                    </a:solidFill>
                    <a:latin typeface="Tahoma" charset="0"/>
                  </a:rPr>
                  <a:t>HP2020 </a:t>
                </a:r>
                <a:r>
                  <a:rPr lang="en-US" altLang="en-US" sz="1200" b="1" dirty="0">
                    <a:solidFill>
                      <a:prstClr val="black"/>
                    </a:solidFill>
                    <a:latin typeface="Tahoma" charset="0"/>
                  </a:rPr>
                  <a:t>Target: </a:t>
                </a:r>
                <a:r>
                  <a:rPr lang="en-US" altLang="en-US" sz="1200" b="1" dirty="0" smtClean="0">
                    <a:solidFill>
                      <a:prstClr val="black"/>
                    </a:solidFill>
                    <a:latin typeface="Tahoma" charset="0"/>
                  </a:rPr>
                  <a:t>32.6%</a:t>
                </a:r>
                <a:endParaRPr lang="en-US" altLang="en-US" sz="1200" b="1" dirty="0">
                  <a:solidFill>
                    <a:prstClr val="black"/>
                  </a:solidFill>
                  <a:latin typeface="Tahoma" charset="0"/>
                </a:endParaRPr>
              </a:p>
            </p:txBody>
          </p:sp>
          <p:sp>
            <p:nvSpPr>
              <p:cNvPr id="16399" name="Rectangle 17"/>
              <p:cNvSpPr>
                <a:spLocks noChangeArrowheads="1"/>
              </p:cNvSpPr>
              <p:nvPr/>
            </p:nvSpPr>
            <p:spPr bwMode="auto">
              <a:xfrm>
                <a:off x="3600450" y="1277121"/>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2008</a:t>
                </a:r>
                <a:endParaRPr lang="en-US" altLang="en-US" sz="1600" dirty="0">
                  <a:solidFill>
                    <a:prstClr val="black"/>
                  </a:solidFill>
                  <a:latin typeface="Tahoma" charset="0"/>
                </a:endParaRPr>
              </a:p>
            </p:txBody>
          </p:sp>
          <p:sp>
            <p:nvSpPr>
              <p:cNvPr id="16400" name="Rectangle 18"/>
              <p:cNvSpPr>
                <a:spLocks noChangeArrowheads="1"/>
              </p:cNvSpPr>
              <p:nvPr/>
            </p:nvSpPr>
            <p:spPr bwMode="auto">
              <a:xfrm>
                <a:off x="3309938" y="1265691"/>
                <a:ext cx="195262" cy="185738"/>
              </a:xfrm>
              <a:prstGeom prst="rect">
                <a:avLst/>
              </a:prstGeom>
              <a:solidFill>
                <a:srgbClr val="CC99FF"/>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6401" name="Rectangle 19"/>
              <p:cNvSpPr>
                <a:spLocks noChangeArrowheads="1"/>
              </p:cNvSpPr>
              <p:nvPr/>
            </p:nvSpPr>
            <p:spPr bwMode="auto">
              <a:xfrm>
                <a:off x="4495800" y="1262062"/>
                <a:ext cx="195262" cy="185738"/>
              </a:xfrm>
              <a:prstGeom prst="rect">
                <a:avLst/>
              </a:prstGeom>
              <a:solidFill>
                <a:srgbClr val="7030A0"/>
              </a:solidFill>
              <a:ln w="9525">
                <a:solidFill>
                  <a:schemeClr val="tx1"/>
                </a:solidFill>
                <a:miter lim="800000"/>
                <a:headEnd/>
                <a:tailEnd/>
              </a:ln>
              <a:effectLst/>
            </p:spPr>
            <p:txBody>
              <a:bodyPr wrap="none" anchor="ctr"/>
              <a:lstStyle/>
              <a:p>
                <a:endParaRPr lang="en-US" dirty="0">
                  <a:solidFill>
                    <a:prstClr val="black"/>
                  </a:solidFill>
                </a:endParaRPr>
              </a:p>
            </p:txBody>
          </p:sp>
          <p:sp>
            <p:nvSpPr>
              <p:cNvPr id="16402" name="Rectangle 20"/>
              <p:cNvSpPr>
                <a:spLocks noChangeArrowheads="1"/>
              </p:cNvSpPr>
              <p:nvPr/>
            </p:nvSpPr>
            <p:spPr bwMode="auto">
              <a:xfrm>
                <a:off x="4800600" y="1288551"/>
                <a:ext cx="990600" cy="209288"/>
              </a:xfrm>
              <a:prstGeom prst="rect">
                <a:avLst/>
              </a:prstGeom>
              <a:noFill/>
              <a:ln w="9525">
                <a:noFill/>
                <a:miter lim="800000"/>
                <a:headEnd/>
                <a:tailEnd/>
              </a:ln>
            </p:spPr>
            <p:txBody>
              <a:bodyPr lIns="0" tIns="0" rIns="0" bIns="0">
                <a:spAutoFit/>
              </a:bodyPr>
              <a:lstStyle/>
              <a:p>
                <a:pPr>
                  <a:lnSpc>
                    <a:spcPct val="85000"/>
                  </a:lnSpc>
                </a:pPr>
                <a:r>
                  <a:rPr lang="en-US" altLang="en-US" sz="1600" dirty="0" smtClean="0">
                    <a:solidFill>
                      <a:prstClr val="black"/>
                    </a:solidFill>
                    <a:latin typeface="Tahoma" charset="0"/>
                  </a:rPr>
                  <a:t>2012</a:t>
                </a:r>
                <a:endParaRPr lang="en-US" altLang="en-US" sz="1600" dirty="0">
                  <a:solidFill>
                    <a:prstClr val="black"/>
                  </a:solidFill>
                  <a:latin typeface="Tahoma" charset="0"/>
                </a:endParaRPr>
              </a:p>
            </p:txBody>
          </p:sp>
          <p:sp>
            <p:nvSpPr>
              <p:cNvPr id="20" name="Line 12"/>
              <p:cNvSpPr>
                <a:spLocks noChangeShapeType="1"/>
              </p:cNvSpPr>
              <p:nvPr/>
            </p:nvSpPr>
            <p:spPr bwMode="auto">
              <a:xfrm>
                <a:off x="3048000" y="2389163"/>
                <a:ext cx="1097280" cy="0"/>
              </a:xfrm>
              <a:prstGeom prst="line">
                <a:avLst/>
              </a:prstGeom>
              <a:noFill/>
              <a:ln w="38100">
                <a:solidFill>
                  <a:schemeClr val="tx1"/>
                </a:solidFill>
                <a:prstDash val="sysDash"/>
                <a:round/>
                <a:headEnd type="none" w="sm" len="sm"/>
                <a:tailEnd type="none" w="sm" len="sm"/>
              </a:ln>
              <a:effectLst/>
            </p:spPr>
            <p:txBody>
              <a:bodyPr wrap="none"/>
              <a:lstStyle/>
              <a:p>
                <a:endParaRPr lang="en-US" dirty="0">
                  <a:solidFill>
                    <a:prstClr val="black"/>
                  </a:solidFill>
                </a:endParaRPr>
              </a:p>
            </p:txBody>
          </p:sp>
          <p:sp>
            <p:nvSpPr>
              <p:cNvPr id="21" name="Text Box 13"/>
              <p:cNvSpPr txBox="1">
                <a:spLocks noChangeArrowheads="1"/>
              </p:cNvSpPr>
              <p:nvPr/>
            </p:nvSpPr>
            <p:spPr bwMode="auto">
              <a:xfrm>
                <a:off x="2667000" y="1988201"/>
                <a:ext cx="2024062" cy="221599"/>
              </a:xfrm>
              <a:prstGeom prst="rect">
                <a:avLst/>
              </a:prstGeom>
              <a:noFill/>
              <a:ln w="9525" algn="ctr">
                <a:noFill/>
                <a:miter lim="800000"/>
                <a:headEnd/>
                <a:tailEnd/>
              </a:ln>
              <a:effectLst/>
            </p:spPr>
            <p:txBody>
              <a:bodyPr wrap="square">
                <a:spAutoFit/>
              </a:bodyPr>
              <a:lstStyle/>
              <a:p>
                <a:pPr marL="457200" indent="-457200">
                  <a:lnSpc>
                    <a:spcPct val="70000"/>
                  </a:lnSpc>
                  <a:spcBef>
                    <a:spcPct val="25000"/>
                  </a:spcBef>
                  <a:buClr>
                    <a:srgbClr val="FFFF66"/>
                  </a:buClr>
                </a:pPr>
                <a:r>
                  <a:rPr lang="en-US" altLang="en-US" sz="1200" b="1" dirty="0" smtClean="0">
                    <a:solidFill>
                      <a:prstClr val="black"/>
                    </a:solidFill>
                    <a:latin typeface="Tahoma" charset="0"/>
                  </a:rPr>
                  <a:t>HP2020 </a:t>
                </a:r>
                <a:r>
                  <a:rPr lang="en-US" altLang="en-US" sz="1200" b="1" dirty="0">
                    <a:solidFill>
                      <a:prstClr val="black"/>
                    </a:solidFill>
                    <a:latin typeface="Tahoma" charset="0"/>
                  </a:rPr>
                  <a:t>Target: </a:t>
                </a:r>
                <a:r>
                  <a:rPr lang="en-US" altLang="en-US" sz="1200" b="1" dirty="0" smtClean="0">
                    <a:solidFill>
                      <a:prstClr val="black"/>
                    </a:solidFill>
                    <a:latin typeface="Tahoma" charset="0"/>
                  </a:rPr>
                  <a:t>47.9%</a:t>
                </a:r>
                <a:endParaRPr lang="en-US" altLang="en-US" sz="1200" b="1" dirty="0">
                  <a:solidFill>
                    <a:prstClr val="black"/>
                  </a:solidFill>
                  <a:latin typeface="Tahoma" charset="0"/>
                </a:endParaRPr>
              </a:p>
            </p:txBody>
          </p:sp>
          <p:sp>
            <p:nvSpPr>
              <p:cNvPr id="22" name="Line 12"/>
              <p:cNvSpPr>
                <a:spLocks noChangeShapeType="1"/>
              </p:cNvSpPr>
              <p:nvPr/>
            </p:nvSpPr>
            <p:spPr bwMode="auto">
              <a:xfrm>
                <a:off x="4452802" y="3429000"/>
                <a:ext cx="1097280" cy="0"/>
              </a:xfrm>
              <a:prstGeom prst="line">
                <a:avLst/>
              </a:prstGeom>
              <a:noFill/>
              <a:ln w="38100">
                <a:solidFill>
                  <a:schemeClr val="tx1"/>
                </a:solidFill>
                <a:prstDash val="sysDash"/>
                <a:round/>
                <a:headEnd type="none" w="sm" len="sm"/>
                <a:tailEnd type="none" w="sm" len="sm"/>
              </a:ln>
              <a:effectLst/>
            </p:spPr>
            <p:txBody>
              <a:bodyPr wrap="none"/>
              <a:lstStyle/>
              <a:p>
                <a:endParaRPr lang="en-US" dirty="0">
                  <a:solidFill>
                    <a:prstClr val="black"/>
                  </a:solidFill>
                </a:endParaRPr>
              </a:p>
            </p:txBody>
          </p:sp>
          <p:sp>
            <p:nvSpPr>
              <p:cNvPr id="23" name="Text Box 13"/>
              <p:cNvSpPr txBox="1">
                <a:spLocks noChangeArrowheads="1"/>
              </p:cNvSpPr>
              <p:nvPr/>
            </p:nvSpPr>
            <p:spPr bwMode="auto">
              <a:xfrm>
                <a:off x="4267200" y="2895600"/>
                <a:ext cx="2628900" cy="221599"/>
              </a:xfrm>
              <a:prstGeom prst="rect">
                <a:avLst/>
              </a:prstGeom>
              <a:noFill/>
              <a:ln w="9525" algn="ctr">
                <a:noFill/>
                <a:miter lim="800000"/>
                <a:headEnd/>
                <a:tailEnd/>
              </a:ln>
              <a:effectLst/>
            </p:spPr>
            <p:txBody>
              <a:bodyPr wrap="square">
                <a:spAutoFit/>
              </a:bodyPr>
              <a:lstStyle/>
              <a:p>
                <a:pPr marL="457200" indent="-457200">
                  <a:lnSpc>
                    <a:spcPct val="70000"/>
                  </a:lnSpc>
                  <a:spcBef>
                    <a:spcPct val="25000"/>
                  </a:spcBef>
                  <a:buClr>
                    <a:srgbClr val="FFFF66"/>
                  </a:buClr>
                </a:pPr>
                <a:r>
                  <a:rPr lang="en-US" altLang="en-US" sz="1200" b="1" dirty="0" smtClean="0">
                    <a:solidFill>
                      <a:prstClr val="black"/>
                    </a:solidFill>
                    <a:latin typeface="Tahoma" charset="0"/>
                  </a:rPr>
                  <a:t>HP2020 </a:t>
                </a:r>
                <a:r>
                  <a:rPr lang="en-US" altLang="en-US" sz="1200" b="1" dirty="0">
                    <a:solidFill>
                      <a:prstClr val="black"/>
                    </a:solidFill>
                    <a:latin typeface="Tahoma" charset="0"/>
                  </a:rPr>
                  <a:t>Target: </a:t>
                </a:r>
                <a:r>
                  <a:rPr lang="en-US" altLang="en-US" sz="1200" b="1" dirty="0" smtClean="0">
                    <a:solidFill>
                      <a:prstClr val="black"/>
                    </a:solidFill>
                    <a:latin typeface="Tahoma" charset="0"/>
                  </a:rPr>
                  <a:t>31.3%</a:t>
                </a:r>
                <a:endParaRPr lang="en-US" altLang="en-US" sz="1200" b="1" dirty="0">
                  <a:solidFill>
                    <a:prstClr val="black"/>
                  </a:solidFill>
                  <a:latin typeface="Tahoma" charset="0"/>
                </a:endParaRPr>
              </a:p>
            </p:txBody>
          </p:sp>
          <p:sp>
            <p:nvSpPr>
              <p:cNvPr id="24" name="Line 12"/>
              <p:cNvSpPr>
                <a:spLocks noChangeShapeType="1"/>
              </p:cNvSpPr>
              <p:nvPr/>
            </p:nvSpPr>
            <p:spPr bwMode="auto">
              <a:xfrm>
                <a:off x="5821680" y="3804897"/>
                <a:ext cx="1188720" cy="0"/>
              </a:xfrm>
              <a:prstGeom prst="line">
                <a:avLst/>
              </a:prstGeom>
              <a:noFill/>
              <a:ln w="38100">
                <a:solidFill>
                  <a:schemeClr val="tx1"/>
                </a:solidFill>
                <a:prstDash val="sysDash"/>
                <a:round/>
                <a:headEnd type="none" w="sm" len="sm"/>
                <a:tailEnd type="none" w="sm" len="sm"/>
              </a:ln>
              <a:effectLst/>
            </p:spPr>
            <p:txBody>
              <a:bodyPr wrap="none"/>
              <a:lstStyle/>
              <a:p>
                <a:endParaRPr lang="en-US" dirty="0">
                  <a:solidFill>
                    <a:prstClr val="black"/>
                  </a:solidFill>
                </a:endParaRPr>
              </a:p>
            </p:txBody>
          </p:sp>
          <p:sp>
            <p:nvSpPr>
              <p:cNvPr id="25" name="Text Box 13"/>
              <p:cNvSpPr txBox="1">
                <a:spLocks noChangeArrowheads="1"/>
              </p:cNvSpPr>
              <p:nvPr/>
            </p:nvSpPr>
            <p:spPr bwMode="auto">
              <a:xfrm>
                <a:off x="5482216" y="3505200"/>
                <a:ext cx="2057400" cy="221599"/>
              </a:xfrm>
              <a:prstGeom prst="rect">
                <a:avLst/>
              </a:prstGeom>
              <a:noFill/>
              <a:ln w="9525" algn="ctr">
                <a:noFill/>
                <a:miter lim="800000"/>
                <a:headEnd/>
                <a:tailEnd/>
              </a:ln>
              <a:effectLst/>
            </p:spPr>
            <p:txBody>
              <a:bodyPr wrap="square">
                <a:spAutoFit/>
              </a:bodyPr>
              <a:lstStyle/>
              <a:p>
                <a:pPr marL="457200" indent="-457200">
                  <a:lnSpc>
                    <a:spcPct val="70000"/>
                  </a:lnSpc>
                  <a:spcBef>
                    <a:spcPct val="25000"/>
                  </a:spcBef>
                  <a:buClr>
                    <a:srgbClr val="FFFF66"/>
                  </a:buClr>
                </a:pPr>
                <a:r>
                  <a:rPr lang="en-US" altLang="en-US" sz="1200" b="1" dirty="0" smtClean="0">
                    <a:solidFill>
                      <a:prstClr val="black"/>
                    </a:solidFill>
                    <a:latin typeface="Tahoma" charset="0"/>
                  </a:rPr>
                  <a:t>HP 2020 Target</a:t>
                </a:r>
                <a:r>
                  <a:rPr lang="en-US" altLang="en-US" sz="1200" b="1" dirty="0">
                    <a:solidFill>
                      <a:prstClr val="black"/>
                    </a:solidFill>
                    <a:latin typeface="Tahoma" charset="0"/>
                  </a:rPr>
                  <a:t>: </a:t>
                </a:r>
                <a:r>
                  <a:rPr lang="en-US" altLang="en-US" sz="1200" b="1" dirty="0" smtClean="0">
                    <a:solidFill>
                      <a:prstClr val="black"/>
                    </a:solidFill>
                    <a:latin typeface="Tahoma" charset="0"/>
                  </a:rPr>
                  <a:t>24.1%</a:t>
                </a:r>
                <a:endParaRPr lang="en-US" altLang="en-US" sz="1200" b="1" dirty="0">
                  <a:solidFill>
                    <a:prstClr val="black"/>
                  </a:solidFill>
                  <a:latin typeface="Tahoma" charset="0"/>
                </a:endParaRPr>
              </a:p>
            </p:txBody>
          </p:sp>
          <p:sp>
            <p:nvSpPr>
              <p:cNvPr id="27" name="Text Box 13"/>
              <p:cNvSpPr txBox="1">
                <a:spLocks noChangeArrowheads="1"/>
              </p:cNvSpPr>
              <p:nvPr/>
            </p:nvSpPr>
            <p:spPr bwMode="auto">
              <a:xfrm>
                <a:off x="7158991" y="3810000"/>
                <a:ext cx="2137409" cy="221599"/>
              </a:xfrm>
              <a:prstGeom prst="rect">
                <a:avLst/>
              </a:prstGeom>
              <a:noFill/>
              <a:ln w="9525" algn="ctr">
                <a:noFill/>
                <a:miter lim="800000"/>
                <a:headEnd/>
                <a:tailEnd/>
              </a:ln>
              <a:effectLst/>
            </p:spPr>
            <p:txBody>
              <a:bodyPr wrap="square">
                <a:spAutoFit/>
              </a:bodyPr>
              <a:lstStyle/>
              <a:p>
                <a:pPr marL="457200" indent="-457200">
                  <a:lnSpc>
                    <a:spcPct val="70000"/>
                  </a:lnSpc>
                  <a:spcBef>
                    <a:spcPct val="25000"/>
                  </a:spcBef>
                  <a:buClr>
                    <a:srgbClr val="FFFF66"/>
                  </a:buClr>
                </a:pPr>
                <a:r>
                  <a:rPr lang="en-US" altLang="en-US" sz="1200" b="1" dirty="0" smtClean="0">
                    <a:solidFill>
                      <a:prstClr val="black"/>
                    </a:solidFill>
                    <a:latin typeface="Tahoma" charset="0"/>
                  </a:rPr>
                  <a:t>HP2020 Target</a:t>
                </a:r>
                <a:r>
                  <a:rPr lang="en-US" altLang="en-US" sz="1200" b="1" dirty="0">
                    <a:solidFill>
                      <a:prstClr val="black"/>
                    </a:solidFill>
                    <a:latin typeface="Tahoma" charset="0"/>
                  </a:rPr>
                  <a:t>: </a:t>
                </a:r>
                <a:r>
                  <a:rPr lang="en-US" altLang="en-US" sz="1200" b="1" dirty="0" smtClean="0">
                    <a:solidFill>
                      <a:prstClr val="black"/>
                    </a:solidFill>
                    <a:latin typeface="Tahoma" charset="0"/>
                  </a:rPr>
                  <a:t>20.1%</a:t>
                </a:r>
                <a:endParaRPr lang="en-US" altLang="en-US" sz="1200" b="1" dirty="0">
                  <a:solidFill>
                    <a:prstClr val="black"/>
                  </a:solidFill>
                  <a:latin typeface="Tahoma" charset="0"/>
                </a:endParaRPr>
              </a:p>
            </p:txBody>
          </p:sp>
          <p:sp>
            <p:nvSpPr>
              <p:cNvPr id="28" name="Text Box 9"/>
              <p:cNvSpPr txBox="1">
                <a:spLocks noChangeArrowheads="1"/>
              </p:cNvSpPr>
              <p:nvPr/>
            </p:nvSpPr>
            <p:spPr bwMode="auto">
              <a:xfrm>
                <a:off x="990600" y="5306888"/>
                <a:ext cx="1371600" cy="338555"/>
              </a:xfrm>
              <a:prstGeom prst="rect">
                <a:avLst/>
              </a:prstGeom>
              <a:noFill/>
              <a:ln w="9525">
                <a:noFill/>
                <a:miter lim="800000"/>
                <a:headEnd/>
                <a:tailEnd/>
              </a:ln>
              <a:effectLst/>
            </p:spPr>
            <p:txBody>
              <a:bodyPr wrap="square">
                <a:spAutoFit/>
              </a:bodyPr>
              <a:lstStyle/>
              <a:p>
                <a:pPr algn="ctr">
                  <a:buFont typeface="Wingdings" pitchFamily="2" charset="2"/>
                  <a:buNone/>
                </a:pPr>
                <a:r>
                  <a:rPr lang="en-US" altLang="en-US" sz="1400" dirty="0" smtClean="0">
                    <a:solidFill>
                      <a:prstClr val="black"/>
                    </a:solidFill>
                    <a:latin typeface="Tahoma" charset="0"/>
                  </a:rPr>
                  <a:t>No PA </a:t>
                </a:r>
              </a:p>
            </p:txBody>
          </p:sp>
          <p:sp>
            <p:nvSpPr>
              <p:cNvPr id="2" name="TextBox 1"/>
              <p:cNvSpPr txBox="1"/>
              <p:nvPr/>
            </p:nvSpPr>
            <p:spPr>
              <a:xfrm>
                <a:off x="1219200" y="1752600"/>
                <a:ext cx="914400" cy="461665"/>
              </a:xfrm>
              <a:prstGeom prst="rect">
                <a:avLst/>
              </a:prstGeom>
              <a:noFill/>
              <a:ln>
                <a:noFill/>
              </a:ln>
            </p:spPr>
            <p:txBody>
              <a:bodyPr wrap="square" rtlCol="0">
                <a:spAutoFit/>
              </a:bodyPr>
              <a:lstStyle/>
              <a:p>
                <a:pPr algn="ctr"/>
                <a:r>
                  <a:rPr lang="en-US" sz="1200" b="1" dirty="0">
                    <a:solidFill>
                      <a:srgbClr val="FF0000"/>
                    </a:solidFill>
                    <a:latin typeface="Tahoma" pitchFamily="34" charset="0"/>
                    <a:ea typeface="Tahoma" pitchFamily="34" charset="0"/>
                    <a:cs typeface="Tahoma" pitchFamily="34" charset="0"/>
                  </a:rPr>
                  <a:t>Decrease </a:t>
                </a:r>
                <a:r>
                  <a:rPr lang="en-US" sz="1200" b="1" dirty="0" smtClean="0">
                    <a:solidFill>
                      <a:srgbClr val="FF0000"/>
                    </a:solidFill>
                    <a:latin typeface="Tahoma" pitchFamily="34" charset="0"/>
                    <a:ea typeface="Tahoma" pitchFamily="34" charset="0"/>
                    <a:cs typeface="Tahoma" pitchFamily="34" charset="0"/>
                  </a:rPr>
                  <a:t>desired</a:t>
                </a:r>
                <a:endParaRPr lang="en-US" sz="1200" b="1" dirty="0">
                  <a:solidFill>
                    <a:srgbClr val="FF0000"/>
                  </a:solidFill>
                </a:endParaRPr>
              </a:p>
            </p:txBody>
          </p:sp>
          <p:cxnSp>
            <p:nvCxnSpPr>
              <p:cNvPr id="4" name="Straight Arrow Connector 3"/>
              <p:cNvCxnSpPr/>
              <p:nvPr/>
            </p:nvCxnSpPr>
            <p:spPr>
              <a:xfrm>
                <a:off x="1620296" y="2209800"/>
                <a:ext cx="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43600" y="1752600"/>
                <a:ext cx="914400" cy="461665"/>
              </a:xfrm>
              <a:prstGeom prst="rect">
                <a:avLst/>
              </a:prstGeom>
              <a:noFill/>
              <a:ln>
                <a:noFill/>
              </a:ln>
            </p:spPr>
            <p:txBody>
              <a:bodyPr wrap="square" rtlCol="0">
                <a:spAutoFit/>
              </a:bodyPr>
              <a:lstStyle/>
              <a:p>
                <a:pPr algn="ctr"/>
                <a:r>
                  <a:rPr lang="en-US" sz="1200" b="1" dirty="0" smtClean="0">
                    <a:solidFill>
                      <a:srgbClr val="FF0000"/>
                    </a:solidFill>
                    <a:latin typeface="Tahoma" pitchFamily="34" charset="0"/>
                    <a:ea typeface="Tahoma" pitchFamily="34" charset="0"/>
                    <a:cs typeface="Tahoma" pitchFamily="34" charset="0"/>
                  </a:rPr>
                  <a:t>Increase desired</a:t>
                </a:r>
                <a:endParaRPr lang="en-US" sz="1200" b="1" dirty="0">
                  <a:solidFill>
                    <a:srgbClr val="FF0000"/>
                  </a:solidFill>
                </a:endParaRPr>
              </a:p>
            </p:txBody>
          </p:sp>
          <p:cxnSp>
            <p:nvCxnSpPr>
              <p:cNvPr id="33" name="Straight Arrow Connector 32"/>
              <p:cNvCxnSpPr/>
              <p:nvPr/>
            </p:nvCxnSpPr>
            <p:spPr>
              <a:xfrm flipV="1">
                <a:off x="6324600" y="2209800"/>
                <a:ext cx="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Line 12"/>
              <p:cNvSpPr>
                <a:spLocks noChangeShapeType="1"/>
              </p:cNvSpPr>
              <p:nvPr/>
            </p:nvSpPr>
            <p:spPr bwMode="auto">
              <a:xfrm>
                <a:off x="7254241" y="4075493"/>
                <a:ext cx="1097280" cy="0"/>
              </a:xfrm>
              <a:prstGeom prst="line">
                <a:avLst/>
              </a:prstGeom>
              <a:noFill/>
              <a:ln w="38100">
                <a:solidFill>
                  <a:schemeClr val="tx1"/>
                </a:solidFill>
                <a:prstDash val="sysDash"/>
                <a:round/>
                <a:headEnd type="none" w="sm" len="sm"/>
                <a:tailEnd type="none" w="sm" len="sm"/>
              </a:ln>
              <a:effectLst/>
            </p:spPr>
            <p:txBody>
              <a:bodyPr wrap="none"/>
              <a:lstStyle/>
              <a:p>
                <a:endParaRPr lang="en-US" dirty="0">
                  <a:solidFill>
                    <a:prstClr val="black"/>
                  </a:solidFill>
                </a:endParaRPr>
              </a:p>
            </p:txBody>
          </p:sp>
          <p:cxnSp>
            <p:nvCxnSpPr>
              <p:cNvPr id="5" name="Straight Connector 4"/>
              <p:cNvCxnSpPr/>
              <p:nvPr/>
            </p:nvCxnSpPr>
            <p:spPr>
              <a:xfrm>
                <a:off x="2743200" y="1661160"/>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p:nvPr/>
          </p:nvCxnSpPr>
          <p:spPr>
            <a:xfrm>
              <a:off x="2743200" y="1661159"/>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458200" y="1661160"/>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Slide Number Placeholder 2"/>
          <p:cNvSpPr txBox="1">
            <a:spLocks/>
          </p:cNvSpPr>
          <p:nvPr/>
        </p:nvSpPr>
        <p:spPr>
          <a:xfrm>
            <a:off x="8534400" y="6492503"/>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23</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12252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031467"/>
          </a:xfrm>
        </p:spPr>
        <p:txBody>
          <a:bodyPr>
            <a:normAutofit/>
          </a:bodyPr>
          <a:lstStyle/>
          <a:p>
            <a:r>
              <a:rPr lang="en-US" altLang="en-US" sz="3200" b="1" dirty="0">
                <a:solidFill>
                  <a:srgbClr val="003F72"/>
                </a:solidFill>
                <a:latin typeface="Tahoma" charset="0"/>
              </a:rPr>
              <a:t>No Leisure-Time Physical Activity, Adults </a:t>
            </a:r>
            <a:endParaRPr lang="en-US" sz="3200" dirty="0"/>
          </a:p>
        </p:txBody>
      </p:sp>
      <p:graphicFrame>
        <p:nvGraphicFramePr>
          <p:cNvPr id="16" name="Chart Placeholder 15" descr="No leisure-time physical activity, adults"/>
          <p:cNvGraphicFramePr>
            <a:graphicFrameLocks noGrp="1"/>
          </p:cNvGraphicFramePr>
          <p:nvPr>
            <p:ph type="chart" sz="quarter" idx="4294967295"/>
            <p:extLst>
              <p:ext uri="{D42A27DB-BD31-4B8C-83A1-F6EECF244321}">
                <p14:modId xmlns:p14="http://schemas.microsoft.com/office/powerpoint/2010/main" val="2339312893"/>
              </p:ext>
            </p:extLst>
          </p:nvPr>
        </p:nvGraphicFramePr>
        <p:xfrm>
          <a:off x="9525" y="990600"/>
          <a:ext cx="9134475" cy="5105400"/>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4114800" y="2999601"/>
            <a:ext cx="2286000" cy="276999"/>
          </a:xfrm>
          <a:prstGeom prst="rect">
            <a:avLst/>
          </a:prstGeom>
          <a:noFill/>
          <a:ln>
            <a:noFill/>
          </a:ln>
        </p:spPr>
        <p:txBody>
          <a:bodyPr wrap="square" rtlCol="0">
            <a:spAutoFit/>
          </a:bodyPr>
          <a:lstStyle/>
          <a:p>
            <a:pPr algn="r"/>
            <a:r>
              <a:rPr lang="en-US" sz="1200" b="1" dirty="0">
                <a:solidFill>
                  <a:srgbClr val="FF0000"/>
                </a:solidFill>
                <a:latin typeface="Tahoma" pitchFamily="34" charset="0"/>
                <a:ea typeface="Tahoma" pitchFamily="34" charset="0"/>
                <a:cs typeface="Tahoma" pitchFamily="34" charset="0"/>
              </a:rPr>
              <a:t>Decrease </a:t>
            </a:r>
            <a:r>
              <a:rPr lang="en-US" sz="1200" b="1" dirty="0" smtClean="0">
                <a:solidFill>
                  <a:srgbClr val="FF0000"/>
                </a:solidFill>
                <a:latin typeface="Tahoma" pitchFamily="34" charset="0"/>
                <a:ea typeface="Tahoma" pitchFamily="34" charset="0"/>
                <a:cs typeface="Tahoma" pitchFamily="34" charset="0"/>
              </a:rPr>
              <a:t>desired</a:t>
            </a:r>
            <a:endParaRPr lang="en-US" sz="1200" b="1" dirty="0">
              <a:solidFill>
                <a:srgbClr val="FF0000"/>
              </a:solidFill>
            </a:endParaRPr>
          </a:p>
        </p:txBody>
      </p:sp>
      <p:sp>
        <p:nvSpPr>
          <p:cNvPr id="27" name="Text Box 22"/>
          <p:cNvSpPr txBox="1">
            <a:spLocks noChangeArrowheads="1"/>
          </p:cNvSpPr>
          <p:nvPr/>
        </p:nvSpPr>
        <p:spPr bwMode="auto">
          <a:xfrm>
            <a:off x="2057400" y="1371600"/>
            <a:ext cx="2819400" cy="338554"/>
          </a:xfrm>
          <a:prstGeom prst="rect">
            <a:avLst/>
          </a:prstGeom>
          <a:noFill/>
          <a:ln w="9525">
            <a:noFill/>
            <a:miter lim="800000"/>
            <a:headEnd/>
            <a:tailEnd/>
          </a:ln>
          <a:effectLst/>
        </p:spPr>
        <p:txBody>
          <a:bodyPr wrap="square">
            <a:spAutoFit/>
          </a:bodyPr>
          <a:lstStyle/>
          <a:p>
            <a:r>
              <a:rPr lang="en-US" altLang="en-US" sz="1600" b="1" dirty="0" smtClean="0">
                <a:solidFill>
                  <a:prstClr val="black"/>
                </a:solidFill>
                <a:latin typeface="Tahoma" charset="0"/>
              </a:rPr>
              <a:t>HP2020 </a:t>
            </a:r>
            <a:r>
              <a:rPr lang="en-US" altLang="en-US" sz="1600" b="1" dirty="0">
                <a:solidFill>
                  <a:prstClr val="black"/>
                </a:solidFill>
                <a:latin typeface="Tahoma" charset="0"/>
              </a:rPr>
              <a:t>Target: </a:t>
            </a:r>
            <a:r>
              <a:rPr lang="en-US" altLang="en-US" sz="1600" b="1" dirty="0" smtClean="0">
                <a:solidFill>
                  <a:prstClr val="black"/>
                </a:solidFill>
                <a:latin typeface="Tahoma" charset="0"/>
              </a:rPr>
              <a:t>32.6%</a:t>
            </a:r>
            <a:endParaRPr lang="en-US" altLang="en-US" sz="1600" b="1" dirty="0">
              <a:solidFill>
                <a:prstClr val="black"/>
              </a:solidFill>
              <a:latin typeface="Tahoma" charset="0"/>
            </a:endParaRPr>
          </a:p>
        </p:txBody>
      </p:sp>
      <p:sp>
        <p:nvSpPr>
          <p:cNvPr id="19" name="Rectangle 31"/>
          <p:cNvSpPr>
            <a:spLocks noChangeArrowheads="1"/>
          </p:cNvSpPr>
          <p:nvPr/>
        </p:nvSpPr>
        <p:spPr bwMode="auto">
          <a:xfrm>
            <a:off x="152400" y="6320135"/>
            <a:ext cx="7391400" cy="461665"/>
          </a:xfrm>
          <a:prstGeom prst="rect">
            <a:avLst/>
          </a:prstGeom>
          <a:noFill/>
          <a:ln w="9525">
            <a:noFill/>
            <a:miter lim="800000"/>
            <a:headEnd/>
            <a:tailEnd/>
          </a:ln>
        </p:spPr>
        <p:txBody>
          <a:bodyPr wrap="square" lIns="0" tIns="0" rIns="0" bIns="0">
            <a:spAutoFit/>
          </a:bodyPr>
          <a:lstStyle/>
          <a:p>
            <a:pPr eaLnBrk="0" hangingPunct="0"/>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95% confidence interval</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Data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are </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for adults ages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18 years and </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over who were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engaged in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no leisure-time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aerobic physical activity</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Except for age-specific estimates data are age adjusted to the 2000 standard population. </a:t>
            </a:r>
            <a:endPar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eaLnBrk="0" hangingPunct="0"/>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National Health Interview Survey (NHIS), </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CDC/NCHS.</a:t>
            </a:r>
            <a:endPar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 Placeholder 8"/>
          <p:cNvSpPr txBox="1">
            <a:spLocks/>
          </p:cNvSpPr>
          <p:nvPr/>
        </p:nvSpPr>
        <p:spPr>
          <a:xfrm>
            <a:off x="7787640" y="6443472"/>
            <a:ext cx="1051560"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PA-1</a:t>
            </a: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21" name="Text Box 11"/>
          <p:cNvSpPr txBox="1">
            <a:spLocks noChangeArrowheads="1"/>
          </p:cNvSpPr>
          <p:nvPr/>
        </p:nvSpPr>
        <p:spPr bwMode="auto">
          <a:xfrm>
            <a:off x="2109693" y="1031467"/>
            <a:ext cx="633507" cy="338554"/>
          </a:xfrm>
          <a:prstGeom prst="rect">
            <a:avLst/>
          </a:prstGeom>
          <a:noFill/>
          <a:ln w="9525">
            <a:noFill/>
            <a:miter lim="800000"/>
            <a:headEnd/>
            <a:tailEnd/>
          </a:ln>
          <a:effectLst/>
        </p:spPr>
        <p:txBody>
          <a:bodyPr wrap="none">
            <a:spAutoFit/>
          </a:bodyPr>
          <a:lstStyle/>
          <a:p>
            <a:r>
              <a:rPr lang="en-US" altLang="en-US" sz="1600" dirty="0" smtClean="0">
                <a:solidFill>
                  <a:prstClr val="black"/>
                </a:solidFill>
                <a:latin typeface="Tahoma" charset="0"/>
              </a:rPr>
              <a:t>2012</a:t>
            </a:r>
            <a:endParaRPr lang="en-US" altLang="en-US" sz="1600" dirty="0">
              <a:solidFill>
                <a:prstClr val="black"/>
              </a:solidFill>
              <a:latin typeface="Tahoma" charset="0"/>
            </a:endParaRPr>
          </a:p>
        </p:txBody>
      </p:sp>
      <p:grpSp>
        <p:nvGrpSpPr>
          <p:cNvPr id="2" name="Group 1" descr="brackets"/>
          <p:cNvGrpSpPr/>
          <p:nvPr/>
        </p:nvGrpSpPr>
        <p:grpSpPr>
          <a:xfrm>
            <a:off x="0" y="1033462"/>
            <a:ext cx="4879975" cy="4148138"/>
            <a:chOff x="0" y="1033462"/>
            <a:chExt cx="4879975" cy="4148138"/>
          </a:xfrm>
        </p:grpSpPr>
        <p:cxnSp>
          <p:nvCxnSpPr>
            <p:cNvPr id="26" name="Straight Arrow Connector 25" descr="arrow indicating decrease"/>
            <p:cNvCxnSpPr/>
            <p:nvPr/>
          </p:nvCxnSpPr>
          <p:spPr>
            <a:xfrm flipH="1">
              <a:off x="4343400" y="3156468"/>
              <a:ext cx="53657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23"/>
            <p:cNvSpPr txBox="1">
              <a:spLocks noChangeArrowheads="1"/>
            </p:cNvSpPr>
            <p:nvPr/>
          </p:nvSpPr>
          <p:spPr bwMode="auto">
            <a:xfrm>
              <a:off x="0" y="3859275"/>
              <a:ext cx="759970" cy="523220"/>
            </a:xfrm>
            <a:prstGeom prst="rect">
              <a:avLst/>
            </a:prstGeom>
            <a:noFill/>
            <a:ln w="9525">
              <a:noFill/>
              <a:miter lim="800000"/>
              <a:headEnd/>
              <a:tailEnd/>
            </a:ln>
            <a:effectLst/>
          </p:spPr>
          <p:txBody>
            <a:bodyPr wrap="square">
              <a:spAutoFit/>
            </a:bodyPr>
            <a:lstStyle/>
            <a:p>
              <a:pPr eaLnBrk="0" hangingPunct="0"/>
              <a:r>
                <a:rPr lang="en-US" alt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Age (Years)</a:t>
              </a:r>
              <a:endParaRPr lang="en-US" alt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Left Bracket 12"/>
            <p:cNvSpPr/>
            <p:nvPr/>
          </p:nvSpPr>
          <p:spPr>
            <a:xfrm>
              <a:off x="759970" y="3078480"/>
              <a:ext cx="78230" cy="210312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grpSp>
          <p:nvGrpSpPr>
            <p:cNvPr id="14" name="Group 9"/>
            <p:cNvGrpSpPr>
              <a:grpSpLocks/>
            </p:cNvGrpSpPr>
            <p:nvPr/>
          </p:nvGrpSpPr>
          <p:grpSpPr bwMode="auto">
            <a:xfrm>
              <a:off x="914301" y="1033462"/>
              <a:ext cx="825500" cy="338138"/>
              <a:chOff x="4802" y="1149"/>
              <a:chExt cx="520" cy="213"/>
            </a:xfrm>
          </p:grpSpPr>
          <p:sp>
            <p:nvSpPr>
              <p:cNvPr id="15" name="Text Box 10"/>
              <p:cNvSpPr txBox="1">
                <a:spLocks noChangeArrowheads="1"/>
              </p:cNvSpPr>
              <p:nvPr/>
            </p:nvSpPr>
            <p:spPr bwMode="auto">
              <a:xfrm>
                <a:off x="4923" y="1149"/>
                <a:ext cx="399" cy="213"/>
              </a:xfrm>
              <a:prstGeom prst="rect">
                <a:avLst/>
              </a:prstGeom>
              <a:noFill/>
              <a:ln w="9525">
                <a:noFill/>
                <a:miter lim="800000"/>
                <a:headEnd/>
                <a:tailEnd/>
              </a:ln>
              <a:effectLst/>
            </p:spPr>
            <p:txBody>
              <a:bodyPr wrap="none">
                <a:spAutoFit/>
              </a:bodyPr>
              <a:lstStyle/>
              <a:p>
                <a:r>
                  <a:rPr lang="en-US" altLang="en-US" sz="1600" dirty="0" smtClean="0">
                    <a:solidFill>
                      <a:prstClr val="black"/>
                    </a:solidFill>
                    <a:latin typeface="Tahoma" charset="0"/>
                  </a:rPr>
                  <a:t>1997</a:t>
                </a:r>
                <a:endParaRPr lang="en-US" altLang="en-US" sz="1600" dirty="0">
                  <a:solidFill>
                    <a:prstClr val="black"/>
                  </a:solidFill>
                  <a:latin typeface="Tahoma" charset="0"/>
                </a:endParaRPr>
              </a:p>
            </p:txBody>
          </p:sp>
          <p:sp>
            <p:nvSpPr>
              <p:cNvPr id="17" name="Rectangle 13"/>
              <p:cNvSpPr>
                <a:spLocks noChangeArrowheads="1"/>
              </p:cNvSpPr>
              <p:nvPr/>
            </p:nvSpPr>
            <p:spPr bwMode="auto">
              <a:xfrm>
                <a:off x="4802" y="1200"/>
                <a:ext cx="123" cy="117"/>
              </a:xfrm>
              <a:prstGeom prst="rect">
                <a:avLst/>
              </a:prstGeom>
              <a:solidFill>
                <a:srgbClr val="CCCCFF"/>
              </a:solidFill>
              <a:ln w="9525">
                <a:solidFill>
                  <a:schemeClr val="tx1"/>
                </a:solidFill>
                <a:miter lim="800000"/>
                <a:headEnd/>
                <a:tailEnd/>
              </a:ln>
              <a:effectLst/>
            </p:spPr>
            <p:txBody>
              <a:bodyPr wrap="none" anchor="ctr"/>
              <a:lstStyle/>
              <a:p>
                <a:endParaRPr lang="en-US" dirty="0">
                  <a:solidFill>
                    <a:prstClr val="black"/>
                  </a:solidFill>
                </a:endParaRPr>
              </a:p>
            </p:txBody>
          </p:sp>
        </p:grpSp>
        <p:sp>
          <p:nvSpPr>
            <p:cNvPr id="22" name="Rectangle 12"/>
            <p:cNvSpPr>
              <a:spLocks noChangeArrowheads="1"/>
            </p:cNvSpPr>
            <p:nvPr/>
          </p:nvSpPr>
          <p:spPr bwMode="auto">
            <a:xfrm>
              <a:off x="1862043" y="1109662"/>
              <a:ext cx="195263" cy="185738"/>
            </a:xfrm>
            <a:prstGeom prst="rect">
              <a:avLst/>
            </a:prstGeom>
            <a:solidFill>
              <a:srgbClr val="3333CC"/>
            </a:solidFill>
            <a:ln w="9525">
              <a:solidFill>
                <a:schemeClr val="tx1"/>
              </a:solidFill>
              <a:miter lim="800000"/>
              <a:headEnd/>
              <a:tailEnd/>
            </a:ln>
            <a:effectLst/>
          </p:spPr>
          <p:txBody>
            <a:bodyPr wrap="none" anchor="ctr"/>
            <a:lstStyle/>
            <a:p>
              <a:endParaRPr lang="en-US" dirty="0">
                <a:solidFill>
                  <a:prstClr val="black"/>
                </a:solidFill>
              </a:endParaRPr>
            </a:p>
          </p:txBody>
        </p:sp>
      </p:grpSp>
      <p:sp>
        <p:nvSpPr>
          <p:cNvPr id="23" name="TextBox 22"/>
          <p:cNvSpPr txBox="1"/>
          <p:nvPr/>
        </p:nvSpPr>
        <p:spPr>
          <a:xfrm>
            <a:off x="555434" y="6331767"/>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grpSp>
        <p:nvGrpSpPr>
          <p:cNvPr id="29" name="Group 51" descr="trend graph of no-leisure-time physical activity over years."/>
          <p:cNvGrpSpPr>
            <a:grpSpLocks/>
          </p:cNvGrpSpPr>
          <p:nvPr/>
        </p:nvGrpSpPr>
        <p:grpSpPr bwMode="auto">
          <a:xfrm>
            <a:off x="4873625" y="1130299"/>
            <a:ext cx="4117975" cy="1841501"/>
            <a:chOff x="3264" y="706"/>
            <a:chExt cx="2304" cy="1160"/>
          </a:xfrm>
        </p:grpSpPr>
        <p:graphicFrame>
          <p:nvGraphicFramePr>
            <p:cNvPr id="30" name="Object 38"/>
            <p:cNvGraphicFramePr>
              <a:graphicFrameLocks noChangeAspect="1"/>
            </p:cNvGraphicFramePr>
            <p:nvPr>
              <p:extLst>
                <p:ext uri="{D42A27DB-BD31-4B8C-83A1-F6EECF244321}">
                  <p14:modId xmlns:p14="http://schemas.microsoft.com/office/powerpoint/2010/main" val="2682659697"/>
                </p:ext>
              </p:extLst>
            </p:nvPr>
          </p:nvGraphicFramePr>
          <p:xfrm>
            <a:off x="3351" y="720"/>
            <a:ext cx="2217" cy="1146"/>
          </p:xfrm>
          <a:graphic>
            <a:graphicData uri="http://schemas.openxmlformats.org/presentationml/2006/ole">
              <mc:AlternateContent xmlns:mc="http://schemas.openxmlformats.org/markup-compatibility/2006">
                <mc:Choice xmlns:v="urn:schemas-microsoft-com:vml" Requires="v">
                  <p:oleObj spid="_x0000_s8208" name="Chart" r:id="rId5" imgW="8172354" imgH="4791139" progId="MSGraph.Chart.8">
                    <p:embed followColorScheme="full"/>
                  </p:oleObj>
                </mc:Choice>
                <mc:Fallback>
                  <p:oleObj name="Chart" r:id="rId5" imgW="8172354" imgH="4791139" progId="MSGraph.Chart.8">
                    <p:embed followColorScheme="full"/>
                    <p:pic>
                      <p:nvPicPr>
                        <p:cNvPr id="0" name=""/>
                        <p:cNvPicPr>
                          <a:picLocks noChangeAspect="1" noChangeArrowheads="1"/>
                        </p:cNvPicPr>
                        <p:nvPr/>
                      </p:nvPicPr>
                      <p:blipFill>
                        <a:blip r:embed="rId6"/>
                        <a:srcRect/>
                        <a:stretch>
                          <a:fillRect/>
                        </a:stretch>
                      </p:blipFill>
                      <p:spPr bwMode="auto">
                        <a:xfrm>
                          <a:off x="3351" y="720"/>
                          <a:ext cx="2217" cy="11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 Box 40"/>
            <p:cNvSpPr txBox="1">
              <a:spLocks noChangeArrowheads="1"/>
            </p:cNvSpPr>
            <p:nvPr/>
          </p:nvSpPr>
          <p:spPr bwMode="auto">
            <a:xfrm>
              <a:off x="3264" y="706"/>
              <a:ext cx="864" cy="154"/>
            </a:xfrm>
            <a:prstGeom prst="rect">
              <a:avLst/>
            </a:prstGeom>
            <a:noFill/>
            <a:ln w="9525" algn="ctr">
              <a:noFill/>
              <a:miter lim="800000"/>
              <a:headEnd/>
              <a:tailEnd/>
            </a:ln>
            <a:effectLst/>
          </p:spPr>
          <p:txBody>
            <a:bodyPr>
              <a:spAutoFit/>
            </a:bodyPr>
            <a:lstStyle/>
            <a:p>
              <a:pPr>
                <a:spcBef>
                  <a:spcPct val="50000"/>
                </a:spcBef>
              </a:pPr>
              <a:r>
                <a:rPr lang="en-US" altLang="en-US" sz="1000" dirty="0">
                  <a:solidFill>
                    <a:prstClr val="black"/>
                  </a:solidFill>
                  <a:latin typeface="Tahoma" charset="0"/>
                </a:rPr>
                <a:t>Percent</a:t>
              </a:r>
            </a:p>
          </p:txBody>
        </p:sp>
        <p:sp>
          <p:nvSpPr>
            <p:cNvPr id="32" name="Text Box 49"/>
            <p:cNvSpPr txBox="1">
              <a:spLocks noChangeArrowheads="1"/>
            </p:cNvSpPr>
            <p:nvPr/>
          </p:nvSpPr>
          <p:spPr bwMode="auto">
            <a:xfrm>
              <a:off x="5061" y="960"/>
              <a:ext cx="446" cy="136"/>
            </a:xfrm>
            <a:prstGeom prst="rect">
              <a:avLst/>
            </a:prstGeom>
            <a:noFill/>
            <a:ln w="9525" algn="ctr">
              <a:noFill/>
              <a:miter lim="800000"/>
              <a:headEnd/>
              <a:tailEnd/>
            </a:ln>
            <a:effectLst/>
          </p:spPr>
          <p:txBody>
            <a:bodyPr wrap="none">
              <a:spAutoFit/>
            </a:bodyPr>
            <a:lstStyle/>
            <a:p>
              <a:r>
                <a:rPr lang="en-US" altLang="en-US" sz="800" dirty="0" smtClean="0">
                  <a:solidFill>
                    <a:prstClr val="black"/>
                  </a:solidFill>
                </a:rPr>
                <a:t>HP2020 </a:t>
              </a:r>
              <a:r>
                <a:rPr lang="en-US" altLang="en-US" sz="800" dirty="0">
                  <a:solidFill>
                    <a:prstClr val="black"/>
                  </a:solidFill>
                </a:rPr>
                <a:t>Target</a:t>
              </a:r>
            </a:p>
          </p:txBody>
        </p:sp>
      </p:grpSp>
      <p:sp>
        <p:nvSpPr>
          <p:cNvPr id="24" name="Slide Number Placeholder 2"/>
          <p:cNvSpPr txBox="1">
            <a:spLocks/>
          </p:cNvSpPr>
          <p:nvPr/>
        </p:nvSpPr>
        <p:spPr>
          <a:xfrm>
            <a:off x="8534400" y="6492503"/>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24</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80590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No leisure-time phsyical activity, adults, 2012"/>
          <p:cNvGraphicFramePr>
            <a:graphicFrameLocks noGrp="1"/>
          </p:cNvGraphicFramePr>
          <p:nvPr>
            <p:ph type="chart" sz="quarter" idx="4294967295"/>
            <p:extLst>
              <p:ext uri="{D42A27DB-BD31-4B8C-83A1-F6EECF244321}">
                <p14:modId xmlns:p14="http://schemas.microsoft.com/office/powerpoint/2010/main" val="1442478871"/>
              </p:ext>
            </p:extLst>
          </p:nvPr>
        </p:nvGraphicFramePr>
        <p:xfrm>
          <a:off x="9525" y="990600"/>
          <a:ext cx="91344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5562600" y="2743200"/>
            <a:ext cx="2286000" cy="276999"/>
          </a:xfrm>
          <a:prstGeom prst="rect">
            <a:avLst/>
          </a:prstGeom>
          <a:noFill/>
          <a:ln>
            <a:noFill/>
          </a:ln>
        </p:spPr>
        <p:txBody>
          <a:bodyPr wrap="square" rtlCol="0">
            <a:spAutoFit/>
          </a:bodyPr>
          <a:lstStyle/>
          <a:p>
            <a:pPr algn="r"/>
            <a:r>
              <a:rPr lang="en-US" sz="1200" b="1" dirty="0">
                <a:solidFill>
                  <a:srgbClr val="FF0000"/>
                </a:solidFill>
                <a:latin typeface="Tahoma" pitchFamily="34" charset="0"/>
                <a:ea typeface="Tahoma" pitchFamily="34" charset="0"/>
                <a:cs typeface="Tahoma" pitchFamily="34" charset="0"/>
              </a:rPr>
              <a:t>Decrease </a:t>
            </a:r>
            <a:r>
              <a:rPr lang="en-US" sz="1200" b="1" dirty="0" smtClean="0">
                <a:solidFill>
                  <a:srgbClr val="FF0000"/>
                </a:solidFill>
                <a:latin typeface="Tahoma" pitchFamily="34" charset="0"/>
                <a:ea typeface="Tahoma" pitchFamily="34" charset="0"/>
                <a:cs typeface="Tahoma" pitchFamily="34" charset="0"/>
              </a:rPr>
              <a:t>desired</a:t>
            </a:r>
            <a:endParaRPr lang="en-US" sz="1200" b="1" dirty="0">
              <a:solidFill>
                <a:srgbClr val="FF0000"/>
              </a:solidFill>
            </a:endParaRPr>
          </a:p>
        </p:txBody>
      </p:sp>
      <p:cxnSp>
        <p:nvCxnSpPr>
          <p:cNvPr id="26" name="Straight Arrow Connector 25" descr="arrow indicating decrease desired&#10;"/>
          <p:cNvCxnSpPr/>
          <p:nvPr/>
        </p:nvCxnSpPr>
        <p:spPr>
          <a:xfrm flipH="1">
            <a:off x="5791200" y="2900067"/>
            <a:ext cx="53657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 Box 22"/>
          <p:cNvSpPr txBox="1">
            <a:spLocks noChangeArrowheads="1"/>
          </p:cNvSpPr>
          <p:nvPr/>
        </p:nvSpPr>
        <p:spPr bwMode="auto">
          <a:xfrm>
            <a:off x="5715000" y="1143000"/>
            <a:ext cx="2819400" cy="338554"/>
          </a:xfrm>
          <a:prstGeom prst="rect">
            <a:avLst/>
          </a:prstGeom>
          <a:noFill/>
          <a:ln w="9525">
            <a:noFill/>
            <a:miter lim="800000"/>
            <a:headEnd/>
            <a:tailEnd/>
          </a:ln>
          <a:effectLst/>
        </p:spPr>
        <p:txBody>
          <a:bodyPr wrap="square">
            <a:spAutoFit/>
          </a:bodyPr>
          <a:lstStyle/>
          <a:p>
            <a:r>
              <a:rPr lang="en-US" altLang="en-US" sz="1600" b="1" dirty="0" smtClean="0">
                <a:solidFill>
                  <a:prstClr val="black"/>
                </a:solidFill>
                <a:latin typeface="Tahoma" charset="0"/>
              </a:rPr>
              <a:t>HP2020 </a:t>
            </a:r>
            <a:r>
              <a:rPr lang="en-US" altLang="en-US" sz="1600" b="1" dirty="0">
                <a:solidFill>
                  <a:prstClr val="black"/>
                </a:solidFill>
                <a:latin typeface="Tahoma" charset="0"/>
              </a:rPr>
              <a:t>Target: </a:t>
            </a:r>
            <a:r>
              <a:rPr lang="en-US" altLang="en-US" sz="1600" b="1" dirty="0" smtClean="0">
                <a:solidFill>
                  <a:prstClr val="black"/>
                </a:solidFill>
                <a:latin typeface="Tahoma" charset="0"/>
              </a:rPr>
              <a:t>32.6%</a:t>
            </a:r>
            <a:endParaRPr lang="en-US" altLang="en-US" sz="1600" b="1" dirty="0">
              <a:solidFill>
                <a:prstClr val="black"/>
              </a:solidFill>
              <a:latin typeface="Tahoma" charset="0"/>
            </a:endParaRPr>
          </a:p>
        </p:txBody>
      </p:sp>
      <p:sp>
        <p:nvSpPr>
          <p:cNvPr id="28" name="Text Box 21"/>
          <p:cNvSpPr txBox="1">
            <a:spLocks noChangeArrowheads="1"/>
          </p:cNvSpPr>
          <p:nvPr/>
        </p:nvSpPr>
        <p:spPr bwMode="auto">
          <a:xfrm>
            <a:off x="76200" y="6003925"/>
            <a:ext cx="7711440" cy="861774"/>
          </a:xfrm>
          <a:prstGeom prst="rect">
            <a:avLst/>
          </a:prstGeom>
          <a:noFill/>
          <a:ln w="9525" algn="ctr">
            <a:noFill/>
            <a:miter lim="800000"/>
            <a:headEnd/>
            <a:tailEnd/>
          </a:ln>
          <a:effectLst/>
        </p:spPr>
        <p:txBody>
          <a:bodyPr wrap="square">
            <a:spAutoFit/>
          </a:bodyPr>
          <a:lstStyle/>
          <a:p>
            <a:r>
              <a:rPr lang="en-US" altLang="en-US" sz="1000" dirty="0" smtClean="0">
                <a:solidFill>
                  <a:srgbClr val="000000"/>
                </a:solidFill>
                <a:latin typeface="Tahoma" charset="0"/>
              </a:rPr>
              <a:t>NOTES: </a:t>
            </a:r>
            <a:r>
              <a:rPr lang="en-US" altLang="en-US" sz="1000" dirty="0">
                <a:solidFill>
                  <a:prstClr val="black"/>
                </a:solidFill>
                <a:latin typeface="Tahoma" charset="0"/>
              </a:rPr>
              <a:t> </a:t>
            </a:r>
            <a:r>
              <a:rPr lang="en-US" altLang="en-US" sz="1000" dirty="0" smtClean="0">
                <a:solidFill>
                  <a:prstClr val="black"/>
                </a:solidFill>
                <a:latin typeface="Tahoma" charset="0"/>
              </a:rPr>
              <a:t>  = </a:t>
            </a:r>
            <a:r>
              <a:rPr lang="en-US" altLang="en-US" sz="1000" dirty="0">
                <a:solidFill>
                  <a:prstClr val="black"/>
                </a:solidFill>
                <a:latin typeface="Tahoma" charset="0"/>
              </a:rPr>
              <a:t>95% confidence interval. </a:t>
            </a:r>
            <a:r>
              <a:rPr lang="en-US" altLang="en-US" sz="1000" dirty="0" smtClean="0">
                <a:solidFill>
                  <a:prstClr val="black"/>
                </a:solidFill>
                <a:latin typeface="Tahoma" charset="0"/>
              </a:rPr>
              <a:t>Data </a:t>
            </a:r>
            <a:r>
              <a:rPr lang="en-US" altLang="en-US" sz="1000" dirty="0">
                <a:solidFill>
                  <a:prstClr val="black"/>
                </a:solidFill>
                <a:latin typeface="Tahoma" charset="0"/>
              </a:rPr>
              <a:t>are for adults 18 years and over; </a:t>
            </a:r>
            <a:r>
              <a:rPr lang="en-US" altLang="en-US" sz="1000" dirty="0" smtClean="0">
                <a:solidFill>
                  <a:prstClr val="black"/>
                </a:solidFill>
                <a:latin typeface="Tahoma" charset="0"/>
              </a:rPr>
              <a:t>except for education-level </a:t>
            </a:r>
            <a:r>
              <a:rPr lang="en-US" altLang="en-US" sz="1000" dirty="0">
                <a:solidFill>
                  <a:prstClr val="black"/>
                </a:solidFill>
                <a:latin typeface="Tahoma" charset="0"/>
              </a:rPr>
              <a:t>data </a:t>
            </a:r>
            <a:r>
              <a:rPr lang="en-US" altLang="en-US" sz="1000" dirty="0" smtClean="0">
                <a:solidFill>
                  <a:prstClr val="black"/>
                </a:solidFill>
                <a:latin typeface="Tahoma" charset="0"/>
              </a:rPr>
              <a:t>that are </a:t>
            </a:r>
            <a:r>
              <a:rPr lang="en-US" altLang="en-US" sz="1000" dirty="0">
                <a:solidFill>
                  <a:prstClr val="black"/>
                </a:solidFill>
                <a:latin typeface="Tahoma" charset="0"/>
              </a:rPr>
              <a:t>for adults 25 years and over. Data are age adjusted to the 2000 standard population. American Indian </a:t>
            </a:r>
            <a:r>
              <a:rPr lang="en-US" altLang="en-US" sz="1000" dirty="0" smtClean="0">
                <a:solidFill>
                  <a:prstClr val="black"/>
                </a:solidFill>
                <a:latin typeface="Tahoma" charset="0"/>
              </a:rPr>
              <a:t>includes </a:t>
            </a:r>
            <a:r>
              <a:rPr lang="en-US" altLang="en-US" sz="1000" dirty="0">
                <a:solidFill>
                  <a:prstClr val="black"/>
                </a:solidFill>
                <a:latin typeface="Tahoma" charset="0"/>
              </a:rPr>
              <a:t>Alaska </a:t>
            </a:r>
            <a:r>
              <a:rPr lang="en-US" altLang="en-US" sz="1000" dirty="0" smtClean="0">
                <a:solidFill>
                  <a:prstClr val="black"/>
                </a:solidFill>
                <a:latin typeface="Tahoma" charset="0"/>
              </a:rPr>
              <a:t>Native. The </a:t>
            </a:r>
            <a:r>
              <a:rPr lang="en-US" altLang="en-US" sz="1000" dirty="0">
                <a:solidFill>
                  <a:prstClr val="black"/>
                </a:solidFill>
                <a:latin typeface="Tahoma" charset="0"/>
              </a:rPr>
              <a:t>categories black and white exclude persons of Hispanic </a:t>
            </a:r>
            <a:r>
              <a:rPr lang="en-US" altLang="en-US" sz="1000" dirty="0" smtClean="0">
                <a:solidFill>
                  <a:prstClr val="black"/>
                </a:solidFill>
                <a:latin typeface="Tahoma" charset="0"/>
              </a:rPr>
              <a:t>origin. Persons </a:t>
            </a:r>
            <a:r>
              <a:rPr lang="en-US" altLang="en-US" sz="1000" dirty="0">
                <a:solidFill>
                  <a:prstClr val="black"/>
                </a:solidFill>
                <a:latin typeface="Tahoma" charset="0"/>
              </a:rPr>
              <a:t>of Hispanic origin may be any race. Respondents were asked to select one or more races. Data for the single race categories are for persons who reported only one racial group. </a:t>
            </a:r>
            <a:endParaRPr lang="en-US" altLang="en-US" sz="1000" dirty="0" smtClean="0">
              <a:solidFill>
                <a:prstClr val="black"/>
              </a:solidFill>
              <a:latin typeface="Tahoma" charset="0"/>
            </a:endParaRPr>
          </a:p>
          <a:p>
            <a:r>
              <a:rPr lang="en-US" altLang="en-US" sz="1000" dirty="0" smtClean="0">
                <a:solidFill>
                  <a:prstClr val="black"/>
                </a:solidFill>
                <a:latin typeface="Tahoma" charset="0"/>
              </a:rPr>
              <a:t>SOURCE: </a:t>
            </a:r>
            <a:r>
              <a:rPr lang="en-US" altLang="en-US" sz="1000" dirty="0">
                <a:solidFill>
                  <a:prstClr val="black"/>
                </a:solidFill>
                <a:latin typeface="Tahoma" charset="0"/>
              </a:rPr>
              <a:t>National Health Interview Survey (NHIS), </a:t>
            </a:r>
            <a:r>
              <a:rPr lang="en-US" altLang="en-US" sz="1000" dirty="0" smtClean="0">
                <a:solidFill>
                  <a:prstClr val="black"/>
                </a:solidFill>
                <a:latin typeface="Tahoma" charset="0"/>
              </a:rPr>
              <a:t>CDC/NCHS. </a:t>
            </a:r>
            <a:endParaRPr lang="en-US" altLang="en-US" sz="1000" dirty="0">
              <a:solidFill>
                <a:prstClr val="black"/>
              </a:solidFill>
              <a:latin typeface="Tahoma" charset="0"/>
            </a:endParaRPr>
          </a:p>
        </p:txBody>
      </p:sp>
      <p:sp>
        <p:nvSpPr>
          <p:cNvPr id="10" name="Text Placeholder 8"/>
          <p:cNvSpPr txBox="1">
            <a:spLocks/>
          </p:cNvSpPr>
          <p:nvPr/>
        </p:nvSpPr>
        <p:spPr>
          <a:xfrm>
            <a:off x="7787640" y="6442988"/>
            <a:ext cx="1051560" cy="338812"/>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PA-1</a:t>
            </a:r>
            <a:endParaRPr lang="en-US" sz="1400" dirty="0" smtClean="0">
              <a:solidFill>
                <a:prstClr val="black"/>
              </a:solidFill>
              <a:latin typeface="Arial" pitchFamily="34" charset="0"/>
              <a:cs typeface="Arial" pitchFamily="34" charset="0"/>
            </a:endParaRPr>
          </a:p>
        </p:txBody>
      </p:sp>
      <p:sp>
        <p:nvSpPr>
          <p:cNvPr id="11" name="TextBox 10"/>
          <p:cNvSpPr txBox="1"/>
          <p:nvPr/>
        </p:nvSpPr>
        <p:spPr>
          <a:xfrm>
            <a:off x="515816" y="6055542"/>
            <a:ext cx="353943" cy="145233"/>
          </a:xfrm>
          <a:prstGeom prst="rect">
            <a:avLst/>
          </a:prstGeom>
          <a:noFill/>
        </p:spPr>
        <p:txBody>
          <a:bodyPr vert="vert" wrap="none" rtlCol="0">
            <a:spAutoFit/>
          </a:bodyPr>
          <a:lstStyle/>
          <a:p>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endParaRPr>
          </a:p>
        </p:txBody>
      </p:sp>
      <p:sp>
        <p:nvSpPr>
          <p:cNvPr id="12" name="Rectangle 5"/>
          <p:cNvSpPr>
            <a:spLocks noGrp="1" noChangeArrowheads="1"/>
          </p:cNvSpPr>
          <p:nvPr>
            <p:ph type="title"/>
          </p:nvPr>
        </p:nvSpPr>
        <p:spPr bwMode="auto">
          <a:xfrm>
            <a:off x="0" y="0"/>
            <a:ext cx="9144000" cy="1143000"/>
          </a:xfrm>
          <a:prstGeom prst="rect">
            <a:avLst/>
          </a:prstGeom>
          <a:noFill/>
          <a:ln w="9525">
            <a:noFill/>
            <a:miter lim="800000"/>
            <a:headEnd/>
            <a:tailEnd/>
          </a:ln>
          <a:effectLst/>
        </p:spPr>
        <p:txBody>
          <a:bodyPr wrap="none" anchor="ctr"/>
          <a:lstStyle/>
          <a:p>
            <a:pPr algn="ctr"/>
            <a:r>
              <a:rPr lang="en-US" altLang="en-US" sz="3200" b="1" dirty="0">
                <a:solidFill>
                  <a:srgbClr val="003F72"/>
                </a:solidFill>
                <a:latin typeface="Tahoma" charset="0"/>
              </a:rPr>
              <a:t> No </a:t>
            </a:r>
            <a:r>
              <a:rPr lang="en-US" altLang="en-US" sz="3200" b="1" dirty="0" smtClean="0">
                <a:solidFill>
                  <a:srgbClr val="003F72"/>
                </a:solidFill>
                <a:latin typeface="Tahoma" charset="0"/>
              </a:rPr>
              <a:t>Leisure-Time </a:t>
            </a:r>
            <a:r>
              <a:rPr lang="en-US" altLang="en-US" sz="3200" b="1" dirty="0">
                <a:solidFill>
                  <a:srgbClr val="003F72"/>
                </a:solidFill>
                <a:latin typeface="Tahoma" charset="0"/>
              </a:rPr>
              <a:t>Physical </a:t>
            </a:r>
            <a:r>
              <a:rPr lang="en-US" altLang="en-US" sz="3200" b="1" dirty="0" smtClean="0">
                <a:solidFill>
                  <a:srgbClr val="003F72"/>
                </a:solidFill>
                <a:latin typeface="Tahoma" charset="0"/>
              </a:rPr>
              <a:t>Activity, </a:t>
            </a:r>
          </a:p>
          <a:p>
            <a:pPr algn="ctr"/>
            <a:r>
              <a:rPr lang="en-US" altLang="en-US" sz="3200" b="1" dirty="0" smtClean="0">
                <a:solidFill>
                  <a:srgbClr val="003F72"/>
                </a:solidFill>
                <a:latin typeface="Tahoma" charset="0"/>
              </a:rPr>
              <a:t>Adults</a:t>
            </a:r>
            <a:r>
              <a:rPr lang="en-US" altLang="en-US" sz="3200" b="1" dirty="0">
                <a:solidFill>
                  <a:srgbClr val="003F72"/>
                </a:solidFill>
                <a:latin typeface="Tahoma" charset="0"/>
              </a:rPr>
              <a:t>, </a:t>
            </a:r>
            <a:r>
              <a:rPr lang="en-US" altLang="en-US" sz="3200" b="1" dirty="0" smtClean="0">
                <a:solidFill>
                  <a:srgbClr val="003F72"/>
                </a:solidFill>
                <a:latin typeface="Tahoma" charset="0"/>
              </a:rPr>
              <a:t>2012</a:t>
            </a:r>
            <a:endParaRPr lang="en-US" altLang="en-US" sz="3200" b="1" dirty="0">
              <a:solidFill>
                <a:srgbClr val="003F72"/>
              </a:solidFill>
              <a:latin typeface="Tahoma" charset="0"/>
            </a:endParaRPr>
          </a:p>
        </p:txBody>
      </p:sp>
      <p:sp>
        <p:nvSpPr>
          <p:cNvPr id="13" name="Slide Number Placeholder 2"/>
          <p:cNvSpPr txBox="1">
            <a:spLocks/>
          </p:cNvSpPr>
          <p:nvPr/>
        </p:nvSpPr>
        <p:spPr>
          <a:xfrm>
            <a:off x="8534400" y="6492503"/>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25</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6800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89038"/>
          </a:xfrm>
        </p:spPr>
        <p:txBody>
          <a:bodyPr>
            <a:normAutofit/>
          </a:bodyPr>
          <a:lstStyle/>
          <a:p>
            <a:pPr lvl="0">
              <a:spcBef>
                <a:spcPts val="0"/>
              </a:spcBef>
            </a:pPr>
            <a:r>
              <a:rPr lang="en-US" sz="3200" b="1" dirty="0">
                <a:solidFill>
                  <a:srgbClr val="003F72"/>
                </a:solidFill>
                <a:latin typeface="Tahoma" pitchFamily="34" charset="0"/>
                <a:ea typeface="Tahoma" pitchFamily="34" charset="0"/>
                <a:cs typeface="Tahoma" pitchFamily="34" charset="0"/>
              </a:rPr>
              <a:t>Meeting the Aerobic and Muscle-</a:t>
            </a:r>
            <a:br>
              <a:rPr lang="en-US" sz="3200" b="1" dirty="0">
                <a:solidFill>
                  <a:srgbClr val="003F72"/>
                </a:solidFill>
                <a:latin typeface="Tahoma" pitchFamily="34" charset="0"/>
                <a:ea typeface="Tahoma" pitchFamily="34" charset="0"/>
                <a:cs typeface="Tahoma" pitchFamily="34" charset="0"/>
              </a:rPr>
            </a:br>
            <a:r>
              <a:rPr lang="en-US" sz="3200" b="1" dirty="0">
                <a:solidFill>
                  <a:srgbClr val="003F72"/>
                </a:solidFill>
                <a:latin typeface="Tahoma" pitchFamily="34" charset="0"/>
                <a:ea typeface="Tahoma" pitchFamily="34" charset="0"/>
                <a:cs typeface="Tahoma" pitchFamily="34" charset="0"/>
              </a:rPr>
              <a:t>Strengthening PA Guidelines, Adults, </a:t>
            </a:r>
            <a:r>
              <a:rPr lang="en-US" sz="3200" b="1" dirty="0" smtClean="0">
                <a:solidFill>
                  <a:srgbClr val="003F72"/>
                </a:solidFill>
                <a:latin typeface="Tahoma" pitchFamily="34" charset="0"/>
                <a:ea typeface="Tahoma" pitchFamily="34" charset="0"/>
                <a:cs typeface="Tahoma" pitchFamily="34" charset="0"/>
              </a:rPr>
              <a:t>2012</a:t>
            </a:r>
            <a:endParaRPr lang="en-US" dirty="0"/>
          </a:p>
        </p:txBody>
      </p:sp>
      <p:graphicFrame>
        <p:nvGraphicFramePr>
          <p:cNvPr id="16" name="Chart Placeholder 15" descr="Meeting the aerobic and muscle-strengthening PA guidelines, adults, 2012"/>
          <p:cNvGraphicFramePr>
            <a:graphicFrameLocks noGrp="1"/>
          </p:cNvGraphicFramePr>
          <p:nvPr>
            <p:ph type="chart" sz="quarter" idx="4294967295"/>
            <p:extLst>
              <p:ext uri="{D42A27DB-BD31-4B8C-83A1-F6EECF244321}">
                <p14:modId xmlns:p14="http://schemas.microsoft.com/office/powerpoint/2010/main" val="982723451"/>
              </p:ext>
            </p:extLst>
          </p:nvPr>
        </p:nvGraphicFramePr>
        <p:xfrm>
          <a:off x="9525" y="990600"/>
          <a:ext cx="91344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8"/>
          <p:cNvSpPr txBox="1">
            <a:spLocks/>
          </p:cNvSpPr>
          <p:nvPr/>
        </p:nvSpPr>
        <p:spPr>
          <a:xfrm>
            <a:off x="7696200" y="6443472"/>
            <a:ext cx="1143000"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latin typeface="Tahoma" pitchFamily="34" charset="0"/>
                <a:ea typeface="Tahoma" pitchFamily="34" charset="0"/>
                <a:cs typeface="Tahoma" pitchFamily="34" charset="0"/>
              </a:rPr>
              <a:t>Obj. PA-2.4</a:t>
            </a:r>
            <a:endParaRPr lang="en-US" sz="1400" dirty="0" smtClean="0">
              <a:latin typeface="Arial" pitchFamily="34" charset="0"/>
              <a:cs typeface="Arial" pitchFamily="34" charset="0"/>
            </a:endParaRPr>
          </a:p>
        </p:txBody>
      </p:sp>
      <p:sp>
        <p:nvSpPr>
          <p:cNvPr id="14" name="Text Box 5"/>
          <p:cNvSpPr txBox="1">
            <a:spLocks noChangeArrowheads="1"/>
          </p:cNvSpPr>
          <p:nvPr/>
        </p:nvSpPr>
        <p:spPr bwMode="auto">
          <a:xfrm>
            <a:off x="76200" y="5867400"/>
            <a:ext cx="8915400" cy="1015663"/>
          </a:xfrm>
          <a:prstGeom prst="rect">
            <a:avLst/>
          </a:prstGeom>
          <a:noFill/>
          <a:ln w="9525">
            <a:noFill/>
            <a:miter lim="800000"/>
            <a:headEnd/>
            <a:tailEnd/>
          </a:ln>
        </p:spPr>
        <p:txBody>
          <a:bodyPr wrap="square">
            <a:spAutoFit/>
          </a:bodyPr>
          <a:lstStyle/>
          <a:p>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NOTES: </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1000" dirty="0">
                <a:latin typeface="Tahoma" panose="020B0604030504040204" pitchFamily="34" charset="0"/>
                <a:ea typeface="Tahoma" panose="020B0604030504040204" pitchFamily="34" charset="0"/>
                <a:cs typeface="Tahoma" panose="020B0604030504040204" pitchFamily="34" charset="0"/>
              </a:rPr>
              <a:t>=</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95% confidence interval</a:t>
            </a: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000" dirty="0">
                <a:latin typeface="Tahoma" panose="020B0604030504040204" pitchFamily="34" charset="0"/>
                <a:ea typeface="Tahoma" panose="020B0604030504040204" pitchFamily="34" charset="0"/>
                <a:cs typeface="Tahoma" panose="020B0604030504040204" pitchFamily="34" charset="0"/>
              </a:rPr>
              <a:t>D</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ata </a:t>
            </a:r>
            <a:r>
              <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rPr>
              <a:t>are for </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adults 18 years and over, </a:t>
            </a:r>
            <a:r>
              <a:rPr lang="en-US" altLang="en-US" sz="1000" dirty="0">
                <a:latin typeface="Tahoma" charset="0"/>
              </a:rPr>
              <a:t>except for education-level data that are for adults 25 years and </a:t>
            </a:r>
            <a:r>
              <a:rPr lang="en-US" altLang="en-US" sz="1000" dirty="0" smtClean="0">
                <a:latin typeface="Tahoma" charset="0"/>
              </a:rPr>
              <a:t>over, </a:t>
            </a:r>
            <a:r>
              <a:rPr lang="en-US" sz="1000" dirty="0" smtClean="0">
                <a:latin typeface="Tahoma" panose="020B0604030504040204" pitchFamily="34" charset="0"/>
                <a:ea typeface="Tahoma" panose="020B0604030504040204" pitchFamily="34" charset="0"/>
                <a:cs typeface="Tahoma" panose="020B0604030504040204" pitchFamily="34" charset="0"/>
              </a:rPr>
              <a:t>who report light or moderate leisure time PA for at least 150 minutes per week or </a:t>
            </a:r>
            <a:r>
              <a:rPr lang="en-US" sz="1000" dirty="0">
                <a:latin typeface="Tahoma" panose="020B0604030504040204" pitchFamily="34" charset="0"/>
                <a:ea typeface="Tahoma" panose="020B0604030504040204" pitchFamily="34" charset="0"/>
                <a:cs typeface="Tahoma" panose="020B0604030504040204" pitchFamily="34" charset="0"/>
              </a:rPr>
              <a:t>v</a:t>
            </a:r>
            <a:r>
              <a:rPr lang="en-US" sz="1000" dirty="0" smtClean="0">
                <a:latin typeface="Tahoma" panose="020B0604030504040204" pitchFamily="34" charset="0"/>
                <a:ea typeface="Tahoma" panose="020B0604030504040204" pitchFamily="34" charset="0"/>
                <a:cs typeface="Tahoma" panose="020B0604030504040204" pitchFamily="34" charset="0"/>
              </a:rPr>
              <a:t>igorous PA  75 minutes per week or an equivalent combination of moderate and vigorous-intensity activity and report doing  PA specifically designed to strengthen muscles at least twice per week.</a:t>
            </a:r>
            <a:r>
              <a:rPr lang="en-US" sz="1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dirty="0">
                <a:latin typeface="Tahoma" panose="020B0604030504040204" pitchFamily="34" charset="0"/>
                <a:ea typeface="Tahoma" panose="020B0604030504040204" pitchFamily="34" charset="0"/>
                <a:cs typeface="Tahoma" panose="020B0604030504040204" pitchFamily="34" charset="0"/>
              </a:rPr>
              <a:t>D</a:t>
            </a:r>
            <a:r>
              <a:rPr lang="en-US" sz="1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ata are</a:t>
            </a:r>
            <a:r>
              <a:rPr lang="en-US" sz="1000" dirty="0" smtClean="0">
                <a:latin typeface="Tahoma" panose="020B0604030504040204" pitchFamily="34" charset="0"/>
                <a:ea typeface="Tahoma" panose="020B0604030504040204" pitchFamily="34" charset="0"/>
                <a:cs typeface="Tahoma" panose="020B0604030504040204" pitchFamily="34" charset="0"/>
              </a:rPr>
              <a:t> </a:t>
            </a:r>
            <a:r>
              <a:rPr lang="en-US" sz="1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age adjusted to the 2000 standard population.</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 American </a:t>
            </a:r>
            <a:r>
              <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rPr>
              <a:t>Indian includes </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Alaska </a:t>
            </a:r>
            <a:r>
              <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rPr>
              <a:t>Native. Black and white exclude </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persons </a:t>
            </a:r>
            <a:r>
              <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rPr>
              <a:t>of Hispanic </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origin</a:t>
            </a:r>
            <a:r>
              <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Persons </a:t>
            </a:r>
            <a:r>
              <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rPr>
              <a:t>of Hispanic </a:t>
            </a:r>
            <a:endPar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origin may </a:t>
            </a:r>
            <a:r>
              <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rPr>
              <a:t>be any race. </a:t>
            </a:r>
            <a:r>
              <a:rPr lang="en-US" altLang="en-US" sz="1000" dirty="0">
                <a:latin typeface="Tahoma" charset="0"/>
              </a:rPr>
              <a:t>Data for the single </a:t>
            </a:r>
            <a:r>
              <a:rPr lang="en-US" altLang="en-US" sz="1000" dirty="0" smtClean="0">
                <a:latin typeface="Tahoma" charset="0"/>
              </a:rPr>
              <a:t>race </a:t>
            </a:r>
            <a:r>
              <a:rPr lang="en-US" altLang="en-US" sz="1000" dirty="0">
                <a:latin typeface="Tahoma" charset="0"/>
              </a:rPr>
              <a:t>categories are for persons who </a:t>
            </a:r>
            <a:r>
              <a:rPr lang="en-US" altLang="en-US" sz="1000" dirty="0" smtClean="0">
                <a:latin typeface="Tahoma" charset="0"/>
              </a:rPr>
              <a:t>reported </a:t>
            </a:r>
            <a:r>
              <a:rPr lang="en-US" altLang="en-US" sz="1000" dirty="0">
                <a:latin typeface="Tahoma" charset="0"/>
              </a:rPr>
              <a:t>only one racial group. </a:t>
            </a:r>
            <a:endParaRPr lang="en-US" altLang="en-US" sz="1000" dirty="0" smtClean="0">
              <a:latin typeface="Tahoma" charset="0"/>
            </a:endParaRPr>
          </a:p>
          <a:p>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rPr>
              <a:t>National Health Interview </a:t>
            </a:r>
            <a:r>
              <a:rPr lang="en-US" sz="10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Survey (NHIS), CDC/NCHS.</a:t>
            </a:r>
            <a:endParaRPr lang="en-US" sz="1000" b="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 Box 6"/>
          <p:cNvSpPr txBox="1">
            <a:spLocks noChangeArrowheads="1"/>
          </p:cNvSpPr>
          <p:nvPr/>
        </p:nvSpPr>
        <p:spPr bwMode="auto">
          <a:xfrm>
            <a:off x="5562600" y="1335512"/>
            <a:ext cx="2844800"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70000"/>
              </a:lnSpc>
              <a:spcBef>
                <a:spcPct val="25000"/>
              </a:spcBef>
              <a:buClr>
                <a:srgbClr val="FFFF66"/>
              </a:buClr>
            </a:pPr>
            <a:r>
              <a:rPr lang="en-US" sz="1600" b="1" dirty="0" smtClean="0">
                <a:latin typeface="Tahoma" pitchFamily="34" charset="0"/>
                <a:ea typeface="Tahoma" pitchFamily="34" charset="0"/>
                <a:cs typeface="Tahoma" pitchFamily="34" charset="0"/>
              </a:rPr>
              <a:t>HP2020 </a:t>
            </a:r>
            <a:r>
              <a:rPr lang="en-US" sz="1600" b="1" dirty="0">
                <a:latin typeface="Tahoma" pitchFamily="34" charset="0"/>
                <a:ea typeface="Tahoma" pitchFamily="34" charset="0"/>
                <a:cs typeface="Tahoma" pitchFamily="34" charset="0"/>
              </a:rPr>
              <a:t>Target: </a:t>
            </a:r>
            <a:r>
              <a:rPr lang="en-US" sz="1600" b="1" dirty="0" smtClean="0">
                <a:latin typeface="Tahoma" pitchFamily="34" charset="0"/>
                <a:ea typeface="Tahoma" pitchFamily="34" charset="0"/>
                <a:cs typeface="Tahoma" pitchFamily="34" charset="0"/>
              </a:rPr>
              <a:t>20.1%</a:t>
            </a:r>
            <a:endParaRPr lang="en-US" sz="1600" b="1" dirty="0">
              <a:latin typeface="Tahoma" pitchFamily="34" charset="0"/>
              <a:ea typeface="Tahoma" pitchFamily="34" charset="0"/>
              <a:cs typeface="Tahoma" pitchFamily="34" charset="0"/>
            </a:endParaRPr>
          </a:p>
        </p:txBody>
      </p:sp>
      <p:sp>
        <p:nvSpPr>
          <p:cNvPr id="17" name="TextBox 16"/>
          <p:cNvSpPr txBox="1"/>
          <p:nvPr/>
        </p:nvSpPr>
        <p:spPr>
          <a:xfrm>
            <a:off x="5334000" y="3067917"/>
            <a:ext cx="2286000" cy="276999"/>
          </a:xfrm>
          <a:prstGeom prst="rect">
            <a:avLst/>
          </a:prstGeom>
          <a:noFill/>
          <a:ln>
            <a:noFill/>
          </a:ln>
        </p:spPr>
        <p:txBody>
          <a:bodyPr wrap="square" rtlCol="0">
            <a:spAutoFit/>
          </a:bodyPr>
          <a:lstStyle/>
          <a:p>
            <a:pPr algn="r"/>
            <a:r>
              <a:rPr lang="en-US" sz="1200" b="1" dirty="0" smtClean="0">
                <a:solidFill>
                  <a:srgbClr val="FF0000"/>
                </a:solidFill>
                <a:latin typeface="Tahoma" pitchFamily="34" charset="0"/>
                <a:ea typeface="Tahoma" pitchFamily="34" charset="0"/>
                <a:cs typeface="Tahoma" pitchFamily="34" charset="0"/>
              </a:rPr>
              <a:t>Increase desired</a:t>
            </a:r>
            <a:endParaRPr lang="en-US" sz="1200" b="1" dirty="0">
              <a:solidFill>
                <a:srgbClr val="FF0000"/>
              </a:solidFill>
            </a:endParaRPr>
          </a:p>
        </p:txBody>
      </p:sp>
      <p:cxnSp>
        <p:nvCxnSpPr>
          <p:cNvPr id="18" name="Straight Arrow Connector 17" descr="arrow indicating increase desired"/>
          <p:cNvCxnSpPr/>
          <p:nvPr/>
        </p:nvCxnSpPr>
        <p:spPr>
          <a:xfrm>
            <a:off x="5562600" y="3200400"/>
            <a:ext cx="518609" cy="38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5816" y="5922192"/>
            <a:ext cx="353943" cy="145233"/>
          </a:xfrm>
          <a:prstGeom prst="rect">
            <a:avLst/>
          </a:prstGeom>
          <a:noFill/>
        </p:spPr>
        <p:txBody>
          <a:bodyPr vert="vert" wrap="none" rtlCol="0">
            <a:spAutoFit/>
          </a:bodyPr>
          <a:lstStyle/>
          <a:p>
            <a:r>
              <a:rPr lang="en-US" sz="1100" dirty="0">
                <a:latin typeface="Tahoma" panose="020B0604030504040204" pitchFamily="34" charset="0"/>
                <a:ea typeface="Tahoma" panose="020B0604030504040204" pitchFamily="34" charset="0"/>
                <a:cs typeface="Tahoma" panose="020B0604030504040204" pitchFamily="34" charset="0"/>
              </a:rPr>
              <a:t>I</a:t>
            </a:r>
            <a:endParaRPr lang="en-US" sz="1100" dirty="0"/>
          </a:p>
        </p:txBody>
      </p:sp>
      <p:sp>
        <p:nvSpPr>
          <p:cNvPr id="12" name="Slide Number Placeholder 2"/>
          <p:cNvSpPr txBox="1">
            <a:spLocks/>
          </p:cNvSpPr>
          <p:nvPr/>
        </p:nvSpPr>
        <p:spPr>
          <a:xfrm>
            <a:off x="8534400" y="6492503"/>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26</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7554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lvl="0">
              <a:spcBef>
                <a:spcPts val="0"/>
              </a:spcBef>
            </a:pPr>
            <a:r>
              <a:rPr lang="en-US" sz="3200" b="1" dirty="0">
                <a:solidFill>
                  <a:srgbClr val="003F72"/>
                </a:solidFill>
                <a:latin typeface="Tahoma" pitchFamily="34" charset="0"/>
                <a:ea typeface="Tahoma" pitchFamily="34" charset="0"/>
                <a:cs typeface="Tahoma" pitchFamily="34" charset="0"/>
              </a:rPr>
              <a:t>Meeting the Aerobic PA Guidelines, </a:t>
            </a:r>
            <a:br>
              <a:rPr lang="en-US" sz="3200" b="1" dirty="0">
                <a:solidFill>
                  <a:srgbClr val="003F72"/>
                </a:solidFill>
                <a:latin typeface="Tahoma" pitchFamily="34" charset="0"/>
                <a:ea typeface="Tahoma" pitchFamily="34" charset="0"/>
                <a:cs typeface="Tahoma" pitchFamily="34" charset="0"/>
              </a:rPr>
            </a:br>
            <a:r>
              <a:rPr lang="en-US" sz="3200" b="1" dirty="0">
                <a:solidFill>
                  <a:srgbClr val="003F72"/>
                </a:solidFill>
                <a:latin typeface="Tahoma" pitchFamily="34" charset="0"/>
                <a:ea typeface="Tahoma" pitchFamily="34" charset="0"/>
                <a:cs typeface="Tahoma" pitchFamily="34" charset="0"/>
              </a:rPr>
              <a:t>High School Students, </a:t>
            </a:r>
            <a:r>
              <a:rPr lang="en-US" sz="3200" b="1" dirty="0" smtClean="0">
                <a:solidFill>
                  <a:srgbClr val="003F72"/>
                </a:solidFill>
                <a:latin typeface="Tahoma" pitchFamily="34" charset="0"/>
                <a:ea typeface="Tahoma" pitchFamily="34" charset="0"/>
                <a:cs typeface="Tahoma" pitchFamily="34" charset="0"/>
              </a:rPr>
              <a:t>2011</a:t>
            </a:r>
            <a:endParaRPr lang="en-US" dirty="0"/>
          </a:p>
        </p:txBody>
      </p:sp>
      <p:graphicFrame>
        <p:nvGraphicFramePr>
          <p:cNvPr id="16" name="Chart Placeholder 15" descr="Meeting the aerobic PA guidelines, high school students, 2011"/>
          <p:cNvGraphicFramePr>
            <a:graphicFrameLocks noGrp="1"/>
          </p:cNvGraphicFramePr>
          <p:nvPr>
            <p:ph type="chart" sz="quarter" idx="4294967295"/>
            <p:extLst>
              <p:ext uri="{D42A27DB-BD31-4B8C-83A1-F6EECF244321}">
                <p14:modId xmlns:p14="http://schemas.microsoft.com/office/powerpoint/2010/main" val="3748710440"/>
              </p:ext>
            </p:extLst>
          </p:nvPr>
        </p:nvGraphicFramePr>
        <p:xfrm>
          <a:off x="9525" y="990600"/>
          <a:ext cx="91344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35"/>
          <p:cNvSpPr txBox="1">
            <a:spLocks/>
          </p:cNvSpPr>
          <p:nvPr/>
        </p:nvSpPr>
        <p:spPr>
          <a:xfrm>
            <a:off x="6324600" y="1219200"/>
            <a:ext cx="2590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b="1" dirty="0" smtClean="0">
                <a:latin typeface="Tahoma" pitchFamily="34" charset="0"/>
                <a:ea typeface="Tahoma" pitchFamily="34" charset="0"/>
                <a:cs typeface="Tahoma" pitchFamily="34" charset="0"/>
              </a:rPr>
              <a:t>HP2020 Target: 31.6%</a:t>
            </a:r>
            <a:endParaRPr lang="en-US" sz="1600" b="1" dirty="0">
              <a:latin typeface="Tahoma" pitchFamily="34" charset="0"/>
              <a:ea typeface="Tahoma" pitchFamily="34" charset="0"/>
              <a:cs typeface="Tahoma" pitchFamily="34" charset="0"/>
            </a:endParaRPr>
          </a:p>
        </p:txBody>
      </p:sp>
      <p:sp>
        <p:nvSpPr>
          <p:cNvPr id="20" name="Text Placeholder 8"/>
          <p:cNvSpPr txBox="1">
            <a:spLocks/>
          </p:cNvSpPr>
          <p:nvPr/>
        </p:nvSpPr>
        <p:spPr>
          <a:xfrm>
            <a:off x="7696200" y="6443472"/>
            <a:ext cx="1143000"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latin typeface="Tahoma" pitchFamily="34" charset="0"/>
                <a:ea typeface="Tahoma" pitchFamily="34" charset="0"/>
                <a:cs typeface="Tahoma" pitchFamily="34" charset="0"/>
              </a:rPr>
              <a:t>Obj. PA-3.1</a:t>
            </a:r>
            <a:endParaRPr lang="en-US" sz="1400" dirty="0" smtClean="0">
              <a:latin typeface="Arial" pitchFamily="34" charset="0"/>
              <a:cs typeface="Arial" pitchFamily="34" charset="0"/>
            </a:endParaRPr>
          </a:p>
        </p:txBody>
      </p:sp>
      <p:sp>
        <p:nvSpPr>
          <p:cNvPr id="21" name="TextBox 20"/>
          <p:cNvSpPr txBox="1"/>
          <p:nvPr/>
        </p:nvSpPr>
        <p:spPr>
          <a:xfrm>
            <a:off x="6096000" y="3533001"/>
            <a:ext cx="2286000" cy="276999"/>
          </a:xfrm>
          <a:prstGeom prst="rect">
            <a:avLst/>
          </a:prstGeom>
          <a:noFill/>
          <a:ln>
            <a:noFill/>
          </a:ln>
        </p:spPr>
        <p:txBody>
          <a:bodyPr wrap="square" rtlCol="0">
            <a:spAutoFit/>
          </a:bodyPr>
          <a:lstStyle/>
          <a:p>
            <a:pPr algn="r"/>
            <a:r>
              <a:rPr lang="en-US" sz="1200" b="1" dirty="0" smtClean="0">
                <a:solidFill>
                  <a:srgbClr val="FF0000"/>
                </a:solidFill>
                <a:latin typeface="Tahoma" pitchFamily="34" charset="0"/>
                <a:ea typeface="Tahoma" pitchFamily="34" charset="0"/>
                <a:cs typeface="Tahoma" pitchFamily="34" charset="0"/>
              </a:rPr>
              <a:t>Increase desired</a:t>
            </a:r>
            <a:endParaRPr lang="en-US" sz="1200" b="1" dirty="0">
              <a:solidFill>
                <a:srgbClr val="FF0000"/>
              </a:solidFill>
            </a:endParaRPr>
          </a:p>
        </p:txBody>
      </p:sp>
      <p:cxnSp>
        <p:nvCxnSpPr>
          <p:cNvPr id="22" name="Straight Arrow Connector 21" descr="arrow indicating increase desired"/>
          <p:cNvCxnSpPr/>
          <p:nvPr/>
        </p:nvCxnSpPr>
        <p:spPr>
          <a:xfrm>
            <a:off x="6400800" y="3665484"/>
            <a:ext cx="518609" cy="38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 Placeholder 7"/>
          <p:cNvSpPr txBox="1">
            <a:spLocks/>
          </p:cNvSpPr>
          <p:nvPr/>
        </p:nvSpPr>
        <p:spPr>
          <a:xfrm>
            <a:off x="0" y="5956663"/>
            <a:ext cx="7620000" cy="901337"/>
          </a:xfrm>
          <a:prstGeom prst="rect">
            <a:avLst/>
          </a:prstGeom>
        </p:spPr>
        <p:txBody>
          <a:bodyPr vert="horz" lIns="91440" tIns="45720" rIns="91440" bIns="45720" rtlCol="0" anchor="b">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smtClean="0">
                <a:latin typeface="Tahoma" pitchFamily="34" charset="0"/>
                <a:ea typeface="Tahoma" pitchFamily="34" charset="0"/>
                <a:cs typeface="Tahoma" pitchFamily="34" charset="0"/>
              </a:rPr>
              <a:t>NOTES:     = 95% confidence interval. Data are for students in grades 9–12 who report being involved in PA for at least 60 minutes per day in the past week. </a:t>
            </a:r>
            <a:r>
              <a:rPr lang="en-US" altLang="en-US" sz="1000" smtClean="0">
                <a:latin typeface="Tahoma" charset="0"/>
              </a:rPr>
              <a:t>American Indian includes Alaska Native. The categories black and white exclude persons of Hispanic origin. Persons of Hispanic origin may be any race. Persons were asked to select one or more races. Data for the single race categories are for persons who reported only one racial group. </a:t>
            </a:r>
          </a:p>
          <a:p>
            <a:pPr marL="0" indent="0">
              <a:buFont typeface="Arial" pitchFamily="34" charset="0"/>
              <a:buNone/>
            </a:pPr>
            <a:r>
              <a:rPr lang="en-US" sz="1000" smtClean="0">
                <a:latin typeface="Tahoma" pitchFamily="34" charset="0"/>
                <a:ea typeface="Tahoma" pitchFamily="34" charset="0"/>
                <a:cs typeface="Tahoma" pitchFamily="34" charset="0"/>
              </a:rPr>
              <a:t>SOURCE: Youth Risk Behavior Surveillance System (YRBSS), CDC/NCHHSTP. </a:t>
            </a:r>
            <a:endParaRPr lang="en-US" sz="1000" dirty="0">
              <a:solidFill>
                <a:srgbClr val="FF0000"/>
              </a:solidFill>
              <a:latin typeface="Tahoma" pitchFamily="34" charset="0"/>
              <a:ea typeface="Tahoma" pitchFamily="34" charset="0"/>
              <a:cs typeface="Tahoma" pitchFamily="34" charset="0"/>
            </a:endParaRPr>
          </a:p>
        </p:txBody>
      </p:sp>
      <p:sp>
        <p:nvSpPr>
          <p:cNvPr id="24" name="TextBox 23"/>
          <p:cNvSpPr txBox="1"/>
          <p:nvPr/>
        </p:nvSpPr>
        <p:spPr>
          <a:xfrm>
            <a:off x="457174" y="6026967"/>
            <a:ext cx="353943" cy="145233"/>
          </a:xfrm>
          <a:prstGeom prst="rect">
            <a:avLst/>
          </a:prstGeom>
          <a:noFill/>
        </p:spPr>
        <p:txBody>
          <a:bodyPr vert="vert" wrap="none" rtlCol="0">
            <a:spAutoFit/>
          </a:bodyPr>
          <a:lstStyle/>
          <a:p>
            <a:r>
              <a:rPr lang="en-US" sz="1100" dirty="0">
                <a:latin typeface="Tahoma" panose="020B0604030504040204" pitchFamily="34" charset="0"/>
                <a:ea typeface="Tahoma" panose="020B0604030504040204" pitchFamily="34" charset="0"/>
                <a:cs typeface="Tahoma" panose="020B0604030504040204" pitchFamily="34" charset="0"/>
              </a:rPr>
              <a:t>I</a:t>
            </a:r>
            <a:endParaRPr lang="en-US" sz="1100" dirty="0"/>
          </a:p>
        </p:txBody>
      </p:sp>
      <p:sp>
        <p:nvSpPr>
          <p:cNvPr id="13" name="Slide Number Placeholder 2"/>
          <p:cNvSpPr txBox="1">
            <a:spLocks/>
          </p:cNvSpPr>
          <p:nvPr/>
        </p:nvSpPr>
        <p:spPr>
          <a:xfrm>
            <a:off x="8534400" y="6492503"/>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27</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8558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pPr lvl="0">
              <a:spcBef>
                <a:spcPts val="0"/>
              </a:spcBef>
            </a:pPr>
            <a:r>
              <a:rPr lang="en-US" altLang="en-US" sz="3200" b="1" dirty="0">
                <a:solidFill>
                  <a:srgbClr val="003F72"/>
                </a:solidFill>
                <a:latin typeface="Tahoma" charset="0"/>
              </a:rPr>
              <a:t>Participation in Daily School Physical </a:t>
            </a:r>
            <a:br>
              <a:rPr lang="en-US" altLang="en-US" sz="3200" b="1" dirty="0">
                <a:solidFill>
                  <a:srgbClr val="003F72"/>
                </a:solidFill>
                <a:latin typeface="Tahoma" charset="0"/>
              </a:rPr>
            </a:br>
            <a:r>
              <a:rPr lang="en-US" altLang="en-US" sz="3200" b="1" dirty="0">
                <a:solidFill>
                  <a:srgbClr val="003F72"/>
                </a:solidFill>
                <a:latin typeface="Tahoma" charset="0"/>
              </a:rPr>
              <a:t>Education, High School </a:t>
            </a:r>
            <a:r>
              <a:rPr lang="en-US" altLang="en-US" sz="3200" b="1" dirty="0" smtClean="0">
                <a:solidFill>
                  <a:srgbClr val="003F72"/>
                </a:solidFill>
                <a:latin typeface="Tahoma" charset="0"/>
              </a:rPr>
              <a:t>Students</a:t>
            </a:r>
            <a:endParaRPr lang="en-US" dirty="0"/>
          </a:p>
        </p:txBody>
      </p:sp>
      <p:graphicFrame>
        <p:nvGraphicFramePr>
          <p:cNvPr id="5" name="Chart Placeholder 4" descr="This figure is a grouped vertical bar chart comparing healthy life expectancy at age 65 for the overall population between the 2000-01 time period and the 2006-07 time period, using various measures of healthy life expectancy.&#10;&#10;Over the past decade, total healthy life expectancy has increased for Americans aged 65, from 17.7 years in 2000–01 to 18.6 years in 2006–07. This gain of just under 1 year in healthy life expectancy beyond age 65 is reflected in two of the three other measures presented here: expected years in good or better health, and expected years free of activity limitations. This continues a trend started in the last century. Even though the data indicate that, in 2006–07, Americans over 65 are expected to have less than 3 years (2.7 years) free of chronic disease, with improved disease management, they experience close to 14 years (13.7 years) in good or better health and close to 12 years (11.8 years) free of activity limitation." title="Trends in healthy life expectancy at age 65 from 2000-01 to 2006-07"/>
          <p:cNvGraphicFramePr>
            <a:graphicFrameLocks noGrp="1"/>
          </p:cNvGraphicFramePr>
          <p:nvPr>
            <p:ph type="chart" sz="quarter" idx="4294967295"/>
            <p:extLst>
              <p:ext uri="{D42A27DB-BD31-4B8C-83A1-F6EECF244321}">
                <p14:modId xmlns:p14="http://schemas.microsoft.com/office/powerpoint/2010/main" val="103161881"/>
              </p:ext>
            </p:extLst>
          </p:nvPr>
        </p:nvGraphicFramePr>
        <p:xfrm>
          <a:off x="0" y="1125538"/>
          <a:ext cx="8686800" cy="489426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3"/>
          <p:cNvSpPr txBox="1"/>
          <p:nvPr/>
        </p:nvSpPr>
        <p:spPr>
          <a:xfrm>
            <a:off x="228600" y="1261624"/>
            <a:ext cx="990600" cy="338576"/>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14" name="Text Box 13"/>
          <p:cNvSpPr txBox="1">
            <a:spLocks noChangeArrowheads="1"/>
          </p:cNvSpPr>
          <p:nvPr/>
        </p:nvSpPr>
        <p:spPr bwMode="auto">
          <a:xfrm>
            <a:off x="1752600" y="2707112"/>
            <a:ext cx="2819400" cy="264688"/>
          </a:xfrm>
          <a:prstGeom prst="rect">
            <a:avLst/>
          </a:prstGeom>
          <a:noFill/>
          <a:ln w="9525" algn="ctr">
            <a:noFill/>
            <a:miter lim="800000"/>
            <a:headEnd/>
            <a:tailEnd/>
          </a:ln>
          <a:effectLst/>
        </p:spPr>
        <p:txBody>
          <a:bodyPr wrap="square">
            <a:spAutoFit/>
          </a:bodyPr>
          <a:lstStyle/>
          <a:p>
            <a:pPr marL="457200" indent="-457200">
              <a:lnSpc>
                <a:spcPct val="70000"/>
              </a:lnSpc>
              <a:spcBef>
                <a:spcPct val="25000"/>
              </a:spcBef>
              <a:buClr>
                <a:srgbClr val="FFFF66"/>
              </a:buClr>
            </a:pPr>
            <a:r>
              <a:rPr lang="en-US" altLang="en-US" sz="1600" b="1" dirty="0" smtClean="0">
                <a:solidFill>
                  <a:prstClr val="black"/>
                </a:solidFill>
                <a:latin typeface="Tahoma" charset="0"/>
              </a:rPr>
              <a:t>HP2020 </a:t>
            </a:r>
            <a:r>
              <a:rPr lang="en-US" altLang="en-US" sz="1600" b="1" dirty="0">
                <a:solidFill>
                  <a:prstClr val="black"/>
                </a:solidFill>
                <a:latin typeface="Tahoma" charset="0"/>
              </a:rPr>
              <a:t>Target: </a:t>
            </a:r>
            <a:r>
              <a:rPr lang="en-US" altLang="en-US" sz="1600" b="1" dirty="0" smtClean="0">
                <a:solidFill>
                  <a:prstClr val="black"/>
                </a:solidFill>
                <a:latin typeface="Tahoma" charset="0"/>
              </a:rPr>
              <a:t>36.6%</a:t>
            </a:r>
            <a:endParaRPr lang="en-US" altLang="en-US" sz="1600" b="1" dirty="0">
              <a:solidFill>
                <a:prstClr val="black"/>
              </a:solidFill>
              <a:latin typeface="Tahoma" charset="0"/>
            </a:endParaRPr>
          </a:p>
        </p:txBody>
      </p:sp>
      <p:sp>
        <p:nvSpPr>
          <p:cNvPr id="15" name="TextBox 14"/>
          <p:cNvSpPr txBox="1"/>
          <p:nvPr/>
        </p:nvSpPr>
        <p:spPr>
          <a:xfrm>
            <a:off x="6456361" y="5712023"/>
            <a:ext cx="1468439" cy="307777"/>
          </a:xfrm>
          <a:prstGeom prst="rect">
            <a:avLst/>
          </a:prstGeom>
          <a:noFill/>
        </p:spPr>
        <p:txBody>
          <a:bodyPr wrap="square" rtlCol="0">
            <a:spAutoFit/>
          </a:bodyPr>
          <a:lstStyle/>
          <a:p>
            <a:pPr algn="ctr"/>
            <a:r>
              <a:rPr lang="en-US" sz="1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Grade</a:t>
            </a:r>
            <a:endPar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Connector 15" descr="bracket"/>
          <p:cNvCxnSpPr/>
          <p:nvPr/>
        </p:nvCxnSpPr>
        <p:spPr>
          <a:xfrm>
            <a:off x="5924550" y="5751647"/>
            <a:ext cx="2533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4"/>
          <p:cNvSpPr>
            <a:spLocks noChangeArrowheads="1"/>
          </p:cNvSpPr>
          <p:nvPr/>
        </p:nvSpPr>
        <p:spPr bwMode="auto">
          <a:xfrm>
            <a:off x="0" y="6172200"/>
            <a:ext cx="7412039" cy="609600"/>
          </a:xfrm>
          <a:prstGeom prst="rect">
            <a:avLst/>
          </a:prstGeom>
          <a:noFill/>
          <a:ln w="9525">
            <a:noFill/>
            <a:miter lim="800000"/>
            <a:headEnd/>
            <a:tailEnd/>
          </a:ln>
          <a:effectLst/>
        </p:spPr>
        <p:txBody>
          <a:bodyPr wrap="none" anchor="ctr"/>
          <a:lstStyle/>
          <a:p>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 = 95% confidence </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interval. Data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are for students in grades 9 through </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12 who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participate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in physical education classes </a:t>
            </a:r>
            <a:endPar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on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five or more days in an average week</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The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categories black and white exclude persons </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of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Hispanic origin. </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Persons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of Hispanic </a:t>
            </a:r>
            <a:endPar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origin may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be any race. </a:t>
            </a:r>
            <a:endPar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Youth Risk Behavior Surveillance System (YRBSS), </a:t>
            </a:r>
            <a:r>
              <a:rPr lang="en-US" sz="1000" dirty="0" smtClean="0">
                <a:solidFill>
                  <a:prstClr val="black"/>
                </a:solidFill>
                <a:latin typeface="Tahoma" pitchFamily="34" charset="0"/>
                <a:ea typeface="Tahoma" pitchFamily="34" charset="0"/>
                <a:cs typeface="Tahoma" pitchFamily="34" charset="0"/>
              </a:rPr>
              <a:t>CDC/NCHHSTP</a:t>
            </a:r>
            <a:r>
              <a:rPr lang="en-US" alt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alt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8"/>
          <p:cNvSpPr txBox="1">
            <a:spLocks/>
          </p:cNvSpPr>
          <p:nvPr/>
        </p:nvSpPr>
        <p:spPr>
          <a:xfrm>
            <a:off x="7412039" y="6324600"/>
            <a:ext cx="1427161"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PA-5</a:t>
            </a:r>
          </a:p>
          <a:p>
            <a:pPr algn="ctr">
              <a:spcBef>
                <a:spcPts val="0"/>
              </a:spcBef>
            </a:pPr>
            <a:r>
              <a:rPr lang="en-US" sz="1200" b="0" dirty="0" smtClean="0">
                <a:solidFill>
                  <a:prstClr val="black"/>
                </a:solidFill>
                <a:latin typeface="Tahoma" pitchFamily="34" charset="0"/>
                <a:ea typeface="Tahoma" pitchFamily="34" charset="0"/>
                <a:cs typeface="Tahoma" pitchFamily="34" charset="0"/>
              </a:rPr>
              <a:t>Increase desired</a:t>
            </a:r>
            <a:endParaRPr lang="en-US" sz="1200" b="0" dirty="0">
              <a:solidFill>
                <a:prstClr val="black"/>
              </a:solidFill>
              <a:latin typeface="Tahoma" pitchFamily="34" charset="0"/>
              <a:ea typeface="Tahoma" pitchFamily="34" charset="0"/>
              <a:cs typeface="Tahoma" pitchFamily="34" charset="0"/>
            </a:endParaRP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3" name="Slide Number Placeholder 2"/>
          <p:cNvSpPr txBox="1">
            <a:spLocks/>
          </p:cNvSpPr>
          <p:nvPr/>
        </p:nvSpPr>
        <p:spPr>
          <a:xfrm>
            <a:off x="8534400" y="6492503"/>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28</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4324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296400" cy="1219200"/>
          </a:xfrm>
        </p:spPr>
        <p:txBody>
          <a:bodyPr>
            <a:normAutofit/>
          </a:bodyPr>
          <a:lstStyle/>
          <a:p>
            <a:pPr marL="342900" lvl="0" indent="-342900" eaLnBrk="0" hangingPunct="0">
              <a:spcBef>
                <a:spcPct val="10000"/>
              </a:spcBef>
            </a:pPr>
            <a:r>
              <a:rPr lang="en-US" altLang="en-US" sz="2800" b="1" dirty="0">
                <a:solidFill>
                  <a:srgbClr val="003F72"/>
                </a:solidFill>
                <a:latin typeface="Tahoma" charset="0"/>
              </a:rPr>
              <a:t>Computer Use for Non-School Work for Two or </a:t>
            </a:r>
            <a:br>
              <a:rPr lang="en-US" altLang="en-US" sz="2800" b="1" dirty="0">
                <a:solidFill>
                  <a:srgbClr val="003F72"/>
                </a:solidFill>
                <a:latin typeface="Tahoma" charset="0"/>
              </a:rPr>
            </a:br>
            <a:r>
              <a:rPr lang="en-US" altLang="en-US" sz="2800" b="1" dirty="0">
                <a:solidFill>
                  <a:srgbClr val="003F72"/>
                </a:solidFill>
                <a:latin typeface="Tahoma" charset="0"/>
              </a:rPr>
              <a:t>Fewer Hours a School Day, High School Students </a:t>
            </a:r>
          </a:p>
        </p:txBody>
      </p:sp>
      <p:graphicFrame>
        <p:nvGraphicFramePr>
          <p:cNvPr id="5" name="Chart Placeholder 4" descr="This figure is a grouped vertical bar chart comparing healthy life expectancy at age 65 for the overall population between the 2000-01 time period and the 2006-07 time period, using various measures of healthy life expectancy.&#10;&#10;Over the past decade, total healthy life expectancy has increased for Americans aged 65, from 17.7 years in 2000–01 to 18.6 years in 2006–07. This gain of just under 1 year in healthy life expectancy beyond age 65 is reflected in two of the three other measures presented here: expected years in good or better health, and expected years free of activity limitations. This continues a trend started in the last century. Even though the data indicate that, in 2006–07, Americans over 65 are expected to have less than 3 years (2.7 years) free of chronic disease, with improved disease management, they experience close to 14 years (13.7 years) in good or better health and close to 12 years (11.8 years) free of activity limitation." title="Trends in healthy life expectancy at age 65 from 2000-01 to 2006-07"/>
          <p:cNvGraphicFramePr>
            <a:graphicFrameLocks noGrp="1"/>
          </p:cNvGraphicFramePr>
          <p:nvPr>
            <p:ph type="chart" sz="quarter" idx="4294967295"/>
            <p:extLst>
              <p:ext uri="{D42A27DB-BD31-4B8C-83A1-F6EECF244321}">
                <p14:modId xmlns:p14="http://schemas.microsoft.com/office/powerpoint/2010/main" val="3286384035"/>
              </p:ext>
            </p:extLst>
          </p:nvPr>
        </p:nvGraphicFramePr>
        <p:xfrm>
          <a:off x="0" y="1125538"/>
          <a:ext cx="8007350" cy="489426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3"/>
          <p:cNvSpPr txBox="1"/>
          <p:nvPr/>
        </p:nvSpPr>
        <p:spPr>
          <a:xfrm>
            <a:off x="228600" y="1219200"/>
            <a:ext cx="990600" cy="338576"/>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latin typeface="Tahoma" pitchFamily="34" charset="0"/>
                <a:ea typeface="Tahoma" pitchFamily="34" charset="0"/>
                <a:cs typeface="Tahoma" pitchFamily="34" charset="0"/>
              </a:rPr>
              <a:t>Percent</a:t>
            </a:r>
            <a:endParaRPr lang="en-US" sz="1600" b="1" dirty="0">
              <a:latin typeface="Tahoma" pitchFamily="34" charset="0"/>
              <a:ea typeface="Tahoma" pitchFamily="34" charset="0"/>
              <a:cs typeface="Tahoma" pitchFamily="34" charset="0"/>
            </a:endParaRPr>
          </a:p>
        </p:txBody>
      </p:sp>
      <p:sp>
        <p:nvSpPr>
          <p:cNvPr id="14" name="Text Box 13"/>
          <p:cNvSpPr txBox="1">
            <a:spLocks noChangeArrowheads="1"/>
          </p:cNvSpPr>
          <p:nvPr/>
        </p:nvSpPr>
        <p:spPr bwMode="auto">
          <a:xfrm>
            <a:off x="3200400" y="1945112"/>
            <a:ext cx="2819400" cy="264688"/>
          </a:xfrm>
          <a:prstGeom prst="rect">
            <a:avLst/>
          </a:prstGeom>
          <a:noFill/>
          <a:ln w="9525" algn="ctr">
            <a:noFill/>
            <a:miter lim="800000"/>
            <a:headEnd/>
            <a:tailEnd/>
          </a:ln>
          <a:effectLst/>
        </p:spPr>
        <p:txBody>
          <a:bodyPr wrap="square">
            <a:spAutoFit/>
          </a:bodyPr>
          <a:lstStyle/>
          <a:p>
            <a:pPr marL="457200" indent="-457200" algn="l">
              <a:lnSpc>
                <a:spcPct val="70000"/>
              </a:lnSpc>
              <a:spcBef>
                <a:spcPct val="25000"/>
              </a:spcBef>
              <a:buClr>
                <a:srgbClr val="FFFF66"/>
              </a:buClr>
            </a:pPr>
            <a:r>
              <a:rPr lang="en-US" altLang="en-US" sz="1600" b="1" dirty="0" smtClean="0">
                <a:solidFill>
                  <a:schemeClr val="tx1"/>
                </a:solidFill>
                <a:latin typeface="Tahoma" charset="0"/>
              </a:rPr>
              <a:t>HP2020 </a:t>
            </a:r>
            <a:r>
              <a:rPr lang="en-US" altLang="en-US" sz="1600" b="1" dirty="0">
                <a:solidFill>
                  <a:schemeClr val="tx1"/>
                </a:solidFill>
                <a:latin typeface="Tahoma" charset="0"/>
              </a:rPr>
              <a:t>Target: </a:t>
            </a:r>
            <a:r>
              <a:rPr lang="en-US" altLang="en-US" sz="1600" b="1" dirty="0" smtClean="0">
                <a:solidFill>
                  <a:schemeClr val="tx1"/>
                </a:solidFill>
                <a:latin typeface="Tahoma" charset="0"/>
              </a:rPr>
              <a:t>82.6</a:t>
            </a:r>
            <a:r>
              <a:rPr lang="en-US" altLang="en-US" sz="1600" b="1" dirty="0" smtClean="0">
                <a:latin typeface="Tahoma" charset="0"/>
              </a:rPr>
              <a:t>%</a:t>
            </a:r>
            <a:endParaRPr lang="en-US" altLang="en-US" sz="1600" b="1" dirty="0">
              <a:solidFill>
                <a:schemeClr val="tx1"/>
              </a:solidFill>
              <a:latin typeface="Tahoma" charset="0"/>
            </a:endParaRPr>
          </a:p>
        </p:txBody>
      </p:sp>
      <p:sp>
        <p:nvSpPr>
          <p:cNvPr id="15" name="TextBox 14"/>
          <p:cNvSpPr txBox="1"/>
          <p:nvPr/>
        </p:nvSpPr>
        <p:spPr>
          <a:xfrm>
            <a:off x="5770561" y="5712023"/>
            <a:ext cx="1468439" cy="307777"/>
          </a:xfrm>
          <a:prstGeom prst="rect">
            <a:avLst/>
          </a:prstGeom>
          <a:noFill/>
        </p:spPr>
        <p:txBody>
          <a:bodyPr wrap="square" rtlCol="0">
            <a:spAutoFit/>
          </a:bodyPr>
          <a:lstStyle/>
          <a:p>
            <a:pPr algn="ctr"/>
            <a:r>
              <a:rPr lang="en-US" sz="1400" b="1" dirty="0" smtClean="0">
                <a:latin typeface="Tahoma" panose="020B0604030504040204" pitchFamily="34" charset="0"/>
                <a:ea typeface="Tahoma" panose="020B0604030504040204" pitchFamily="34" charset="0"/>
                <a:cs typeface="Tahoma" panose="020B0604030504040204" pitchFamily="34" charset="0"/>
              </a:rPr>
              <a:t>Grade</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Connector 15" descr="bracket"/>
          <p:cNvCxnSpPr/>
          <p:nvPr/>
        </p:nvCxnSpPr>
        <p:spPr>
          <a:xfrm>
            <a:off x="5334000" y="5751647"/>
            <a:ext cx="2533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4"/>
          <p:cNvSpPr>
            <a:spLocks noChangeArrowheads="1"/>
          </p:cNvSpPr>
          <p:nvPr/>
        </p:nvSpPr>
        <p:spPr bwMode="auto">
          <a:xfrm>
            <a:off x="0" y="6019800"/>
            <a:ext cx="8920020" cy="838200"/>
          </a:xfrm>
          <a:prstGeom prst="rect">
            <a:avLst/>
          </a:prstGeom>
          <a:noFill/>
          <a:ln w="9525">
            <a:noFill/>
            <a:miter lim="800000"/>
            <a:headEnd/>
            <a:tailEnd/>
          </a:ln>
          <a:effectLst/>
        </p:spPr>
        <p:txBody>
          <a:bodyPr wrap="none" anchor="ctr"/>
          <a:lstStyle/>
          <a:p>
            <a:r>
              <a:rPr lang="en-US" altLang="en-US" sz="1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NOTES: </a:t>
            </a:r>
            <a:r>
              <a:rPr lang="en-US" altLang="en-US" sz="1000" dirty="0">
                <a:latin typeface="Tahoma" panose="020B0604030504040204" pitchFamily="34" charset="0"/>
                <a:ea typeface="Tahoma" panose="020B0604030504040204" pitchFamily="34" charset="0"/>
                <a:cs typeface="Tahoma" panose="020B0604030504040204" pitchFamily="34" charset="0"/>
              </a:rPr>
              <a:t>I = 95% confidence </a:t>
            </a:r>
            <a:r>
              <a:rPr lang="en-US" altLang="en-US" sz="1000" dirty="0" smtClean="0">
                <a:latin typeface="Tahoma" panose="020B0604030504040204" pitchFamily="34" charset="0"/>
                <a:ea typeface="Tahoma" panose="020B0604030504040204" pitchFamily="34" charset="0"/>
                <a:cs typeface="Tahoma" panose="020B0604030504040204" pitchFamily="34" charset="0"/>
              </a:rPr>
              <a:t>interval. Data </a:t>
            </a:r>
            <a:r>
              <a:rPr lang="en-US" altLang="en-US" sz="1000" b="0" dirty="0">
                <a:solidFill>
                  <a:schemeClr val="tx1"/>
                </a:solidFill>
                <a:latin typeface="Tahoma" panose="020B0604030504040204" pitchFamily="34" charset="0"/>
                <a:ea typeface="Tahoma" panose="020B0604030504040204" pitchFamily="34" charset="0"/>
                <a:cs typeface="Tahoma" panose="020B0604030504040204" pitchFamily="34" charset="0"/>
              </a:rPr>
              <a:t>are for students in grades 9 through </a:t>
            </a:r>
            <a:r>
              <a:rPr lang="en-US" altLang="en-US" sz="1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12 </a:t>
            </a:r>
            <a:r>
              <a:rPr lang="en-US" sz="1000" dirty="0" smtClean="0">
                <a:latin typeface="Tahoma" pitchFamily="34" charset="0"/>
                <a:ea typeface="Tahoma" pitchFamily="34" charset="0"/>
                <a:cs typeface="Tahoma" pitchFamily="34" charset="0"/>
              </a:rPr>
              <a:t>who reported playing video or computer games </a:t>
            </a:r>
          </a:p>
          <a:p>
            <a:r>
              <a:rPr lang="en-US" sz="1000" dirty="0" smtClean="0">
                <a:latin typeface="Tahoma" pitchFamily="34" charset="0"/>
                <a:ea typeface="Tahoma" pitchFamily="34" charset="0"/>
                <a:cs typeface="Tahoma" pitchFamily="34" charset="0"/>
              </a:rPr>
              <a:t>or using computer for non-school work (including Xbox, PlayStation, an iPod, an iPad or other tablet, a smartphone, YouTube, </a:t>
            </a:r>
          </a:p>
          <a:p>
            <a:r>
              <a:rPr lang="en-US" sz="1000" dirty="0" smtClean="0">
                <a:latin typeface="Tahoma" pitchFamily="34" charset="0"/>
                <a:ea typeface="Tahoma" pitchFamily="34" charset="0"/>
                <a:cs typeface="Tahoma" pitchFamily="34" charset="0"/>
              </a:rPr>
              <a:t>Facebook, and the Internet) for no more than 2 hours on an average school day. </a:t>
            </a:r>
            <a:r>
              <a:rPr lang="en-US" altLang="en-US" sz="1000" dirty="0">
                <a:latin typeface="Tahoma" charset="0"/>
              </a:rPr>
              <a:t>The categories black and white exclude persons of </a:t>
            </a:r>
            <a:endParaRPr lang="en-US" altLang="en-US" sz="1000" dirty="0" smtClean="0">
              <a:latin typeface="Tahoma" charset="0"/>
            </a:endParaRPr>
          </a:p>
          <a:p>
            <a:r>
              <a:rPr lang="en-US" altLang="en-US" sz="1000" dirty="0" smtClean="0">
                <a:latin typeface="Tahoma" charset="0"/>
              </a:rPr>
              <a:t>Hispanic </a:t>
            </a:r>
            <a:r>
              <a:rPr lang="en-US" altLang="en-US" sz="1000" dirty="0">
                <a:latin typeface="Tahoma" charset="0"/>
              </a:rPr>
              <a:t>origin</a:t>
            </a:r>
            <a:r>
              <a:rPr lang="en-US" altLang="en-US" sz="1000" dirty="0" smtClean="0">
                <a:latin typeface="Tahoma" charset="0"/>
              </a:rPr>
              <a:t>. </a:t>
            </a:r>
            <a:r>
              <a:rPr lang="en-US" altLang="en-US" sz="1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Persons of Hispanic origin may be any race. </a:t>
            </a:r>
          </a:p>
          <a:p>
            <a:r>
              <a:rPr lang="en-US" altLang="en-US" sz="1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SOURCE: </a:t>
            </a:r>
            <a:r>
              <a:rPr lang="en-US" altLang="en-US" sz="1000" b="0" dirty="0">
                <a:solidFill>
                  <a:schemeClr val="tx1"/>
                </a:solidFill>
                <a:latin typeface="Tahoma" panose="020B0604030504040204" pitchFamily="34" charset="0"/>
                <a:ea typeface="Tahoma" panose="020B0604030504040204" pitchFamily="34" charset="0"/>
                <a:cs typeface="Tahoma" panose="020B0604030504040204" pitchFamily="34" charset="0"/>
              </a:rPr>
              <a:t>Youth Risk Behavior Surveillance System, </a:t>
            </a:r>
            <a:r>
              <a:rPr lang="en-US" sz="1000" dirty="0" smtClean="0">
                <a:latin typeface="Tahoma" pitchFamily="34" charset="0"/>
                <a:ea typeface="Tahoma" pitchFamily="34" charset="0"/>
                <a:cs typeface="Tahoma" pitchFamily="34" charset="0"/>
              </a:rPr>
              <a:t>CDC/NCHHSTP.</a:t>
            </a:r>
            <a:endParaRPr lang="en-US" altLang="en-US" sz="1000"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 Placeholder 8"/>
          <p:cNvSpPr txBox="1">
            <a:spLocks/>
          </p:cNvSpPr>
          <p:nvPr/>
        </p:nvSpPr>
        <p:spPr>
          <a:xfrm>
            <a:off x="7631509" y="6443472"/>
            <a:ext cx="1207691" cy="338328"/>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latin typeface="Tahoma" pitchFamily="34" charset="0"/>
                <a:ea typeface="Tahoma" pitchFamily="34" charset="0"/>
                <a:cs typeface="Tahoma" pitchFamily="34" charset="0"/>
              </a:rPr>
              <a:t>Obj. PA-8.3.3</a:t>
            </a:r>
            <a:endParaRPr lang="en-US" sz="1400" b="0" dirty="0" smtClean="0">
              <a:latin typeface="Arial" pitchFamily="34" charset="0"/>
              <a:cs typeface="Arial" pitchFamily="34" charset="0"/>
            </a:endParaRPr>
          </a:p>
        </p:txBody>
      </p:sp>
      <p:cxnSp>
        <p:nvCxnSpPr>
          <p:cNvPr id="21" name="Straight Arrow Connector 20" descr="Arrow"/>
          <p:cNvCxnSpPr/>
          <p:nvPr/>
        </p:nvCxnSpPr>
        <p:spPr>
          <a:xfrm flipV="1">
            <a:off x="8536710" y="2759360"/>
            <a:ext cx="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153400" y="3272135"/>
            <a:ext cx="766620" cy="461665"/>
          </a:xfrm>
          <a:prstGeom prst="rect">
            <a:avLst/>
          </a:prstGeom>
          <a:noFill/>
          <a:ln w="12700">
            <a:solidFill>
              <a:schemeClr val="bg1"/>
            </a:solidFill>
          </a:ln>
        </p:spPr>
        <p:txBody>
          <a:bodyPr wrap="none" rtlCol="0">
            <a:spAutoFit/>
          </a:bodyPr>
          <a:lstStyle/>
          <a:p>
            <a:r>
              <a:rPr lang="en-US"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Increase</a:t>
            </a:r>
          </a:p>
          <a:p>
            <a:pPr algn="ct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d</a:t>
            </a:r>
            <a:r>
              <a:rPr lang="en-US" sz="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esired</a:t>
            </a:r>
            <a:endPar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Slide Number Placeholder 2"/>
          <p:cNvSpPr txBox="1">
            <a:spLocks/>
          </p:cNvSpPr>
          <p:nvPr/>
        </p:nvSpPr>
        <p:spPr>
          <a:xfrm>
            <a:off x="8534400" y="6492503"/>
            <a:ext cx="609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29</a:t>
            </a:fld>
            <a:endParaRPr lang="en-US" dirty="0">
              <a:solidFill>
                <a:prstClr val="black">
                  <a:tint val="75000"/>
                </a:prst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42728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0" y="152400"/>
            <a:ext cx="7470775" cy="1066800"/>
          </a:xfrm>
        </p:spPr>
        <p:txBody>
          <a:bodyPr/>
          <a:lstStyle/>
          <a:p>
            <a:r>
              <a:rPr lang="en-US" dirty="0" smtClean="0">
                <a:ea typeface="ＭＳ Ｐゴシック" pitchFamily="34" charset="-128"/>
              </a:rPr>
              <a:t>Overview and Presenters </a:t>
            </a:r>
          </a:p>
        </p:txBody>
      </p:sp>
      <p:sp>
        <p:nvSpPr>
          <p:cNvPr id="2" name="Content Placeholder 1"/>
          <p:cNvSpPr>
            <a:spLocks noGrp="1"/>
          </p:cNvSpPr>
          <p:nvPr>
            <p:ph idx="1"/>
          </p:nvPr>
        </p:nvSpPr>
        <p:spPr>
          <a:xfrm>
            <a:off x="1447800" y="1524000"/>
            <a:ext cx="7543800" cy="5257800"/>
          </a:xfrm>
        </p:spPr>
        <p:txBody>
          <a:bodyPr>
            <a:noAutofit/>
          </a:bodyPr>
          <a:lstStyle/>
          <a:p>
            <a:pPr>
              <a:spcBef>
                <a:spcPts val="0"/>
              </a:spcBef>
              <a:buFont typeface="Arial" pitchFamily="34" charset="0"/>
              <a:buNone/>
              <a:defRPr/>
            </a:pPr>
            <a:r>
              <a:rPr lang="en-US" sz="1600" b="1" dirty="0" smtClean="0"/>
              <a:t>Chair  </a:t>
            </a:r>
          </a:p>
          <a:p>
            <a:pPr>
              <a:spcBef>
                <a:spcPts val="0"/>
              </a:spcBef>
              <a:defRPr/>
            </a:pPr>
            <a:r>
              <a:rPr lang="en-US" sz="1600" dirty="0" smtClean="0"/>
              <a:t>Howard K. Koh, MD, MPH, Assistant Secretary for Health</a:t>
            </a:r>
          </a:p>
          <a:p>
            <a:pPr marL="0" indent="0">
              <a:spcBef>
                <a:spcPts val="0"/>
              </a:spcBef>
              <a:buNone/>
              <a:defRPr/>
            </a:pPr>
            <a:r>
              <a:rPr lang="en-US" sz="1600" dirty="0"/>
              <a:t> </a:t>
            </a:r>
            <a:r>
              <a:rPr lang="en-US" sz="1600" dirty="0" smtClean="0"/>
              <a:t>       U.S. Department of Health and Human Services</a:t>
            </a:r>
            <a:endParaRPr lang="en-US" sz="1600" dirty="0"/>
          </a:p>
          <a:p>
            <a:pPr>
              <a:spcBef>
                <a:spcPts val="0"/>
              </a:spcBef>
              <a:buFont typeface="Arial" pitchFamily="34" charset="0"/>
              <a:buNone/>
              <a:defRPr/>
            </a:pPr>
            <a:endParaRPr lang="en-US" sz="800" b="1" dirty="0" smtClean="0"/>
          </a:p>
          <a:p>
            <a:pPr>
              <a:spcBef>
                <a:spcPts val="0"/>
              </a:spcBef>
              <a:buFont typeface="Arial" pitchFamily="34" charset="0"/>
              <a:buNone/>
              <a:defRPr/>
            </a:pPr>
            <a:r>
              <a:rPr lang="en-US" sz="1600" b="1" dirty="0" smtClean="0"/>
              <a:t>Presentations </a:t>
            </a:r>
            <a:endParaRPr lang="en-US" sz="1600" b="1" dirty="0"/>
          </a:p>
          <a:p>
            <a:pPr lvl="0"/>
            <a:r>
              <a:rPr lang="en-US" sz="1600" dirty="0" smtClean="0"/>
              <a:t>Irma </a:t>
            </a:r>
            <a:r>
              <a:rPr lang="en-US" sz="1600" dirty="0"/>
              <a:t>Arispe, PhD, Associate </a:t>
            </a:r>
            <a:r>
              <a:rPr lang="en-US" sz="1600" dirty="0" smtClean="0"/>
              <a:t>Director, National </a:t>
            </a:r>
            <a:r>
              <a:rPr lang="en-US" sz="1600" dirty="0"/>
              <a:t>Center for Health Statistics</a:t>
            </a:r>
          </a:p>
          <a:p>
            <a:pPr lvl="0"/>
            <a:r>
              <a:rPr lang="en-US" sz="1600" dirty="0"/>
              <a:t>David Murray, PhD, Associate Director for </a:t>
            </a:r>
            <a:r>
              <a:rPr lang="en-US" sz="1600" dirty="0" smtClean="0"/>
              <a:t>Prevention                                                    Director, Office </a:t>
            </a:r>
            <a:r>
              <a:rPr lang="en-US" sz="1600" dirty="0"/>
              <a:t>of Disease Prevention, National Institutes of Health</a:t>
            </a:r>
          </a:p>
          <a:p>
            <a:pPr lvl="0"/>
            <a:r>
              <a:rPr lang="en-US" sz="1600" dirty="0"/>
              <a:t>Michael </a:t>
            </a:r>
            <a:r>
              <a:rPr lang="en-US" sz="1600" dirty="0" err="1"/>
              <a:t>Landa</a:t>
            </a:r>
            <a:r>
              <a:rPr lang="en-US" sz="1600" dirty="0"/>
              <a:t>, JD, Director, Center for Food Safety and Applied </a:t>
            </a:r>
            <a:r>
              <a:rPr lang="en-US" sz="1600" dirty="0" smtClean="0"/>
              <a:t>Nutrition                                                </a:t>
            </a:r>
            <a:r>
              <a:rPr lang="en-US" sz="1600" dirty="0"/>
              <a:t>Food and Drug Administration </a:t>
            </a:r>
          </a:p>
          <a:p>
            <a:pPr lvl="0"/>
            <a:r>
              <a:rPr lang="en-US" sz="1600" dirty="0"/>
              <a:t>Janet Collins, PhD, Director, Division of Nutrition, Physical Activity, and </a:t>
            </a:r>
            <a:r>
              <a:rPr lang="en-US" sz="1600" dirty="0" smtClean="0"/>
              <a:t>Obesity </a:t>
            </a:r>
            <a:r>
              <a:rPr lang="en-US" sz="1600" dirty="0"/>
              <a:t>National Center for Chronic Disease Prevention and </a:t>
            </a:r>
            <a:r>
              <a:rPr lang="en-US" sz="1600" dirty="0" smtClean="0"/>
              <a:t>Promotion                                         Centers </a:t>
            </a:r>
            <a:r>
              <a:rPr lang="en-US" sz="1600" dirty="0"/>
              <a:t>for Disease Control and Prevention</a:t>
            </a:r>
          </a:p>
          <a:p>
            <a:pPr marL="0" indent="0">
              <a:buNone/>
            </a:pPr>
            <a:r>
              <a:rPr lang="en-US" sz="1600" b="1" dirty="0" smtClean="0"/>
              <a:t>Community </a:t>
            </a:r>
            <a:r>
              <a:rPr lang="en-US" sz="1600" b="1" dirty="0"/>
              <a:t>Highlight </a:t>
            </a:r>
          </a:p>
          <a:p>
            <a:pPr lvl="0"/>
            <a:r>
              <a:rPr lang="en-US" sz="1600" dirty="0"/>
              <a:t>James Krieger, MD, MPH, Chief Chronic Disease and Injury Prevention </a:t>
            </a:r>
            <a:r>
              <a:rPr lang="en-US" sz="1600" dirty="0" smtClean="0"/>
              <a:t>Section                       </a:t>
            </a:r>
            <a:r>
              <a:rPr lang="en-US" sz="1600" dirty="0"/>
              <a:t>Public Health – Seattle King County  </a:t>
            </a:r>
          </a:p>
          <a:p>
            <a:pPr marL="0" indent="0">
              <a:spcBef>
                <a:spcPts val="0"/>
              </a:spcBef>
              <a:buNone/>
              <a:defRPr/>
            </a:pPr>
            <a:endParaRPr lang="en-US" sz="800" dirty="0" smtClean="0"/>
          </a:p>
          <a:p>
            <a:pPr>
              <a:spcBef>
                <a:spcPts val="0"/>
              </a:spcBef>
              <a:buFont typeface="Arial" pitchFamily="34" charset="0"/>
              <a:buNone/>
              <a:defRPr/>
            </a:pPr>
            <a:endParaRPr lang="en-US" sz="1700" b="1" dirty="0" smtClean="0"/>
          </a:p>
          <a:p>
            <a:pPr>
              <a:spcBef>
                <a:spcPts val="0"/>
              </a:spcBef>
              <a:defRPr/>
            </a:pPr>
            <a:endParaRPr lang="en-US" sz="1700" b="1" dirty="0" smtClean="0"/>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lgn="ctr">
              <a:defRPr/>
            </a:pPr>
            <a:r>
              <a:rPr lang="en-US" altLang="ko-KR" sz="3300" b="1" kern="1200" dirty="0">
                <a:latin typeface="Tahoma" panose="020B0604030504040204" pitchFamily="34" charset="0"/>
                <a:ea typeface="Tahoma" panose="020B0604030504040204" pitchFamily="34" charset="0"/>
                <a:cs typeface="Tahoma" panose="020B0604030504040204" pitchFamily="34" charset="0"/>
              </a:rPr>
              <a:t>PA Access and Environment </a:t>
            </a:r>
            <a:endParaRPr lang="en-US" dirty="0"/>
          </a:p>
        </p:txBody>
      </p:sp>
      <p:sp>
        <p:nvSpPr>
          <p:cNvPr id="1123332" name="Rectangle 4"/>
          <p:cNvSpPr>
            <a:spLocks noGrp="1" noChangeArrowheads="1"/>
          </p:cNvSpPr>
          <p:nvPr>
            <p:ph idx="1"/>
          </p:nvPr>
        </p:nvSpPr>
        <p:spPr>
          <a:noFill/>
          <a:ln/>
          <a:extLst>
            <a:ext uri="{91240B29-F687-4F45-9708-019B960494DF}">
              <a14:hiddenLine xmlns:a14="http://schemas.microsoft.com/office/drawing/2010/main" w="9525">
                <a:solidFill>
                  <a:srgbClr val="993300"/>
                </a:solidFill>
                <a:miter lim="800000"/>
                <a:headEnd/>
                <a:tailEnd/>
              </a14:hiddenLine>
            </a:ext>
          </a:extLst>
        </p:spPr>
        <p:txBody>
          <a:bodyPr/>
          <a:lstStyle/>
          <a:p>
            <a:pPr marL="465138" indent="-465138">
              <a:spcAft>
                <a:spcPts val="1200"/>
              </a:spcAft>
            </a:pPr>
            <a:r>
              <a:rPr lang="en-US" dirty="0" smtClean="0">
                <a:latin typeface="Tahoma" panose="020B0604030504040204" pitchFamily="34" charset="0"/>
                <a:ea typeface="Tahoma" panose="020B0604030504040204" pitchFamily="34" charset="0"/>
                <a:cs typeface="Tahoma" panose="020B0604030504040204" pitchFamily="34" charset="0"/>
              </a:rPr>
              <a:t>25 </a:t>
            </a:r>
            <a:r>
              <a:rPr lang="en-US" dirty="0">
                <a:latin typeface="Tahoma" panose="020B0604030504040204" pitchFamily="34" charset="0"/>
                <a:ea typeface="Tahoma" panose="020B0604030504040204" pitchFamily="34" charset="0"/>
                <a:cs typeface="Tahoma" panose="020B0604030504040204" pitchFamily="34" charset="0"/>
              </a:rPr>
              <a:t>states </a:t>
            </a:r>
            <a:r>
              <a:rPr lang="en-US" dirty="0" smtClean="0">
                <a:latin typeface="Tahoma" panose="020B0604030504040204" pitchFamily="34" charset="0"/>
                <a:ea typeface="Tahoma" panose="020B0604030504040204" pitchFamily="34" charset="0"/>
                <a:cs typeface="Tahoma" panose="020B0604030504040204" pitchFamily="34" charset="0"/>
              </a:rPr>
              <a:t>required </a:t>
            </a:r>
            <a:r>
              <a:rPr lang="en-US" dirty="0">
                <a:latin typeface="Tahoma" panose="020B0604030504040204" pitchFamily="34" charset="0"/>
                <a:ea typeface="Tahoma" panose="020B0604030504040204" pitchFamily="34" charset="0"/>
                <a:cs typeface="Tahoma" panose="020B0604030504040204" pitchFamily="34" charset="0"/>
              </a:rPr>
              <a:t>activity programs provided to preschool-aged children in child </a:t>
            </a:r>
            <a:r>
              <a:rPr lang="en-US" dirty="0" smtClean="0">
                <a:latin typeface="Tahoma" panose="020B0604030504040204" pitchFamily="34" charset="0"/>
                <a:ea typeface="Tahoma" panose="020B0604030504040204" pitchFamily="34" charset="0"/>
                <a:cs typeface="Tahoma" panose="020B0604030504040204" pitchFamily="34" charset="0"/>
              </a:rPr>
              <a:t>care (2006). </a:t>
            </a:r>
          </a:p>
          <a:p>
            <a:pPr marL="465138" indent="-465138">
              <a:spcAft>
                <a:spcPts val="1200"/>
              </a:spcAft>
            </a:pPr>
            <a:r>
              <a:rPr lang="en-US" dirty="0" smtClean="0">
                <a:latin typeface="Tahoma" panose="020B0604030504040204" pitchFamily="34" charset="0"/>
                <a:ea typeface="Tahoma" panose="020B0604030504040204" pitchFamily="34" charset="0"/>
                <a:cs typeface="Tahoma" panose="020B0604030504040204" pitchFamily="34" charset="0"/>
              </a:rPr>
              <a:t>28.8% of </a:t>
            </a:r>
            <a:r>
              <a:rPr lang="en-US" dirty="0">
                <a:latin typeface="Tahoma" panose="020B0604030504040204" pitchFamily="34" charset="0"/>
                <a:ea typeface="Tahoma" panose="020B0604030504040204" pitchFamily="34" charset="0"/>
                <a:cs typeface="Tahoma" panose="020B0604030504040204" pitchFamily="34" charset="0"/>
              </a:rPr>
              <a:t>schools </a:t>
            </a:r>
            <a:r>
              <a:rPr lang="en-US" dirty="0" smtClean="0">
                <a:latin typeface="Tahoma" panose="020B0604030504040204" pitchFamily="34" charset="0"/>
                <a:ea typeface="Tahoma" panose="020B0604030504040204" pitchFamily="34" charset="0"/>
                <a:cs typeface="Tahoma" panose="020B0604030504040204" pitchFamily="34" charset="0"/>
              </a:rPr>
              <a:t>provided access </a:t>
            </a:r>
            <a:r>
              <a:rPr lang="en-US" dirty="0">
                <a:latin typeface="Tahoma" panose="020B0604030504040204" pitchFamily="34" charset="0"/>
                <a:ea typeface="Tahoma" panose="020B0604030504040204" pitchFamily="34" charset="0"/>
                <a:cs typeface="Tahoma" panose="020B0604030504040204" pitchFamily="34" charset="0"/>
              </a:rPr>
              <a:t>to their physical activity spaces and facilities </a:t>
            </a:r>
            <a:r>
              <a:rPr lang="en-US" dirty="0" smtClean="0">
                <a:latin typeface="Tahoma" panose="020B0604030504040204" pitchFamily="34" charset="0"/>
                <a:ea typeface="Tahoma" panose="020B0604030504040204" pitchFamily="34" charset="0"/>
                <a:cs typeface="Tahoma" panose="020B0604030504040204" pitchFamily="34" charset="0"/>
              </a:rPr>
              <a:t>outside </a:t>
            </a:r>
            <a:r>
              <a:rPr lang="en-US" dirty="0">
                <a:latin typeface="Tahoma" panose="020B0604030504040204" pitchFamily="34" charset="0"/>
                <a:ea typeface="Tahoma" panose="020B0604030504040204" pitchFamily="34" charset="0"/>
                <a:cs typeface="Tahoma" panose="020B0604030504040204" pitchFamily="34" charset="0"/>
              </a:rPr>
              <a:t>of normal school </a:t>
            </a:r>
            <a:r>
              <a:rPr lang="en-US" dirty="0" smtClean="0">
                <a:latin typeface="Tahoma" panose="020B0604030504040204" pitchFamily="34" charset="0"/>
                <a:ea typeface="Tahoma" panose="020B0604030504040204" pitchFamily="34" charset="0"/>
                <a:cs typeface="Tahoma" panose="020B0604030504040204" pitchFamily="34" charset="0"/>
              </a:rPr>
              <a:t>hours (2006).</a:t>
            </a:r>
          </a:p>
          <a:p>
            <a:pPr marL="465138" indent="-465138">
              <a:spcAft>
                <a:spcPts val="1200"/>
              </a:spcAft>
            </a:pPr>
            <a:r>
              <a:rPr lang="en-US" dirty="0" smtClean="0">
                <a:latin typeface="Tahoma" panose="020B0604030504040204" pitchFamily="34" charset="0"/>
                <a:ea typeface="Tahoma" panose="020B0604030504040204" pitchFamily="34" charset="0"/>
                <a:cs typeface="Tahoma" panose="020B0604030504040204" pitchFamily="34" charset="0"/>
              </a:rPr>
              <a:t>Among </a:t>
            </a:r>
            <a:r>
              <a:rPr lang="en-US" dirty="0">
                <a:latin typeface="Tahoma" panose="020B0604030504040204" pitchFamily="34" charset="0"/>
                <a:ea typeface="Tahoma" panose="020B0604030504040204" pitchFamily="34" charset="0"/>
                <a:cs typeface="Tahoma" panose="020B0604030504040204" pitchFamily="34" charset="0"/>
              </a:rPr>
              <a:t>children</a:t>
            </a:r>
            <a:r>
              <a:rPr lang="en-US" dirty="0" smtClean="0">
                <a:latin typeface="Tahoma" panose="020B0604030504040204" pitchFamily="34" charset="0"/>
                <a:ea typeface="Tahoma" panose="020B0604030504040204" pitchFamily="34" charset="0"/>
                <a:cs typeface="Tahoma" panose="020B0604030504040204" pitchFamily="34" charset="0"/>
              </a:rPr>
              <a:t>, 30.8% </a:t>
            </a:r>
            <a:r>
              <a:rPr lang="en-US" dirty="0">
                <a:latin typeface="Tahoma" panose="020B0604030504040204" pitchFamily="34" charset="0"/>
                <a:ea typeface="Tahoma" panose="020B0604030504040204" pitchFamily="34" charset="0"/>
                <a:cs typeface="Tahoma" panose="020B0604030504040204" pitchFamily="34" charset="0"/>
              </a:rPr>
              <a:t>of trips </a:t>
            </a:r>
            <a:r>
              <a:rPr lang="en-US" dirty="0" smtClean="0">
                <a:latin typeface="Tahoma" panose="020B0604030504040204" pitchFamily="34" charset="0"/>
                <a:ea typeface="Tahoma" panose="020B0604030504040204" pitchFamily="34" charset="0"/>
                <a:cs typeface="Tahoma" panose="020B0604030504040204" pitchFamily="34" charset="0"/>
              </a:rPr>
              <a:t>to school of </a:t>
            </a:r>
            <a:r>
              <a:rPr lang="en-US" dirty="0">
                <a:latin typeface="Tahoma" panose="020B0604030504040204" pitchFamily="34" charset="0"/>
                <a:ea typeface="Tahoma" panose="020B0604030504040204" pitchFamily="34" charset="0"/>
                <a:cs typeface="Tahoma" panose="020B0604030504040204" pitchFamily="34" charset="0"/>
              </a:rPr>
              <a:t>1</a:t>
            </a:r>
            <a:r>
              <a:rPr lang="en-US" dirty="0" smtClean="0">
                <a:latin typeface="Tahoma" panose="020B0604030504040204" pitchFamily="34" charset="0"/>
                <a:ea typeface="Tahoma" panose="020B0604030504040204" pitchFamily="34" charset="0"/>
                <a:cs typeface="Tahoma" panose="020B0604030504040204" pitchFamily="34" charset="0"/>
              </a:rPr>
              <a:t> mile </a:t>
            </a:r>
            <a:r>
              <a:rPr lang="en-US" dirty="0">
                <a:latin typeface="Tahoma" panose="020B0604030504040204" pitchFamily="34" charset="0"/>
                <a:ea typeface="Tahoma" panose="020B0604030504040204" pitchFamily="34" charset="0"/>
                <a:cs typeface="Tahoma" panose="020B0604030504040204" pitchFamily="34" charset="0"/>
              </a:rPr>
              <a:t>or less were made by </a:t>
            </a:r>
            <a:r>
              <a:rPr lang="en-US" dirty="0" smtClean="0">
                <a:latin typeface="Tahoma" panose="020B0604030504040204" pitchFamily="34" charset="0"/>
                <a:ea typeface="Tahoma" panose="020B0604030504040204" pitchFamily="34" charset="0"/>
                <a:cs typeface="Tahoma" panose="020B0604030504040204" pitchFamily="34" charset="0"/>
              </a:rPr>
              <a:t>walking (2009).</a:t>
            </a:r>
          </a:p>
          <a:p>
            <a:pPr marL="465138" indent="-465138">
              <a:spcAft>
                <a:spcPts val="1200"/>
              </a:spcAft>
            </a:pPr>
            <a:r>
              <a:rPr lang="en-US" dirty="0">
                <a:latin typeface="Tahoma" panose="020B0604030504040204" pitchFamily="34" charset="0"/>
                <a:ea typeface="Tahoma" panose="020B0604030504040204" pitchFamily="34" charset="0"/>
                <a:cs typeface="Tahoma" panose="020B0604030504040204" pitchFamily="34" charset="0"/>
              </a:rPr>
              <a:t>Among adults, 31.2% of trips of 1 mile or less were made by walking (2009</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2"/>
          <p:cNvSpPr txBox="1">
            <a:spLocks/>
          </p:cNvSpPr>
          <p:nvPr/>
        </p:nvSpPr>
        <p:spPr>
          <a:xfrm>
            <a:off x="8534400" y="6492503"/>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prstClr val="black">
                    <a:tint val="75000"/>
                  </a:prstClr>
                </a:solidFill>
                <a:latin typeface="Tahoma" pitchFamily="34" charset="0"/>
                <a:ea typeface="Tahoma" pitchFamily="34" charset="0"/>
                <a:cs typeface="Tahoma" pitchFamily="34" charset="0"/>
              </a:rPr>
              <a:pPr algn="r"/>
              <a:t>30</a:t>
            </a:fld>
            <a:endParaRPr lang="en-US" sz="1200" dirty="0">
              <a:solidFill>
                <a:prstClr val="black">
                  <a:tint val="75000"/>
                </a:prstClr>
              </a:solidFill>
              <a:latin typeface="Tahoma" pitchFamily="34" charset="0"/>
              <a:ea typeface="Tahoma" pitchFamily="34" charset="0"/>
              <a:cs typeface="Tahoma" pitchFamily="34" charset="0"/>
            </a:endParaRPr>
          </a:p>
        </p:txBody>
      </p:sp>
      <p:sp>
        <p:nvSpPr>
          <p:cNvPr id="7" name="Text Placeholder 8"/>
          <p:cNvSpPr txBox="1">
            <a:spLocks/>
          </p:cNvSpPr>
          <p:nvPr/>
        </p:nvSpPr>
        <p:spPr>
          <a:xfrm>
            <a:off x="6553200" y="6324600"/>
            <a:ext cx="2286000" cy="457200"/>
          </a:xfrm>
          <a:prstGeom prst="rect">
            <a:avLst/>
          </a:prstGeom>
          <a:ln w="15875">
            <a:solidFill>
              <a:srgbClr val="C0504D"/>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err="1" smtClean="0">
                <a:solidFill>
                  <a:srgbClr val="000000"/>
                </a:solidFill>
                <a:latin typeface="Tahoma" pitchFamily="34" charset="0"/>
                <a:ea typeface="Tahoma" pitchFamily="34" charset="0"/>
                <a:cs typeface="Tahoma" pitchFamily="34" charset="0"/>
              </a:rPr>
              <a:t>Objs</a:t>
            </a:r>
            <a:r>
              <a:rPr lang="en-US" sz="1200" dirty="0" smtClean="0">
                <a:solidFill>
                  <a:srgbClr val="000000"/>
                </a:solidFill>
                <a:latin typeface="Tahoma" pitchFamily="34" charset="0"/>
                <a:ea typeface="Tahoma" pitchFamily="34" charset="0"/>
                <a:cs typeface="Tahoma" pitchFamily="34" charset="0"/>
              </a:rPr>
              <a:t>. PA 9.1, 10, 13.1, 13.2</a:t>
            </a:r>
          </a:p>
          <a:p>
            <a:pPr algn="ctr">
              <a:spcBef>
                <a:spcPts val="0"/>
              </a:spcBef>
            </a:pPr>
            <a:r>
              <a:rPr lang="en-US" sz="1200" b="0" dirty="0" smtClean="0">
                <a:solidFill>
                  <a:srgbClr val="000000"/>
                </a:solidFill>
                <a:latin typeface="Tahoma" pitchFamily="34" charset="0"/>
                <a:ea typeface="Tahoma" pitchFamily="34" charset="0"/>
                <a:cs typeface="Tahoma" pitchFamily="34" charset="0"/>
              </a:rPr>
              <a:t>Increase </a:t>
            </a:r>
            <a:r>
              <a:rPr lang="en-US" sz="1200" b="0" dirty="0">
                <a:solidFill>
                  <a:srgbClr val="000000"/>
                </a:solidFill>
                <a:latin typeface="Tahoma" pitchFamily="34" charset="0"/>
                <a:ea typeface="Tahoma" pitchFamily="34" charset="0"/>
                <a:cs typeface="Tahoma" pitchFamily="34" charset="0"/>
              </a:rPr>
              <a:t>desired</a:t>
            </a:r>
          </a:p>
          <a:p>
            <a:pPr algn="l">
              <a:spcBef>
                <a:spcPts val="0"/>
              </a:spcBef>
            </a:pPr>
            <a:endParaRPr lang="en-US" sz="1400" dirty="0" smtClean="0">
              <a:solidFill>
                <a:srgbClr val="000000"/>
              </a:solidFill>
              <a:latin typeface="Arial" pitchFamily="34" charset="0"/>
              <a:cs typeface="Arial" pitchFamily="34" charset="0"/>
            </a:endParaRPr>
          </a:p>
          <a:p>
            <a:pPr algn="l">
              <a:spcBef>
                <a:spcPts val="0"/>
              </a:spcBef>
            </a:pPr>
            <a:endParaRPr lang="en-US" sz="1400" b="0" dirty="0" smtClean="0">
              <a:solidFill>
                <a:srgbClr val="000000"/>
              </a:solidFill>
              <a:latin typeface="Arial" pitchFamily="34" charset="0"/>
              <a:cs typeface="Arial" pitchFamily="34" charset="0"/>
            </a:endParaRPr>
          </a:p>
        </p:txBody>
      </p:sp>
      <p:sp>
        <p:nvSpPr>
          <p:cNvPr id="2" name="TextBox 1"/>
          <p:cNvSpPr txBox="1"/>
          <p:nvPr/>
        </p:nvSpPr>
        <p:spPr>
          <a:xfrm>
            <a:off x="1447800" y="6172200"/>
            <a:ext cx="5029200" cy="600164"/>
          </a:xfrm>
          <a:prstGeom prst="rect">
            <a:avLst/>
          </a:prstGeom>
          <a:noFill/>
        </p:spPr>
        <p:txBody>
          <a:bodyPr wrap="square" rtlCol="0">
            <a:spAutoFit/>
          </a:bodyPr>
          <a:lstStyle/>
          <a:p>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Data for objectives PA-13.1 and 13.2 are preliminary.</a:t>
            </a:r>
          </a:p>
          <a:p>
            <a:r>
              <a:rPr lang="en-US" alt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SOURCE:</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National Resource Center for Health and Safety in Child Care and Early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Education; National Household Travel Survey (NHTS), DOT/FHWA </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465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152400"/>
            <a:ext cx="6019800" cy="1066800"/>
          </a:xfrm>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Key </a:t>
            </a:r>
            <a:r>
              <a:rPr lang="en-US" sz="3600" b="1" dirty="0" smtClean="0">
                <a:latin typeface="Tahoma" panose="020B0604030504040204" pitchFamily="34" charset="0"/>
                <a:ea typeface="Tahoma" panose="020B0604030504040204" pitchFamily="34" charset="0"/>
                <a:cs typeface="Tahoma" panose="020B0604030504040204" pitchFamily="34" charset="0"/>
              </a:rPr>
              <a:t>Takeaways </a:t>
            </a:r>
            <a:r>
              <a:rPr lang="en-US" sz="3600" b="1" dirty="0" smtClean="0">
                <a:latin typeface="Verdana"/>
                <a:ea typeface="Verdana"/>
                <a:cs typeface="Verdana"/>
              </a:rPr>
              <a:t>–</a:t>
            </a:r>
            <a:r>
              <a:rPr lang="en-US" sz="3600" b="1" dirty="0" smtClean="0">
                <a:latin typeface="Tahoma" panose="020B0604030504040204" pitchFamily="34" charset="0"/>
                <a:ea typeface="Tahoma" panose="020B0604030504040204" pitchFamily="34" charset="0"/>
                <a:cs typeface="Tahoma" panose="020B0604030504040204" pitchFamily="34" charset="0"/>
              </a:rPr>
              <a:t> NWS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295400" y="1477964"/>
            <a:ext cx="7620000" cy="5197102"/>
          </a:xfrm>
        </p:spPr>
        <p:txBody>
          <a:bodyPr>
            <a:normAutofit/>
          </a:bodyPr>
          <a:lstStyle/>
          <a:p>
            <a:pPr>
              <a:spcBef>
                <a:spcPts val="1800"/>
              </a:spcBef>
            </a:pPr>
            <a:r>
              <a:rPr lang="en-US" altLang="ko-KR" sz="2200" dirty="0" smtClean="0">
                <a:latin typeface="Tahoma" pitchFamily="34" charset="0"/>
                <a:ea typeface="굴림" pitchFamily="34" charset="-127"/>
              </a:rPr>
              <a:t>Weight status data for </a:t>
            </a:r>
            <a:r>
              <a:rPr lang="en-US" altLang="ko-KR" sz="2200" dirty="0">
                <a:latin typeface="Tahoma" pitchFamily="34" charset="0"/>
                <a:ea typeface="굴림" pitchFamily="34" charset="-127"/>
              </a:rPr>
              <a:t>children, </a:t>
            </a:r>
            <a:r>
              <a:rPr lang="en-US" altLang="ko-KR" sz="2200" dirty="0" smtClean="0">
                <a:latin typeface="Tahoma" pitchFamily="34" charset="0"/>
                <a:ea typeface="굴림" pitchFamily="34" charset="-127"/>
              </a:rPr>
              <a:t>adolescents </a:t>
            </a:r>
            <a:r>
              <a:rPr lang="en-US" altLang="ko-KR" sz="2200" dirty="0">
                <a:latin typeface="Tahoma" pitchFamily="34" charset="0"/>
                <a:ea typeface="굴림" pitchFamily="34" charset="-127"/>
              </a:rPr>
              <a:t>and adults </a:t>
            </a:r>
            <a:r>
              <a:rPr lang="en-US" altLang="ko-KR" sz="2200" dirty="0" smtClean="0">
                <a:latin typeface="Tahoma" pitchFamily="34" charset="0"/>
                <a:ea typeface="굴림" pitchFamily="34" charset="-127"/>
              </a:rPr>
              <a:t>show </a:t>
            </a:r>
            <a:r>
              <a:rPr lang="en-US" altLang="ko-KR" sz="2200" b="1" dirty="0" smtClean="0">
                <a:latin typeface="Tahoma" pitchFamily="34" charset="0"/>
                <a:ea typeface="굴림" pitchFamily="34" charset="-127"/>
              </a:rPr>
              <a:t>little or no change</a:t>
            </a:r>
            <a:r>
              <a:rPr lang="en-US" altLang="ko-KR" sz="2200" dirty="0" smtClean="0">
                <a:latin typeface="Tahoma" pitchFamily="34" charset="0"/>
                <a:ea typeface="굴림" pitchFamily="34" charset="-127"/>
              </a:rPr>
              <a:t>. </a:t>
            </a:r>
            <a:endParaRPr lang="en-US" altLang="ko-KR" sz="2200" dirty="0">
              <a:solidFill>
                <a:srgbClr val="FF0000"/>
              </a:solidFill>
              <a:latin typeface="Tahoma" pitchFamily="34" charset="0"/>
              <a:ea typeface="굴림" pitchFamily="34" charset="-127"/>
            </a:endParaRPr>
          </a:p>
          <a:p>
            <a:pPr>
              <a:spcBef>
                <a:spcPts val="1800"/>
              </a:spcBef>
            </a:pPr>
            <a:r>
              <a:rPr lang="en-US" altLang="ko-KR" sz="2200" dirty="0" smtClean="0">
                <a:latin typeface="Tahoma" pitchFamily="34" charset="0"/>
                <a:ea typeface="굴림" pitchFamily="34" charset="-127"/>
              </a:rPr>
              <a:t>While </a:t>
            </a:r>
            <a:r>
              <a:rPr lang="en-US" altLang="ko-KR" sz="2200" dirty="0">
                <a:latin typeface="Tahoma" pitchFamily="34" charset="0"/>
                <a:ea typeface="굴림" pitchFamily="34" charset="-127"/>
              </a:rPr>
              <a:t>total vegetable </a:t>
            </a:r>
            <a:r>
              <a:rPr lang="en-US" altLang="ko-KR" sz="2200" dirty="0" smtClean="0">
                <a:latin typeface="Tahoma" pitchFamily="34" charset="0"/>
                <a:ea typeface="굴림" pitchFamily="34" charset="-127"/>
              </a:rPr>
              <a:t>consumption shows </a:t>
            </a:r>
            <a:r>
              <a:rPr lang="en-US" altLang="ko-KR" sz="2200" b="1" dirty="0">
                <a:latin typeface="Tahoma" pitchFamily="34" charset="0"/>
                <a:ea typeface="굴림" pitchFamily="34" charset="-127"/>
              </a:rPr>
              <a:t>little or no </a:t>
            </a:r>
            <a:r>
              <a:rPr lang="en-US" altLang="ko-KR" sz="2200" b="1" dirty="0" smtClean="0">
                <a:latin typeface="Tahoma" pitchFamily="34" charset="0"/>
                <a:ea typeface="굴림" pitchFamily="34" charset="-127"/>
              </a:rPr>
              <a:t>change</a:t>
            </a:r>
            <a:r>
              <a:rPr lang="en-US" altLang="ko-KR" sz="2200" dirty="0" smtClean="0">
                <a:latin typeface="Tahoma" pitchFamily="34" charset="0"/>
                <a:ea typeface="굴림" pitchFamily="34" charset="-127"/>
              </a:rPr>
              <a:t>, </a:t>
            </a:r>
            <a:r>
              <a:rPr lang="en-US" altLang="ko-KR" sz="2200" dirty="0">
                <a:latin typeface="Tahoma" pitchFamily="34" charset="0"/>
                <a:ea typeface="굴림" pitchFamily="34" charset="-127"/>
              </a:rPr>
              <a:t>there </a:t>
            </a:r>
            <a:r>
              <a:rPr lang="en-US" altLang="ko-KR" sz="2200" dirty="0" smtClean="0">
                <a:latin typeface="Tahoma" pitchFamily="34" charset="0"/>
                <a:ea typeface="굴림" pitchFamily="34" charset="-127"/>
              </a:rPr>
              <a:t>is a </a:t>
            </a:r>
            <a:r>
              <a:rPr lang="en-US" altLang="ko-KR" sz="2200" b="1" dirty="0">
                <a:latin typeface="Tahoma" pitchFamily="34" charset="0"/>
                <a:ea typeface="굴림" pitchFamily="34" charset="-127"/>
              </a:rPr>
              <a:t>significant </a:t>
            </a:r>
            <a:r>
              <a:rPr lang="en-US" altLang="ko-KR" sz="2200" b="1" dirty="0" smtClean="0">
                <a:latin typeface="Tahoma" pitchFamily="34" charset="0"/>
                <a:ea typeface="굴림" pitchFamily="34" charset="-127"/>
              </a:rPr>
              <a:t>decrease </a:t>
            </a:r>
            <a:r>
              <a:rPr lang="en-US" altLang="ko-KR" sz="2200" dirty="0">
                <a:latin typeface="Tahoma" pitchFamily="34" charset="0"/>
                <a:ea typeface="굴림" pitchFamily="34" charset="-127"/>
              </a:rPr>
              <a:t>in the consumption of </a:t>
            </a:r>
            <a:r>
              <a:rPr lang="en-US" altLang="ko-KR" sz="2200" dirty="0" smtClean="0">
                <a:latin typeface="Tahoma" pitchFamily="34" charset="0"/>
                <a:ea typeface="굴림" pitchFamily="34" charset="-127"/>
              </a:rPr>
              <a:t>added sugars.</a:t>
            </a:r>
            <a:endParaRPr lang="en-US" altLang="ko-KR" sz="2200" dirty="0">
              <a:latin typeface="Tahoma" pitchFamily="34" charset="0"/>
              <a:ea typeface="굴림" pitchFamily="34" charset="-127"/>
            </a:endParaRPr>
          </a:p>
          <a:p>
            <a:pPr marL="346075" lvl="1" indent="-346075">
              <a:spcBef>
                <a:spcPts val="1800"/>
              </a:spcBef>
              <a:buClr>
                <a:srgbClr val="97233F"/>
              </a:buClr>
              <a:buFont typeface="Arial" pitchFamily="34" charset="0"/>
              <a:buChar char="■"/>
            </a:pPr>
            <a:r>
              <a:rPr lang="en-US" altLang="ko-KR" sz="2200" b="1" dirty="0" smtClean="0">
                <a:latin typeface="Tahoma" pitchFamily="34" charset="0"/>
                <a:ea typeface="굴림" pitchFamily="34" charset="-127"/>
              </a:rPr>
              <a:t>Disparities persist in:</a:t>
            </a:r>
          </a:p>
          <a:p>
            <a:pPr marL="695325" lvl="2">
              <a:spcBef>
                <a:spcPts val="1800"/>
              </a:spcBef>
              <a:buClrTx/>
              <a:buFont typeface="Arial" pitchFamily="34" charset="0"/>
              <a:buChar char="■"/>
            </a:pPr>
            <a:r>
              <a:rPr lang="en-US" altLang="ko-KR" sz="2000" dirty="0" smtClean="0">
                <a:latin typeface="Tahoma" pitchFamily="34" charset="0"/>
                <a:ea typeface="굴림" pitchFamily="34" charset="-127"/>
              </a:rPr>
              <a:t>Weight </a:t>
            </a:r>
            <a:r>
              <a:rPr lang="en-US" altLang="ko-KR" sz="2000" dirty="0">
                <a:latin typeface="Tahoma" pitchFamily="34" charset="0"/>
                <a:ea typeface="굴림" pitchFamily="34" charset="-127"/>
              </a:rPr>
              <a:t>status by a</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ge, </a:t>
            </a:r>
            <a:r>
              <a:rPr 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race </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and </a:t>
            </a:r>
            <a:r>
              <a:rPr 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income. </a:t>
            </a:r>
          </a:p>
          <a:p>
            <a:pPr marL="695325" lvl="2">
              <a:spcBef>
                <a:spcPts val="1800"/>
              </a:spcBef>
              <a:buClrTx/>
              <a:buFont typeface="Arial" pitchFamily="34" charset="0"/>
              <a:buChar char="■"/>
            </a:pPr>
            <a:r>
              <a:rPr lang="en-US" altLang="ko-KR" sz="2000" dirty="0" smtClean="0">
                <a:latin typeface="Tahoma" pitchFamily="34" charset="0"/>
                <a:ea typeface="굴림" pitchFamily="34" charset="-127"/>
              </a:rPr>
              <a:t>Food and nutrient consumption by </a:t>
            </a:r>
            <a:r>
              <a:rPr lang="en-US" altLang="ko-KR" sz="2000" dirty="0">
                <a:latin typeface="Tahoma" pitchFamily="34" charset="0"/>
                <a:ea typeface="굴림" pitchFamily="34" charset="-127"/>
              </a:rPr>
              <a:t>a</a:t>
            </a:r>
            <a:r>
              <a:rPr lang="en-US" sz="2000" dirty="0">
                <a:latin typeface="Tahoma" pitchFamily="34" charset="0"/>
                <a:ea typeface="굴림" pitchFamily="34" charset="-127"/>
              </a:rPr>
              <a:t>ge, sex, race and </a:t>
            </a:r>
            <a:r>
              <a:rPr lang="en-US" sz="2000" dirty="0" smtClean="0">
                <a:latin typeface="Tahoma" pitchFamily="34" charset="0"/>
                <a:ea typeface="굴림" pitchFamily="34" charset="-127"/>
              </a:rPr>
              <a:t>income.</a:t>
            </a:r>
          </a:p>
          <a:p>
            <a:pPr marL="346075" lvl="1">
              <a:spcBef>
                <a:spcPts val="1800"/>
              </a:spcBef>
              <a:buClr>
                <a:srgbClr val="97233F"/>
              </a:buClr>
              <a:buFont typeface="Arial" pitchFamily="34" charset="0"/>
              <a:buChar char="■"/>
            </a:pPr>
            <a:r>
              <a:rPr lang="en-US" altLang="ko-KR" sz="2200" b="1" dirty="0">
                <a:latin typeface="Tahoma" pitchFamily="34" charset="0"/>
                <a:ea typeface="굴림" pitchFamily="34" charset="-127"/>
              </a:rPr>
              <a:t>Obesity </a:t>
            </a:r>
            <a:r>
              <a:rPr lang="en-US" altLang="ko-KR" sz="2200" b="1" dirty="0" smtClean="0">
                <a:latin typeface="Tahoma" pitchFamily="34" charset="0"/>
                <a:ea typeface="굴림" pitchFamily="34" charset="-127"/>
              </a:rPr>
              <a:t>prevalence is </a:t>
            </a:r>
            <a:r>
              <a:rPr lang="en-US" altLang="ko-KR" sz="2200" b="1" dirty="0">
                <a:latin typeface="Tahoma" pitchFamily="34" charset="0"/>
                <a:ea typeface="굴림" pitchFamily="34" charset="-127"/>
              </a:rPr>
              <a:t>higher </a:t>
            </a:r>
            <a:r>
              <a:rPr lang="en-US" altLang="ko-KR" sz="2200" dirty="0">
                <a:latin typeface="Tahoma" pitchFamily="34" charset="0"/>
                <a:ea typeface="굴림" pitchFamily="34" charset="-127"/>
              </a:rPr>
              <a:t>among the non-Hispanic black and Hispanic populations and lower income groups. </a:t>
            </a:r>
          </a:p>
          <a:p>
            <a:pPr marL="695325" lvl="2">
              <a:spcBef>
                <a:spcPts val="1800"/>
              </a:spcBef>
              <a:buClr>
                <a:srgbClr val="97233F"/>
              </a:buClr>
              <a:buFont typeface="Arial" pitchFamily="34" charset="0"/>
              <a:buChar char="■"/>
            </a:pPr>
            <a:endParaRPr lang="en-US" sz="2000" dirty="0" smtClean="0">
              <a:latin typeface="Tahoma" pitchFamily="34" charset="0"/>
              <a:ea typeface="굴림" pitchFamily="34" charset="-127"/>
            </a:endParaRPr>
          </a:p>
        </p:txBody>
      </p:sp>
      <p:sp>
        <p:nvSpPr>
          <p:cNvPr id="6"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pPr algn="r"/>
              <a:t>31</a:t>
            </a:fld>
            <a:endParaRPr lang="en-US" sz="1200"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323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152400"/>
            <a:ext cx="6019800" cy="1066800"/>
          </a:xfrm>
        </p:spPr>
        <p:txBody>
          <a:bodyPr>
            <a:no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Key Takeaways </a:t>
            </a:r>
            <a:r>
              <a:rPr lang="en-US" sz="3600" b="1" dirty="0" smtClean="0">
                <a:latin typeface="Verdana"/>
                <a:ea typeface="Verdana"/>
                <a:cs typeface="Verdana"/>
              </a:rPr>
              <a:t>–</a:t>
            </a:r>
            <a:r>
              <a:rPr lang="en-US" sz="3600" b="1" dirty="0" smtClean="0">
                <a:latin typeface="Tahoma" panose="020B0604030504040204" pitchFamily="34" charset="0"/>
                <a:ea typeface="Tahoma" panose="020B0604030504040204" pitchFamily="34" charset="0"/>
                <a:cs typeface="Tahoma" panose="020B0604030504040204" pitchFamily="34" charset="0"/>
              </a:rPr>
              <a:t> PA</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pPr algn="r"/>
              <a:t>32</a:t>
            </a:fld>
            <a:endParaRPr lang="en-US" sz="1200"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1"/>
          <p:cNvSpPr>
            <a:spLocks noGrp="1"/>
          </p:cNvSpPr>
          <p:nvPr>
            <p:ph idx="1"/>
          </p:nvPr>
        </p:nvSpPr>
        <p:spPr>
          <a:xfrm>
            <a:off x="1371600" y="1615232"/>
            <a:ext cx="7543800" cy="5014168"/>
          </a:xfrm>
        </p:spPr>
        <p:txBody>
          <a:bodyPr>
            <a:noAutofit/>
          </a:bodyPr>
          <a:lstStyle/>
          <a:p>
            <a:pPr marL="346075" lvl="2">
              <a:spcAft>
                <a:spcPts val="1200"/>
              </a:spcAft>
              <a:buClr>
                <a:srgbClr val="97233F"/>
              </a:buClr>
              <a:buSzTx/>
              <a:buFont typeface="Arial" pitchFamily="34" charset="0"/>
              <a:buChar char="■"/>
            </a:pPr>
            <a:r>
              <a:rPr lang="en-US" altLang="ko-KR" sz="2200" dirty="0" smtClean="0">
                <a:latin typeface="Tahoma" pitchFamily="34" charset="0"/>
                <a:ea typeface="굴림" pitchFamily="34" charset="-127"/>
              </a:rPr>
              <a:t>Between 2008 </a:t>
            </a:r>
            <a:r>
              <a:rPr lang="en-US" altLang="ko-KR" sz="2200" smtClean="0">
                <a:latin typeface="Tahoma" pitchFamily="34" charset="0"/>
                <a:ea typeface="굴림" pitchFamily="34" charset="-127"/>
              </a:rPr>
              <a:t>and 2012, </a:t>
            </a:r>
            <a:r>
              <a:rPr lang="en-US" altLang="ko-KR" sz="2200" dirty="0" smtClean="0">
                <a:latin typeface="Tahoma" pitchFamily="34" charset="0"/>
                <a:ea typeface="굴림" pitchFamily="34" charset="-127"/>
              </a:rPr>
              <a:t>more adults engaged in </a:t>
            </a:r>
            <a:r>
              <a:rPr lang="en-US" altLang="ko-KR" sz="2200" dirty="0">
                <a:latin typeface="Tahoma" pitchFamily="34" charset="0"/>
                <a:ea typeface="굴림" pitchFamily="34" charset="-127"/>
              </a:rPr>
              <a:t>leisure time aerobic </a:t>
            </a:r>
            <a:r>
              <a:rPr lang="en-US" altLang="ko-KR" sz="2200" dirty="0" smtClean="0">
                <a:latin typeface="Tahoma" pitchFamily="34" charset="0"/>
                <a:ea typeface="굴림" pitchFamily="34" charset="-127"/>
              </a:rPr>
              <a:t>activity.</a:t>
            </a:r>
          </a:p>
          <a:p>
            <a:pPr marL="346075" lvl="2">
              <a:spcAft>
                <a:spcPts val="1200"/>
              </a:spcAft>
              <a:buClr>
                <a:srgbClr val="97233F"/>
              </a:buClr>
              <a:buSzTx/>
              <a:buFont typeface="Arial" pitchFamily="34" charset="0"/>
              <a:buChar char="■"/>
            </a:pPr>
            <a:r>
              <a:rPr lang="en-US" altLang="ko-KR" sz="2200" dirty="0" smtClean="0">
                <a:latin typeface="Tahoma" pitchFamily="34" charset="0"/>
                <a:ea typeface="굴림" pitchFamily="34" charset="-127"/>
              </a:rPr>
              <a:t>In 2012, 20.6% of adults met </a:t>
            </a:r>
            <a:r>
              <a:rPr lang="en-US" altLang="ko-KR" sz="2200" dirty="0">
                <a:latin typeface="Tahoma" pitchFamily="34" charset="0"/>
                <a:ea typeface="굴림" pitchFamily="34" charset="-127"/>
              </a:rPr>
              <a:t>the </a:t>
            </a:r>
            <a:r>
              <a:rPr lang="en-US" altLang="ko-KR" sz="2200" dirty="0" smtClean="0">
                <a:latin typeface="Tahoma" pitchFamily="34" charset="0"/>
                <a:ea typeface="굴림" pitchFamily="34" charset="-127"/>
              </a:rPr>
              <a:t>PA guidelines for aerobic and muscle-strengthening physical activity. </a:t>
            </a:r>
          </a:p>
          <a:p>
            <a:pPr>
              <a:spcBef>
                <a:spcPts val="600"/>
              </a:spcBef>
              <a:spcAft>
                <a:spcPts val="1200"/>
              </a:spcAft>
            </a:pPr>
            <a:r>
              <a:rPr lang="en-US" altLang="ko-KR" sz="2200" dirty="0" smtClean="0">
                <a:latin typeface="Tahoma" pitchFamily="34" charset="0"/>
                <a:ea typeface="굴림" pitchFamily="34" charset="-127"/>
              </a:rPr>
              <a:t>In 2011, 28.7% of high school students met the </a:t>
            </a:r>
            <a:r>
              <a:rPr lang="en-US" altLang="ko-KR" sz="2200" dirty="0">
                <a:latin typeface="Tahoma" pitchFamily="34" charset="0"/>
                <a:ea typeface="굴림" pitchFamily="34" charset="-127"/>
              </a:rPr>
              <a:t>guidelines </a:t>
            </a:r>
            <a:r>
              <a:rPr lang="en-US" altLang="ko-KR" sz="2200" dirty="0" smtClean="0">
                <a:latin typeface="Tahoma" pitchFamily="34" charset="0"/>
                <a:ea typeface="굴림" pitchFamily="34" charset="-127"/>
              </a:rPr>
              <a:t>for aerobic physical activity.   </a:t>
            </a:r>
          </a:p>
          <a:p>
            <a:pPr>
              <a:spcBef>
                <a:spcPts val="600"/>
              </a:spcBef>
              <a:spcAft>
                <a:spcPts val="1200"/>
              </a:spcAft>
            </a:pPr>
            <a:r>
              <a:rPr lang="en-US" altLang="ko-KR" sz="2200" dirty="0" smtClean="0">
                <a:latin typeface="Tahoma" pitchFamily="34" charset="0"/>
                <a:ea typeface="굴림" pitchFamily="34" charset="-127"/>
              </a:rPr>
              <a:t>Computer use </a:t>
            </a:r>
            <a:r>
              <a:rPr lang="en-US" altLang="ko-KR" sz="2200" dirty="0">
                <a:latin typeface="Tahoma" pitchFamily="34" charset="0"/>
                <a:ea typeface="굴림" pitchFamily="34" charset="-127"/>
              </a:rPr>
              <a:t>for non-school work </a:t>
            </a:r>
            <a:r>
              <a:rPr lang="en-US" altLang="ko-KR" sz="2200" dirty="0" smtClean="0">
                <a:latin typeface="Tahoma" pitchFamily="34" charset="0"/>
                <a:ea typeface="굴림" pitchFamily="34" charset="-127"/>
              </a:rPr>
              <a:t>for 2 or fewer hours among high </a:t>
            </a:r>
            <a:r>
              <a:rPr lang="en-US" altLang="ko-KR" sz="2200" dirty="0">
                <a:latin typeface="Tahoma" pitchFamily="34" charset="0"/>
                <a:ea typeface="굴림" pitchFamily="34" charset="-127"/>
              </a:rPr>
              <a:t>school </a:t>
            </a:r>
            <a:r>
              <a:rPr lang="en-US" altLang="ko-KR" sz="2200" dirty="0" smtClean="0">
                <a:latin typeface="Tahoma" pitchFamily="34" charset="0"/>
                <a:ea typeface="굴림" pitchFamily="34" charset="-127"/>
              </a:rPr>
              <a:t>students has declined, moving away from the target.</a:t>
            </a:r>
            <a:endParaRPr lang="en-US" altLang="ko-KR" sz="2200" dirty="0">
              <a:latin typeface="Tahoma" pitchFamily="34" charset="0"/>
              <a:ea typeface="굴림" pitchFamily="34" charset="-127"/>
            </a:endParaRPr>
          </a:p>
          <a:p>
            <a:pPr marL="346075" lvl="1" indent="-346075">
              <a:spcAft>
                <a:spcPts val="1200"/>
              </a:spcAft>
              <a:buClr>
                <a:srgbClr val="97233F"/>
              </a:buClr>
              <a:buFont typeface="Arial" pitchFamily="34" charset="0"/>
              <a:buChar char="■"/>
            </a:pPr>
            <a:r>
              <a:rPr lang="en-US" altLang="ko-KR" sz="2200" dirty="0" smtClean="0">
                <a:latin typeface="Tahoma" pitchFamily="34" charset="0"/>
                <a:ea typeface="굴림" pitchFamily="34" charset="-127"/>
              </a:rPr>
              <a:t>Although </a:t>
            </a:r>
            <a:r>
              <a:rPr lang="en-US" altLang="ko-KR" sz="2200" dirty="0">
                <a:latin typeface="Tahoma" pitchFamily="34" charset="0"/>
                <a:ea typeface="굴림" pitchFamily="34" charset="-127"/>
              </a:rPr>
              <a:t>there have been some </a:t>
            </a:r>
            <a:r>
              <a:rPr lang="en-US" altLang="ko-KR" sz="2200" dirty="0" smtClean="0">
                <a:latin typeface="Tahoma" pitchFamily="34" charset="0"/>
                <a:ea typeface="굴림" pitchFamily="34" charset="-127"/>
              </a:rPr>
              <a:t>improvements in PA, disparities still persist</a:t>
            </a:r>
            <a:r>
              <a:rPr lang="en-US" altLang="ko-KR" sz="2200" dirty="0">
                <a:latin typeface="Tahoma" pitchFamily="34" charset="0"/>
                <a:ea typeface="굴림" pitchFamily="34" charset="-127"/>
              </a:rPr>
              <a:t> </a:t>
            </a:r>
            <a:r>
              <a:rPr lang="en-US" altLang="ko-KR" sz="2200" dirty="0" smtClean="0">
                <a:latin typeface="Tahoma" pitchFamily="34" charset="0"/>
                <a:ea typeface="굴림" pitchFamily="34" charset="-127"/>
              </a:rPr>
              <a:t>by age, sex, race, and education.</a:t>
            </a:r>
          </a:p>
        </p:txBody>
      </p:sp>
    </p:spTree>
    <p:extLst>
      <p:ext uri="{BB962C8B-B14F-4D97-AF65-F5344CB8AC3E}">
        <p14:creationId xmlns:p14="http://schemas.microsoft.com/office/powerpoint/2010/main" val="1322521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2133600"/>
          </a:xfrm>
        </p:spPr>
        <p:txBody>
          <a:bodyPr anchor="ctr">
            <a:noAutofit/>
          </a:bodyPr>
          <a:lstStyle/>
          <a:p>
            <a:pPr lvl="0">
              <a:defRPr/>
            </a:pPr>
            <a:r>
              <a:rPr lang="en-US" sz="3600" dirty="0">
                <a:latin typeface="Tahoma" pitchFamily="34" charset="0"/>
                <a:ea typeface="Tahoma" pitchFamily="34" charset="0"/>
                <a:cs typeface="Tahoma" pitchFamily="34" charset="0"/>
              </a:rPr>
              <a:t>David M. Murray, Ph.D.</a:t>
            </a:r>
            <a:br>
              <a:rPr lang="en-US" sz="3600"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Associate Director for Prevention</a:t>
            </a:r>
            <a:br>
              <a:rPr lang="en-US" sz="2000"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Director, Office of Disease Prevention</a:t>
            </a:r>
          </a:p>
        </p:txBody>
      </p:sp>
      <p:pic>
        <p:nvPicPr>
          <p:cNvPr id="7" name="Content Placeholder 1" descr="NIH&#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6096000"/>
            <a:ext cx="958780" cy="600781"/>
          </a:xfrm>
          <a:prstGeom prst="rect">
            <a:avLst/>
          </a:prstGeom>
        </p:spPr>
      </p:pic>
    </p:spTree>
    <p:extLst>
      <p:ext uri="{BB962C8B-B14F-4D97-AF65-F5344CB8AC3E}">
        <p14:creationId xmlns:p14="http://schemas.microsoft.com/office/powerpoint/2010/main" val="872025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71600" y="1464733"/>
            <a:ext cx="7620000" cy="5240867"/>
          </a:xfrm>
        </p:spPr>
        <p:txBody>
          <a:bodyPr/>
          <a:lstStyle/>
          <a:p>
            <a:r>
              <a:rPr lang="en-US" dirty="0"/>
              <a:t>The NIH seeks fundamental knowledge about the nature and behavior of living systems and the application of that knowledge to enhance health, lengthen life, and reduce illness and disability.</a:t>
            </a:r>
          </a:p>
          <a:p>
            <a:endParaRPr lang="en-US" dirty="0"/>
          </a:p>
        </p:txBody>
      </p:sp>
      <p:sp>
        <p:nvSpPr>
          <p:cNvPr id="3" name="Title 2"/>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National Institutes of Health </a:t>
            </a:r>
            <a:endParaRPr lang="en-US" dirty="0"/>
          </a:p>
        </p:txBody>
      </p:sp>
      <p:pic>
        <p:nvPicPr>
          <p:cNvPr id="5" name="Picture 2" descr="C:\Users\fleischhackerse\Desktop\NIH_Clinical_Research_Center_aerial.jpg&#10;Picture of the NIH Camp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200400"/>
            <a:ext cx="4572000" cy="3429000"/>
          </a:xfrm>
          <a:prstGeom prst="rect">
            <a:avLst/>
          </a:prstGeom>
          <a:noFill/>
          <a:ln w="50800" cap="sq">
            <a:solidFill>
              <a:srgbClr val="003F72"/>
            </a:solidFill>
            <a:beve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523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0"/>
            <a:ext cx="7772400" cy="1066800"/>
          </a:xfrm>
        </p:spPr>
        <p:txBody>
          <a:bodyPr/>
          <a:lstStyle/>
          <a:p>
            <a:pPr algn="ctr"/>
            <a:r>
              <a:rPr lang="en-US" dirty="0" smtClean="0">
                <a:latin typeface="Tahoma" pitchFamily="34" charset="0"/>
                <a:ea typeface="Tahoma" pitchFamily="34" charset="0"/>
                <a:cs typeface="Tahoma" pitchFamily="34" charset="0"/>
              </a:rPr>
              <a:t>NIH </a:t>
            </a:r>
            <a:r>
              <a:rPr lang="en-US" b="1" dirty="0" smtClean="0">
                <a:latin typeface="Tahoma" pitchFamily="34" charset="0"/>
                <a:ea typeface="Tahoma" pitchFamily="34" charset="0"/>
                <a:cs typeface="Tahoma" pitchFamily="34" charset="0"/>
              </a:rPr>
              <a:t>Investments in Nutrition, Weight Status, and Physical Activity</a:t>
            </a:r>
            <a:endParaRPr lang="en-US" b="1" dirty="0">
              <a:latin typeface="Tahoma" pitchFamily="34" charset="0"/>
              <a:ea typeface="Tahoma" pitchFamily="34" charset="0"/>
              <a:cs typeface="Tahoma" pitchFamily="34" charset="0"/>
            </a:endParaRPr>
          </a:p>
        </p:txBody>
      </p:sp>
      <p:sp>
        <p:nvSpPr>
          <p:cNvPr id="3" name="Content Placeholder 1"/>
          <p:cNvSpPr txBox="1">
            <a:spLocks/>
          </p:cNvSpPr>
          <p:nvPr/>
        </p:nvSpPr>
        <p:spPr>
          <a:xfrm>
            <a:off x="1371600" y="1371600"/>
            <a:ext cx="7772400" cy="53340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kern="0" dirty="0" smtClean="0">
                <a:solidFill>
                  <a:srgbClr val="000000"/>
                </a:solidFill>
                <a:latin typeface="Tahoma" pitchFamily="34" charset="0"/>
                <a:ea typeface="Tahoma" pitchFamily="34" charset="0"/>
                <a:cs typeface="Tahoma" pitchFamily="34" charset="0"/>
              </a:rPr>
              <a:t>Investments</a:t>
            </a:r>
            <a:endParaRPr lang="en-US" sz="2000" kern="0" dirty="0" smtClean="0">
              <a:solidFill>
                <a:srgbClr val="000000"/>
              </a:solidFill>
              <a:latin typeface="Tahoma" pitchFamily="34" charset="0"/>
              <a:ea typeface="Tahoma" pitchFamily="34" charset="0"/>
              <a:cs typeface="Tahoma" pitchFamily="34" charset="0"/>
            </a:endParaRPr>
          </a:p>
          <a:p>
            <a:pPr lvl="1">
              <a:buClr>
                <a:srgbClr val="000000"/>
              </a:buClr>
            </a:pPr>
            <a:r>
              <a:rPr lang="en-US" sz="2200" kern="0" dirty="0" smtClean="0">
                <a:solidFill>
                  <a:srgbClr val="000000"/>
                </a:solidFill>
                <a:latin typeface="Tahoma" pitchFamily="34" charset="0"/>
                <a:ea typeface="Tahoma" pitchFamily="34" charset="0"/>
                <a:cs typeface="Tahoma" pitchFamily="34" charset="0"/>
              </a:rPr>
              <a:t>$2.3 </a:t>
            </a:r>
            <a:r>
              <a:rPr lang="en-US" sz="2200" kern="0" dirty="0">
                <a:solidFill>
                  <a:srgbClr val="000000"/>
                </a:solidFill>
                <a:latin typeface="Tahoma" pitchFamily="34" charset="0"/>
                <a:ea typeface="Tahoma" pitchFamily="34" charset="0"/>
                <a:cs typeface="Tahoma" pitchFamily="34" charset="0"/>
              </a:rPr>
              <a:t>billion for </a:t>
            </a:r>
            <a:r>
              <a:rPr lang="en-US" sz="2200" kern="0" dirty="0" smtClean="0">
                <a:solidFill>
                  <a:srgbClr val="000000"/>
                </a:solidFill>
                <a:latin typeface="Tahoma" pitchFamily="34" charset="0"/>
                <a:ea typeface="Tahoma" pitchFamily="34" charset="0"/>
                <a:cs typeface="Tahoma" pitchFamily="34" charset="0"/>
              </a:rPr>
              <a:t>5,961 </a:t>
            </a:r>
            <a:r>
              <a:rPr lang="en-US" sz="2200" kern="0" dirty="0">
                <a:solidFill>
                  <a:srgbClr val="000000"/>
                </a:solidFill>
                <a:latin typeface="Tahoma" pitchFamily="34" charset="0"/>
                <a:ea typeface="Tahoma" pitchFamily="34" charset="0"/>
                <a:cs typeface="Tahoma" pitchFamily="34" charset="0"/>
              </a:rPr>
              <a:t>projects in </a:t>
            </a:r>
            <a:r>
              <a:rPr lang="en-US" sz="2200" kern="0" dirty="0" smtClean="0">
                <a:solidFill>
                  <a:srgbClr val="000000"/>
                </a:solidFill>
                <a:latin typeface="Tahoma" pitchFamily="34" charset="0"/>
                <a:ea typeface="Tahoma" pitchFamily="34" charset="0"/>
                <a:cs typeface="Tahoma" pitchFamily="34" charset="0"/>
              </a:rPr>
              <a:t>FY2012</a:t>
            </a:r>
            <a:r>
              <a:rPr lang="en-US" sz="2200" kern="0" baseline="30000" dirty="0" smtClean="0">
                <a:solidFill>
                  <a:srgbClr val="FF0000"/>
                </a:solidFill>
                <a:latin typeface="Tahoma" pitchFamily="34" charset="0"/>
                <a:ea typeface="Tahoma" pitchFamily="34" charset="0"/>
                <a:cs typeface="Tahoma" pitchFamily="34" charset="0"/>
              </a:rPr>
              <a:t>1</a:t>
            </a:r>
          </a:p>
          <a:p>
            <a:pPr lvl="1">
              <a:buClr>
                <a:srgbClr val="000000"/>
              </a:buClr>
            </a:pPr>
            <a:r>
              <a:rPr lang="en-US" sz="2200" kern="0" dirty="0" smtClean="0">
                <a:solidFill>
                  <a:srgbClr val="000000"/>
                </a:solidFill>
                <a:latin typeface="Tahoma" pitchFamily="34" charset="0"/>
                <a:ea typeface="Tahoma" pitchFamily="34" charset="0"/>
                <a:cs typeface="Tahoma" pitchFamily="34" charset="0"/>
              </a:rPr>
              <a:t>$2.2 billion for 5,810 projects in FY2013</a:t>
            </a:r>
            <a:r>
              <a:rPr lang="en-US" sz="2200" kern="0" baseline="30000" dirty="0" smtClean="0">
                <a:solidFill>
                  <a:srgbClr val="FF0000"/>
                </a:solidFill>
                <a:latin typeface="Tahoma" pitchFamily="34" charset="0"/>
                <a:ea typeface="Tahoma" pitchFamily="34" charset="0"/>
                <a:cs typeface="Tahoma" pitchFamily="34" charset="0"/>
              </a:rPr>
              <a:t>1</a:t>
            </a:r>
          </a:p>
          <a:p>
            <a:r>
              <a:rPr lang="en-US" kern="0" dirty="0" smtClean="0">
                <a:solidFill>
                  <a:srgbClr val="000000"/>
                </a:solidFill>
                <a:latin typeface="Tahoma" pitchFamily="34" charset="0"/>
                <a:ea typeface="Tahoma" pitchFamily="34" charset="0"/>
                <a:cs typeface="Tahoma" pitchFamily="34" charset="0"/>
              </a:rPr>
              <a:t>Research Foci</a:t>
            </a:r>
          </a:p>
          <a:p>
            <a:pPr lvl="1">
              <a:buClr>
                <a:srgbClr val="000000"/>
              </a:buClr>
            </a:pPr>
            <a:r>
              <a:rPr lang="en-US" sz="2200" kern="0" dirty="0" smtClean="0">
                <a:solidFill>
                  <a:srgbClr val="000000"/>
                </a:solidFill>
                <a:latin typeface="Tahoma" pitchFamily="34" charset="0"/>
                <a:ea typeface="Tahoma" pitchFamily="34" charset="0"/>
                <a:cs typeface="Tahoma" pitchFamily="34" charset="0"/>
              </a:rPr>
              <a:t>Basic Science</a:t>
            </a:r>
          </a:p>
          <a:p>
            <a:pPr lvl="1">
              <a:buClr>
                <a:srgbClr val="000000"/>
              </a:buClr>
            </a:pPr>
            <a:r>
              <a:rPr lang="en-US" sz="2200" kern="0" dirty="0" smtClean="0">
                <a:solidFill>
                  <a:srgbClr val="000000"/>
                </a:solidFill>
                <a:latin typeface="Tahoma" pitchFamily="34" charset="0"/>
                <a:ea typeface="Tahoma" pitchFamily="34" charset="0"/>
                <a:cs typeface="Tahoma" pitchFamily="34" charset="0"/>
              </a:rPr>
              <a:t>Prevention</a:t>
            </a:r>
          </a:p>
          <a:p>
            <a:pPr lvl="1">
              <a:buClr>
                <a:srgbClr val="000000"/>
              </a:buClr>
            </a:pPr>
            <a:r>
              <a:rPr lang="en-US" sz="2200" kern="0" dirty="0" smtClean="0">
                <a:solidFill>
                  <a:srgbClr val="000000"/>
                </a:solidFill>
                <a:latin typeface="Tahoma" pitchFamily="34" charset="0"/>
                <a:ea typeface="Tahoma" pitchFamily="34" charset="0"/>
                <a:cs typeface="Tahoma" pitchFamily="34" charset="0"/>
              </a:rPr>
              <a:t>Treatment</a:t>
            </a:r>
            <a:endParaRPr lang="en-US" sz="2200" kern="0" dirty="0">
              <a:solidFill>
                <a:srgbClr val="000000"/>
              </a:solidFill>
              <a:latin typeface="Tahoma" pitchFamily="34" charset="0"/>
              <a:ea typeface="Tahoma" pitchFamily="34" charset="0"/>
              <a:cs typeface="Tahoma" pitchFamily="34" charset="0"/>
            </a:endParaRPr>
          </a:p>
          <a:p>
            <a:pPr marL="346075" lvl="1" indent="0">
              <a:buClr>
                <a:srgbClr val="000000"/>
              </a:buClr>
              <a:buFont typeface="Calibri" pitchFamily="34" charset="0"/>
              <a:buNone/>
            </a:pPr>
            <a:endParaRPr lang="en-US" sz="1400" kern="0"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6075" lvl="1" indent="0">
              <a:buClr>
                <a:srgbClr val="000000"/>
              </a:buClr>
              <a:buFont typeface="Calibri" pitchFamily="34" charset="0"/>
              <a:buNone/>
            </a:pPr>
            <a:endParaRPr lang="en-US" sz="1400" kern="0" baseline="30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6075" lvl="1" indent="0">
              <a:buClr>
                <a:srgbClr val="000000"/>
              </a:buClr>
              <a:buFont typeface="Calibri" pitchFamily="34" charset="0"/>
              <a:buNone/>
            </a:pPr>
            <a:endParaRPr lang="en-US" sz="1400" kern="0"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6075" lvl="1" indent="0">
              <a:buClr>
                <a:srgbClr val="000000"/>
              </a:buClr>
              <a:buFont typeface="Calibri" pitchFamily="34" charset="0"/>
              <a:buNone/>
            </a:pPr>
            <a:endParaRPr lang="en-US" sz="1400" kern="0" baseline="30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68262" indent="0">
              <a:buClr>
                <a:srgbClr val="000000"/>
              </a:buClr>
              <a:buFont typeface="Arial" pitchFamily="34" charset="0"/>
              <a:buNone/>
            </a:pPr>
            <a:r>
              <a:rPr lang="en-US" sz="1400" kern="0"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1</a:t>
            </a:r>
            <a:r>
              <a:rPr lang="en-US" sz="1400" dirty="0" smtClean="0">
                <a:solidFill>
                  <a:srgbClr val="000000"/>
                </a:solidFill>
                <a:latin typeface="Tahoma" panose="020B0604030504040204" pitchFamily="34" charset="0"/>
                <a:cs typeface="Tahoma" panose="020B0604030504040204" pitchFamily="34" charset="0"/>
              </a:rPr>
              <a:t>Investment </a:t>
            </a:r>
            <a:r>
              <a:rPr lang="en-US" sz="1400" dirty="0">
                <a:solidFill>
                  <a:srgbClr val="000000"/>
                </a:solidFill>
                <a:latin typeface="Tahoma" panose="020B0604030504040204" pitchFamily="34" charset="0"/>
                <a:cs typeface="Tahoma" panose="020B0604030504040204" pitchFamily="34" charset="0"/>
              </a:rPr>
              <a:t>figures are </a:t>
            </a:r>
            <a:r>
              <a:rPr lang="en-US" sz="1400" dirty="0" smtClean="0">
                <a:solidFill>
                  <a:srgbClr val="000000"/>
                </a:solidFill>
                <a:latin typeface="Tahoma" panose="020B0604030504040204" pitchFamily="34" charset="0"/>
                <a:cs typeface="Tahoma" panose="020B0604030504040204" pitchFamily="34" charset="0"/>
              </a:rPr>
              <a:t>not based on </a:t>
            </a:r>
            <a:r>
              <a:rPr lang="en-US" sz="1400" dirty="0">
                <a:solidFill>
                  <a:srgbClr val="000000"/>
                </a:solidFill>
                <a:latin typeface="Tahoma" panose="020B0604030504040204" pitchFamily="34" charset="0"/>
                <a:cs typeface="Tahoma" panose="020B0604030504040204" pitchFamily="34" charset="0"/>
              </a:rPr>
              <a:t>official NIH </a:t>
            </a:r>
            <a:r>
              <a:rPr lang="en-US" sz="1400" dirty="0" smtClean="0">
                <a:solidFill>
                  <a:srgbClr val="000000"/>
                </a:solidFill>
                <a:latin typeface="Tahoma" panose="020B0604030504040204" pitchFamily="34" charset="0"/>
                <a:cs typeface="Tahoma" panose="020B0604030504040204" pitchFamily="34" charset="0"/>
              </a:rPr>
              <a:t>Research, Condition, and Disease Categorization (RCDC) </a:t>
            </a:r>
            <a:r>
              <a:rPr lang="en-US" sz="1400" dirty="0">
                <a:solidFill>
                  <a:srgbClr val="000000"/>
                </a:solidFill>
                <a:latin typeface="Tahoma" panose="020B0604030504040204" pitchFamily="34" charset="0"/>
                <a:cs typeface="Tahoma" panose="020B0604030504040204" pitchFamily="34" charset="0"/>
              </a:rPr>
              <a:t>categories. Statistics reflect use of custom sub-setting criteria to select relevant projects from two official RCDC categories’ project lists (Nutrition and Obesity</a:t>
            </a:r>
            <a:r>
              <a:rPr lang="en-US" sz="1400" dirty="0" smtClean="0">
                <a:solidFill>
                  <a:srgbClr val="000000"/>
                </a:solidFill>
                <a:latin typeface="Tahoma" panose="020B0604030504040204" pitchFamily="34" charset="0"/>
                <a:cs typeface="Tahoma" panose="020B0604030504040204" pitchFamily="34" charset="0"/>
              </a:rPr>
              <a:t>) and from the unofficial Physical Activity research area </a:t>
            </a:r>
            <a:r>
              <a:rPr lang="en-US" sz="1400" dirty="0">
                <a:solidFill>
                  <a:srgbClr val="000000"/>
                </a:solidFill>
                <a:latin typeface="Tahoma" panose="020B0604030504040204" pitchFamily="34" charset="0"/>
                <a:cs typeface="Tahoma" panose="020B0604030504040204" pitchFamily="34" charset="0"/>
              </a:rPr>
              <a:t>where redundant projects in the combined pool of selected projects were </a:t>
            </a:r>
            <a:r>
              <a:rPr lang="en-US" sz="1400" dirty="0" smtClean="0">
                <a:solidFill>
                  <a:srgbClr val="000000"/>
                </a:solidFill>
                <a:latin typeface="Tahoma" panose="020B0604030504040204" pitchFamily="34" charset="0"/>
                <a:cs typeface="Tahoma" panose="020B0604030504040204" pitchFamily="34" charset="0"/>
              </a:rPr>
              <a:t>eliminated.</a:t>
            </a:r>
            <a:endParaRPr lang="en-US" sz="1400" dirty="0">
              <a:solidFill>
                <a:srgbClr val="000000"/>
              </a:solidFill>
              <a:latin typeface="Tahoma" panose="020B0604030504040204" pitchFamily="34" charset="0"/>
              <a:cs typeface="Tahoma" panose="020B0604030504040204" pitchFamily="34" charset="0"/>
            </a:endParaRPr>
          </a:p>
          <a:p>
            <a:pPr marL="0" indent="0">
              <a:buFont typeface="Arial" pitchFamily="34" charset="0"/>
              <a:buNone/>
            </a:pPr>
            <a:endParaRPr lang="en-US" kern="0" dirty="0" smtClean="0">
              <a:solidFill>
                <a:srgbClr val="000000"/>
              </a:solidFill>
            </a:endParaRPr>
          </a:p>
        </p:txBody>
      </p:sp>
    </p:spTree>
    <p:extLst>
      <p:ext uri="{BB962C8B-B14F-4D97-AF65-F5344CB8AC3E}">
        <p14:creationId xmlns:p14="http://schemas.microsoft.com/office/powerpoint/2010/main" val="1118840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6" descr="Percent reduction in diabetes incidence compared to palcebo"/>
          <p:cNvSpPr>
            <a:spLocks noChangeArrowheads="1"/>
          </p:cNvSpPr>
          <p:nvPr/>
        </p:nvSpPr>
        <p:spPr bwMode="auto">
          <a:xfrm>
            <a:off x="0" y="1524000"/>
            <a:ext cx="4191000" cy="4114800"/>
          </a:xfrm>
          <a:prstGeom prst="rect">
            <a:avLst/>
          </a:prstGeom>
          <a:solidFill>
            <a:schemeClr val="bg1"/>
          </a:solidFill>
          <a:ln w="9525">
            <a:solidFill>
              <a:schemeClr val="bg1"/>
            </a:solidFill>
            <a:miter lim="800000"/>
            <a:headEnd/>
            <a:tailEnd/>
          </a:ln>
        </p:spPr>
        <p:txBody>
          <a:bodyPr wrap="square">
            <a:spAutoFit/>
          </a:bodyPr>
          <a:lstStyle/>
          <a:p>
            <a:pPr eaLnBrk="0" hangingPunct="0">
              <a:buClr>
                <a:srgbClr val="ED4213"/>
              </a:buClr>
              <a:defRPr/>
            </a:pPr>
            <a:endParaRPr lang="en-US" sz="1600" dirty="0">
              <a:solidFill>
                <a:srgbClr val="000000"/>
              </a:solidFill>
              <a:ea typeface="ＭＳ Ｐゴシック" charset="-128"/>
              <a:cs typeface="Calibri" pitchFamily="34" charset="0"/>
            </a:endParaRPr>
          </a:p>
        </p:txBody>
      </p:sp>
      <p:sp>
        <p:nvSpPr>
          <p:cNvPr id="11" name="Rectangle 6"/>
          <p:cNvSpPr>
            <a:spLocks noChangeArrowheads="1"/>
          </p:cNvSpPr>
          <p:nvPr/>
        </p:nvSpPr>
        <p:spPr bwMode="auto">
          <a:xfrm>
            <a:off x="4114800" y="1481667"/>
            <a:ext cx="4876800" cy="4651529"/>
          </a:xfrm>
          <a:prstGeom prst="rect">
            <a:avLst/>
          </a:prstGeom>
          <a:noFill/>
          <a:ln w="9525">
            <a:noFill/>
            <a:miter lim="800000"/>
            <a:headEnd/>
            <a:tailEnd/>
          </a:ln>
        </p:spPr>
        <p:txBody>
          <a:bodyPr wrap="square">
            <a:spAutoFit/>
          </a:bodyPr>
          <a:lstStyle/>
          <a:p>
            <a:pPr marL="403225" indent="-285750" eaLnBrk="0" hangingPunct="0">
              <a:lnSpc>
                <a:spcPct val="90000"/>
              </a:lnSpc>
              <a:spcBef>
                <a:spcPct val="50000"/>
              </a:spcBef>
              <a:buClr>
                <a:srgbClr val="990033"/>
              </a:buClr>
              <a:buFont typeface="Wingdings" pitchFamily="2" charset="2"/>
              <a:buChar char="§"/>
              <a:defRPr/>
            </a:pPr>
            <a:r>
              <a:rPr lang="en-US" sz="2400" dirty="0">
                <a:solidFill>
                  <a:srgbClr val="000000"/>
                </a:solidFill>
                <a:latin typeface="Tahoma"/>
                <a:ea typeface="Tahoma" panose="020B0604030504040204" pitchFamily="34" charset="0"/>
                <a:cs typeface="Tahoma"/>
              </a:rPr>
              <a:t>The Diabetes Prevention </a:t>
            </a:r>
            <a:r>
              <a:rPr lang="en-US" sz="2400" dirty="0" smtClean="0">
                <a:solidFill>
                  <a:srgbClr val="000000"/>
                </a:solidFill>
                <a:latin typeface="Tahoma"/>
                <a:ea typeface="Tahoma" panose="020B0604030504040204" pitchFamily="34" charset="0"/>
                <a:cs typeface="Tahoma"/>
              </a:rPr>
              <a:t>Program (DPP), NEJM, 2002</a:t>
            </a:r>
            <a:endParaRPr lang="en-US" sz="2400" dirty="0">
              <a:solidFill>
                <a:srgbClr val="000000"/>
              </a:solidFill>
              <a:latin typeface="Tahoma"/>
              <a:cs typeface="Tahoma"/>
            </a:endParaRPr>
          </a:p>
          <a:p>
            <a:pPr marL="403225" indent="-285750" eaLnBrk="0" hangingPunct="0">
              <a:lnSpc>
                <a:spcPct val="90000"/>
              </a:lnSpc>
              <a:spcBef>
                <a:spcPct val="50000"/>
              </a:spcBef>
              <a:buClr>
                <a:srgbClr val="990033"/>
              </a:buClr>
              <a:buFont typeface="Wingdings" pitchFamily="2" charset="2"/>
              <a:buChar char="§"/>
              <a:defRPr/>
            </a:pPr>
            <a:r>
              <a:rPr lang="en-US" sz="2400" dirty="0" smtClean="0">
                <a:solidFill>
                  <a:srgbClr val="000000"/>
                </a:solidFill>
                <a:latin typeface="Tahoma"/>
                <a:ea typeface="Tahoma" pitchFamily="34" charset="0"/>
                <a:cs typeface="Tahoma"/>
              </a:rPr>
              <a:t>Lifestyle </a:t>
            </a:r>
            <a:r>
              <a:rPr lang="en-US" sz="2400" dirty="0">
                <a:solidFill>
                  <a:srgbClr val="000000"/>
                </a:solidFill>
                <a:latin typeface="Tahoma"/>
                <a:ea typeface="Tahoma" pitchFamily="34" charset="0"/>
                <a:cs typeface="Tahoma"/>
              </a:rPr>
              <a:t>modification </a:t>
            </a:r>
            <a:r>
              <a:rPr lang="en-US" sz="2400" dirty="0" smtClean="0">
                <a:solidFill>
                  <a:srgbClr val="000000"/>
                </a:solidFill>
                <a:latin typeface="Tahoma"/>
                <a:ea typeface="Tahoma" pitchFamily="34" charset="0"/>
                <a:cs typeface="Tahoma"/>
              </a:rPr>
              <a:t>   (increased physical activity, along with reduced </a:t>
            </a:r>
            <a:r>
              <a:rPr lang="en-US" sz="2400" dirty="0">
                <a:solidFill>
                  <a:srgbClr val="000000"/>
                </a:solidFill>
                <a:latin typeface="Tahoma"/>
                <a:ea typeface="Tahoma" pitchFamily="34" charset="0"/>
                <a:cs typeface="Tahoma"/>
              </a:rPr>
              <a:t>fat and caloric </a:t>
            </a:r>
            <a:r>
              <a:rPr lang="en-US" sz="2400" dirty="0" smtClean="0">
                <a:solidFill>
                  <a:srgbClr val="000000"/>
                </a:solidFill>
                <a:latin typeface="Tahoma"/>
                <a:ea typeface="Tahoma" pitchFamily="34" charset="0"/>
                <a:cs typeface="Tahoma"/>
              </a:rPr>
              <a:t>intake) lowered </a:t>
            </a:r>
            <a:r>
              <a:rPr lang="en-US" sz="2400" dirty="0">
                <a:solidFill>
                  <a:srgbClr val="000000"/>
                </a:solidFill>
                <a:latin typeface="Tahoma"/>
                <a:ea typeface="Tahoma" pitchFamily="34" charset="0"/>
                <a:cs typeface="Tahoma"/>
              </a:rPr>
              <a:t>risk by </a:t>
            </a:r>
            <a:r>
              <a:rPr lang="en-US" sz="2400" b="1" dirty="0">
                <a:solidFill>
                  <a:srgbClr val="0070C0"/>
                </a:solidFill>
                <a:latin typeface="Tahoma"/>
                <a:ea typeface="Tahoma" pitchFamily="34" charset="0"/>
                <a:cs typeface="Tahoma"/>
              </a:rPr>
              <a:t>58</a:t>
            </a:r>
            <a:r>
              <a:rPr lang="en-US" sz="2400" b="1" dirty="0" smtClean="0">
                <a:solidFill>
                  <a:srgbClr val="0070C0"/>
                </a:solidFill>
                <a:latin typeface="Tahoma"/>
                <a:ea typeface="Tahoma" pitchFamily="34" charset="0"/>
                <a:cs typeface="Tahoma"/>
              </a:rPr>
              <a:t>%</a:t>
            </a:r>
            <a:r>
              <a:rPr lang="en-US" sz="2400" dirty="0">
                <a:solidFill>
                  <a:srgbClr val="000000"/>
                </a:solidFill>
                <a:latin typeface="Tahoma"/>
                <a:ea typeface="Tahoma" pitchFamily="34" charset="0"/>
                <a:cs typeface="Tahoma"/>
              </a:rPr>
              <a:t>  </a:t>
            </a:r>
            <a:r>
              <a:rPr lang="en-US" sz="2400" dirty="0" smtClean="0">
                <a:solidFill>
                  <a:srgbClr val="000000"/>
                </a:solidFill>
                <a:latin typeface="Tahoma"/>
                <a:ea typeface="Tahoma" pitchFamily="34" charset="0"/>
                <a:cs typeface="Tahoma"/>
              </a:rPr>
              <a:t>  </a:t>
            </a:r>
          </a:p>
          <a:p>
            <a:pPr marL="403225" indent="-285750" eaLnBrk="0" hangingPunct="0">
              <a:lnSpc>
                <a:spcPct val="90000"/>
              </a:lnSpc>
              <a:spcBef>
                <a:spcPct val="50000"/>
              </a:spcBef>
              <a:buClr>
                <a:srgbClr val="990033"/>
              </a:buClr>
              <a:buFont typeface="Wingdings" pitchFamily="2" charset="2"/>
              <a:buChar char="§"/>
              <a:defRPr/>
            </a:pPr>
            <a:r>
              <a:rPr lang="en-US" sz="2400" dirty="0" smtClean="0">
                <a:solidFill>
                  <a:srgbClr val="000000"/>
                </a:solidFill>
                <a:latin typeface="Tahoma"/>
                <a:ea typeface="Tahoma" pitchFamily="34" charset="0"/>
                <a:cs typeface="Tahoma"/>
              </a:rPr>
              <a:t>Metformin </a:t>
            </a:r>
            <a:r>
              <a:rPr lang="en-US" sz="2400" dirty="0">
                <a:solidFill>
                  <a:srgbClr val="000000"/>
                </a:solidFill>
                <a:latin typeface="Tahoma"/>
                <a:ea typeface="Tahoma" pitchFamily="34" charset="0"/>
                <a:cs typeface="Tahoma"/>
              </a:rPr>
              <a:t>medication lowered risk by </a:t>
            </a:r>
            <a:r>
              <a:rPr lang="en-US" sz="2400" b="1" dirty="0">
                <a:solidFill>
                  <a:srgbClr val="C00000"/>
                </a:solidFill>
                <a:latin typeface="Tahoma"/>
                <a:ea typeface="Tahoma" pitchFamily="34" charset="0"/>
                <a:cs typeface="Tahoma"/>
              </a:rPr>
              <a:t>31</a:t>
            </a:r>
            <a:r>
              <a:rPr lang="en-US" sz="2400" b="1" dirty="0" smtClean="0">
                <a:solidFill>
                  <a:srgbClr val="C00000"/>
                </a:solidFill>
                <a:latin typeface="Tahoma"/>
                <a:ea typeface="Tahoma" pitchFamily="34" charset="0"/>
                <a:cs typeface="Tahoma"/>
              </a:rPr>
              <a:t>%</a:t>
            </a:r>
          </a:p>
          <a:p>
            <a:pPr marL="403225" indent="-285750" eaLnBrk="0" hangingPunct="0">
              <a:lnSpc>
                <a:spcPct val="90000"/>
              </a:lnSpc>
              <a:spcBef>
                <a:spcPct val="50000"/>
              </a:spcBef>
              <a:buClr>
                <a:srgbClr val="990033"/>
              </a:buClr>
              <a:buFont typeface="Wingdings" pitchFamily="2" charset="2"/>
              <a:buChar char="§"/>
              <a:defRPr/>
            </a:pPr>
            <a:r>
              <a:rPr lang="en-US" sz="2400" dirty="0" smtClean="0">
                <a:solidFill>
                  <a:srgbClr val="000000"/>
                </a:solidFill>
                <a:latin typeface="Tahoma"/>
                <a:ea typeface="Tahoma" pitchFamily="34" charset="0"/>
                <a:cs typeface="Tahoma"/>
              </a:rPr>
              <a:t>Effects persisted over 10 years of follow-up, Lancet, 2009</a:t>
            </a:r>
            <a:endParaRPr lang="en-US" sz="2400" dirty="0">
              <a:solidFill>
                <a:srgbClr val="000000"/>
              </a:solidFill>
              <a:latin typeface="Tahoma"/>
              <a:ea typeface="Tahoma" pitchFamily="34" charset="0"/>
              <a:cs typeface="Tahoma"/>
            </a:endParaRPr>
          </a:p>
          <a:p>
            <a:pPr marL="174625" indent="-174625" eaLnBrk="0" hangingPunct="0">
              <a:buClr>
                <a:srgbClr val="ED4213"/>
              </a:buClr>
              <a:buFont typeface="Wingdings" pitchFamily="2" charset="2"/>
              <a:buChar char="§"/>
              <a:defRPr/>
            </a:pPr>
            <a:endParaRPr lang="en-US" sz="1600" dirty="0">
              <a:solidFill>
                <a:srgbClr val="000000"/>
              </a:solidFill>
              <a:ea typeface="ＭＳ Ｐゴシック" charset="-128"/>
              <a:cs typeface="Calibri" pitchFamily="34" charset="0"/>
            </a:endParaRPr>
          </a:p>
        </p:txBody>
      </p:sp>
      <p:pic>
        <p:nvPicPr>
          <p:cNvPr id="18" name="Picture 16" descr="IHS Logo copy.jpg&#10;Indian health services logo&#10;"/>
          <p:cNvPicPr>
            <a:picLocks noChangeAspect="1"/>
          </p:cNvPicPr>
          <p:nvPr/>
        </p:nvPicPr>
        <p:blipFill>
          <a:blip r:embed="rId3" cstate="print"/>
          <a:srcRect/>
          <a:stretch>
            <a:fillRect/>
          </a:stretch>
        </p:blipFill>
        <p:spPr bwMode="auto">
          <a:xfrm>
            <a:off x="5989567" y="5943600"/>
            <a:ext cx="639833" cy="838402"/>
          </a:xfrm>
          <a:prstGeom prst="rect">
            <a:avLst/>
          </a:prstGeom>
          <a:noFill/>
          <a:ln w="9525">
            <a:noFill/>
            <a:miter lim="800000"/>
            <a:headEnd/>
            <a:tailEnd/>
          </a:ln>
        </p:spPr>
      </p:pic>
      <p:pic>
        <p:nvPicPr>
          <p:cNvPr id="19" name="Picture 2" descr="See full size image">
            <a:hlinkClick r:id="rId4"/>
          </p:cNvPr>
          <p:cNvPicPr>
            <a:picLocks noChangeAspect="1" noChangeArrowheads="1"/>
          </p:cNvPicPr>
          <p:nvPr/>
        </p:nvPicPr>
        <p:blipFill>
          <a:blip r:embed="rId5" cstate="print"/>
          <a:srcRect/>
          <a:stretch>
            <a:fillRect/>
          </a:stretch>
        </p:blipFill>
        <p:spPr bwMode="auto">
          <a:xfrm>
            <a:off x="4873681" y="5980515"/>
            <a:ext cx="993719" cy="801285"/>
          </a:xfrm>
          <a:prstGeom prst="rect">
            <a:avLst/>
          </a:prstGeom>
          <a:noFill/>
          <a:ln w="9525">
            <a:noFill/>
            <a:miter lim="800000"/>
            <a:headEnd/>
            <a:tailEnd/>
          </a:ln>
        </p:spPr>
      </p:pic>
      <p:sp>
        <p:nvSpPr>
          <p:cNvPr id="21" name="Rectangle 24"/>
          <p:cNvSpPr>
            <a:spLocks noChangeArrowheads="1"/>
          </p:cNvSpPr>
          <p:nvPr/>
        </p:nvSpPr>
        <p:spPr bwMode="auto">
          <a:xfrm>
            <a:off x="73024" y="4267200"/>
            <a:ext cx="3889375" cy="646112"/>
          </a:xfrm>
          <a:prstGeom prst="rect">
            <a:avLst/>
          </a:prstGeom>
          <a:noFill/>
          <a:ln w="9525">
            <a:noFill/>
            <a:miter lim="800000"/>
            <a:headEnd/>
            <a:tailEnd/>
          </a:ln>
        </p:spPr>
        <p:txBody>
          <a:bodyPr wrap="square">
            <a:spAutoFit/>
          </a:bodyPr>
          <a:lstStyle/>
          <a:p>
            <a:pPr algn="ctr"/>
            <a:r>
              <a:rPr lang="en-US" b="1" dirty="0">
                <a:solidFill>
                  <a:srgbClr val="000000"/>
                </a:solidFill>
                <a:latin typeface="Tahoma" pitchFamily="34" charset="0"/>
                <a:ea typeface="Tahoma" pitchFamily="34" charset="0"/>
                <a:cs typeface="Tahoma" pitchFamily="34" charset="0"/>
              </a:rPr>
              <a:t>Percent Reduction in Diabetes Incidence Compared to Placebo</a:t>
            </a:r>
          </a:p>
        </p:txBody>
      </p:sp>
      <p:sp>
        <p:nvSpPr>
          <p:cNvPr id="22" name="Down Arrow 21" descr="down arrow"/>
          <p:cNvSpPr/>
          <p:nvPr/>
        </p:nvSpPr>
        <p:spPr bwMode="auto">
          <a:xfrm>
            <a:off x="1606561" y="2021112"/>
            <a:ext cx="762001" cy="1930400"/>
          </a:xfrm>
          <a:prstGeom prst="downArrow">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a typeface="ヒラギノ角ゴ Pro W3" pitchFamily="-80" charset="-128"/>
            </a:endParaRPr>
          </a:p>
        </p:txBody>
      </p:sp>
      <p:sp>
        <p:nvSpPr>
          <p:cNvPr id="23" name="Down Arrow 22" descr="down arrow&#10;"/>
          <p:cNvSpPr/>
          <p:nvPr/>
        </p:nvSpPr>
        <p:spPr bwMode="auto">
          <a:xfrm>
            <a:off x="876300" y="2021122"/>
            <a:ext cx="762000" cy="1015999"/>
          </a:xfrm>
          <a:prstGeom prst="down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a typeface="ヒラギノ角ゴ Pro W3" pitchFamily="-80" charset="-128"/>
            </a:endParaRPr>
          </a:p>
        </p:txBody>
      </p:sp>
      <p:grpSp>
        <p:nvGrpSpPr>
          <p:cNvPr id="5" name="Group 4" descr="chart key"/>
          <p:cNvGrpSpPr/>
          <p:nvPr/>
        </p:nvGrpSpPr>
        <p:grpSpPr>
          <a:xfrm>
            <a:off x="358614" y="1817912"/>
            <a:ext cx="3048000" cy="2336800"/>
            <a:chOff x="358614" y="1817912"/>
            <a:chExt cx="3048000" cy="2336800"/>
          </a:xfrm>
        </p:grpSpPr>
        <p:graphicFrame>
          <p:nvGraphicFramePr>
            <p:cNvPr id="24" name="Chart 23" descr="chart showing the percent reduction in diabetes incidence"/>
            <p:cNvGraphicFramePr/>
            <p:nvPr>
              <p:extLst>
                <p:ext uri="{D42A27DB-BD31-4B8C-83A1-F6EECF244321}">
                  <p14:modId xmlns:p14="http://schemas.microsoft.com/office/powerpoint/2010/main" val="240609642"/>
                </p:ext>
              </p:extLst>
            </p:nvPr>
          </p:nvGraphicFramePr>
          <p:xfrm>
            <a:off x="358614" y="1817912"/>
            <a:ext cx="3048000" cy="2336800"/>
          </p:xfrm>
          <a:graphic>
            <a:graphicData uri="http://schemas.openxmlformats.org/drawingml/2006/chart">
              <c:chart xmlns:c="http://schemas.openxmlformats.org/drawingml/2006/chart" xmlns:r="http://schemas.openxmlformats.org/officeDocument/2006/relationships" r:id="rId6"/>
            </a:graphicData>
          </a:graphic>
        </p:graphicFrame>
        <p:cxnSp>
          <p:nvCxnSpPr>
            <p:cNvPr id="25" name="Straight Connector 24"/>
            <p:cNvCxnSpPr/>
            <p:nvPr/>
          </p:nvCxnSpPr>
          <p:spPr>
            <a:xfrm>
              <a:off x="739775" y="2000250"/>
              <a:ext cx="1828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672080" y="2900680"/>
              <a:ext cx="76200" cy="101600"/>
            </a:xfrm>
            <a:prstGeom prst="rect">
              <a:avLst/>
            </a:prstGeom>
            <a:solidFill>
              <a:srgbClr val="0070C0"/>
            </a:solidFill>
            <a:ln>
              <a:solidFill>
                <a:srgbClr val="0070C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70C0"/>
                </a:solidFill>
              </a:endParaRPr>
            </a:p>
          </p:txBody>
        </p:sp>
      </p:grpSp>
      <p:sp>
        <p:nvSpPr>
          <p:cNvPr id="27" name="Rectangle 26" descr="key"/>
          <p:cNvSpPr/>
          <p:nvPr/>
        </p:nvSpPr>
        <p:spPr>
          <a:xfrm>
            <a:off x="2672080" y="2169160"/>
            <a:ext cx="76200" cy="101600"/>
          </a:xfrm>
          <a:prstGeom prst="rect">
            <a:avLst/>
          </a:prstGeom>
          <a:solidFill>
            <a:srgbClr val="C00000"/>
          </a:solidFill>
          <a:ln>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3" name="Rectangle 32"/>
          <p:cNvSpPr>
            <a:spLocks noChangeArrowheads="1"/>
          </p:cNvSpPr>
          <p:nvPr/>
        </p:nvSpPr>
        <p:spPr bwMode="auto">
          <a:xfrm>
            <a:off x="76200" y="4943868"/>
            <a:ext cx="4114800" cy="313932"/>
          </a:xfrm>
          <a:prstGeom prst="rect">
            <a:avLst/>
          </a:prstGeom>
          <a:solidFill>
            <a:schemeClr val="bg1"/>
          </a:solidFill>
          <a:ln w="9525">
            <a:noFill/>
            <a:miter lim="800000"/>
            <a:headEnd/>
            <a:tailEnd/>
          </a:ln>
        </p:spPr>
        <p:txBody>
          <a:bodyPr wrap="square">
            <a:spAutoFit/>
          </a:bodyPr>
          <a:lstStyle/>
          <a:p>
            <a:pPr eaLnBrk="0" hangingPunct="0">
              <a:lnSpc>
                <a:spcPct val="90000"/>
              </a:lnSpc>
              <a:spcBef>
                <a:spcPct val="50000"/>
              </a:spcBef>
              <a:buClr>
                <a:srgbClr val="990033"/>
              </a:buClr>
              <a:defRPr/>
            </a:pPr>
            <a:r>
              <a:rPr lang="en-US" sz="1600" dirty="0">
                <a:solidFill>
                  <a:srgbClr val="000000"/>
                </a:solidFill>
                <a:latin typeface="Tahoma" pitchFamily="34" charset="0"/>
                <a:ea typeface="Tahoma" pitchFamily="34" charset="0"/>
                <a:cs typeface="Tahoma" pitchFamily="34" charset="0"/>
              </a:rPr>
              <a:t>3,234 individuals at risk for </a:t>
            </a:r>
            <a:r>
              <a:rPr lang="en-US" sz="1600" dirty="0" smtClean="0">
                <a:solidFill>
                  <a:srgbClr val="000000"/>
                </a:solidFill>
                <a:latin typeface="Tahoma" pitchFamily="34" charset="0"/>
                <a:ea typeface="Tahoma" pitchFamily="34" charset="0"/>
                <a:cs typeface="Tahoma" pitchFamily="34" charset="0"/>
              </a:rPr>
              <a:t>Type </a:t>
            </a:r>
            <a:r>
              <a:rPr lang="en-US" sz="1600" dirty="0">
                <a:solidFill>
                  <a:srgbClr val="000000"/>
                </a:solidFill>
                <a:latin typeface="Tahoma" pitchFamily="34" charset="0"/>
                <a:ea typeface="Tahoma" pitchFamily="34" charset="0"/>
                <a:cs typeface="Tahoma" pitchFamily="34" charset="0"/>
              </a:rPr>
              <a:t>2 diabetes</a:t>
            </a:r>
          </a:p>
        </p:txBody>
      </p:sp>
      <p:sp>
        <p:nvSpPr>
          <p:cNvPr id="2" name="AutoShape 2" descr="data:image/jpeg;base64,/9j/4AAQSkZJRgABAQAAAQABAAD/2wCEAAkGBxQSEhUUEhQVFhUUGR0aFxgXFxwaHBsVGRgdGBgaGhwaKCggGx8nHBcWITEhJSorLi4uFx8zODMsNygtLisBCgoKDg0OGxAQGzQmICUsLCwsLCwrLCwsLCwtLC8sLCwsLCwsLCwsLCwsLCwsLCwsLCwsLCwsNCwsLCwsLCwsLP/AABEIAKABPAMBIgACEQEDEQH/xAAcAAACAwEBAQEAAAAAAAAAAAAABgQFBwMBAgj/xABPEAACAQMBBAUGCggCCAUFAAABAgMABBESBQYhMRMiQVFhFDRScYGRBxcjMlRyoaOy0iRCYnOCscHCkrMVJTNDotHh8BZEU3S0NWSDhJP/xAAZAQADAQEBAAAAAAAAAAAAAAAAAQIDBAX/xAAuEQACAgAFAgUCBgMAAAAAAAAAAQIRAxIhMUEEURMiMmHwgeEUM3GRscGh0fH/2gAMAwEAAhEDEQA/ANxoopO3734SxHRxgSXDDIXsQdjPj7F5nw504xcnSE2krYw7Z21BaJruJFRezPEk9yqOLH1Cs1278LbHK2kIUenLxPsReA9p9lZ1tTaUtxIZZ3Lue09ngo5KPAUwbvfB/eXWG0dDGf15cjI/ZT5x9uB412RwIQVzMHiSlpEr9o72Xs5+UuZcdytoHuTA99U4uSG1ByH7GDENnwPPNbdsT4L7OHBm1XD/ALfBM+CDs8GLU3WuzIY+EcUaD9lFH8hQ+phHSKDwpPdlN8Ht9NNYxPcBuk6wywwWUMQrHPeAOPbz7aZKKK4pO3ZulSCiiikMKKKKACiiigAooooAKKKKACiiigAooooAKKKKACiiigAooooAKKKKACiiigAooooAKKKKACiiigAooooAWN/d6BYW+pcGaTKxKe/tY+C/aSB21h2zrGe+uNCZkmlJZmY/4nY9gHD7AOwUwfCxtAy7QdOOmBVRR4kB295Ye4Vpvwd7sCytgWHy8wDSnu9FPUuT7Sa7YtYWHfLMGnOVcI57p7gW9mA7ATT9rsOCn9heS+vn41bbY3lt7fg76n9BOLe3sX2kUtb172MWMFqTz0s68yeWlMe7I9nfUXY240smGnPRqeOkcXPr7F+0+FeZiY85yqOrNNtIki6+EJv93Co8XYn7Bj+dMe6e3jdxszJpZDg44qcjPD/lXxbbFtbZlXoV63ASP1uv2KSfmk9nYeXPAN9GgUYUADuAxThHETuTGr5Pm4DFSEIDYOkkZAPYSOGaVds3e0bdS/yMiDmVQ5A7ypPL1ZpurwirlG+RtGd7L37l6RenCGM8GKqQR48znHdWhxuGAIIIIyCOIIPIisa2tb4muNC9SOVhw5KNZC+ocMUx7i7x9GRbynqMfk2P6rH9U+B7O4+uubCxmnlkRGWtM0Som0I5WUdC6I2eJdC4IxywCMcccal0V1s0EPb23760cLIYSGGVZUODjnzPA8vfV7sxb9wrSvCgOCUEZLY7s6gAceuqj4SV82+s39tOoFYxTztXsStyDtKK4OOgkjTGch0LZPZxBGO3sNJe1d6L63kMcgi1DjwUkEHkRxrQ6zX4SR+kp+7H4mpY9qNphLay13f2rf3YLKYURTgsyE5bngAHjzHvprijl6LDOhlweuEIXPHB057OHDNUXwdj9E/jb+lM9VhLyptjjsKG376/tU6TVBIgIBIjIIzwGQSeGeHPtqktd8b2VgkaozHkAhz/ADpw3zH6FN9UfYwpD3D89j9T/gNZYmZTUU9yHd0Msd3tY8ehi9ukf3VHut5L+DjPbLpHMgHH+JSQPbTxQRWvhviTKr3FHZu/kLkCVWiPf85fbjiPdTZFKGAZSCCMgg5BHeCKRd9N1lVTPAuAOMiDljtZR2eI9tVO528Jt5BG5+Rc8f2GP6w8O/31msWUZZZ/uLM06ZqEwJU6SA2DgkZAPYSO31Uq7dvL+2TpNcEiDmRGVIzwBwWPDPjTYKqN7h+hz/U/rW2IvK3ZT2E223yvZGCRrGzHkAhz399XEd3tY8ehi9ukf3Us7jeexfx/gatYrDBUpq22THUR7rePaEAzNbLpHNgDj/EpIHtqRs3f6JyBKjR5/WHWX244j3U34pG303WUK08C408ZEHIjtZR2Y5kf9m5qcFadjdrYd4ZldQykMpGQQcgjwIr2UHB0kA44EjIB7MjtrK90N4DbSBWPyLnrD0Sf1h/X/pWqg1eHiKaGnYp7cu7+2jMmqCRF+cRGQRk4BwWPDJ76orTfG8ldY0ERZzgDSefvp03rH6HP9Q1nW5fnsPrb8DVhiuUZpJ7kSuzR9mxXQIM8kJGOKohBz2dYn+lSdopKVHQuiNniXUsCMHhgEY444+FS6X96t4ltl0p1pn+avPGeGo/0Haa6HUY6l7CxtHe+8hleJjCShwSFOPZxq82XNtKZdTdDEDy1oS3+EHh7SK+N092Ch8ouRqmY6gDx0k8cn9r+VN1Z4cJPWTEk+QooorcoxPaNh0m8XRuODTo+O8LEJP7K0/fO+MNo5U4ZsID3auZ92aVt8LLoNr2F3yWRxEx/bIZF96v/AMFMm/tsXs3x+oQ/sBwfsJrTqZN4aa7GUVWYg7h7AEcYncZdxlM/qp2EeJ557iPGmueLUMZIPYR2HsP/AEr5sgOjTTy0jHqxwrvWEIqMaRolSK6B1uI3jkUZBMcq+Ph4EEMD4ioG7O0mLzWk7ZmtiOsf97A3GKT146rftKeWcVzjudG03jHKaFWP11JA/wCGqLfq78j2jY3Q4Bw0MvjHqXn6tZPsFaYPnuPzQTdamg0V4K9pFCLutCr3l+jgFWZwQe0GVqW959hNaS44mNuKN4eifEfbzpo3O8/vfrN/mtTTtfZqXETRyDgeR7VbsYeNcqw88PfUjLaF3cjePplEEp+UUdUn9dR/cPtHtpvrF9oWclrNpbKuhyrDtH6rL/33itM3V28LqLjgSpwdf5MPA/ZVYOJflluEZcMpvhI/8t9c/wBtOtJXwkf+W+uf7ada0h65fQa3YVm3wk+cp+7H4mrSazb4SfOU/dj8TVHUegJ7DH8Hnmg+u39KZqWfg880H12/pTNWmF6EOOxTb4+ZTfV/uFIW4fnsfqf8Bp93x8ym+r/cKQtw/PY/U/4DWGL+bEiXqRq1FFFdRofLqCCDxB4H1Viu1bToppI+xHIH1c8PsxW2Vkm+g/TZvWv4Frm6peVMiexoW6N4ZrSJickDSfWpx/ICvre3zOf6hqs+DjPkp/eNj3CrPe3zOf6hrRO8P6D4M+3H89i/j/A1axWT7j+exfx/gatYqOm9P1FDYK8YZ4GvaK6CzFttWfQzyx9isQPqniv2EVpu5l6ZbSMnmuUP8JwPsxSJvyB5bLjuX36BTV8Gvmz/AL0/gSuPB0xWjOPqLjerzOf92f5VnO5fnsPrb8DVo29Xmc/7s/yrLtgmXp16DHS4bRnv0H2ZxnGe2njupxCW6NE3p3mW2GhMPM3JeenPItj7B21F3W3cZW8pustO3EBuOnPaf2v5Uh2V+8M4lYapFYlhIMknkc54g+PZWs7H2rHcxiSM+sHmrdxqsOSxJW/ohp2yfRRRXSWFFFFAFTvRsVby3eEnSxw0b9qSKcow9R+zNGxLzyiDEq4kXMc8Z/VkAw48QQQwParA9tWtQ57PD9KhCvgB88nQcg3iMnDdmTzHCqvSmKtbPjZKmNehbnGMKfSjHzT6wMKfEZ7RUq6uFjRnchVUZJPdVHtfey2h4BulcclTjg+LchSbd7SudpSCNRhc5CL81R6Tntx3+4ZrnliqOi1YnKi03XuGu9ovcYIVVOPAHqoPXjJ99U/w5zg+TR9uJGPqOlR/I+6tA2Ps2KxgOWACgtJIeGcDifAAdlYRvdtpr+7eVQcMQkK9ugcEHrJJb1sa6+hwmnb/AFM8R1Gu5+gdh3HSW0Lnm8SMfWVBqdUXZlt0UMcf/poq/wCFQP6VKrN7myEnc7z+9+s3+a1O1JO53n979Zv81qdqxwfT+5Mdil3o2Et3HjgJF4o3j2g+BrMbO5ltJtQyskZwynt71Pgf+tbRSnvtu5069NEPlVHED9dR/cOzv5d1RjYV+aO4pR5RUb37TS5itZE7XOR2q3VyDWh1hsB6y92ofzrcqMCWZtv2CLsKzb4SfOU/dj8TVpNZt8JPnKfux+JqfUegc9hj+DzzQfXb+lM1LPweeaD67f0pmrTC9CHHYpt8fMpvq/3CkLcPz2P1P+A0+b5H9Cm+qPxCkPcTz2P1P+A1hi/mxIl6katRRRXUaHhNYxt27EtxLIOTOcfVHAfYBT3vtvGsSNDE2ZXGGI/UU8/4iOzs591Ke6WwTcygsPkkOXPfjjoHr7e4eyuTHlnkoRM5a6IftzbQxWkYPAsC5/iOR9mK6b2+Zz/UNWwFVO9vmc/1DXQ1UK9i+DPtx/PYv4/wNWsVk+4/nsX8f4GrWKy6b0/UmGwUUUq76bxrCjQxnMrjBx+op5k+OOQ9tbSkoq2U3QibxXYluZnHIsQPUvVH8q0fci0MdpHkYL5c/wAR6v8Aw6aQt1dhNdSjIPRIcuf7R4n7B7K1pVwMDgBXP08W25siC5KvenzOf92f5VnO5XnsPrb8DVo29R/Q5/3ZrOdyvPYfW34GoxvzIhLdDhvfuuJwZYQBMBxHIOB3/tdx9h8ETZG1JLSXUmQRwdDwyBzDDsP8q2albe7dcXAMsQAmA4jscdx/a7j7D4Vi4T9Udxyjyi62NtaO5jDxnwYHmp7jU+sZ2VtKW0l1JkEcHQ8iAeKsP+8Vq2xdrR3MYeM/WU81PcarCxc+j3HGVlhRRRWxRznUlSFOCQQD3HHA1mlxuztCQlXLOO9psqfYT/StPqu2tty3thmeZE8CeJ9SjifYKieF4hMknuKWzvg/POeQAejH+Y/8qagttYwkkpDGvNmOMnxJ4sftpC2/8LSjK2cRY/8AqS8F9YQdY+0rWa7Y2zPdPruJWcjlngF+qo4L7K6cHoq9v5M3iRjsNe/+/pvPkbfUtuD1ieDSEcsjsXw7e3uqV8FG6ZmlF3KvyUR+TB/XkH631VPb3jwNRdxfg/kuys1wCluOIB4NJ4DtC/te7vG2W8CxqqIoVVACqBgADgABW2LiRhHJAUIuTzSPuqjaG1J0LLFayOR81tSBTw58849lXFL2099bK3laKabTImNQ0OcZAI4gEciK48rlojZi3sG0vredpjbs/SZ1jUozqOokceeaeNnXjyZ1wvFjGNZU5z3aSeX9aofjG2d9I+7k/LR8Y2zvpH3cn5aUMCUdFZKaXI115Sr8Y2zvpH3cn5aPjG2d9I+7k/LWnhy7DzLuV2+G7JEgngUkMw6RFGSCT84Adh7ff30+Up/GNs76R93J+WvfjG2d9I+7k/LURwHFtpbiTiuS82jevGRogeXOc6CoxjsOojn/AEpD2/sy9upjIbdlGAFXUpwo8c8+Jpg+MbZ30j7uT8tHxjbO+kfdyflpT6eU9HYNp8kLdbyy1Uxvau6E6hhkBBIAPM4I4U2xXLGLWYnDYJ6MldWRnAyDjjjv7aX/AIxtnfSPu5Py0fGNs76R93J+WnDAnFVqNNLk47zT3dzEYo7V1ViNRZkzgHIAAPeBxpd2XsW+t5BJHAdS5xnSRxGD200fGNs76R93J+Wj4xtnfSPu5Py1EullJ27JdPk+E2vtLts0PqbH9xqPdPtWcaQiwg+iwB9+SR7MVL+MbZ30j7uT8tHxjbO+kfdyflp/h5vex2u5B2ZuDx1XEmrtKpnj62PH3U52tskahEUKq8gOApa+MbZ30j7uT8tHxjbO+kfdyflqodO47IE4oZ5nIUkAsQCQBzJHYM0qbx3N3cRGKO0kUNjUWZM4BzgAGunxjbO+kfdyflo+MbZ30j7uT8tOWDOSrUbafIrbN2JfQSLLHAdS5xnSRxBB7e40zJtfaWONoh9uP7jX38Y2zvpH3cn5aPjG2d9I+7k/LWcellHayVS5It1LtWYaRGsIPaCoPvJJHsxXHZu4PHVcyZ7SqZ4ntyx41YfGNs76R93J+Wj4xtnfSPu5Py0/wrbtpsfl5YyWlqkShI1CqOQH/f210lbAJAJIGcDmfAUr/GNs76R93J+Wj4xtnfSPu5Py1r4cuw8y7nxvFc3c8LRR2kih8amZkzgHOAAe3FLOzdhXsEqSrASUOcErg9hHPuJpp+MbZ30j7uT8tHxjbO+kfdyflrGXSyk7dkunyW+ztoyyMFktpIuHFiyFc93A5+ypt5MUQsqM5HJVxk8ccM4Hj7KW/jG2d9I+7k/LR8Y2zvpH3cn5a1WFOuSsy7i5t3Y13cTvKLZkDY4al7BjJ48+FctnbGv4H1xROretcEdxGeIpo+MbZ30j7uT8tHxjbO+kfdyflrD8G7vUmo9ybsval0xVZ7RlycF1ZdI8SCcj7avqX9k75WdzKIoJtbsCQNDjgBk8WAHKmCtcrjoy0fm/be2b0zSLcTTB1Yhl1soBzyCggAd3hiqfizdrMfaT/U1+mL/YtvOQZoIpCORdFY+8jNdrPZ0UXCKKOP6iKv8AIV2LqklsYvBbe5gmxtxL65xphMan9eXqD3HrH2CtL3X+DS3tiJJz5RKOI1DEanwTjk+LE+oU9UVlPqJy02LjhRR4BXtFFYGgVzaFTxKgn1CulJm+G9UtldwKF1W5jZ5wFyyoGVC4PcuoEjuqoxcnSE2luN3k6eivuFHk6eivuFUm0drst3ZRxspiuBIWPPIWPUhU+2oW+e35oHjjtQGdUe4mBGf0eLAKjuZieB/ZNNRk6BtDR5Onor7hR5Onor7hVTfi4nWOS0uI40ZNXWi6TUGAKkHIxw/nVTubc3tzFFcS3EXRsW1RiHBIVmTg2rhxAPKjK6uwvUbPJ09FfcKPJ09FfcKUbXeuRbJ5nUSSm5eCFB1Qz9MY4we7gMk+BrvcQ7TijM3TwSso1NB0WhSAMlUfOrPcTTyPlizIZ/J09FfcKPJ09FfcKTN5t75Ut7K4s11i4YExlcs0YjMjIO5uqR7Knbb3kPQWU1qylLm5hjJIz8nJnUPBuGPDFGSQZkMvk6eivuFHk6eivuFUe9+05YliitdPlFw+mPUMgBQXdiO4AY/iFSNk7Y8osluVGGaIsR6Migh1P1XDD2Usrqx2rotPJ09FfcKPJ09FfcKrN0L97iyt5pcF5I1ZsDAyRxwOyp+05ikMrrzVGYesKSKTtOgOnk6eivuFHk6eivuFIm1967qKy2fPGqySXAVpUC/PURdI4T0TgHHP21cbY3j+Qs5rZgUuZ4kyRn5N86h4Nwx4EGqcJCzIY/J09FfcKPJ09FfcKVr7as819JaQzR2wijR8sgd5TJn5gYgaVwATx4mpVn5eySxO0cckbr0dx0eUkjPE/J6uqw4g8cd1GV9wsv8AydPRX3CjydPRX3Ckuxm2jLcXMAu4Qbfo+t5PnV0iluWrhjFWa7QuJLy6tkdF6OCJo2KZxI5YMSMjUOqOFDg+4WMPk6eivuFHk6eivuFJaT7RN61p5XDlYRLr8n730acavDOc1axbRnW/htXdWVrV5HITTmVZEXI48BhjwocH3Cy/8nT0V9wo8nT0V9wqm2ptKRL61gUgJMkxfIycooK4PZxNUm0Jtowz20Bu4WNyXGrybGnQmvONXHOMUKLfINjp5Onor7hR5Onor7hSptu7vIBaRCeMy3E5RpOh4BdDOMJnmNPfVnYWN8simW6ieMHrKLfSSMHk2o444PLsoy6XY7LjydPRX3CjydPRX3CoO8W11tLeSdlLaANKjmzsQqKPWxAqn8m2po6Xp7fpOfk/RdTv0dJnVns1cvCkk2rsGxm8nT0V9wo8nT0V9wpR2hvRJLZW09sRG9xOkTB11aGLMjgjhnDKfXjxq2sLG+WRTLdRPGPnKtvpJGDjDajjjg+ym4tLVisuPJ09FfcKPJ09FfcK60VFso5rCo4hQPUBXSiikAUUUUAFFFFABRRRQAUpbUhD7Xtwy5VrSdWBGQQXTIPrGaba8qouhNWZlYWUtrtO0tGBaCEzNbyHj8i8Z+TY96EEerFWGxbG4vJLi9juOhWdjGgMKyZt4iVU9Y8Ax1tjxp9oq3i2SoCpuKzRRzWUhy9m+lWxjVC41xMB2cCy47NNdPg0GNnQZ75P816Z6KlzuxpUZrZ2Ej7PEkSF3tr+ScR9rqk76lXPaVYkeoVf3e/Nq0R6FmlmYYSBUbpNZGArKR1ePMngKa68CDOcDPfiqc090CjWxn7bLa2TYsL/AD45uvjiAxikZvZqJFV+8mzJLS6t4kUm1mvYZo8copQxEieCtq1D1GtRooWKxZBI8mmvdoTTQzdCtoPJ42MQk1O2HmIDEAcdC5/ZNebEie0kvbOV9etGuY306QekyJgFHAYfjgelTxRS8TgeURdyd6rSKxtYpJgsiRqrKVfIbHLlTbtrzab90/4DUwV7Sk03Y0tKM7tkPQ7B4Hgy54cv0dudRN4dmyWl1BFGpNpPdxTJj/dTBj0ieCtq1D1GtPoq/F12JyCRvFd2r3EkO1II1jUKbadlbDKR1xrHzGDdmRkYNdtwWOu5ELyvZKUFu0pY9bB6QIX6xQHTj204MoPAgEeNegVLn5aHl1sWNgD/AFltH/8AX/yzXzswf63vO7yeD+b000Us/wDFBQqwj/XUh7PIl/zjXHeO4FrtG3upQwgMEkLSAEhHLo6l8cgdJGacKCM0Kev0oKEu32il9tK3ktiZIraKXpJQCE1yYVUBPM8CeFTN5B/rDZn15v8AJNM6qBwAAr2nn10ChK+ElYi1j0/+x8oPSc/m9E/PTx545V5sFtkJOhtiomJ0p/tebDBHW4cu+naijP5aCtbKDfnZslxZusI1SIySIvLU0Th9PtCkesio3/jy06POp+lx5v0bdLr9DRjnnhnl400V5oGc4Ge/HGkpKqY61tGa3uxWj2dZxXC9aW9R5UB5dNI7FcjuDAE94NOmyd2LW2fpIItD4K51MeBwSOJI7BVvRTliNoSike0V5XtZlBRRRQAUUUUAFFFFABRRRQAUlbx7PS42pbRSgmM20raQzL1g6YPVI7zTrStt2zuRfQ3MEKzLHDJGymUR8XZSDkg+j3dtaYb1JlsRJrIbPu7XydpBDcuYpImkZ1DaCyOusnScrg45g133PmxJtJmbqpdvxJ4BREhPqHOukOz7q5uYZrqOOGO2y0caydIzSsunUzYAAAJwBniar59gXXRX8aADyy6yG1Dq27BFkb16VYY8avRqm/lk68ELYV1IlxDfSM3R7RkeMqScIpx5IcHlkRsP/wAorvv28Hl9oLrpDCYpchBKxLZTT1Yct39lWG1twbUwOLeFI5guYnGcrIvFDz7wK+doWt4bizulgV3jhdJU6VUxI+nOGwcjKnspqUW7Xv7foFOqIW508Rv5FsnkFsIcvHKZAemLjS0cc3XA06gTgDJFUOwJdmmN/LOmM3TTZKrcsNPStp4xAryxypysrC5mvY7q4ijgWCN0VVk6R3MhGSxAACjTwHHiah7uxX1nE0Qs0kHSyOG8pVciSRnHDSccD308y/jn+xUyytd37K4t4dKO0K6jHl5UPXbLZ1EPz7G5VSfB5sCB4ROysZEnlCsZH4BJWC8M4OABzFOezJ5XTM0QifJ6gcScOw6gBz9VVm5WzJLa3McoAYyyvwOeq8jMvLwIrPM8rVl1qhG2bLs/XdeW9KZRdTY0rcsNGrgMxAr38OdX+1bdW2av+jlmaEyhpFTpFlaEPiZU6TDgnSeHDI5c667FhvrQ3CraJKslxLKreUKnVc8BjSewfbU7aUd7NCkkarbzwyhxEZtSSoBxR2UDAOT2cCBVylr9yUtCi2KLB7mHyCVrWZG+UgkWRDLHpOpCkhAZuRDDOMH2aC7AAknAHEnwpNvbS7vpbfpbVbZLeZZWkaVZHOjOEjCDgCTxJxw7Kut7rWaa1eK3xrlwhYnGmNjiRvWFzgDtIqJ02tSlpYpbGvZFuItoOzdDfzNDpJ4LE3VtGweRYp97Uj4QROb2y8lYiVEnkVc8HKCMlD9YZHtqw2ruBaNbyLBCkc2g9FIMgrIB1Gz9YCu42dcSXVhcSIqmGKVZwGBxJIqDq4+cMqfsq80bzL3+xNOqK282yt1LsmaIkK80mpeRVhEwZGHeGB91fOzthw3d9tEzqzdHLGFxI64BhUnAUjtrpdbpSJtKG4gx5OZDLKmcaZjGULqO3UCuQO1fVXe3t7y2urySO2WZLiRGUmdY8BY1TiCD2g0Wq8r4/sNefmh13d1W17NZa3eHolmh6Ri7ICxR01NxK5wRk8ONc9+bZZbjZ8T5KPM4YBiuR0THmpB5gVO3e2VMJ5ru60CaZVRY4yWWOJMkDUQNTEkknHdXxvbYzvLaS28YkNvIzspcJkGMqOJz2nuqbWf52HWhV7b2WmzTDc2rSIvTRxzRmR3R45WCE6WJwwLAgivv/SPQX21ZTkiG3hcLnhkJIfZnAqTdWN3eyQrcRR29vFIsrAS9K8jocovBQFXVgk8+FSIdhs15fPKo6G5iijHEZOlXV+HZ88U7Veb5qhU+Cqs9gWptUudpyBpJlV3lmmKKrSDKpH1gqAZAAFRtqyBdjXixXiXQjDCORJA7KhYFEdwTlgO3hwxVjaJfW0S2z2kd4keFjkEqrlBwTpEkHBgMDK55VEl3VuGsL9CIlmvW1COM9ROCqF1HGeC5JwONNPXV8/P0BrsQ7f8A0MxUYn1EgfMvPnHhzIxz7eVTN7o1F4HvYp5bIRAJ0Yd0SbUdZlSPj83TgkEVcrtO/AA8gTh/92v5K+L1b2G5aaFPKIZUUNAZQrRSKMZjLdUgg8Rw4jNK9fv8oK0+xD3a2da3Ec6wXHTWchQiHU+YnU6iMk61BIU6Tjke+q7Z+69s20buFkYxxxQsi9LJwZ9eo51Z46R7qvd3NmTeVT3c8aQGZERYlYOcJk65GAALEnHDOAOdSNn7MkTaF1OwHRyxQqhzxLJr1ZHZ84UZqvXj/Q62KxLRW2pNAc9GbBE05PBekdffjt5113U2t0NjItw3X2frjlJPErEMo3jqj0nxzU6LZkg2m9xgdE1skYOeOtZGYjHqI41U7zbsTTXPyWPJ7rohd9bBxBIGBA7dS9Q+ApWno/YNVqUO04NFhaSXRfNzeLNOAWJ0yK50AJ1sBNIwO6rjYY2S08YtxN0ucpqW6AyATxMgC8gedXG+WzppVtjboHaC4SUqXCZVFbgCeXMV1ttpXpdQ9iqqSAzeUq2lc8TjTxwOym5XH9+QqmX1FFFYFhRRRQAUUUUAFFFFABUe+vEhjeWVgqICzMewDnUikv4QtpIGtrZ9eiSQSzCON5G6GIggFYwWw0mheXYaqEczoTdIbLG7SaNZYmDI4DKw7Qa47K2vDchjC4cIxRsZ4OOYIPGlrcDaaNJdW6a9CSGWEPG8Z6KY6mGmQBgFkLjlyxSzu2WskF+uTC880V4o44Tp2EcwH7BOD4GtPC3/AME5jRW2/biKaXpB0du5SVsHquuNQ5ZPzhy76hQb62LMqidQWOF1qyAk8gCwAzSfOwOytsEHIN1MQR2g9Fg09batY5bKVJgDGYTqz2AJnOewjnnsxQ4RW4JtltUSw2lFN0nRsG6J2jfgRiRcFhx7sjjUDcmd5LC1eTJdoUJJ5nq8CfWMGs6aWcrfLofyJb6Vrt42xI0ZKhkTHHCgBmxxIbA7aUcO212Byo0hd5rYwvOJQYkfQZAradZYJhTjrdYgZGRXu1t5ba2cRzSaXZdQGlm6ucZ6oPbVDv4sQ2SRAFEWbfo9HzdHTx6cY7MVJf8A+uJ/7B//AJEdCgqv9f8AAW9i52Pt+3utXQSq5T5yjIZc8sqcEV02dteGdpUicM0LlJBxBVwSCDnxB48uBqh3gQJtLZ7oMSSdLG5HNoRHq494DAH20p7OR7aS72hEC3Q31wlyg/Xti4JYD0kJLerNNYaatA5UaT/pmH5c6/Nv9twPUwuv29XjwqqG/djz6Y//AMpPy0v2s6yRbbdCGV8spHIqbUEEVY7C2htAW0ASzgZREmljdEErpGCR0Zxw7M0eGl/2uAzMZYtsQtKsQf5R4+kVSCNUZ7RkcefEcxX3cbTiSWOFmxJLnQoBJIUZY8OQHeaqt79ktNEs0RCXNselhbs1AdZG71Zcqah7jwGfVtGbHS3SgRgcRFbg9WMHxPWJ7SanKqsdu6GDa21IraMyztoQEAnBPFjgDAyeZqvst77OWRY0nXW/BVYMhY9y6wMnwFQfhJ8zX/3Fv/npXb4RYVbZ1yXxlIy6HtWROshB7DqA99EYqlfINsum2jGJhBq+VZDIFwfmKwUnPLmwHtqsvt8LSGRo3lJaPg+lHcIeeHZQQvtNVNtIW2rbM/zjs5y3rMsRP21x2XFdWqubNYL21llklXEgSTLsS41cUkwcjJIPCqyLkTbGe929bxQrO8q9C+NLrlgdXzcac5zUK33zs3dUWUlnIVR0cgyScDiVwKVNqzwnZlubOIoq3kYELkgrMJyXjYnOnr55ZAB4U2WV/ftIoltIUjJ6zLc6iB3hdAz6sihwSV/2GbUsdr7VitYzLO4RAQCTk8ScAYHE1LEgI1ZGMZz2Y55pG3u2rC19BDOJGht1MsgjiklzK4KRKwiVsYUu3Hwr73RvY5dmzQTSFFtw8DSSAxsIcERSMHAK/JleYHEGl4flTHm1otl33siwHTcCdIk0OIy2cYEmNHPhzqdtjeG3tSgnk0mQEqNLNkLjPzQe8UqyeVW1p0FzbRXdmkWlngfS/QgczG3M6cHqt2V7tm5PlezHs0WXMMpiV3KAoY0xliGPze8U8iv7izMZdl70W1xJ0cMhZ8E40OvAc+LACuF1vnZxuyNL8w4dlR2RGHMM6gqvtPCu+yr27Zj5TbxQoFJ1LP0h1AjgRoXAxk5z2UubJhu7SHRbRwX1mxZkKSBJCjksc5yknMjIIzSUV8f9g2x4hlV1DKQysAVIOQQeIIPaK6VS7nTQPZwm1VkhwQqNnUpDEMp1EngwYc8cOHDFXVZtU6LQUUUUgCiiigAooooAKKKKACiiigAqrtdjhLqW5LMzyokYBxhETJwvrJyc9wq0opp0BWXOxw91FchirxKyEDGHR8HDeojIrnsbYCQW7W5JkR2kZtQHESsWZeHZ1iKt6KeZ1QqQqWe48UVlPZrI+idi2o41KCFGB2HAQcTX1PunJKvR3F9cSQng0YWKMOvosyKG0ntANNNFPxJCyo+IowoCqAABgAcgBwAFVuxdiLbCcBi4nmeZtQHAyAAqMcx1e3vq1oqbZVCs25ieSy2glkELyK6LgHogJBJoQ+hleR5ZNStrbuNLcrcxXEkEixGLqIjZQuHPzwe0L7qv6KrPIWVFHsrdwRTGeWaS4m06FeTSAiE5IRUAC5OMnnwrtsXYa24nAYuLiaSZgwHAyHiviPXVtRScmwpCxsrcuK3huoY3fRdauBx1AylcL3gA8M0W27VzGiom0ZgqAKo6KDgAMAcV7qZ6KeeQsqI4tz0XRs5Y6NLOQASdOC2BwBPPA4VH2DssWtvFArFhEoUMcZIHaccKsKKm+Ciq3k2KLyHoi7R9ZHDKASCjBxwbhzAqul3UaYqLq7mnjVg3RFY0RmU6l16FBYAgHGccKZqKam0qQmkysfY6m8W61HUsLQheGMM6uT356oHtqpXdSWIuLS8kgikYsY+jSQKzHLdGW4pk5OOIppooU2FIWrjc6M2iW0cjp0ciy9JwZ2lDay7ahgksc8q6w7Eugyk7QmYAglTFAAQDkg4XIB5cKYKKedhlRWbI2OIHnk1F3uJOkYnHABQqoMfqqBw9ZrjNu7G880rElbiIRSx/qsBkBu8HSSPVVzRSzPcKQpf+EJuj6Dy+bybGno9Ca+j5aOlxnGOHLOO2pm091xI9u8Mz25tUZI9Co3VYBcYcEclxTDRTzyDKil2fsidHDSXssyDOY2jiAORjiVUHhz51XRbpSwgx2t7LDASSI+jRygY5IjduKjicZzimuijOwyohbG2XHawpDECEQcMnJJJLMSe0liSfE1NooqW7GFFFFIAooooA/9k="/>
          <p:cNvSpPr>
            <a:spLocks noChangeAspect="1" noChangeArrowheads="1"/>
          </p:cNvSpPr>
          <p:nvPr/>
        </p:nvSpPr>
        <p:spPr bwMode="auto">
          <a:xfrm>
            <a:off x="155575" y="-1036638"/>
            <a:ext cx="42957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1030" name="Picture 6" descr="NIDD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61" y="6017414"/>
            <a:ext cx="1670039" cy="8405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nih.gov/image/NIH_Logo.gif&#10;&#10;NIH logo&#10;"/>
          <p:cNvPicPr>
            <a:picLocks noChangeAspect="1" noChangeArrowheads="1"/>
          </p:cNvPicPr>
          <p:nvPr/>
        </p:nvPicPr>
        <p:blipFill rotWithShape="1">
          <a:blip r:embed="rId8">
            <a:extLst>
              <a:ext uri="{28A0092B-C50C-407E-A947-70E740481C1C}">
                <a14:useLocalDpi xmlns:a14="http://schemas.microsoft.com/office/drawing/2010/main" val="0"/>
              </a:ext>
            </a:extLst>
          </a:blip>
          <a:srcRect r="75423"/>
          <a:stretch/>
        </p:blipFill>
        <p:spPr bwMode="auto">
          <a:xfrm>
            <a:off x="3471923" y="6001768"/>
            <a:ext cx="1252477" cy="7800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hnmagazine.com/sites/default/files/American%20Diabetes%20Association.jpg&#10;&#10;American diabetes asson logo&#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5600" y="6126428"/>
            <a:ext cx="2339940" cy="65537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0" y="5283200"/>
            <a:ext cx="1257300" cy="646331"/>
          </a:xfrm>
          <a:prstGeom prst="rect">
            <a:avLst/>
          </a:prstGeom>
        </p:spPr>
        <p:txBody>
          <a:bodyPr wrap="square">
            <a:spAutoFit/>
          </a:bodyPr>
          <a:lstStyle/>
          <a:p>
            <a:r>
              <a:rPr lang="en-US" sz="1200" dirty="0">
                <a:solidFill>
                  <a:srgbClr val="FF0000"/>
                </a:solidFill>
                <a:latin typeface="Tahoma" panose="020B0604030504040204" pitchFamily="34" charset="0"/>
                <a:cs typeface="Tahoma" panose="020B0604030504040204" pitchFamily="34" charset="0"/>
              </a:rPr>
              <a:t>Objective(s):</a:t>
            </a:r>
          </a:p>
          <a:p>
            <a:r>
              <a:rPr lang="en-US" sz="1200" dirty="0" smtClean="0">
                <a:solidFill>
                  <a:srgbClr val="FF0000"/>
                </a:solidFill>
                <a:latin typeface="Tahoma" panose="020B0604030504040204" pitchFamily="34" charset="0"/>
                <a:cs typeface="Tahoma" panose="020B0604030504040204" pitchFamily="34" charset="0"/>
              </a:rPr>
              <a:t>NWS-9, NWS-18, PA-2</a:t>
            </a:r>
            <a:endParaRPr lang="en-US" sz="1200" dirty="0">
              <a:solidFill>
                <a:srgbClr val="FF0000"/>
              </a:solidFill>
              <a:latin typeface="Tahoma" panose="020B0604030504040204" pitchFamily="34" charset="0"/>
              <a:cs typeface="Tahoma" panose="020B0604030504040204" pitchFamily="34" charset="0"/>
            </a:endParaRPr>
          </a:p>
        </p:txBody>
      </p:sp>
      <p:sp>
        <p:nvSpPr>
          <p:cNvPr id="3" name="Title 2"/>
          <p:cNvSpPr>
            <a:spLocks noGrp="1"/>
          </p:cNvSpPr>
          <p:nvPr>
            <p:ph type="title"/>
          </p:nvPr>
        </p:nvSpPr>
        <p:spPr/>
        <p:txBody>
          <a:bodyPr/>
          <a:lstStyle/>
          <a:p>
            <a:r>
              <a:rPr lang="en-US" dirty="0"/>
              <a:t>Examples of Research on</a:t>
            </a:r>
            <a:br>
              <a:rPr lang="en-US" dirty="0"/>
            </a:br>
            <a:r>
              <a:rPr lang="en-US" dirty="0"/>
              <a:t>Nutrition and Weight Status - </a:t>
            </a:r>
            <a:r>
              <a:rPr lang="en-US" dirty="0" smtClean="0"/>
              <a:t>Adults</a:t>
            </a:r>
            <a:endParaRPr lang="en-US"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A77D2567-52D5-4844-A4BE-778EA0D32487}" type="slidenum">
              <a:rPr lang="en-US" smtClean="0"/>
              <a:pPr/>
              <a:t>36</a:t>
            </a:fld>
            <a:endParaRPr lang="en-US" dirty="0"/>
          </a:p>
        </p:txBody>
      </p:sp>
    </p:spTree>
    <p:extLst>
      <p:ext uri="{BB962C8B-B14F-4D97-AF65-F5344CB8AC3E}">
        <p14:creationId xmlns:p14="http://schemas.microsoft.com/office/powerpoint/2010/main" val="2242024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chat of research"/>
          <p:cNvGraphicFramePr>
            <a:graphicFrameLocks noGrp="1"/>
          </p:cNvGraphicFramePr>
          <p:nvPr>
            <p:ph idx="1"/>
            <p:extLst>
              <p:ext uri="{D42A27DB-BD31-4B8C-83A1-F6EECF244321}">
                <p14:modId xmlns:p14="http://schemas.microsoft.com/office/powerpoint/2010/main" val="258883462"/>
              </p:ext>
            </p:extLst>
          </p:nvPr>
        </p:nvGraphicFramePr>
        <p:xfrm>
          <a:off x="1361364" y="1631750"/>
          <a:ext cx="7772400" cy="4335312"/>
        </p:xfrm>
        <a:graphic>
          <a:graphicData uri="http://schemas.openxmlformats.org/presentationml/2006/ole">
            <mc:AlternateContent xmlns:mc="http://schemas.openxmlformats.org/markup-compatibility/2006">
              <mc:Choice xmlns:v="urn:schemas-microsoft-com:vml" Requires="v">
                <p:oleObj spid="_x0000_s5142" name="Worksheet" r:id="rId5" imgW="8077010" imgH="4505563" progId="Excel.Sheet.8">
                  <p:embed/>
                </p:oleObj>
              </mc:Choice>
              <mc:Fallback>
                <p:oleObj name="Worksheet" r:id="rId5" imgW="8077010" imgH="4505563"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364" y="1631750"/>
                        <a:ext cx="7772400" cy="4335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p:txBody>
          <a:bodyPr/>
          <a:lstStyle/>
          <a:p>
            <a:r>
              <a:rPr lang="en-US" dirty="0"/>
              <a:t>Examples of Research on</a:t>
            </a:r>
            <a:br>
              <a:rPr lang="en-US" dirty="0"/>
            </a:br>
            <a:r>
              <a:rPr lang="en-US" dirty="0"/>
              <a:t>Nutrition and Weight Status - </a:t>
            </a:r>
            <a:r>
              <a:rPr lang="en-US" dirty="0" smtClean="0"/>
              <a:t>Adults</a:t>
            </a:r>
            <a:endParaRPr lang="en-US" dirty="0"/>
          </a:p>
        </p:txBody>
      </p:sp>
      <p:sp>
        <p:nvSpPr>
          <p:cNvPr id="7" name="Content Placeholder 12"/>
          <p:cNvSpPr txBox="1">
            <a:spLocks/>
          </p:cNvSpPr>
          <p:nvPr/>
        </p:nvSpPr>
        <p:spPr>
          <a:xfrm>
            <a:off x="6781800" y="3200400"/>
            <a:ext cx="2209800" cy="32004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Tahoma"/>
                <a:ea typeface="ＭＳ Ｐゴシック" pitchFamily="84" charset="-128"/>
                <a:cs typeface="Tahoma"/>
              </a:defRPr>
            </a:lvl1pPr>
            <a:lvl2pPr marL="623888" indent="-277813" algn="l" rtl="0" eaLnBrk="0" fontAlgn="base" hangingPunct="0">
              <a:spcBef>
                <a:spcPts val="600"/>
              </a:spcBef>
              <a:spcAft>
                <a:spcPct val="0"/>
              </a:spcAft>
              <a:buClr>
                <a:schemeClr val="tx1"/>
              </a:buClr>
              <a:buFont typeface="Calibri" pitchFamily="34" charset="0"/>
              <a:buChar char="–"/>
              <a:defRPr sz="2200">
                <a:solidFill>
                  <a:schemeClr val="tx1"/>
                </a:solidFill>
                <a:latin typeface="Tahoma"/>
                <a:ea typeface="ＭＳ Ｐゴシック" pitchFamily="84" charset="-128"/>
                <a:cs typeface="Tahoma"/>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000">
                <a:solidFill>
                  <a:schemeClr val="tx1"/>
                </a:solidFill>
                <a:latin typeface="Tahoma"/>
                <a:ea typeface="ＭＳ Ｐゴシック" pitchFamily="84" charset="-128"/>
                <a:cs typeface="Tahoma"/>
              </a:defRPr>
            </a:lvl3pPr>
            <a:lvl4pPr marL="1260475" indent="-287338" algn="l" rtl="0" eaLnBrk="0" fontAlgn="base" hangingPunct="0">
              <a:spcBef>
                <a:spcPts val="300"/>
              </a:spcBef>
              <a:spcAft>
                <a:spcPct val="0"/>
              </a:spcAft>
              <a:buClr>
                <a:schemeClr val="tx1"/>
              </a:buClr>
              <a:buFont typeface="Calibri" pitchFamily="34" charset="0"/>
              <a:buChar char="•"/>
              <a:defRPr sz="1800">
                <a:solidFill>
                  <a:schemeClr val="tx1"/>
                </a:solidFill>
                <a:latin typeface="Tahoma"/>
                <a:ea typeface="ＭＳ Ｐゴシック" pitchFamily="84" charset="-128"/>
                <a:cs typeface="Tahoma"/>
              </a:defRPr>
            </a:lvl4pPr>
            <a:lvl5pPr marL="1600200" indent="-287338" algn="l" rtl="0" eaLnBrk="0" fontAlgn="base" hangingPunct="0">
              <a:spcBef>
                <a:spcPts val="300"/>
              </a:spcBef>
              <a:spcAft>
                <a:spcPct val="0"/>
              </a:spcAft>
              <a:buClr>
                <a:schemeClr val="tx1"/>
              </a:buClr>
              <a:buFont typeface="Calibri" pitchFamily="34" charset="0"/>
              <a:buChar char="–"/>
              <a:defRPr sz="1600">
                <a:solidFill>
                  <a:schemeClr val="tx1"/>
                </a:solidFill>
                <a:latin typeface="Tahoma"/>
                <a:ea typeface="ＭＳ Ｐゴシック" pitchFamily="84" charset="-128"/>
                <a:cs typeface="Tahoma"/>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eaLnBrk="1" hangingPunct="1">
              <a:buSzPct val="75000"/>
              <a:buFont typeface="Arial" pitchFamily="34" charset="0"/>
              <a:buBlip>
                <a:blip r:embed="rId7"/>
              </a:buBlip>
            </a:pPr>
            <a:r>
              <a:rPr lang="en-US" sz="2000" dirty="0" smtClean="0">
                <a:solidFill>
                  <a:srgbClr val="000000"/>
                </a:solidFill>
              </a:rPr>
              <a:t>Similar results via group-delivered intervention by YMCA Staff (Am J </a:t>
            </a:r>
            <a:r>
              <a:rPr lang="en-US" sz="2000" dirty="0" err="1" smtClean="0">
                <a:solidFill>
                  <a:srgbClr val="000000"/>
                </a:solidFill>
              </a:rPr>
              <a:t>Prev</a:t>
            </a:r>
            <a:r>
              <a:rPr lang="en-US" sz="2000" dirty="0" smtClean="0">
                <a:solidFill>
                  <a:srgbClr val="000000"/>
                </a:solidFill>
              </a:rPr>
              <a:t> Med, 2008)</a:t>
            </a:r>
          </a:p>
          <a:p>
            <a:pPr eaLnBrk="1" hangingPunct="1">
              <a:buSzPct val="75000"/>
              <a:buFont typeface="Arial" pitchFamily="34" charset="0"/>
              <a:buBlip>
                <a:blip r:embed="rId7"/>
              </a:buBlip>
            </a:pPr>
            <a:endParaRPr lang="en-US" sz="2200" dirty="0" smtClean="0">
              <a:solidFill>
                <a:srgbClr val="000000"/>
              </a:solidFill>
              <a:latin typeface="Calibri" pitchFamily="34" charset="0"/>
            </a:endParaRPr>
          </a:p>
        </p:txBody>
      </p:sp>
      <p:sp>
        <p:nvSpPr>
          <p:cNvPr id="8" name="Rectangle 7"/>
          <p:cNvSpPr/>
          <p:nvPr/>
        </p:nvSpPr>
        <p:spPr>
          <a:xfrm>
            <a:off x="0" y="5283200"/>
            <a:ext cx="1257300" cy="646331"/>
          </a:xfrm>
          <a:prstGeom prst="rect">
            <a:avLst/>
          </a:prstGeom>
        </p:spPr>
        <p:txBody>
          <a:bodyPr wrap="square">
            <a:spAutoFit/>
          </a:bodyPr>
          <a:lstStyle/>
          <a:p>
            <a:r>
              <a:rPr lang="en-US" sz="1200" dirty="0">
                <a:solidFill>
                  <a:srgbClr val="FF0000"/>
                </a:solidFill>
                <a:latin typeface="Tahoma" panose="020B0604030504040204" pitchFamily="34" charset="0"/>
                <a:cs typeface="Tahoma" panose="020B0604030504040204" pitchFamily="34" charset="0"/>
              </a:rPr>
              <a:t>Objective(s):</a:t>
            </a:r>
          </a:p>
          <a:p>
            <a:r>
              <a:rPr lang="en-US" sz="1200" dirty="0" smtClean="0">
                <a:solidFill>
                  <a:srgbClr val="FF0000"/>
                </a:solidFill>
                <a:latin typeface="Tahoma" panose="020B0604030504040204" pitchFamily="34" charset="0"/>
                <a:cs typeface="Tahoma" panose="020B0604030504040204" pitchFamily="34" charset="0"/>
              </a:rPr>
              <a:t>NWS-9, NWS-18, PA-2</a:t>
            </a:r>
            <a:endParaRPr lang="en-US" sz="1200" dirty="0">
              <a:solidFill>
                <a:srgbClr val="FF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4812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 of research"/>
          <p:cNvPicPr>
            <a:picLocks noChangeAspect="1"/>
          </p:cNvPicPr>
          <p:nvPr/>
        </p:nvPicPr>
        <p:blipFill>
          <a:blip r:embed="rId3"/>
          <a:stretch>
            <a:fillRect/>
          </a:stretch>
        </p:blipFill>
        <p:spPr>
          <a:xfrm>
            <a:off x="994833" y="1447800"/>
            <a:ext cx="7988300" cy="4356100"/>
          </a:xfrm>
          <a:prstGeom prst="rect">
            <a:avLst/>
          </a:prstGeom>
        </p:spPr>
      </p:pic>
      <p:sp>
        <p:nvSpPr>
          <p:cNvPr id="12" name="Content Placeholder 12"/>
          <p:cNvSpPr txBox="1">
            <a:spLocks/>
          </p:cNvSpPr>
          <p:nvPr/>
        </p:nvSpPr>
        <p:spPr>
          <a:xfrm>
            <a:off x="6781800" y="3429000"/>
            <a:ext cx="2209800" cy="31242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Tahoma"/>
                <a:ea typeface="ＭＳ Ｐゴシック" pitchFamily="84" charset="-128"/>
                <a:cs typeface="Tahoma"/>
              </a:defRPr>
            </a:lvl1pPr>
            <a:lvl2pPr marL="623888" indent="-277813" algn="l" rtl="0" eaLnBrk="0" fontAlgn="base" hangingPunct="0">
              <a:spcBef>
                <a:spcPts val="600"/>
              </a:spcBef>
              <a:spcAft>
                <a:spcPct val="0"/>
              </a:spcAft>
              <a:buClr>
                <a:schemeClr val="tx1"/>
              </a:buClr>
              <a:buFont typeface="Calibri" pitchFamily="34" charset="0"/>
              <a:buChar char="–"/>
              <a:defRPr sz="2200">
                <a:solidFill>
                  <a:schemeClr val="tx1"/>
                </a:solidFill>
                <a:latin typeface="Tahoma"/>
                <a:ea typeface="ＭＳ Ｐゴシック" pitchFamily="84" charset="-128"/>
                <a:cs typeface="Tahoma"/>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000">
                <a:solidFill>
                  <a:schemeClr val="tx1"/>
                </a:solidFill>
                <a:latin typeface="Tahoma"/>
                <a:ea typeface="ＭＳ Ｐゴシック" pitchFamily="84" charset="-128"/>
                <a:cs typeface="Tahoma"/>
              </a:defRPr>
            </a:lvl3pPr>
            <a:lvl4pPr marL="1260475" indent="-287338" algn="l" rtl="0" eaLnBrk="0" fontAlgn="base" hangingPunct="0">
              <a:spcBef>
                <a:spcPts val="300"/>
              </a:spcBef>
              <a:spcAft>
                <a:spcPct val="0"/>
              </a:spcAft>
              <a:buClr>
                <a:schemeClr val="tx1"/>
              </a:buClr>
              <a:buFont typeface="Calibri" pitchFamily="34" charset="0"/>
              <a:buChar char="•"/>
              <a:defRPr sz="1800">
                <a:solidFill>
                  <a:schemeClr val="tx1"/>
                </a:solidFill>
                <a:latin typeface="Tahoma"/>
                <a:ea typeface="ＭＳ Ｐゴシック" pitchFamily="84" charset="-128"/>
                <a:cs typeface="Tahoma"/>
              </a:defRPr>
            </a:lvl4pPr>
            <a:lvl5pPr marL="1600200" indent="-287338" algn="l" rtl="0" eaLnBrk="0" fontAlgn="base" hangingPunct="0">
              <a:spcBef>
                <a:spcPts val="300"/>
              </a:spcBef>
              <a:spcAft>
                <a:spcPct val="0"/>
              </a:spcAft>
              <a:buClr>
                <a:schemeClr val="tx1"/>
              </a:buClr>
              <a:buFont typeface="Calibri" pitchFamily="34" charset="0"/>
              <a:buChar char="–"/>
              <a:defRPr sz="1600">
                <a:solidFill>
                  <a:schemeClr val="tx1"/>
                </a:solidFill>
                <a:latin typeface="Tahoma"/>
                <a:ea typeface="ＭＳ Ｐゴシック" pitchFamily="84" charset="-128"/>
                <a:cs typeface="Tahoma"/>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eaLnBrk="1" hangingPunct="1">
              <a:buSzPct val="75000"/>
              <a:buFont typeface="Arial" pitchFamily="34" charset="0"/>
              <a:buBlip>
                <a:blip r:embed="rId4"/>
              </a:buBlip>
            </a:pPr>
            <a:r>
              <a:rPr lang="en-US" sz="2000" dirty="0" smtClean="0">
                <a:solidFill>
                  <a:srgbClr val="000000"/>
                </a:solidFill>
              </a:rPr>
              <a:t>Similar results via group-delivered intervention through American Diabetes Association (</a:t>
            </a:r>
            <a:r>
              <a:rPr lang="en-US" sz="2000" dirty="0" err="1" smtClean="0">
                <a:solidFill>
                  <a:srgbClr val="000000"/>
                </a:solidFill>
              </a:rPr>
              <a:t>Diab</a:t>
            </a:r>
            <a:r>
              <a:rPr lang="en-US" sz="2000" dirty="0" smtClean="0">
                <a:solidFill>
                  <a:srgbClr val="000000"/>
                </a:solidFill>
              </a:rPr>
              <a:t> Care, 2011)</a:t>
            </a:r>
          </a:p>
          <a:p>
            <a:pPr eaLnBrk="1" hangingPunct="1">
              <a:buSzPct val="75000"/>
              <a:buFont typeface="Arial" pitchFamily="34" charset="0"/>
              <a:buBlip>
                <a:blip r:embed="rId4"/>
              </a:buBlip>
            </a:pPr>
            <a:endParaRPr lang="en-US" sz="2200" dirty="0" smtClean="0">
              <a:solidFill>
                <a:srgbClr val="000000"/>
              </a:solidFill>
              <a:latin typeface="Calibri" pitchFamily="34" charset="0"/>
            </a:endParaRPr>
          </a:p>
        </p:txBody>
      </p:sp>
      <p:sp>
        <p:nvSpPr>
          <p:cNvPr id="13" name="Rectangle 12"/>
          <p:cNvSpPr/>
          <p:nvPr/>
        </p:nvSpPr>
        <p:spPr>
          <a:xfrm>
            <a:off x="0" y="5283200"/>
            <a:ext cx="1257300" cy="646331"/>
          </a:xfrm>
          <a:prstGeom prst="rect">
            <a:avLst/>
          </a:prstGeom>
        </p:spPr>
        <p:txBody>
          <a:bodyPr wrap="square">
            <a:spAutoFit/>
          </a:bodyPr>
          <a:lstStyle/>
          <a:p>
            <a:r>
              <a:rPr lang="en-US" sz="1200" dirty="0">
                <a:solidFill>
                  <a:srgbClr val="FF0000"/>
                </a:solidFill>
                <a:latin typeface="Tahoma" panose="020B0604030504040204" pitchFamily="34" charset="0"/>
                <a:cs typeface="Tahoma" panose="020B0604030504040204" pitchFamily="34" charset="0"/>
              </a:rPr>
              <a:t>Objective(s):</a:t>
            </a:r>
          </a:p>
          <a:p>
            <a:r>
              <a:rPr lang="en-US" sz="1200" dirty="0" smtClean="0">
                <a:solidFill>
                  <a:srgbClr val="FF0000"/>
                </a:solidFill>
                <a:latin typeface="Tahoma" panose="020B0604030504040204" pitchFamily="34" charset="0"/>
                <a:cs typeface="Tahoma" panose="020B0604030504040204" pitchFamily="34" charset="0"/>
              </a:rPr>
              <a:t>NWS-9, NWS-18, PA-2</a:t>
            </a:r>
            <a:endParaRPr lang="en-US" sz="1200" dirty="0">
              <a:solidFill>
                <a:srgbClr val="FF0000"/>
              </a:solidFill>
              <a:latin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1257300" y="152400"/>
            <a:ext cx="7886700" cy="1066800"/>
          </a:xfrm>
        </p:spPr>
        <p:txBody>
          <a:bodyPr/>
          <a:lstStyle/>
          <a:p>
            <a:r>
              <a:rPr lang="en-US" dirty="0"/>
              <a:t>Examples of Research on</a:t>
            </a:r>
            <a:br>
              <a:rPr lang="en-US" dirty="0"/>
            </a:br>
            <a:r>
              <a:rPr lang="en-US" dirty="0"/>
              <a:t>Nutrition and Weight Status - </a:t>
            </a:r>
            <a:r>
              <a:rPr lang="en-US" dirty="0" smtClean="0"/>
              <a:t>Adults</a:t>
            </a:r>
            <a:endParaRPr lang="en-US" dirty="0"/>
          </a:p>
        </p:txBody>
      </p:sp>
    </p:spTree>
    <p:extLst>
      <p:ext uri="{BB962C8B-B14F-4D97-AF65-F5344CB8AC3E}">
        <p14:creationId xmlns:p14="http://schemas.microsoft.com/office/powerpoint/2010/main" val="3640281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The HEALTHY Study</a:t>
            </a:r>
          </a:p>
          <a:p>
            <a:pPr lvl="1"/>
            <a:r>
              <a:rPr lang="en-US" smtClean="0"/>
              <a:t>A school-based study to reduce risk factors for type 2 diabetes targeting food service, physical education, and behavior change</a:t>
            </a:r>
          </a:p>
          <a:p>
            <a:pPr lvl="1"/>
            <a:r>
              <a:rPr lang="en-US" smtClean="0"/>
              <a:t>Followed 4600 students from 6th – 8th grade, in 42 middle schools, &gt;50% minority, &gt;50% overweight or obese, low SES</a:t>
            </a:r>
          </a:p>
          <a:p>
            <a:pPr lvl="1"/>
            <a:r>
              <a:rPr lang="en-US" smtClean="0"/>
              <a:t>21% lower prevalence of obesity and lower BMI z-score, waist circumference, and fasting insulin levels in intervention schools</a:t>
            </a:r>
          </a:p>
          <a:p>
            <a:pPr lvl="1"/>
            <a:r>
              <a:rPr lang="en-US" smtClean="0"/>
              <a:t>No effect on the combined rate of overweight and obesity, which fell by 4% in both arms (NEJM, 2010)</a:t>
            </a:r>
          </a:p>
          <a:p>
            <a:endParaRPr lang="en-US" dirty="0" smtClean="0"/>
          </a:p>
        </p:txBody>
      </p:sp>
      <p:sp>
        <p:nvSpPr>
          <p:cNvPr id="7" name="Title 6"/>
          <p:cNvSpPr>
            <a:spLocks noGrp="1"/>
          </p:cNvSpPr>
          <p:nvPr>
            <p:ph type="title"/>
          </p:nvPr>
        </p:nvSpPr>
        <p:spPr/>
        <p:txBody>
          <a:bodyPr/>
          <a:lstStyle/>
          <a:p>
            <a:r>
              <a:rPr lang="en-US" dirty="0"/>
              <a:t>Examples of Research on</a:t>
            </a:r>
            <a:br>
              <a:rPr lang="en-US" dirty="0"/>
            </a:br>
            <a:r>
              <a:rPr lang="en-US" dirty="0"/>
              <a:t>Nutrition and Weight Status - </a:t>
            </a:r>
            <a:r>
              <a:rPr lang="en-US" dirty="0" smtClean="0"/>
              <a:t>Youth</a:t>
            </a:r>
            <a:endParaRPr lang="en-US" dirty="0"/>
          </a:p>
        </p:txBody>
      </p:sp>
      <p:pic>
        <p:nvPicPr>
          <p:cNvPr id="5" name="Picture 2" descr="healthy"/>
          <p:cNvPicPr>
            <a:picLocks noChangeAspect="1" noChangeArrowheads="1"/>
          </p:cNvPicPr>
          <p:nvPr/>
        </p:nvPicPr>
        <p:blipFill rotWithShape="1">
          <a:blip r:embed="rId3" cstate="screen"/>
          <a:srcRect b="24974"/>
          <a:stretch/>
        </p:blipFill>
        <p:spPr bwMode="auto">
          <a:xfrm>
            <a:off x="5975350" y="6185791"/>
            <a:ext cx="3105150" cy="582417"/>
          </a:xfrm>
          <a:prstGeom prst="rect">
            <a:avLst/>
          </a:prstGeom>
          <a:noFill/>
          <a:ln w="9525">
            <a:noFill/>
            <a:miter lim="800000"/>
            <a:headEnd/>
            <a:tailEnd/>
          </a:ln>
        </p:spPr>
      </p:pic>
      <p:sp>
        <p:nvSpPr>
          <p:cNvPr id="4" name="TextBox 3"/>
          <p:cNvSpPr txBox="1"/>
          <p:nvPr/>
        </p:nvSpPr>
        <p:spPr>
          <a:xfrm>
            <a:off x="1447800" y="6429654"/>
            <a:ext cx="2971800" cy="338554"/>
          </a:xfrm>
          <a:prstGeom prst="rect">
            <a:avLst/>
          </a:prstGeom>
          <a:noFill/>
        </p:spPr>
        <p:txBody>
          <a:bodyPr wrap="square" rtlCol="0">
            <a:spAutoFit/>
          </a:bodyPr>
          <a:lstStyle/>
          <a:p>
            <a:r>
              <a:rPr lang="en-US" sz="1600" dirty="0" smtClean="0">
                <a:solidFill>
                  <a:srgbClr val="000000"/>
                </a:solidFill>
                <a:latin typeface="Tahoma" panose="020B0604030504040204" pitchFamily="34" charset="0"/>
                <a:cs typeface="Tahoma" panose="020B0604030504040204" pitchFamily="34" charset="0"/>
              </a:rPr>
              <a:t>www.healthystudy.org</a:t>
            </a:r>
            <a:endParaRPr lang="en-US" sz="1600" dirty="0">
              <a:solidFill>
                <a:srgbClr val="000000"/>
              </a:solidFill>
              <a:latin typeface="Tahoma" panose="020B0604030504040204" pitchFamily="34" charset="0"/>
              <a:cs typeface="Tahoma" panose="020B0604030504040204" pitchFamily="34" charset="0"/>
            </a:endParaRPr>
          </a:p>
        </p:txBody>
      </p:sp>
      <p:sp>
        <p:nvSpPr>
          <p:cNvPr id="2" name="TextBox 1"/>
          <p:cNvSpPr txBox="1"/>
          <p:nvPr/>
        </p:nvSpPr>
        <p:spPr>
          <a:xfrm>
            <a:off x="0" y="5283200"/>
            <a:ext cx="1313345" cy="646331"/>
          </a:xfrm>
          <a:prstGeom prst="rect">
            <a:avLst/>
          </a:prstGeom>
          <a:noFill/>
        </p:spPr>
        <p:txBody>
          <a:bodyPr wrap="square" rtlCol="0">
            <a:spAutoFit/>
          </a:bodyPr>
          <a:lstStyle/>
          <a:p>
            <a:r>
              <a:rPr lang="en-US" sz="1200" dirty="0" smtClean="0">
                <a:solidFill>
                  <a:srgbClr val="FF0000"/>
                </a:solidFill>
                <a:latin typeface="Tahoma" panose="020B0604030504040204" pitchFamily="34" charset="0"/>
                <a:cs typeface="Tahoma" panose="020B0604030504040204" pitchFamily="34" charset="0"/>
              </a:rPr>
              <a:t>Objective(s):</a:t>
            </a:r>
          </a:p>
          <a:p>
            <a:r>
              <a:rPr lang="en-US" sz="1200" dirty="0" smtClean="0">
                <a:solidFill>
                  <a:srgbClr val="FF0000"/>
                </a:solidFill>
                <a:latin typeface="Tahoma" panose="020B0604030504040204" pitchFamily="34" charset="0"/>
                <a:cs typeface="Tahoma" panose="020B0604030504040204" pitchFamily="34" charset="0"/>
              </a:rPr>
              <a:t>NWS-10, NWS-14, NWS-15</a:t>
            </a:r>
            <a:endParaRPr lang="en-US" sz="1200" dirty="0">
              <a:solidFill>
                <a:srgbClr val="FF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0878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623175" cy="1066800"/>
          </a:xfrm>
        </p:spPr>
        <p:txBody>
          <a:bodyPr/>
          <a:lstStyle/>
          <a:p>
            <a:r>
              <a:rPr lang="en-US" b="1" dirty="0" smtClean="0"/>
              <a:t>Healthy People 2020 Evolves</a:t>
            </a:r>
            <a:endParaRPr lang="en-US" b="1" dirty="0"/>
          </a:p>
        </p:txBody>
      </p:sp>
      <p:pic>
        <p:nvPicPr>
          <p:cNvPr id="1026" name="Picture 2" descr="Timeline of public health events that have shaped Healthy People objectives over the decad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207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1371600" y="1447800"/>
            <a:ext cx="5943600" cy="5029200"/>
          </a:xfrm>
          <a:noFill/>
          <a:ln/>
          <a:scene3d>
            <a:camera prst="orthographicFront">
              <a:rot lat="0" lon="300000" rev="0"/>
            </a:camera>
            <a:lightRig rig="threePt" dir="t"/>
          </a:scene3d>
        </p:spPr>
        <p:txBody>
          <a:bodyPr/>
          <a:lstStyle/>
          <a:p>
            <a:pPr>
              <a:spcBef>
                <a:spcPts val="0"/>
              </a:spcBef>
            </a:pPr>
            <a:r>
              <a:rPr lang="en-US" dirty="0" smtClean="0">
                <a:latin typeface="Tahoma" panose="020B0604030504040204" pitchFamily="34" charset="0"/>
                <a:cs typeface="Tahoma" panose="020B0604030504040204" pitchFamily="34" charset="0"/>
              </a:rPr>
              <a:t>Obesity Related Behavioral Intervention Trials (ORBIT)</a:t>
            </a:r>
          </a:p>
          <a:p>
            <a:pPr lvl="1">
              <a:spcBef>
                <a:spcPts val="0"/>
              </a:spcBef>
            </a:pPr>
            <a:r>
              <a:rPr lang="en-US" sz="2000" dirty="0" smtClean="0">
                <a:latin typeface="Tahoma" panose="020B0604030504040204" pitchFamily="34" charset="0"/>
                <a:cs typeface="Tahoma" panose="020B0604030504040204" pitchFamily="34" charset="0"/>
              </a:rPr>
              <a:t>Translate </a:t>
            </a:r>
            <a:r>
              <a:rPr lang="en-US" sz="2000" dirty="0">
                <a:latin typeface="Tahoma" panose="020B0604030504040204" pitchFamily="34" charset="0"/>
                <a:cs typeface="Tahoma" panose="020B0604030504040204" pitchFamily="34" charset="0"/>
              </a:rPr>
              <a:t>findings from basic </a:t>
            </a:r>
            <a:r>
              <a:rPr lang="en-US" sz="2000" dirty="0" smtClean="0">
                <a:latin typeface="Tahoma" panose="020B0604030504040204" pitchFamily="34" charset="0"/>
                <a:cs typeface="Tahoma" panose="020B0604030504040204" pitchFamily="34" charset="0"/>
              </a:rPr>
              <a:t>behavioral research </a:t>
            </a:r>
            <a:r>
              <a:rPr lang="en-US" sz="2000" dirty="0">
                <a:latin typeface="Tahoma" panose="020B0604030504040204" pitchFamily="34" charset="0"/>
                <a:cs typeface="Tahoma" panose="020B0604030504040204" pitchFamily="34" charset="0"/>
              </a:rPr>
              <a:t>into more effective </a:t>
            </a:r>
            <a:r>
              <a:rPr lang="en-US" sz="2000" dirty="0" smtClean="0">
                <a:latin typeface="Tahoma" panose="020B0604030504040204" pitchFamily="34" charset="0"/>
                <a:cs typeface="Tahoma" panose="020B0604030504040204" pitchFamily="34" charset="0"/>
              </a:rPr>
              <a:t>interventions</a:t>
            </a:r>
          </a:p>
          <a:p>
            <a:pPr>
              <a:spcBef>
                <a:spcPts val="600"/>
              </a:spcBef>
            </a:pPr>
            <a:r>
              <a:rPr lang="en-US" dirty="0" smtClean="0">
                <a:latin typeface="Tahoma" panose="020B0604030504040204" pitchFamily="34" charset="0"/>
                <a:cs typeface="Tahoma" panose="020B0604030504040204" pitchFamily="34" charset="0"/>
              </a:rPr>
              <a:t>Early Adult Reduction of weight through </a:t>
            </a:r>
            <a:r>
              <a:rPr lang="en-US" dirty="0" err="1" smtClean="0">
                <a:latin typeface="Tahoma" panose="020B0604030504040204" pitchFamily="34" charset="0"/>
                <a:cs typeface="Tahoma" panose="020B0604030504040204" pitchFamily="34" charset="0"/>
              </a:rPr>
              <a:t>LifestYle</a:t>
            </a:r>
            <a:r>
              <a:rPr lang="en-US" dirty="0" smtClean="0">
                <a:latin typeface="Tahoma" panose="020B0604030504040204" pitchFamily="34" charset="0"/>
                <a:cs typeface="Tahoma" panose="020B0604030504040204" pitchFamily="34" charset="0"/>
              </a:rPr>
              <a:t> intervention (EARLY) Trials</a:t>
            </a:r>
          </a:p>
          <a:p>
            <a:pPr lvl="1"/>
            <a:r>
              <a:rPr lang="en-US" sz="2000" dirty="0" smtClean="0">
                <a:latin typeface="Tahoma" panose="020B0604030504040204" pitchFamily="34" charset="0"/>
                <a:cs typeface="Tahoma" panose="020B0604030504040204" pitchFamily="34" charset="0"/>
              </a:rPr>
              <a:t>Test </a:t>
            </a:r>
            <a:r>
              <a:rPr lang="en-US" sz="2000" dirty="0">
                <a:latin typeface="Tahoma" panose="020B0604030504040204" pitchFamily="34" charset="0"/>
                <a:cs typeface="Tahoma" panose="020B0604030504040204" pitchFamily="34" charset="0"/>
              </a:rPr>
              <a:t>innovative behavioral approaches for weight control in young adults</a:t>
            </a:r>
          </a:p>
          <a:p>
            <a:pPr>
              <a:spcBef>
                <a:spcPts val="600"/>
              </a:spcBef>
            </a:pPr>
            <a:r>
              <a:rPr lang="en-US" dirty="0" smtClean="0">
                <a:latin typeface="Tahoma" panose="020B0604030504040204" pitchFamily="34" charset="0"/>
                <a:cs typeface="Tahoma" panose="020B0604030504040204" pitchFamily="34" charset="0"/>
              </a:rPr>
              <a:t>Childhood </a:t>
            </a:r>
            <a:r>
              <a:rPr lang="en-US" dirty="0">
                <a:latin typeface="Tahoma" panose="020B0604030504040204" pitchFamily="34" charset="0"/>
                <a:cs typeface="Tahoma" panose="020B0604030504040204" pitchFamily="34" charset="0"/>
              </a:rPr>
              <a:t>Obesity Prevention and Treatment Research (COPTR</a:t>
            </a:r>
            <a:r>
              <a:rPr lang="en-US" dirty="0" smtClean="0">
                <a:latin typeface="Tahoma" panose="020B0604030504040204" pitchFamily="34" charset="0"/>
                <a:cs typeface="Tahoma" panose="020B0604030504040204" pitchFamily="34" charset="0"/>
              </a:rPr>
              <a:t>)</a:t>
            </a:r>
          </a:p>
          <a:p>
            <a:pPr lvl="1"/>
            <a:r>
              <a:rPr lang="en-US" sz="2000" dirty="0" smtClean="0">
                <a:latin typeface="Arial" pitchFamily="34" charset="0"/>
                <a:cs typeface="Arial" pitchFamily="34" charset="0"/>
              </a:rPr>
              <a:t>Test innovative behavioral approaches for weight gain prevention in children and youth</a:t>
            </a:r>
          </a:p>
          <a:p>
            <a:pPr>
              <a:lnSpc>
                <a:spcPct val="90000"/>
              </a:lnSpc>
            </a:pPr>
            <a:r>
              <a:rPr lang="en-US" b="0" dirty="0" smtClean="0">
                <a:latin typeface="Tahoma" panose="020B0604030504040204" pitchFamily="34" charset="0"/>
                <a:cs typeface="Tahoma" panose="020B0604030504040204" pitchFamily="34" charset="0"/>
              </a:rPr>
              <a:t>Status:  ongoing</a:t>
            </a:r>
          </a:p>
        </p:txBody>
      </p:sp>
      <p:grpSp>
        <p:nvGrpSpPr>
          <p:cNvPr id="4" name="Group 3" descr="partner logos"/>
          <p:cNvGrpSpPr/>
          <p:nvPr/>
        </p:nvGrpSpPr>
        <p:grpSpPr>
          <a:xfrm>
            <a:off x="7086600" y="1752600"/>
            <a:ext cx="1663732" cy="4229101"/>
            <a:chOff x="7086600" y="1752600"/>
            <a:chExt cx="1663732" cy="4229101"/>
          </a:xfrm>
        </p:grpSpPr>
        <p:pic>
          <p:nvPicPr>
            <p:cNvPr id="34818" name="Picture 2" descr="orbit logo"/>
            <p:cNvPicPr>
              <a:picLocks noChangeAspect="1" noChangeArrowheads="1"/>
            </p:cNvPicPr>
            <p:nvPr/>
          </p:nvPicPr>
          <p:blipFill>
            <a:blip r:embed="rId3"/>
            <a:srcRect/>
            <a:stretch>
              <a:fillRect/>
            </a:stretch>
          </p:blipFill>
          <p:spPr bwMode="auto">
            <a:xfrm>
              <a:off x="7239000" y="1752600"/>
              <a:ext cx="1443037" cy="478264"/>
            </a:xfrm>
            <a:prstGeom prst="rect">
              <a:avLst/>
            </a:prstGeom>
            <a:noFill/>
            <a:ln w="9525">
              <a:noFill/>
              <a:miter lim="800000"/>
              <a:headEnd/>
              <a:tailEnd/>
            </a:ln>
            <a:effectLst/>
          </p:spPr>
        </p:pic>
        <p:pic>
          <p:nvPicPr>
            <p:cNvPr id="10" name="Picture 9" descr="logo"/>
            <p:cNvPicPr/>
            <p:nvPr/>
          </p:nvPicPr>
          <p:blipFill>
            <a:blip r:embed="rId4" cstate="print"/>
            <a:srcRect/>
            <a:stretch>
              <a:fillRect/>
            </a:stretch>
          </p:blipFill>
          <p:spPr bwMode="auto">
            <a:xfrm>
              <a:off x="7924800" y="4648200"/>
              <a:ext cx="807894" cy="447259"/>
            </a:xfrm>
            <a:prstGeom prst="rect">
              <a:avLst/>
            </a:prstGeom>
            <a:noFill/>
          </p:spPr>
        </p:pic>
        <p:pic>
          <p:nvPicPr>
            <p:cNvPr id="13" name="Picture 12" descr="IMPACT_Logo_Tag_RGB.jpg&#10;Impact logo"/>
            <p:cNvPicPr/>
            <p:nvPr/>
          </p:nvPicPr>
          <p:blipFill>
            <a:blip r:embed="rId5" cstate="print"/>
            <a:srcRect/>
            <a:stretch>
              <a:fillRect/>
            </a:stretch>
          </p:blipFill>
          <p:spPr bwMode="auto">
            <a:xfrm>
              <a:off x="8001000" y="5486400"/>
              <a:ext cx="749332" cy="495301"/>
            </a:xfrm>
            <a:prstGeom prst="rect">
              <a:avLst/>
            </a:prstGeom>
            <a:noFill/>
            <a:ln w="9525">
              <a:noFill/>
              <a:miter lim="800000"/>
              <a:headEnd/>
              <a:tailEnd/>
            </a:ln>
          </p:spPr>
        </p:pic>
        <p:pic>
          <p:nvPicPr>
            <p:cNvPr id="16" name="Picture 15" descr="goals logo"/>
            <p:cNvPicPr/>
            <p:nvPr/>
          </p:nvPicPr>
          <p:blipFill>
            <a:blip r:embed="rId6" cstate="print"/>
            <a:srcRect/>
            <a:stretch>
              <a:fillRect/>
            </a:stretch>
          </p:blipFill>
          <p:spPr bwMode="auto">
            <a:xfrm>
              <a:off x="7086600" y="4648200"/>
              <a:ext cx="676709" cy="505239"/>
            </a:xfrm>
            <a:prstGeom prst="rect">
              <a:avLst/>
            </a:prstGeom>
            <a:noFill/>
            <a:ln w="9525">
              <a:noFill/>
              <a:miter lim="800000"/>
              <a:headEnd/>
              <a:tailEnd/>
            </a:ln>
          </p:spPr>
        </p:pic>
        <p:pic>
          <p:nvPicPr>
            <p:cNvPr id="17" name="Picture 16" descr="NetWorks"/>
            <p:cNvPicPr/>
            <p:nvPr/>
          </p:nvPicPr>
          <p:blipFill>
            <a:blip r:embed="rId7" cstate="print"/>
            <a:srcRect/>
            <a:stretch>
              <a:fillRect/>
            </a:stretch>
          </p:blipFill>
          <p:spPr bwMode="auto">
            <a:xfrm>
              <a:off x="7162800" y="5410200"/>
              <a:ext cx="552734" cy="515178"/>
            </a:xfrm>
            <a:prstGeom prst="rect">
              <a:avLst/>
            </a:prstGeom>
            <a:noFill/>
            <a:ln w="9525">
              <a:noFill/>
              <a:miter lim="800000"/>
              <a:headEnd/>
              <a:tailEnd/>
            </a:ln>
          </p:spPr>
        </p:pic>
        <p:pic>
          <p:nvPicPr>
            <p:cNvPr id="18" name="Picture 17" descr="EARLY-Logo-Final.png Early log&#10;"/>
            <p:cNvPicPr>
              <a:picLocks noChangeAspect="1"/>
            </p:cNvPicPr>
            <p:nvPr/>
          </p:nvPicPr>
          <p:blipFill>
            <a:blip r:embed="rId8" cstate="print"/>
            <a:stretch>
              <a:fillRect/>
            </a:stretch>
          </p:blipFill>
          <p:spPr>
            <a:xfrm>
              <a:off x="7315200" y="3048000"/>
              <a:ext cx="1408872" cy="770183"/>
            </a:xfrm>
            <a:prstGeom prst="rect">
              <a:avLst/>
            </a:prstGeom>
          </p:spPr>
        </p:pic>
      </p:grpSp>
      <p:sp>
        <p:nvSpPr>
          <p:cNvPr id="2" name="TextBox 1"/>
          <p:cNvSpPr txBox="1"/>
          <p:nvPr/>
        </p:nvSpPr>
        <p:spPr>
          <a:xfrm>
            <a:off x="1447800" y="6519446"/>
            <a:ext cx="6316021" cy="338554"/>
          </a:xfrm>
          <a:prstGeom prst="rect">
            <a:avLst/>
          </a:prstGeom>
          <a:noFill/>
        </p:spPr>
        <p:txBody>
          <a:bodyPr wrap="square" rtlCol="0">
            <a:spAutoFit/>
          </a:bodyPr>
          <a:lstStyle/>
          <a:p>
            <a:r>
              <a:rPr lang="en-US" sz="1600" dirty="0">
                <a:solidFill>
                  <a:srgbClr val="000000"/>
                </a:solidFill>
                <a:latin typeface="Tahoma" panose="020B0604030504040204" pitchFamily="34" charset="0"/>
                <a:cs typeface="Tahoma" panose="020B0604030504040204" pitchFamily="34" charset="0"/>
              </a:rPr>
              <a:t>http://</a:t>
            </a:r>
            <a:r>
              <a:rPr lang="en-US" sz="1600" dirty="0" err="1">
                <a:solidFill>
                  <a:srgbClr val="000000"/>
                </a:solidFill>
                <a:latin typeface="Tahoma" panose="020B0604030504040204" pitchFamily="34" charset="0"/>
                <a:cs typeface="Tahoma" panose="020B0604030504040204" pitchFamily="34" charset="0"/>
              </a:rPr>
              <a:t>www.nhlbi.nih.gov</a:t>
            </a:r>
            <a:r>
              <a:rPr lang="en-US" sz="1600" dirty="0">
                <a:solidFill>
                  <a:srgbClr val="000000"/>
                </a:solidFill>
                <a:latin typeface="Tahoma" panose="020B0604030504040204" pitchFamily="34" charset="0"/>
                <a:cs typeface="Tahoma" panose="020B0604030504040204" pitchFamily="34" charset="0"/>
              </a:rPr>
              <a:t>/resources/obesity/</a:t>
            </a:r>
            <a:r>
              <a:rPr lang="en-US" sz="1600" dirty="0" err="1">
                <a:solidFill>
                  <a:srgbClr val="000000"/>
                </a:solidFill>
                <a:latin typeface="Tahoma" panose="020B0604030504040204" pitchFamily="34" charset="0"/>
                <a:cs typeface="Tahoma" panose="020B0604030504040204" pitchFamily="34" charset="0"/>
              </a:rPr>
              <a:t>clinicaltrials.htm</a:t>
            </a:r>
            <a:endParaRPr lang="en-US" sz="1600" dirty="0">
              <a:solidFill>
                <a:srgbClr val="000000"/>
              </a:solidFill>
              <a:latin typeface="Tahoma" panose="020B0604030504040204" pitchFamily="34" charset="0"/>
              <a:cs typeface="Tahoma" panose="020B0604030504040204" pitchFamily="34" charset="0"/>
            </a:endParaRPr>
          </a:p>
        </p:txBody>
      </p:sp>
      <p:sp>
        <p:nvSpPr>
          <p:cNvPr id="14" name="Title 3"/>
          <p:cNvSpPr>
            <a:spLocks noGrp="1"/>
          </p:cNvSpPr>
          <p:nvPr>
            <p:ph type="title"/>
          </p:nvPr>
        </p:nvSpPr>
        <p:spPr>
          <a:xfrm>
            <a:off x="1371600" y="152400"/>
            <a:ext cx="7772400" cy="1066800"/>
          </a:xfrm>
        </p:spPr>
        <p:txBody>
          <a:bodyPr anchor="ctr"/>
          <a:lstStyle/>
          <a:p>
            <a:pPr algn="ctr"/>
            <a:r>
              <a:rPr lang="en-US" b="1" dirty="0">
                <a:latin typeface="Tahoma"/>
                <a:cs typeface="Tahoma"/>
              </a:rPr>
              <a:t>Examples of Research on</a:t>
            </a:r>
            <a:br>
              <a:rPr lang="en-US" b="1" dirty="0">
                <a:latin typeface="Tahoma"/>
                <a:cs typeface="Tahoma"/>
              </a:rPr>
            </a:br>
            <a:r>
              <a:rPr lang="en-US" b="1" dirty="0">
                <a:latin typeface="Tahoma"/>
                <a:cs typeface="Tahoma"/>
              </a:rPr>
              <a:t>Nutrition and Weight </a:t>
            </a:r>
            <a:r>
              <a:rPr lang="en-US" b="1" dirty="0" smtClean="0">
                <a:latin typeface="Tahoma"/>
                <a:cs typeface="Tahoma"/>
              </a:rPr>
              <a:t>Status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4717702"/>
            <a:ext cx="1371600" cy="1384995"/>
          </a:xfrm>
          <a:prstGeom prst="rect">
            <a:avLst/>
          </a:prstGeom>
        </p:spPr>
        <p:txBody>
          <a:bodyPr wrap="square">
            <a:spAutoFit/>
          </a:bodyPr>
          <a:lstStyle/>
          <a:p>
            <a:r>
              <a:rPr lang="en-US" sz="1200" dirty="0">
                <a:solidFill>
                  <a:srgbClr val="FF0000"/>
                </a:solidFill>
                <a:latin typeface="Tahoma" panose="020B0604030504040204" pitchFamily="34" charset="0"/>
                <a:cs typeface="Tahoma" panose="020B0604030504040204" pitchFamily="34" charset="0"/>
              </a:rPr>
              <a:t>Objective(s):</a:t>
            </a:r>
          </a:p>
          <a:p>
            <a:r>
              <a:rPr lang="en-US" sz="1200" dirty="0" smtClean="0">
                <a:solidFill>
                  <a:srgbClr val="FF0000"/>
                </a:solidFill>
                <a:latin typeface="Tahoma" panose="020B0604030504040204" pitchFamily="34" charset="0"/>
                <a:cs typeface="Tahoma" panose="020B0604030504040204" pitchFamily="34" charset="0"/>
              </a:rPr>
              <a:t>NWS-8, NWS-9, NWS-10, NWS-11, NWS-14, NWS-15, NWS-16, NWS-17, NWS-18</a:t>
            </a:r>
            <a:endParaRPr lang="en-US" sz="1200" dirty="0">
              <a:solidFill>
                <a:srgbClr val="FF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03062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1371600" y="1473200"/>
            <a:ext cx="7620000" cy="5232400"/>
          </a:xfrm>
        </p:spPr>
        <p:txBody>
          <a:bodyPr>
            <a:normAutofit/>
          </a:bodyPr>
          <a:lstStyle/>
          <a:p>
            <a:pPr eaLnBrk="1" hangingPunct="1">
              <a:defRPr/>
            </a:pPr>
            <a:r>
              <a:rPr lang="en-US" dirty="0">
                <a:latin typeface="Tahoma" panose="020B0604030504040204" pitchFamily="34" charset="0"/>
                <a:cs typeface="Tahoma" panose="020B0604030504040204" pitchFamily="34" charset="0"/>
              </a:rPr>
              <a:t>The Healthy Communities </a:t>
            </a:r>
            <a:r>
              <a:rPr lang="en-US" dirty="0" smtClean="0">
                <a:latin typeface="Tahoma" panose="020B0604030504040204" pitchFamily="34" charset="0"/>
                <a:cs typeface="Tahoma" panose="020B0604030504040204" pitchFamily="34" charset="0"/>
              </a:rPr>
              <a:t>Study: How </a:t>
            </a:r>
            <a:r>
              <a:rPr lang="en-US" dirty="0">
                <a:latin typeface="Tahoma" panose="020B0604030504040204" pitchFamily="34" charset="0"/>
                <a:cs typeface="Tahoma" panose="020B0604030504040204" pitchFamily="34" charset="0"/>
              </a:rPr>
              <a:t>Communities Shape Children’s </a:t>
            </a:r>
            <a:r>
              <a:rPr lang="en-US" dirty="0" smtClean="0">
                <a:latin typeface="Tahoma" panose="020B0604030504040204" pitchFamily="34" charset="0"/>
                <a:cs typeface="Tahoma" panose="020B0604030504040204" pitchFamily="34" charset="0"/>
              </a:rPr>
              <a:t>Health</a:t>
            </a:r>
          </a:p>
          <a:p>
            <a:pPr lvl="1" eaLnBrk="1" hangingPunct="1">
              <a:defRPr/>
            </a:pPr>
            <a:r>
              <a:rPr lang="en-US" sz="2200" dirty="0" smtClean="0">
                <a:latin typeface="Tahoma" panose="020B0604030504040204" pitchFamily="34" charset="0"/>
                <a:cs typeface="Tahoma" panose="020B0604030504040204" pitchFamily="34" charset="0"/>
              </a:rPr>
              <a:t>A five-year, nationwide study to identify characteristics of </a:t>
            </a:r>
            <a:r>
              <a:rPr lang="en-US" sz="2200" i="1" dirty="0" smtClean="0">
                <a:latin typeface="Tahoma" panose="020B0604030504040204" pitchFamily="34" charset="0"/>
                <a:cs typeface="Tahoma" panose="020B0604030504040204" pitchFamily="34" charset="0"/>
              </a:rPr>
              <a:t>existing</a:t>
            </a:r>
            <a:r>
              <a:rPr lang="en-US" sz="2200" dirty="0" smtClean="0">
                <a:latin typeface="Tahoma" panose="020B0604030504040204" pitchFamily="34" charset="0"/>
                <a:cs typeface="Tahoma" panose="020B0604030504040204" pitchFamily="34" charset="0"/>
              </a:rPr>
              <a:t> community programs and policies that may help reduce childhood obesity and improve dietary and physical activity behaviors.</a:t>
            </a:r>
          </a:p>
          <a:p>
            <a:pPr lvl="1" eaLnBrk="1" hangingPunct="1">
              <a:defRPr/>
            </a:pPr>
            <a:r>
              <a:rPr lang="en-US" sz="2200" dirty="0" smtClean="0">
                <a:latin typeface="Tahoma" panose="020B0604030504040204" pitchFamily="34" charset="0"/>
                <a:cs typeface="Tahoma" panose="020B0604030504040204" pitchFamily="34" charset="0"/>
              </a:rPr>
              <a:t>Collect </a:t>
            </a:r>
            <a:r>
              <a:rPr lang="en-US" sz="2200" dirty="0">
                <a:latin typeface="Tahoma" panose="020B0604030504040204" pitchFamily="34" charset="0"/>
                <a:cs typeface="Tahoma" panose="020B0604030504040204" pitchFamily="34" charset="0"/>
              </a:rPr>
              <a:t>retrospective and prospective data</a:t>
            </a:r>
          </a:p>
          <a:p>
            <a:pPr lvl="2">
              <a:defRPr/>
            </a:pPr>
            <a:r>
              <a:rPr lang="en-US" sz="2000" dirty="0" smtClean="0">
                <a:latin typeface="Tahoma" panose="020B0604030504040204" pitchFamily="34" charset="0"/>
                <a:cs typeface="Tahoma" panose="020B0604030504040204" pitchFamily="34" charset="0"/>
              </a:rPr>
              <a:t>Document programs/policies in 120 US communities</a:t>
            </a:r>
          </a:p>
          <a:p>
            <a:pPr lvl="2">
              <a:defRPr/>
            </a:pPr>
            <a:r>
              <a:rPr lang="en-US" sz="2000" dirty="0" smtClean="0">
                <a:latin typeface="Tahoma" panose="020B0604030504040204" pitchFamily="34" charset="0"/>
                <a:cs typeface="Tahoma" panose="020B0604030504040204" pitchFamily="34" charset="0"/>
              </a:rPr>
              <a:t>Measure BMI, diet, and physical activity in ~</a:t>
            </a:r>
            <a:r>
              <a:rPr lang="en-US" sz="2000" dirty="0">
                <a:latin typeface="Tahoma" panose="020B0604030504040204" pitchFamily="34" charset="0"/>
                <a:cs typeface="Tahoma" panose="020B0604030504040204" pitchFamily="34" charset="0"/>
              </a:rPr>
              <a:t>5,000 </a:t>
            </a:r>
            <a:r>
              <a:rPr lang="en-US" sz="2000" dirty="0" smtClean="0">
                <a:latin typeface="Tahoma" panose="020B0604030504040204" pitchFamily="34" charset="0"/>
                <a:cs typeface="Tahoma" panose="020B0604030504040204" pitchFamily="34" charset="0"/>
              </a:rPr>
              <a:t>elementary and middle </a:t>
            </a:r>
            <a:r>
              <a:rPr lang="en-US" sz="2000" dirty="0">
                <a:latin typeface="Tahoma" panose="020B0604030504040204" pitchFamily="34" charset="0"/>
                <a:cs typeface="Tahoma" panose="020B0604030504040204" pitchFamily="34" charset="0"/>
              </a:rPr>
              <a:t>school children</a:t>
            </a:r>
            <a:endParaRPr lang="en-US" sz="2000" dirty="0" smtClean="0">
              <a:latin typeface="Tahoma" panose="020B0604030504040204" pitchFamily="34" charset="0"/>
              <a:cs typeface="Tahoma" panose="020B0604030504040204" pitchFamily="34" charset="0"/>
            </a:endParaRPr>
          </a:p>
          <a:p>
            <a:pPr lvl="1">
              <a:defRPr/>
            </a:pPr>
            <a:r>
              <a:rPr lang="en-US" sz="2200" dirty="0" smtClean="0">
                <a:latin typeface="Tahoma" panose="020B0604030504040204" pitchFamily="34" charset="0"/>
                <a:cs typeface="Tahoma" panose="020B0604030504040204" pitchFamily="34" charset="0"/>
              </a:rPr>
              <a:t>Partners:  NHLBI, NCI, NIDDK, NICHD, OBSSR, CDC, RWJ</a:t>
            </a:r>
            <a:endParaRPr lang="en-US" sz="2200" dirty="0">
              <a:latin typeface="Tahoma" panose="020B0604030504040204" pitchFamily="34" charset="0"/>
              <a:cs typeface="Tahoma" panose="020B0604030504040204" pitchFamily="34" charset="0"/>
            </a:endParaRPr>
          </a:p>
          <a:p>
            <a:pPr lvl="1">
              <a:defRPr/>
            </a:pPr>
            <a:r>
              <a:rPr lang="en-US" sz="2200" dirty="0" smtClean="0">
                <a:latin typeface="Tahoma" panose="020B0604030504040204" pitchFamily="34" charset="0"/>
                <a:cs typeface="Tahoma" panose="020B0604030504040204" pitchFamily="34" charset="0"/>
              </a:rPr>
              <a:t>Status</a:t>
            </a:r>
            <a:r>
              <a:rPr lang="en-US" sz="2200" dirty="0">
                <a:latin typeface="Tahoma" panose="020B0604030504040204" pitchFamily="34" charset="0"/>
                <a:cs typeface="Tahoma" panose="020B0604030504040204" pitchFamily="34" charset="0"/>
              </a:rPr>
              <a:t>:  </a:t>
            </a:r>
            <a:r>
              <a:rPr lang="en-US" sz="2200" dirty="0" smtClean="0">
                <a:latin typeface="Tahoma" panose="020B0604030504040204" pitchFamily="34" charset="0"/>
                <a:cs typeface="Tahoma" panose="020B0604030504040204" pitchFamily="34" charset="0"/>
              </a:rPr>
              <a:t>ongoing</a:t>
            </a:r>
            <a:endParaRPr lang="en-US" sz="2400" dirty="0" smtClean="0"/>
          </a:p>
          <a:p>
            <a:pPr>
              <a:defRPr/>
            </a:pPr>
            <a:endParaRPr lang="en-US" sz="2800" dirty="0" smtClean="0"/>
          </a:p>
        </p:txBody>
      </p:sp>
      <p:sp>
        <p:nvSpPr>
          <p:cNvPr id="6" name="Title 3"/>
          <p:cNvSpPr>
            <a:spLocks noGrp="1"/>
          </p:cNvSpPr>
          <p:nvPr>
            <p:ph type="title"/>
          </p:nvPr>
        </p:nvSpPr>
        <p:spPr>
          <a:xfrm>
            <a:off x="1371600" y="152400"/>
            <a:ext cx="7772400" cy="1066800"/>
          </a:xfrm>
        </p:spPr>
        <p:txBody>
          <a:bodyPr anchor="ctr"/>
          <a:lstStyle/>
          <a:p>
            <a:pPr algn="ctr"/>
            <a:r>
              <a:rPr lang="en-US" b="1" dirty="0">
                <a:latin typeface="Tahoma"/>
                <a:cs typeface="Tahoma"/>
              </a:rPr>
              <a:t>Examples of Research on</a:t>
            </a:r>
            <a:br>
              <a:rPr lang="en-US" b="1" dirty="0">
                <a:latin typeface="Tahoma"/>
                <a:cs typeface="Tahoma"/>
              </a:rPr>
            </a:br>
            <a:r>
              <a:rPr lang="en-US" b="1" dirty="0">
                <a:latin typeface="Tahoma"/>
                <a:cs typeface="Tahoma"/>
              </a:rPr>
              <a:t>Nutrition and Weight Status - Youth</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524000" y="6488668"/>
            <a:ext cx="6629400" cy="338554"/>
          </a:xfrm>
          <a:prstGeom prst="rect">
            <a:avLst/>
          </a:prstGeom>
          <a:noFill/>
        </p:spPr>
        <p:txBody>
          <a:bodyPr wrap="square" rtlCol="0">
            <a:spAutoFit/>
          </a:bodyPr>
          <a:lstStyle/>
          <a:p>
            <a:r>
              <a:rPr lang="en-US" sz="1600" dirty="0">
                <a:solidFill>
                  <a:srgbClr val="000000"/>
                </a:solidFill>
                <a:latin typeface="Tahoma" panose="020B0604030504040204" pitchFamily="34" charset="0"/>
                <a:cs typeface="Tahoma" panose="020B0604030504040204" pitchFamily="34" charset="0"/>
              </a:rPr>
              <a:t>http://</a:t>
            </a:r>
            <a:r>
              <a:rPr lang="en-US" sz="1600" dirty="0" err="1">
                <a:solidFill>
                  <a:srgbClr val="000000"/>
                </a:solidFill>
                <a:latin typeface="Tahoma" panose="020B0604030504040204" pitchFamily="34" charset="0"/>
                <a:cs typeface="Tahoma" panose="020B0604030504040204" pitchFamily="34" charset="0"/>
              </a:rPr>
              <a:t>www.nhlbi.nih.gov</a:t>
            </a:r>
            <a:r>
              <a:rPr lang="en-US" sz="1600" dirty="0">
                <a:solidFill>
                  <a:srgbClr val="000000"/>
                </a:solidFill>
                <a:latin typeface="Tahoma" panose="020B0604030504040204" pitchFamily="34" charset="0"/>
                <a:cs typeface="Tahoma" panose="020B0604030504040204" pitchFamily="34" charset="0"/>
              </a:rPr>
              <a:t>/resources/obesity/pop-studies/</a:t>
            </a:r>
            <a:r>
              <a:rPr lang="en-US" sz="1600" dirty="0" err="1">
                <a:solidFill>
                  <a:srgbClr val="000000"/>
                </a:solidFill>
                <a:latin typeface="Tahoma" panose="020B0604030504040204" pitchFamily="34" charset="0"/>
                <a:cs typeface="Tahoma" panose="020B0604030504040204" pitchFamily="34" charset="0"/>
              </a:rPr>
              <a:t>hcs.htm</a:t>
            </a:r>
            <a:endParaRPr lang="en-US" sz="1600" dirty="0">
              <a:solidFill>
                <a:srgbClr val="00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6959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47800" y="1464733"/>
            <a:ext cx="7543800" cy="5240868"/>
          </a:xfrm>
        </p:spPr>
        <p:txBody>
          <a:bodyPr>
            <a:normAutofit/>
          </a:bodyPr>
          <a:lstStyle/>
          <a:p>
            <a:r>
              <a:rPr lang="en-US" dirty="0" smtClean="0">
                <a:latin typeface="Tahoma"/>
                <a:cs typeface="Tahoma"/>
              </a:rPr>
              <a:t>R01-HL060712; Dietary </a:t>
            </a:r>
            <a:r>
              <a:rPr lang="en-US" dirty="0">
                <a:latin typeface="Tahoma"/>
                <a:cs typeface="Tahoma"/>
              </a:rPr>
              <a:t>Patterns and Risk of Cardiovascular </a:t>
            </a:r>
            <a:r>
              <a:rPr lang="en-US" dirty="0" smtClean="0">
                <a:latin typeface="Tahoma"/>
                <a:cs typeface="Tahoma"/>
              </a:rPr>
              <a:t>Disease; Frank </a:t>
            </a:r>
            <a:r>
              <a:rPr lang="en-US" dirty="0">
                <a:latin typeface="Tahoma"/>
                <a:cs typeface="Tahoma"/>
              </a:rPr>
              <a:t>Hu, Harvard </a:t>
            </a:r>
            <a:r>
              <a:rPr lang="en-US" dirty="0" smtClean="0">
                <a:latin typeface="Tahoma"/>
                <a:cs typeface="Tahoma"/>
              </a:rPr>
              <a:t>University</a:t>
            </a:r>
          </a:p>
          <a:p>
            <a:pPr lvl="1"/>
            <a:r>
              <a:rPr lang="en-US" sz="2200" dirty="0" smtClean="0">
                <a:latin typeface="Tahoma"/>
                <a:cs typeface="Tahoma"/>
              </a:rPr>
              <a:t>Test the hypothesis that higher diet quality is inversely associated with long-term weight gain</a:t>
            </a:r>
          </a:p>
          <a:p>
            <a:pPr lvl="1"/>
            <a:r>
              <a:rPr lang="en-US" sz="2200" dirty="0" smtClean="0">
                <a:latin typeface="Tahoma"/>
                <a:cs typeface="Tahoma"/>
              </a:rPr>
              <a:t>Diet quality measured by Healthy </a:t>
            </a:r>
            <a:r>
              <a:rPr lang="en-US" sz="2200" dirty="0">
                <a:latin typeface="Tahoma"/>
                <a:cs typeface="Tahoma"/>
              </a:rPr>
              <a:t>Eating </a:t>
            </a:r>
            <a:r>
              <a:rPr lang="en-US" sz="2200" dirty="0" smtClean="0">
                <a:latin typeface="Tahoma"/>
                <a:cs typeface="Tahoma"/>
              </a:rPr>
              <a:t>Index, Mediterranean Diet, </a:t>
            </a:r>
            <a:r>
              <a:rPr lang="en-US" sz="2200" dirty="0">
                <a:latin typeface="Tahoma"/>
                <a:cs typeface="Tahoma"/>
              </a:rPr>
              <a:t>Dietary Approaches to Stop Hypertension [DASH], Food Quality Score </a:t>
            </a:r>
            <a:r>
              <a:rPr lang="en-US" sz="2200" dirty="0" smtClean="0">
                <a:latin typeface="Tahoma"/>
                <a:cs typeface="Tahoma"/>
              </a:rPr>
              <a:t>(FQS).</a:t>
            </a:r>
          </a:p>
          <a:p>
            <a:pPr lvl="1"/>
            <a:r>
              <a:rPr lang="en-US" sz="2200" dirty="0" smtClean="0">
                <a:latin typeface="Tahoma"/>
                <a:cs typeface="Tahoma"/>
              </a:rPr>
              <a:t>Explore biological </a:t>
            </a:r>
            <a:r>
              <a:rPr lang="en-US" sz="2200" dirty="0">
                <a:latin typeface="Tahoma"/>
                <a:cs typeface="Tahoma"/>
              </a:rPr>
              <a:t>pathways that </a:t>
            </a:r>
            <a:r>
              <a:rPr lang="en-US" sz="2200" dirty="0" smtClean="0">
                <a:latin typeface="Tahoma"/>
                <a:cs typeface="Tahoma"/>
              </a:rPr>
              <a:t>mediate </a:t>
            </a:r>
            <a:r>
              <a:rPr lang="en-US" sz="2200" dirty="0">
                <a:latin typeface="Tahoma"/>
                <a:cs typeface="Tahoma"/>
              </a:rPr>
              <a:t>the effects of diet quality on weight </a:t>
            </a:r>
            <a:r>
              <a:rPr lang="en-US" sz="2200" dirty="0" smtClean="0">
                <a:latin typeface="Tahoma"/>
                <a:cs typeface="Tahoma"/>
              </a:rPr>
              <a:t>change and the long-term </a:t>
            </a:r>
            <a:r>
              <a:rPr lang="en-US" sz="2200" dirty="0">
                <a:latin typeface="Tahoma"/>
                <a:cs typeface="Tahoma"/>
              </a:rPr>
              <a:t>relationships between change in diet quality and changes in </a:t>
            </a:r>
            <a:r>
              <a:rPr lang="en-US" sz="2200" dirty="0" smtClean="0">
                <a:latin typeface="Tahoma"/>
                <a:cs typeface="Tahoma"/>
              </a:rPr>
              <a:t>biomarkers.</a:t>
            </a:r>
          </a:p>
          <a:p>
            <a:pPr lvl="1"/>
            <a:r>
              <a:rPr lang="en-US" sz="2200" dirty="0" smtClean="0">
                <a:latin typeface="Tahoma"/>
                <a:cs typeface="Tahoma"/>
              </a:rPr>
              <a:t>Status:  ongoing </a:t>
            </a:r>
            <a:endParaRPr lang="en-US" sz="2200" dirty="0" smtClean="0"/>
          </a:p>
        </p:txBody>
      </p:sp>
      <p:sp>
        <p:nvSpPr>
          <p:cNvPr id="5" name="Title 3"/>
          <p:cNvSpPr>
            <a:spLocks noGrp="1"/>
          </p:cNvSpPr>
          <p:nvPr>
            <p:ph type="title"/>
          </p:nvPr>
        </p:nvSpPr>
        <p:spPr>
          <a:xfrm>
            <a:off x="1371600" y="152400"/>
            <a:ext cx="7772400" cy="1066800"/>
          </a:xfrm>
        </p:spPr>
        <p:txBody>
          <a:bodyPr anchor="ctr"/>
          <a:lstStyle/>
          <a:p>
            <a:pPr algn="ctr"/>
            <a:r>
              <a:rPr lang="en-US" b="1" dirty="0">
                <a:latin typeface="Tahoma"/>
                <a:cs typeface="Tahoma"/>
              </a:rPr>
              <a:t>Examples of Research on</a:t>
            </a:r>
            <a:br>
              <a:rPr lang="en-US" b="1" dirty="0">
                <a:latin typeface="Tahoma"/>
                <a:cs typeface="Tahoma"/>
              </a:rPr>
            </a:br>
            <a:r>
              <a:rPr lang="en-US" b="1" dirty="0">
                <a:latin typeface="Tahoma"/>
                <a:cs typeface="Tahoma"/>
              </a:rPr>
              <a:t>Nutrition and Weight Status - </a:t>
            </a:r>
            <a:r>
              <a:rPr lang="en-US" b="1" dirty="0" smtClean="0">
                <a:latin typeface="Tahoma"/>
                <a:cs typeface="Tahoma"/>
              </a:rPr>
              <a:t>Adults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371600" y="6519446"/>
            <a:ext cx="7772400" cy="338554"/>
          </a:xfrm>
          <a:prstGeom prst="rect">
            <a:avLst/>
          </a:prstGeom>
          <a:noFill/>
        </p:spPr>
        <p:txBody>
          <a:bodyPr wrap="square" rtlCol="0">
            <a:spAutoFit/>
          </a:bodyPr>
          <a:lstStyle/>
          <a:p>
            <a:r>
              <a:rPr lang="en-US" sz="1600" dirty="0">
                <a:solidFill>
                  <a:srgbClr val="000000"/>
                </a:solidFill>
                <a:latin typeface="Tahoma" panose="020B0604030504040204" pitchFamily="34" charset="0"/>
                <a:cs typeface="Tahoma" panose="020B0604030504040204" pitchFamily="34" charset="0"/>
              </a:rPr>
              <a:t>http://projectreporter.nih.gov/reporter.cfm</a:t>
            </a:r>
          </a:p>
        </p:txBody>
      </p:sp>
    </p:spTree>
    <p:extLst>
      <p:ext uri="{BB962C8B-B14F-4D97-AF65-F5344CB8AC3E}">
        <p14:creationId xmlns:p14="http://schemas.microsoft.com/office/powerpoint/2010/main" val="3709942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447800"/>
            <a:ext cx="7772400" cy="5257800"/>
          </a:xfrm>
        </p:spPr>
        <p:txBody>
          <a:bodyPr>
            <a:normAutofit/>
          </a:bodyPr>
          <a:lstStyle/>
          <a:p>
            <a:r>
              <a:rPr lang="en-US" dirty="0" smtClean="0">
                <a:latin typeface="Tahoma" panose="020B0604030504040204" pitchFamily="34" charset="0"/>
                <a:cs typeface="Tahoma" panose="020B0604030504040204" pitchFamily="34" charset="0"/>
              </a:rPr>
              <a:t>Population-Focused Research</a:t>
            </a:r>
          </a:p>
          <a:p>
            <a:pPr lvl="1"/>
            <a:r>
              <a:rPr lang="en-US" sz="2200" dirty="0" smtClean="0">
                <a:latin typeface="Tahoma" panose="020B0604030504040204" pitchFamily="34" charset="0"/>
                <a:cs typeface="Tahoma" panose="020B0604030504040204" pitchFamily="34" charset="0"/>
              </a:rPr>
              <a:t>R01-HL114283; Promoting </a:t>
            </a:r>
            <a:r>
              <a:rPr lang="en-US" sz="2200" dirty="0">
                <a:latin typeface="Tahoma" panose="020B0604030504040204" pitchFamily="34" charset="0"/>
                <a:cs typeface="Tahoma" panose="020B0604030504040204" pitchFamily="34" charset="0"/>
              </a:rPr>
              <a:t>Physical Activity in High Poverty </a:t>
            </a:r>
            <a:r>
              <a:rPr lang="en-US" sz="2200" dirty="0" smtClean="0">
                <a:latin typeface="Tahoma" panose="020B0604030504040204" pitchFamily="34" charset="0"/>
                <a:cs typeface="Tahoma" panose="020B0604030504040204" pitchFamily="34" charset="0"/>
              </a:rPr>
              <a:t>Neighborhoods; Deborah Cohen, PhD, RAND Corporation</a:t>
            </a:r>
            <a:endParaRPr lang="en-US" sz="2200" dirty="0">
              <a:latin typeface="Tahoma" panose="020B0604030504040204" pitchFamily="34" charset="0"/>
              <a:cs typeface="Tahoma" panose="020B0604030504040204" pitchFamily="34" charset="0"/>
            </a:endParaRPr>
          </a:p>
          <a:p>
            <a:pPr lvl="1"/>
            <a:r>
              <a:rPr lang="en-US" sz="2200" dirty="0">
                <a:latin typeface="Tahoma" panose="020B0604030504040204" pitchFamily="34" charset="0"/>
                <a:cs typeface="Tahoma" panose="020B0604030504040204" pitchFamily="34" charset="0"/>
              </a:rPr>
              <a:t>Aim: </a:t>
            </a:r>
            <a:r>
              <a:rPr lang="en-US" sz="2200" dirty="0" smtClean="0">
                <a:latin typeface="Tahoma" panose="020B0604030504040204" pitchFamily="34" charset="0"/>
                <a:cs typeface="Tahoma" panose="020B0604030504040204" pitchFamily="34" charset="0"/>
              </a:rPr>
              <a:t>To </a:t>
            </a:r>
            <a:r>
              <a:rPr lang="en-US" sz="2200" dirty="0">
                <a:latin typeface="Tahoma" panose="020B0604030504040204" pitchFamily="34" charset="0"/>
                <a:cs typeface="Tahoma" panose="020B0604030504040204" pitchFamily="34" charset="0"/>
              </a:rPr>
              <a:t>determine whether the provision of opportunities for physical activity in parks in low income neighborhoods can increase park use and park-based physical activity</a:t>
            </a:r>
          </a:p>
          <a:p>
            <a:pPr lvl="1"/>
            <a:r>
              <a:rPr lang="en-US" sz="2200" dirty="0" smtClean="0">
                <a:latin typeface="Tahoma" panose="020B0604030504040204" pitchFamily="34" charset="0"/>
                <a:cs typeface="Tahoma" panose="020B0604030504040204" pitchFamily="34" charset="0"/>
              </a:rPr>
              <a:t>Status: </a:t>
            </a:r>
            <a:r>
              <a:rPr lang="en-US" sz="2200" dirty="0">
                <a:latin typeface="Tahoma" panose="020B0604030504040204" pitchFamily="34" charset="0"/>
                <a:cs typeface="Tahoma" panose="020B0604030504040204" pitchFamily="34" charset="0"/>
              </a:rPr>
              <a:t>Ongoing</a:t>
            </a:r>
          </a:p>
          <a:p>
            <a:endParaRPr lang="en-US" dirty="0"/>
          </a:p>
        </p:txBody>
      </p:sp>
      <p:sp>
        <p:nvSpPr>
          <p:cNvPr id="3" name="Title 2"/>
          <p:cNvSpPr>
            <a:spLocks noGrp="1"/>
          </p:cNvSpPr>
          <p:nvPr>
            <p:ph type="title"/>
          </p:nvPr>
        </p:nvSpPr>
        <p:spPr>
          <a:xfrm>
            <a:off x="1371600" y="152400"/>
            <a:ext cx="7772400" cy="1066800"/>
          </a:xfrm>
        </p:spPr>
        <p:txBody>
          <a:bodyPr anchor="ctr"/>
          <a:lstStyle/>
          <a:p>
            <a:pPr algn="ctr"/>
            <a:r>
              <a:rPr lang="en-US" b="1" dirty="0" smtClean="0">
                <a:latin typeface="Tahoma"/>
                <a:cs typeface="Tahoma"/>
              </a:rPr>
              <a:t>Examples of Physical</a:t>
            </a:r>
            <a:br>
              <a:rPr lang="en-US" b="1" dirty="0" smtClean="0">
                <a:latin typeface="Tahoma"/>
                <a:cs typeface="Tahoma"/>
              </a:rPr>
            </a:br>
            <a:r>
              <a:rPr lang="en-US" b="1" dirty="0" smtClean="0">
                <a:latin typeface="Tahoma"/>
                <a:cs typeface="Tahoma"/>
              </a:rPr>
              <a:t>Activity Research</a:t>
            </a:r>
            <a:endParaRPr lang="en-US" b="1" dirty="0">
              <a:latin typeface="Tahoma"/>
              <a:cs typeface="Tahoma"/>
            </a:endParaRPr>
          </a:p>
        </p:txBody>
      </p:sp>
      <p:sp>
        <p:nvSpPr>
          <p:cNvPr id="4" name="TextBox 3"/>
          <p:cNvSpPr txBox="1"/>
          <p:nvPr/>
        </p:nvSpPr>
        <p:spPr>
          <a:xfrm>
            <a:off x="1371600" y="6519446"/>
            <a:ext cx="6172200" cy="338554"/>
          </a:xfrm>
          <a:prstGeom prst="rect">
            <a:avLst/>
          </a:prstGeom>
          <a:noFill/>
        </p:spPr>
        <p:txBody>
          <a:bodyPr wrap="square" rtlCol="0">
            <a:spAutoFit/>
          </a:bodyPr>
          <a:lstStyle/>
          <a:p>
            <a:r>
              <a:rPr lang="en-US" sz="1600" dirty="0">
                <a:solidFill>
                  <a:srgbClr val="000000"/>
                </a:solidFill>
                <a:latin typeface="Tahoma" panose="020B0604030504040204" pitchFamily="34" charset="0"/>
                <a:cs typeface="Tahoma" panose="020B0604030504040204" pitchFamily="34" charset="0"/>
              </a:rPr>
              <a:t>http://projectreporter.nih.gov/reporter.cfm</a:t>
            </a:r>
          </a:p>
        </p:txBody>
      </p:sp>
      <p:sp>
        <p:nvSpPr>
          <p:cNvPr id="5" name="Rectangle 4"/>
          <p:cNvSpPr/>
          <p:nvPr/>
        </p:nvSpPr>
        <p:spPr>
          <a:xfrm>
            <a:off x="50800" y="5291667"/>
            <a:ext cx="1257300" cy="461665"/>
          </a:xfrm>
          <a:prstGeom prst="rect">
            <a:avLst/>
          </a:prstGeom>
        </p:spPr>
        <p:txBody>
          <a:bodyPr wrap="square">
            <a:spAutoFit/>
          </a:bodyPr>
          <a:lstStyle/>
          <a:p>
            <a:r>
              <a:rPr lang="en-US" sz="1200" dirty="0">
                <a:solidFill>
                  <a:srgbClr val="FF0000"/>
                </a:solidFill>
                <a:latin typeface="Tahoma" panose="020B0604030504040204" pitchFamily="34" charset="0"/>
                <a:cs typeface="Tahoma" panose="020B0604030504040204" pitchFamily="34" charset="0"/>
              </a:rPr>
              <a:t>Objective(s):</a:t>
            </a:r>
          </a:p>
          <a:p>
            <a:r>
              <a:rPr lang="en-US" sz="1200" dirty="0" smtClean="0">
                <a:solidFill>
                  <a:srgbClr val="FF0000"/>
                </a:solidFill>
                <a:latin typeface="Tahoma" panose="020B0604030504040204" pitchFamily="34" charset="0"/>
                <a:cs typeface="Tahoma" panose="020B0604030504040204" pitchFamily="34" charset="0"/>
              </a:rPr>
              <a:t>PA-1, PA-2</a:t>
            </a:r>
            <a:endParaRPr lang="en-US" sz="1200" dirty="0">
              <a:solidFill>
                <a:srgbClr val="FF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3191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481666"/>
            <a:ext cx="7620000" cy="5223933"/>
          </a:xfrm>
        </p:spPr>
        <p:txBody>
          <a:bodyPr>
            <a:normAutofit/>
          </a:bodyPr>
          <a:lstStyle/>
          <a:p>
            <a:r>
              <a:rPr lang="en-US" dirty="0">
                <a:latin typeface="Tahoma" panose="020B0604030504040204" pitchFamily="34" charset="0"/>
                <a:cs typeface="Tahoma" panose="020B0604030504040204" pitchFamily="34" charset="0"/>
              </a:rPr>
              <a:t>Methods- and </a:t>
            </a:r>
            <a:r>
              <a:rPr lang="en-US" dirty="0" smtClean="0">
                <a:latin typeface="Tahoma" panose="020B0604030504040204" pitchFamily="34" charset="0"/>
                <a:cs typeface="Tahoma" panose="020B0604030504040204" pitchFamily="34" charset="0"/>
              </a:rPr>
              <a:t>Measurement-Focused Research</a:t>
            </a:r>
            <a:endParaRPr lang="en-US" dirty="0">
              <a:latin typeface="Tahoma" panose="020B0604030504040204" pitchFamily="34" charset="0"/>
              <a:cs typeface="Tahoma" panose="020B0604030504040204" pitchFamily="34" charset="0"/>
            </a:endParaRPr>
          </a:p>
          <a:p>
            <a:pPr lvl="1"/>
            <a:r>
              <a:rPr lang="en-US" sz="2200" dirty="0" smtClean="0">
                <a:latin typeface="Tahoma" panose="020B0604030504040204" pitchFamily="34" charset="0"/>
                <a:cs typeface="Tahoma" panose="020B0604030504040204" pitchFamily="34" charset="0"/>
              </a:rPr>
              <a:t>R01-HL111195;  Physical </a:t>
            </a:r>
            <a:r>
              <a:rPr lang="en-US" sz="2200" dirty="0">
                <a:latin typeface="Tahoma" panose="020B0604030504040204" pitchFamily="34" charset="0"/>
                <a:cs typeface="Tahoma" panose="020B0604030504040204" pitchFamily="34" charset="0"/>
              </a:rPr>
              <a:t>Activity Patterns via New Dimension-Informative Cluster </a:t>
            </a:r>
            <a:r>
              <a:rPr lang="en-US" sz="2200" dirty="0" smtClean="0">
                <a:latin typeface="Tahoma" panose="020B0604030504040204" pitchFamily="34" charset="0"/>
                <a:cs typeface="Tahoma" panose="020B0604030504040204" pitchFamily="34" charset="0"/>
              </a:rPr>
              <a:t>Models; Ken Cheung, PhD, Columbia University</a:t>
            </a:r>
          </a:p>
          <a:p>
            <a:pPr lvl="1"/>
            <a:r>
              <a:rPr lang="en-US" sz="2200" dirty="0" smtClean="0">
                <a:latin typeface="Tahoma" panose="020B0604030504040204" pitchFamily="34" charset="0"/>
                <a:cs typeface="Tahoma" panose="020B0604030504040204" pitchFamily="34" charset="0"/>
              </a:rPr>
              <a:t>Aim: To </a:t>
            </a:r>
            <a:r>
              <a:rPr lang="en-US" sz="2200" dirty="0">
                <a:latin typeface="Tahoma" panose="020B0604030504040204" pitchFamily="34" charset="0"/>
                <a:cs typeface="Tahoma" panose="020B0604030504040204" pitchFamily="34" charset="0"/>
              </a:rPr>
              <a:t>develop new </a:t>
            </a:r>
            <a:r>
              <a:rPr lang="en-US" sz="2200" dirty="0" smtClean="0">
                <a:latin typeface="Tahoma" panose="020B0604030504040204" pitchFamily="34" charset="0"/>
                <a:cs typeface="Tahoma" panose="020B0604030504040204" pitchFamily="34" charset="0"/>
              </a:rPr>
              <a:t>methods and identify patterns of physical activity that can be used as predictors </a:t>
            </a:r>
            <a:r>
              <a:rPr lang="en-US" sz="2200" dirty="0">
                <a:latin typeface="Tahoma" panose="020B0604030504040204" pitchFamily="34" charset="0"/>
                <a:cs typeface="Tahoma" panose="020B0604030504040204" pitchFamily="34" charset="0"/>
              </a:rPr>
              <a:t>of </a:t>
            </a:r>
            <a:r>
              <a:rPr lang="en-US" sz="2200" dirty="0" smtClean="0">
                <a:latin typeface="Tahoma" panose="020B0604030504040204" pitchFamily="34" charset="0"/>
                <a:cs typeface="Tahoma" panose="020B0604030504040204" pitchFamily="34" charset="0"/>
              </a:rPr>
              <a:t>health outcomes.</a:t>
            </a:r>
          </a:p>
          <a:p>
            <a:pPr lvl="1"/>
            <a:r>
              <a:rPr lang="en-US" sz="2200" dirty="0" smtClean="0">
                <a:latin typeface="Tahoma" panose="020B0604030504040204" pitchFamily="34" charset="0"/>
                <a:cs typeface="Tahoma" panose="020B0604030504040204" pitchFamily="34" charset="0"/>
              </a:rPr>
              <a:t>Status:  Ongoing</a:t>
            </a:r>
            <a:endParaRPr lang="en-US" sz="2200" dirty="0">
              <a:latin typeface="Tahoma" panose="020B0604030504040204" pitchFamily="34" charset="0"/>
              <a:cs typeface="Tahoma" panose="020B0604030504040204" pitchFamily="34" charset="0"/>
            </a:endParaRPr>
          </a:p>
        </p:txBody>
      </p:sp>
      <p:sp>
        <p:nvSpPr>
          <p:cNvPr id="4" name="Title 3"/>
          <p:cNvSpPr>
            <a:spLocks noGrp="1"/>
          </p:cNvSpPr>
          <p:nvPr>
            <p:ph type="title"/>
          </p:nvPr>
        </p:nvSpPr>
        <p:spPr>
          <a:xfrm>
            <a:off x="1371600" y="152400"/>
            <a:ext cx="7772400" cy="1066800"/>
          </a:xfrm>
        </p:spPr>
        <p:txBody>
          <a:bodyPr anchor="ctr"/>
          <a:lstStyle/>
          <a:p>
            <a:pPr algn="ctr"/>
            <a:r>
              <a:rPr lang="en-US" b="1" dirty="0">
                <a:latin typeface="Tahoma"/>
                <a:cs typeface="Tahoma"/>
              </a:rPr>
              <a:t>Examples of Physical</a:t>
            </a:r>
            <a:br>
              <a:rPr lang="en-US" b="1" dirty="0">
                <a:latin typeface="Tahoma"/>
                <a:cs typeface="Tahoma"/>
              </a:rPr>
            </a:br>
            <a:r>
              <a:rPr lang="en-US" b="1" dirty="0">
                <a:latin typeface="Tahoma"/>
                <a:cs typeface="Tahoma"/>
              </a:rPr>
              <a:t>Activity Research</a:t>
            </a:r>
          </a:p>
        </p:txBody>
      </p:sp>
      <p:sp>
        <p:nvSpPr>
          <p:cNvPr id="6" name="TextBox 5"/>
          <p:cNvSpPr txBox="1"/>
          <p:nvPr/>
        </p:nvSpPr>
        <p:spPr>
          <a:xfrm>
            <a:off x="1600200" y="6488668"/>
            <a:ext cx="6553200" cy="338554"/>
          </a:xfrm>
          <a:prstGeom prst="rect">
            <a:avLst/>
          </a:prstGeom>
          <a:noFill/>
        </p:spPr>
        <p:txBody>
          <a:bodyPr wrap="square" rtlCol="0">
            <a:spAutoFit/>
          </a:bodyPr>
          <a:lstStyle/>
          <a:p>
            <a:r>
              <a:rPr lang="en-US" sz="1600" dirty="0">
                <a:solidFill>
                  <a:srgbClr val="000000"/>
                </a:solidFill>
                <a:latin typeface="Tahoma" panose="020B0604030504040204" pitchFamily="34" charset="0"/>
                <a:cs typeface="Tahoma" panose="020B0604030504040204" pitchFamily="34" charset="0"/>
              </a:rPr>
              <a:t>http://projectreporter.nih.gov/reporter.cfm</a:t>
            </a:r>
          </a:p>
        </p:txBody>
      </p:sp>
    </p:spTree>
    <p:extLst>
      <p:ext uri="{BB962C8B-B14F-4D97-AF65-F5344CB8AC3E}">
        <p14:creationId xmlns:p14="http://schemas.microsoft.com/office/powerpoint/2010/main" val="1157056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447800"/>
            <a:ext cx="7620000" cy="5257800"/>
          </a:xfrm>
        </p:spPr>
        <p:txBody>
          <a:bodyPr>
            <a:normAutofit/>
          </a:bodyPr>
          <a:lstStyle/>
          <a:p>
            <a:r>
              <a:rPr lang="en-US" dirty="0" smtClean="0">
                <a:latin typeface="Tahoma" panose="020B0604030504040204" pitchFamily="34" charset="0"/>
                <a:cs typeface="Tahoma" panose="020B0604030504040204" pitchFamily="34" charset="0"/>
              </a:rPr>
              <a:t>Individual-Focused Research </a:t>
            </a:r>
          </a:p>
          <a:p>
            <a:pPr lvl="1"/>
            <a:r>
              <a:rPr lang="en-US" sz="2200" dirty="0" smtClean="0">
                <a:latin typeface="Tahoma" panose="020B0604030504040204" pitchFamily="34" charset="0"/>
                <a:cs typeface="Tahoma" panose="020B0604030504040204" pitchFamily="34" charset="0"/>
              </a:rPr>
              <a:t>R01-HL109429; </a:t>
            </a:r>
            <a:r>
              <a:rPr lang="en-US" sz="2200" dirty="0" err="1" smtClean="0">
                <a:latin typeface="Tahoma" panose="020B0604030504040204" pitchFamily="34" charset="0"/>
                <a:cs typeface="Tahoma" panose="020B0604030504040204" pitchFamily="34" charset="0"/>
              </a:rPr>
              <a:t>Prosocial</a:t>
            </a:r>
            <a:r>
              <a:rPr lang="en-US" sz="2200" dirty="0" smtClean="0">
                <a:latin typeface="Tahoma" panose="020B0604030504040204" pitchFamily="34" charset="0"/>
                <a:cs typeface="Tahoma" panose="020B0604030504040204" pitchFamily="34" charset="0"/>
              </a:rPr>
              <a:t> </a:t>
            </a:r>
            <a:r>
              <a:rPr lang="en-US" sz="2200" dirty="0">
                <a:latin typeface="Tahoma" panose="020B0604030504040204" pitchFamily="34" charset="0"/>
                <a:cs typeface="Tahoma" panose="020B0604030504040204" pitchFamily="34" charset="0"/>
              </a:rPr>
              <a:t>Behavior and Volunteerism to Promote Physical Activity in Older </a:t>
            </a:r>
            <a:r>
              <a:rPr lang="en-US" sz="2200" dirty="0" smtClean="0">
                <a:latin typeface="Tahoma" panose="020B0604030504040204" pitchFamily="34" charset="0"/>
                <a:cs typeface="Tahoma" panose="020B0604030504040204" pitchFamily="34" charset="0"/>
              </a:rPr>
              <a:t>Adults; Capri Foy, PhD, Wake Forest University</a:t>
            </a:r>
            <a:endParaRPr lang="en-US" sz="2200" dirty="0">
              <a:latin typeface="Tahoma" panose="020B0604030504040204" pitchFamily="34" charset="0"/>
              <a:cs typeface="Tahoma" panose="020B0604030504040204" pitchFamily="34" charset="0"/>
            </a:endParaRPr>
          </a:p>
          <a:p>
            <a:pPr lvl="1"/>
            <a:r>
              <a:rPr lang="en-US" sz="2200" dirty="0" smtClean="0">
                <a:latin typeface="Tahoma" panose="020B0604030504040204" pitchFamily="34" charset="0"/>
                <a:cs typeface="Tahoma" panose="020B0604030504040204" pitchFamily="34" charset="0"/>
              </a:rPr>
              <a:t>Aim: To determine </a:t>
            </a:r>
            <a:r>
              <a:rPr lang="en-US" sz="2200" dirty="0">
                <a:latin typeface="Tahoma" panose="020B0604030504040204" pitchFamily="34" charset="0"/>
                <a:cs typeface="Tahoma" panose="020B0604030504040204" pitchFamily="34" charset="0"/>
              </a:rPr>
              <a:t>whether </a:t>
            </a:r>
            <a:r>
              <a:rPr lang="en-US" sz="2200" i="1" dirty="0" err="1">
                <a:latin typeface="Tahoma" panose="020B0604030504040204" pitchFamily="34" charset="0"/>
                <a:cs typeface="Tahoma" panose="020B0604030504040204" pitchFamily="34" charset="0"/>
              </a:rPr>
              <a:t>prosocial</a:t>
            </a:r>
            <a:r>
              <a:rPr lang="en-US" sz="2200" i="1" dirty="0">
                <a:latin typeface="Tahoma" panose="020B0604030504040204" pitchFamily="34" charset="0"/>
                <a:cs typeface="Tahoma" panose="020B0604030504040204" pitchFamily="34" charset="0"/>
              </a:rPr>
              <a:t> behavior</a:t>
            </a:r>
            <a:r>
              <a:rPr lang="en-US" sz="2200" dirty="0">
                <a:latin typeface="Tahoma" panose="020B0604030504040204" pitchFamily="34" charset="0"/>
                <a:cs typeface="Tahoma" panose="020B0604030504040204" pitchFamily="34" charset="0"/>
              </a:rPr>
              <a:t>, defined </a:t>
            </a:r>
            <a:r>
              <a:rPr lang="en-US" sz="2200" dirty="0" smtClean="0">
                <a:latin typeface="Tahoma" panose="020B0604030504040204" pitchFamily="34" charset="0"/>
                <a:cs typeface="Tahoma" panose="020B0604030504040204" pitchFamily="34" charset="0"/>
              </a:rPr>
              <a:t>as voluntary </a:t>
            </a:r>
            <a:r>
              <a:rPr lang="en-US" sz="2200" dirty="0">
                <a:latin typeface="Tahoma" panose="020B0604030504040204" pitchFamily="34" charset="0"/>
                <a:cs typeface="Tahoma" panose="020B0604030504040204" pitchFamily="34" charset="0"/>
              </a:rPr>
              <a:t>behavior that benefits others, can be used to help </a:t>
            </a:r>
            <a:r>
              <a:rPr lang="en-US" sz="2200" dirty="0" smtClean="0">
                <a:latin typeface="Tahoma" panose="020B0604030504040204" pitchFamily="34" charset="0"/>
                <a:cs typeface="Tahoma" panose="020B0604030504040204" pitchFamily="34" charset="0"/>
              </a:rPr>
              <a:t>older adults </a:t>
            </a:r>
            <a:r>
              <a:rPr lang="en-US" sz="2200" dirty="0">
                <a:latin typeface="Tahoma" panose="020B0604030504040204" pitchFamily="34" charset="0"/>
                <a:cs typeface="Tahoma" panose="020B0604030504040204" pitchFamily="34" charset="0"/>
              </a:rPr>
              <a:t>begin and continue </a:t>
            </a:r>
            <a:r>
              <a:rPr lang="en-US" sz="2200" dirty="0" smtClean="0">
                <a:latin typeface="Tahoma" panose="020B0604030504040204" pitchFamily="34" charset="0"/>
                <a:cs typeface="Tahoma" panose="020B0604030504040204" pitchFamily="34" charset="0"/>
              </a:rPr>
              <a:t>a regular </a:t>
            </a:r>
            <a:r>
              <a:rPr lang="en-US" sz="2200" dirty="0">
                <a:latin typeface="Tahoma" panose="020B0604030504040204" pitchFamily="34" charset="0"/>
                <a:cs typeface="Tahoma" panose="020B0604030504040204" pitchFamily="34" charset="0"/>
              </a:rPr>
              <a:t>physical activity program</a:t>
            </a:r>
            <a:r>
              <a:rPr lang="en-US" sz="2200" dirty="0" smtClean="0">
                <a:latin typeface="Tahoma" panose="020B0604030504040204" pitchFamily="34" charset="0"/>
                <a:cs typeface="Tahoma" panose="020B0604030504040204" pitchFamily="34" charset="0"/>
              </a:rPr>
              <a:t>.</a:t>
            </a:r>
          </a:p>
          <a:p>
            <a:pPr lvl="1"/>
            <a:r>
              <a:rPr lang="en-US" sz="2200" dirty="0" smtClean="0">
                <a:latin typeface="Tahoma" panose="020B0604030504040204" pitchFamily="34" charset="0"/>
                <a:cs typeface="Tahoma" panose="020B0604030504040204" pitchFamily="34" charset="0"/>
              </a:rPr>
              <a:t>Results: Ongoing</a:t>
            </a:r>
            <a:endParaRPr lang="en-US" sz="2200" dirty="0">
              <a:latin typeface="Tahoma" panose="020B0604030504040204" pitchFamily="34" charset="0"/>
              <a:cs typeface="Tahoma" panose="020B0604030504040204" pitchFamily="34" charset="0"/>
            </a:endParaRPr>
          </a:p>
        </p:txBody>
      </p:sp>
      <p:sp>
        <p:nvSpPr>
          <p:cNvPr id="5" name="Title 3"/>
          <p:cNvSpPr>
            <a:spLocks noGrp="1"/>
          </p:cNvSpPr>
          <p:nvPr>
            <p:ph type="title"/>
          </p:nvPr>
        </p:nvSpPr>
        <p:spPr>
          <a:xfrm>
            <a:off x="1371600" y="152400"/>
            <a:ext cx="7772400" cy="1066800"/>
          </a:xfrm>
        </p:spPr>
        <p:txBody>
          <a:bodyPr anchor="ctr"/>
          <a:lstStyle/>
          <a:p>
            <a:pPr algn="ctr"/>
            <a:r>
              <a:rPr lang="en-US" b="1" dirty="0">
                <a:latin typeface="Tahoma"/>
                <a:cs typeface="Tahoma"/>
              </a:rPr>
              <a:t>Examples of Physical</a:t>
            </a:r>
            <a:br>
              <a:rPr lang="en-US" b="1" dirty="0">
                <a:latin typeface="Tahoma"/>
                <a:cs typeface="Tahoma"/>
              </a:rPr>
            </a:br>
            <a:r>
              <a:rPr lang="en-US" b="1" dirty="0">
                <a:latin typeface="Tahoma"/>
                <a:cs typeface="Tahoma"/>
              </a:rPr>
              <a:t>Activity </a:t>
            </a:r>
            <a:r>
              <a:rPr lang="en-US" b="1" dirty="0" smtClean="0">
                <a:latin typeface="Tahoma"/>
                <a:cs typeface="Tahoma"/>
              </a:rPr>
              <a:t>Research - Adults</a:t>
            </a:r>
            <a:endParaRPr lang="en-US" b="1" dirty="0">
              <a:latin typeface="Tahoma"/>
              <a:cs typeface="Tahoma"/>
            </a:endParaRPr>
          </a:p>
        </p:txBody>
      </p:sp>
      <p:sp>
        <p:nvSpPr>
          <p:cNvPr id="6" name="TextBox 5"/>
          <p:cNvSpPr txBox="1"/>
          <p:nvPr/>
        </p:nvSpPr>
        <p:spPr>
          <a:xfrm>
            <a:off x="1447800" y="6342776"/>
            <a:ext cx="6553200" cy="338554"/>
          </a:xfrm>
          <a:prstGeom prst="rect">
            <a:avLst/>
          </a:prstGeom>
          <a:noFill/>
        </p:spPr>
        <p:txBody>
          <a:bodyPr wrap="square" rtlCol="0">
            <a:spAutoFit/>
          </a:bodyPr>
          <a:lstStyle/>
          <a:p>
            <a:r>
              <a:rPr lang="en-US" sz="1600" dirty="0">
                <a:solidFill>
                  <a:srgbClr val="000000"/>
                </a:solidFill>
                <a:latin typeface="Tahoma" panose="020B0604030504040204" pitchFamily="34" charset="0"/>
                <a:cs typeface="Tahoma" panose="020B0604030504040204" pitchFamily="34" charset="0"/>
              </a:rPr>
              <a:t>http://projectreporter.nih.gov/reporter.cfm</a:t>
            </a:r>
          </a:p>
        </p:txBody>
      </p:sp>
      <p:sp>
        <p:nvSpPr>
          <p:cNvPr id="3" name="Rectangle 2"/>
          <p:cNvSpPr/>
          <p:nvPr/>
        </p:nvSpPr>
        <p:spPr>
          <a:xfrm>
            <a:off x="50800" y="5283201"/>
            <a:ext cx="1143000" cy="461665"/>
          </a:xfrm>
          <a:prstGeom prst="rect">
            <a:avLst/>
          </a:prstGeom>
        </p:spPr>
        <p:txBody>
          <a:bodyPr wrap="square">
            <a:spAutoFit/>
          </a:bodyPr>
          <a:lstStyle/>
          <a:p>
            <a:r>
              <a:rPr lang="en-US" sz="1200" dirty="0">
                <a:solidFill>
                  <a:srgbClr val="FF0000"/>
                </a:solidFill>
                <a:latin typeface="Tahoma" panose="020B0604030504040204" pitchFamily="34" charset="0"/>
                <a:cs typeface="Tahoma" panose="020B0604030504040204" pitchFamily="34" charset="0"/>
              </a:rPr>
              <a:t>Objective(s):</a:t>
            </a:r>
          </a:p>
          <a:p>
            <a:r>
              <a:rPr lang="en-US" sz="1200" dirty="0">
                <a:solidFill>
                  <a:srgbClr val="FF0000"/>
                </a:solidFill>
                <a:latin typeface="Tahoma" panose="020B0604030504040204" pitchFamily="34" charset="0"/>
                <a:cs typeface="Tahoma" panose="020B0604030504040204" pitchFamily="34" charset="0"/>
              </a:rPr>
              <a:t>PA-2</a:t>
            </a:r>
          </a:p>
        </p:txBody>
      </p:sp>
    </p:spTree>
    <p:extLst>
      <p:ext uri="{BB962C8B-B14F-4D97-AF65-F5344CB8AC3E}">
        <p14:creationId xmlns:p14="http://schemas.microsoft.com/office/powerpoint/2010/main" val="13581572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371600" y="152400"/>
            <a:ext cx="7772400" cy="1066800"/>
          </a:xfrm>
        </p:spPr>
        <p:txBody>
          <a:bodyPr anchor="ctr"/>
          <a:lstStyle/>
          <a:p>
            <a:pPr algn="ctr" eaLnBrk="1" hangingPunct="1"/>
            <a:r>
              <a:rPr lang="en-US" sz="3200" b="1" dirty="0" smtClean="0">
                <a:latin typeface="Tahoma"/>
                <a:cs typeface="Tahoma"/>
              </a:rPr>
              <a:t>Examples of Data Resources and Surveys</a:t>
            </a:r>
            <a:r>
              <a:rPr lang="en-US" b="1" dirty="0">
                <a:latin typeface="Tahoma"/>
                <a:cs typeface="Tahoma"/>
              </a:rPr>
              <a:t> </a:t>
            </a:r>
            <a:r>
              <a:rPr lang="en-US" sz="3200" b="1" dirty="0" smtClean="0">
                <a:latin typeface="Tahoma"/>
                <a:cs typeface="Tahoma"/>
              </a:rPr>
              <a:t>for NWS and PA</a:t>
            </a:r>
            <a:endParaRPr lang="en-US" sz="3200" b="1" dirty="0">
              <a:latin typeface="Tahoma"/>
              <a:cs typeface="Tahoma"/>
            </a:endParaRPr>
          </a:p>
        </p:txBody>
      </p:sp>
      <p:sp>
        <p:nvSpPr>
          <p:cNvPr id="3" name="Content Placeholder 2"/>
          <p:cNvSpPr>
            <a:spLocks noGrp="1"/>
          </p:cNvSpPr>
          <p:nvPr>
            <p:ph idx="1"/>
          </p:nvPr>
        </p:nvSpPr>
        <p:spPr>
          <a:xfrm>
            <a:off x="1371600" y="1447800"/>
            <a:ext cx="7620000" cy="5257800"/>
          </a:xfrm>
        </p:spPr>
        <p:txBody>
          <a:bodyPr>
            <a:noAutofit/>
          </a:bodyPr>
          <a:lstStyle/>
          <a:p>
            <a:pPr eaLnBrk="1" hangingPunct="1">
              <a:spcBef>
                <a:spcPts val="600"/>
              </a:spcBef>
            </a:pPr>
            <a:r>
              <a:rPr lang="en-US" dirty="0" smtClean="0">
                <a:latin typeface="Tahoma" panose="020B0604030504040204" pitchFamily="34" charset="0"/>
                <a:cs typeface="Tahoma" panose="020B0604030504040204" pitchFamily="34" charset="0"/>
              </a:rPr>
              <a:t>Support for NHANES physical activity, sleep and strength components </a:t>
            </a:r>
            <a:r>
              <a:rPr lang="en-US" sz="2000" dirty="0">
                <a:latin typeface="Tahoma" panose="020B0604030504040204" pitchFamily="34" charset="0"/>
                <a:cs typeface="Tahoma" panose="020B0604030504040204" pitchFamily="34" charset="0"/>
                <a:hlinkClick r:id="rId3"/>
              </a:rPr>
              <a:t>http://appliedresearch.cancer.gov/nhanes</a:t>
            </a:r>
            <a:r>
              <a:rPr lang="en-US" sz="2000" dirty="0">
                <a:latin typeface="Tahoma" panose="020B0604030504040204" pitchFamily="34" charset="0"/>
                <a:cs typeface="Tahoma" panose="020B0604030504040204" pitchFamily="34" charset="0"/>
              </a:rPr>
              <a:t> </a:t>
            </a:r>
          </a:p>
          <a:p>
            <a:pPr eaLnBrk="1" hangingPunct="1">
              <a:spcBef>
                <a:spcPts val="600"/>
              </a:spcBef>
            </a:pPr>
            <a:r>
              <a:rPr lang="en-US" dirty="0" smtClean="0">
                <a:latin typeface="Tahoma" panose="020B0604030504040204" pitchFamily="34" charset="0"/>
                <a:cs typeface="Tahoma" panose="020B0604030504040204" pitchFamily="34" charset="0"/>
              </a:rPr>
              <a:t>NHIS </a:t>
            </a:r>
            <a:r>
              <a:rPr lang="en-US" dirty="0">
                <a:latin typeface="Tahoma" panose="020B0604030504040204" pitchFamily="34" charset="0"/>
                <a:cs typeface="Tahoma" panose="020B0604030504040204" pitchFamily="34" charset="0"/>
              </a:rPr>
              <a:t>Cancer Control Supplement </a:t>
            </a:r>
            <a:r>
              <a:rPr lang="en-US" sz="2000" dirty="0">
                <a:latin typeface="Tahoma" panose="020B0604030504040204" pitchFamily="34" charset="0"/>
                <a:cs typeface="Tahoma" panose="020B0604030504040204" pitchFamily="34" charset="0"/>
                <a:hlinkClick r:id="rId4"/>
              </a:rPr>
              <a:t>http://appliedresearch.cancer.gov/nhis</a:t>
            </a:r>
            <a:r>
              <a:rPr lang="en-US" sz="2000" dirty="0">
                <a:latin typeface="Tahoma" panose="020B0604030504040204" pitchFamily="34" charset="0"/>
                <a:cs typeface="Tahoma" panose="020B0604030504040204" pitchFamily="34" charset="0"/>
              </a:rPr>
              <a:t> </a:t>
            </a:r>
          </a:p>
          <a:p>
            <a:pPr eaLnBrk="1" hangingPunct="1">
              <a:spcBef>
                <a:spcPts val="600"/>
              </a:spcBef>
            </a:pPr>
            <a:r>
              <a:rPr lang="en-US" dirty="0" smtClean="0">
                <a:latin typeface="Tahoma" panose="020B0604030504040204" pitchFamily="34" charset="0"/>
                <a:cs typeface="Tahoma" panose="020B0604030504040204" pitchFamily="34" charset="0"/>
              </a:rPr>
              <a:t>HINTS </a:t>
            </a:r>
            <a:r>
              <a:rPr lang="en-US" dirty="0">
                <a:latin typeface="Tahoma" panose="020B0604030504040204" pitchFamily="34" charset="0"/>
                <a:cs typeface="Tahoma" panose="020B0604030504040204" pitchFamily="34" charset="0"/>
              </a:rPr>
              <a:t>Health Promotion Module: </a:t>
            </a:r>
            <a:r>
              <a:rPr lang="en-US" dirty="0" smtClean="0">
                <a:latin typeface="Tahoma" panose="020B0604030504040204" pitchFamily="34" charset="0"/>
                <a:cs typeface="Tahoma" panose="020B0604030504040204" pitchFamily="34" charset="0"/>
              </a:rPr>
              <a:t>Monitors public understanding of recommendations for physical activity, nutrition, and weight </a:t>
            </a:r>
            <a:r>
              <a:rPr lang="en-US" sz="2000" dirty="0">
                <a:latin typeface="Tahoma" panose="020B0604030504040204" pitchFamily="34" charset="0"/>
                <a:cs typeface="Tahoma" panose="020B0604030504040204" pitchFamily="34" charset="0"/>
                <a:hlinkClick r:id="rId5"/>
              </a:rPr>
              <a:t>http://hints.cancer.gov</a:t>
            </a:r>
            <a:r>
              <a:rPr lang="en-US" sz="2000" dirty="0">
                <a:latin typeface="Tahoma" panose="020B0604030504040204" pitchFamily="34" charset="0"/>
                <a:cs typeface="Tahoma" panose="020B0604030504040204" pitchFamily="34" charset="0"/>
              </a:rPr>
              <a:t> </a:t>
            </a:r>
          </a:p>
          <a:p>
            <a:pPr eaLnBrk="1" hangingPunct="1">
              <a:spcBef>
                <a:spcPts val="600"/>
              </a:spcBef>
            </a:pPr>
            <a:r>
              <a:rPr lang="en-US" dirty="0" smtClean="0">
                <a:latin typeface="Tahoma" panose="020B0604030504040204" pitchFamily="34" charset="0"/>
                <a:cs typeface="Tahoma" panose="020B0604030504040204" pitchFamily="34" charset="0"/>
              </a:rPr>
              <a:t>Family </a:t>
            </a:r>
            <a:r>
              <a:rPr lang="en-US" dirty="0">
                <a:latin typeface="Tahoma" panose="020B0604030504040204" pitchFamily="34" charset="0"/>
                <a:cs typeface="Tahoma" panose="020B0604030504040204" pitchFamily="34" charset="0"/>
              </a:rPr>
              <a:t>Life, Activity, Sun, Health and Eating (FLASHE) Study </a:t>
            </a:r>
            <a:r>
              <a:rPr lang="en-US" sz="2000" dirty="0">
                <a:latin typeface="Tahoma" panose="020B0604030504040204" pitchFamily="34" charset="0"/>
                <a:cs typeface="Tahoma" panose="020B0604030504040204" pitchFamily="34" charset="0"/>
                <a:hlinkClick r:id="rId6"/>
              </a:rPr>
              <a:t>http://nccor.org/projects/flashe.php</a:t>
            </a:r>
            <a:r>
              <a:rPr lang="en-US" sz="2000" dirty="0">
                <a:latin typeface="Tahoma" panose="020B0604030504040204" pitchFamily="34" charset="0"/>
                <a:cs typeface="Tahoma" panose="020B0604030504040204" pitchFamily="34" charset="0"/>
              </a:rPr>
              <a:t> </a:t>
            </a:r>
          </a:p>
          <a:p>
            <a:pPr eaLnBrk="1" hangingPunct="1">
              <a:spcBef>
                <a:spcPts val="600"/>
              </a:spcBef>
            </a:pPr>
            <a:r>
              <a:rPr lang="en-US" dirty="0" smtClean="0">
                <a:latin typeface="Tahoma" panose="020B0604030504040204" pitchFamily="34" charset="0"/>
                <a:cs typeface="Tahoma" panose="020B0604030504040204" pitchFamily="34" charset="0"/>
              </a:rPr>
              <a:t>Classification </a:t>
            </a:r>
            <a:r>
              <a:rPr lang="en-US" dirty="0">
                <a:latin typeface="Tahoma" panose="020B0604030504040204" pitchFamily="34" charset="0"/>
                <a:cs typeface="Tahoma" panose="020B0604030504040204" pitchFamily="34" charset="0"/>
              </a:rPr>
              <a:t>of Laws Associated with School Students (CLASS) </a:t>
            </a:r>
            <a:r>
              <a:rPr lang="en-US" sz="2000" dirty="0">
                <a:latin typeface="Tahoma" panose="020B0604030504040204" pitchFamily="34" charset="0"/>
                <a:cs typeface="Tahoma" panose="020B0604030504040204" pitchFamily="34" charset="0"/>
                <a:hlinkClick r:id="rId7"/>
              </a:rPr>
              <a:t>http://class.cancer.gov</a:t>
            </a:r>
            <a:r>
              <a:rPr lang="en-US" sz="2000" dirty="0">
                <a:latin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1126439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52400"/>
            <a:ext cx="7772400" cy="1066800"/>
          </a:xfrm>
        </p:spPr>
        <p:txBody>
          <a:bodyPr/>
          <a:lstStyle/>
          <a:p>
            <a:pPr algn="ctr"/>
            <a:r>
              <a:rPr lang="en-US" b="1" dirty="0">
                <a:latin typeface="Tahoma"/>
                <a:cs typeface="Tahoma"/>
              </a:rPr>
              <a:t>Examples of Tools </a:t>
            </a:r>
            <a:r>
              <a:rPr lang="en-US" b="1" dirty="0" smtClean="0">
                <a:latin typeface="Tahoma"/>
                <a:cs typeface="Tahoma"/>
              </a:rPr>
              <a:t>for</a:t>
            </a:r>
            <a:br>
              <a:rPr lang="en-US" b="1" dirty="0" smtClean="0">
                <a:latin typeface="Tahoma"/>
                <a:cs typeface="Tahoma"/>
              </a:rPr>
            </a:br>
            <a:r>
              <a:rPr lang="en-US" b="1" smtClean="0">
                <a:latin typeface="Tahoma"/>
                <a:cs typeface="Tahoma"/>
              </a:rPr>
              <a:t>Investigators in NWS </a:t>
            </a:r>
            <a:r>
              <a:rPr lang="en-US" b="1" dirty="0" smtClean="0">
                <a:latin typeface="Tahoma"/>
                <a:cs typeface="Tahoma"/>
              </a:rPr>
              <a:t>and PA</a:t>
            </a:r>
            <a:endParaRPr lang="en-US" dirty="0"/>
          </a:p>
        </p:txBody>
      </p:sp>
      <p:sp>
        <p:nvSpPr>
          <p:cNvPr id="4" name="Content Placeholder 3"/>
          <p:cNvSpPr>
            <a:spLocks noGrp="1"/>
          </p:cNvSpPr>
          <p:nvPr>
            <p:ph idx="1"/>
          </p:nvPr>
        </p:nvSpPr>
        <p:spPr>
          <a:xfrm>
            <a:off x="1371600" y="1464732"/>
            <a:ext cx="7620000" cy="5240867"/>
          </a:xfrm>
        </p:spPr>
        <p:txBody>
          <a:bodyPr/>
          <a:lstStyle/>
          <a:p>
            <a:r>
              <a:rPr lang="en-US" dirty="0"/>
              <a:t>Automated Self-Administered 24-Hour Dietary Recall (ASA24) </a:t>
            </a:r>
            <a:r>
              <a:rPr lang="en-US" dirty="0" smtClean="0">
                <a:hlinkClick r:id="rId3"/>
              </a:rPr>
              <a:t>http</a:t>
            </a:r>
            <a:r>
              <a:rPr lang="en-US" dirty="0">
                <a:hlinkClick r:id="rId3"/>
              </a:rPr>
              <a:t>://appliedresearch.cancer.gov/asa24</a:t>
            </a:r>
            <a:r>
              <a:rPr lang="en-US" dirty="0" smtClean="0">
                <a:hlinkClick r:id="rId3"/>
              </a:rPr>
              <a:t>/</a:t>
            </a:r>
            <a:endParaRPr lang="en-US" dirty="0" smtClean="0"/>
          </a:p>
          <a:p>
            <a:pPr lvl="1"/>
            <a:r>
              <a:rPr lang="en-US" sz="2200" dirty="0"/>
              <a:t>Web-based tool that enables automated and self-administered 24-hour dietary </a:t>
            </a:r>
            <a:r>
              <a:rPr lang="en-US" sz="2200" dirty="0" smtClean="0"/>
              <a:t>recalls</a:t>
            </a:r>
          </a:p>
          <a:p>
            <a:pPr>
              <a:spcBef>
                <a:spcPts val="600"/>
              </a:spcBef>
            </a:pPr>
            <a:r>
              <a:rPr lang="en-US" dirty="0"/>
              <a:t>Measures of the Food Environment (MFE) Website </a:t>
            </a:r>
            <a:r>
              <a:rPr lang="en-US" dirty="0">
                <a:hlinkClick r:id="rId4"/>
              </a:rPr>
              <a:t>https://riskfactor.cancer.gov/</a:t>
            </a:r>
            <a:r>
              <a:rPr lang="en-US" dirty="0" smtClean="0">
                <a:hlinkClick r:id="rId4"/>
              </a:rPr>
              <a:t>mfe</a:t>
            </a:r>
            <a:endParaRPr lang="en-US" dirty="0" smtClean="0"/>
          </a:p>
          <a:p>
            <a:pPr lvl="1"/>
            <a:r>
              <a:rPr lang="en-US" dirty="0" smtClean="0"/>
              <a:t>Compilation </a:t>
            </a:r>
            <a:r>
              <a:rPr lang="en-US" dirty="0"/>
              <a:t>of </a:t>
            </a:r>
            <a:r>
              <a:rPr lang="en-US" dirty="0" smtClean="0"/>
              <a:t>articles about and measures of the </a:t>
            </a:r>
            <a:r>
              <a:rPr lang="en-US" dirty="0"/>
              <a:t>food </a:t>
            </a:r>
            <a:r>
              <a:rPr lang="en-US" dirty="0" smtClean="0"/>
              <a:t>environment</a:t>
            </a:r>
          </a:p>
          <a:p>
            <a:pPr>
              <a:spcBef>
                <a:spcPts val="600"/>
              </a:spcBef>
            </a:pPr>
            <a:r>
              <a:rPr lang="en-US" dirty="0"/>
              <a:t>Portable </a:t>
            </a:r>
            <a:r>
              <a:rPr lang="en-US" dirty="0" err="1"/>
              <a:t>eTechnology</a:t>
            </a:r>
            <a:r>
              <a:rPr lang="en-US" dirty="0"/>
              <a:t> Diet and Physical Activity Tools for Consumers (SBIR Contract) [in development</a:t>
            </a:r>
            <a:r>
              <a:rPr lang="en-US" dirty="0" smtClean="0"/>
              <a:t>]</a:t>
            </a:r>
          </a:p>
          <a:p>
            <a:pPr lvl="1"/>
            <a:r>
              <a:rPr lang="en-US" dirty="0" smtClean="0"/>
              <a:t>Web-based system to perform real</a:t>
            </a:r>
            <a:r>
              <a:rPr lang="en-US" dirty="0"/>
              <a:t>-time energy balance assessment and intervention</a:t>
            </a:r>
          </a:p>
          <a:p>
            <a:endParaRPr lang="en-US" dirty="0"/>
          </a:p>
        </p:txBody>
      </p:sp>
    </p:spTree>
    <p:extLst>
      <p:ext uri="{BB962C8B-B14F-4D97-AF65-F5344CB8AC3E}">
        <p14:creationId xmlns:p14="http://schemas.microsoft.com/office/powerpoint/2010/main" val="40809766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title</a:t>
            </a:r>
            <a:endParaRPr lang="en-US" dirty="0">
              <a:solidFill>
                <a:schemeClr val="bg1"/>
              </a:solidFill>
            </a:endParaRPr>
          </a:p>
        </p:txBody>
      </p:sp>
      <p:sp>
        <p:nvSpPr>
          <p:cNvPr id="9" name="TextBox 8" descr="format box"/>
          <p:cNvSpPr txBox="1"/>
          <p:nvPr/>
        </p:nvSpPr>
        <p:spPr>
          <a:xfrm>
            <a:off x="1371600" y="0"/>
            <a:ext cx="7772400" cy="3315713"/>
          </a:xfrm>
          <a:prstGeom prst="rect">
            <a:avLst/>
          </a:prstGeom>
          <a:solidFill>
            <a:schemeClr val="bg1"/>
          </a:solidFill>
        </p:spPr>
        <p:txBody>
          <a:bodyPr wrap="square" rtlCol="0">
            <a:spAutoFit/>
          </a:bodyPr>
          <a:lstStyle/>
          <a:p>
            <a:pPr>
              <a:spcBef>
                <a:spcPts val="1200"/>
              </a:spcBef>
              <a:buClr>
                <a:srgbClr val="990033"/>
              </a:buClr>
              <a:buSzPct val="75000"/>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196" name="Picture 4" descr="CDC&#10;"/>
          <p:cNvPicPr>
            <a:picLocks noChangeAspect="1" noChangeArrowheads="1"/>
          </p:cNvPicPr>
          <p:nvPr/>
        </p:nvPicPr>
        <p:blipFill rotWithShape="1">
          <a:blip r:embed="rId3" cstate="screen"/>
          <a:srcRect b="17708"/>
          <a:stretch/>
        </p:blipFill>
        <p:spPr bwMode="auto">
          <a:xfrm>
            <a:off x="3435648" y="5943600"/>
            <a:ext cx="1212552" cy="75247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200" name="Picture 8" descr="RWJF"/>
          <p:cNvPicPr>
            <a:picLocks noChangeAspect="1" noChangeArrowheads="1"/>
          </p:cNvPicPr>
          <p:nvPr/>
        </p:nvPicPr>
        <p:blipFill>
          <a:blip r:embed="rId4" cstate="screen"/>
          <a:srcRect/>
          <a:stretch>
            <a:fillRect/>
          </a:stretch>
        </p:blipFill>
        <p:spPr bwMode="auto">
          <a:xfrm>
            <a:off x="6553200" y="5907083"/>
            <a:ext cx="2426863" cy="798517"/>
          </a:xfrm>
          <a:prstGeom prst="rect">
            <a:avLst/>
          </a:prstGeom>
          <a:noFill/>
          <a:ln w="9525">
            <a:noFill/>
            <a:miter lim="800000"/>
            <a:headEnd/>
            <a:tailEnd/>
          </a:ln>
        </p:spPr>
      </p:pic>
      <p:pic>
        <p:nvPicPr>
          <p:cNvPr id="8202" name="Picture 10" descr="USDA"/>
          <p:cNvPicPr>
            <a:picLocks noChangeAspect="1" noChangeArrowheads="1"/>
          </p:cNvPicPr>
          <p:nvPr/>
        </p:nvPicPr>
        <p:blipFill>
          <a:blip r:embed="rId5" cstate="screen"/>
          <a:srcRect/>
          <a:stretch>
            <a:fillRect/>
          </a:stretch>
        </p:blipFill>
        <p:spPr bwMode="auto">
          <a:xfrm>
            <a:off x="5105400" y="5958211"/>
            <a:ext cx="1061395" cy="747389"/>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00353" name="Picture 1" descr="NCCOR"/>
          <p:cNvPicPr>
            <a:picLocks noChangeAspect="1" noChangeArrowheads="1"/>
          </p:cNvPicPr>
          <p:nvPr/>
        </p:nvPicPr>
        <p:blipFill>
          <a:blip r:embed="rId6" cstate="screen"/>
          <a:srcRect/>
          <a:stretch>
            <a:fillRect/>
          </a:stretch>
        </p:blipFill>
        <p:spPr bwMode="auto">
          <a:xfrm>
            <a:off x="2014935" y="95250"/>
            <a:ext cx="6389315" cy="188595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5" name="Picture 6" descr="National Institutes of Health (NIH) - Turning Discovery Into Health">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4863"/>
          <a:stretch/>
        </p:blipFill>
        <p:spPr bwMode="auto">
          <a:xfrm>
            <a:off x="1828800" y="5943600"/>
            <a:ext cx="1217022" cy="74295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1357811" y="2133600"/>
            <a:ext cx="7633789" cy="35814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2000" b="1"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Examples of </a:t>
            </a:r>
            <a:r>
              <a:rPr lang="en-US" sz="2000" b="1" u="sng" dirty="0">
                <a:solidFill>
                  <a:srgbClr val="000000"/>
                </a:solidFill>
                <a:latin typeface="Tahoma" panose="020B0604030504040204" pitchFamily="34" charset="0"/>
                <a:ea typeface="Tahoma" panose="020B0604030504040204" pitchFamily="34" charset="0"/>
                <a:cs typeface="Tahoma" panose="020B0604030504040204" pitchFamily="34" charset="0"/>
              </a:rPr>
              <a:t>r</a:t>
            </a:r>
            <a:r>
              <a:rPr lang="en-US" sz="2000" b="1"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esources </a:t>
            </a:r>
            <a:r>
              <a:rPr lang="en-US" sz="2000" b="1" u="sng" dirty="0">
                <a:solidFill>
                  <a:srgbClr val="000000"/>
                </a:solidFill>
                <a:latin typeface="Tahoma" panose="020B0604030504040204" pitchFamily="34" charset="0"/>
                <a:ea typeface="Tahoma" panose="020B0604030504040204" pitchFamily="34" charset="0"/>
                <a:cs typeface="Tahoma" panose="020B0604030504040204" pitchFamily="34" charset="0"/>
              </a:rPr>
              <a:t>f</a:t>
            </a:r>
            <a:r>
              <a:rPr lang="en-US" sz="2000" b="1"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ound at http://nccor.org:</a:t>
            </a:r>
          </a:p>
          <a:p>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Measures Registry </a:t>
            </a:r>
          </a:p>
          <a:p>
            <a:pPr lvl="1">
              <a:buClr>
                <a:srgbClr val="000000"/>
              </a:buClr>
            </a:pPr>
            <a:r>
              <a:rPr 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Searchable online registry of over 1,000 diet and physical activity measures used in childhood obesity research </a:t>
            </a:r>
          </a:p>
          <a:p>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Catalogue of Surveillance Systems </a:t>
            </a:r>
          </a:p>
          <a:p>
            <a:pPr lvl="1">
              <a:buClr>
                <a:srgbClr val="000000"/>
              </a:buClr>
            </a:pPr>
            <a:r>
              <a:rPr 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rPr>
              <a:t>Review, sort and compare more than 105 publicly available datasets relevant to childhood obesity research </a:t>
            </a:r>
            <a:endParaRPr lang="en-US" sz="2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62747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066800"/>
          </a:xfrm>
        </p:spPr>
        <p:txBody>
          <a:bodyPr/>
          <a:lstStyle/>
          <a:p>
            <a:r>
              <a:rPr lang="en-US" dirty="0" smtClean="0">
                <a:solidFill>
                  <a:schemeClr val="bg1"/>
                </a:solidFill>
              </a:rPr>
              <a:t>title</a:t>
            </a:r>
            <a:endParaRPr lang="en-US" dirty="0">
              <a:solidFill>
                <a:schemeClr val="bg1"/>
              </a:solidFill>
            </a:endParaRPr>
          </a:p>
        </p:txBody>
      </p:sp>
      <p:sp>
        <p:nvSpPr>
          <p:cNvPr id="9" name="TextBox 8" descr="_"/>
          <p:cNvSpPr txBox="1"/>
          <p:nvPr/>
        </p:nvSpPr>
        <p:spPr>
          <a:xfrm>
            <a:off x="1371600" y="0"/>
            <a:ext cx="7772400" cy="3315713"/>
          </a:xfrm>
          <a:prstGeom prst="rect">
            <a:avLst/>
          </a:prstGeom>
          <a:solidFill>
            <a:schemeClr val="bg1"/>
          </a:solidFill>
        </p:spPr>
        <p:txBody>
          <a:bodyPr wrap="square" rtlCol="0">
            <a:spAutoFit/>
          </a:bodyPr>
          <a:lstStyle/>
          <a:p>
            <a:pPr>
              <a:spcBef>
                <a:spcPts val="1200"/>
              </a:spcBef>
              <a:buClr>
                <a:srgbClr val="990033"/>
              </a:buClr>
              <a:buSzPct val="75000"/>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196" name="Picture 4" descr="CDC logo"/>
          <p:cNvPicPr>
            <a:picLocks noChangeAspect="1" noChangeArrowheads="1"/>
          </p:cNvPicPr>
          <p:nvPr/>
        </p:nvPicPr>
        <p:blipFill rotWithShape="1">
          <a:blip r:embed="rId3" cstate="screen"/>
          <a:srcRect b="17708"/>
          <a:stretch/>
        </p:blipFill>
        <p:spPr bwMode="auto">
          <a:xfrm>
            <a:off x="3435648" y="5943600"/>
            <a:ext cx="1212552" cy="75247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200" name="Picture 8" descr="RWJF"/>
          <p:cNvPicPr>
            <a:picLocks noChangeAspect="1" noChangeArrowheads="1"/>
          </p:cNvPicPr>
          <p:nvPr/>
        </p:nvPicPr>
        <p:blipFill>
          <a:blip r:embed="rId4" cstate="screen"/>
          <a:srcRect/>
          <a:stretch>
            <a:fillRect/>
          </a:stretch>
        </p:blipFill>
        <p:spPr bwMode="auto">
          <a:xfrm>
            <a:off x="6553200" y="5907083"/>
            <a:ext cx="2426863" cy="798517"/>
          </a:xfrm>
          <a:prstGeom prst="rect">
            <a:avLst/>
          </a:prstGeom>
          <a:noFill/>
          <a:ln w="9525">
            <a:noFill/>
            <a:miter lim="800000"/>
            <a:headEnd/>
            <a:tailEnd/>
          </a:ln>
        </p:spPr>
      </p:pic>
      <p:pic>
        <p:nvPicPr>
          <p:cNvPr id="8202" name="Picture 10" descr="USDA"/>
          <p:cNvPicPr>
            <a:picLocks noChangeAspect="1" noChangeArrowheads="1"/>
          </p:cNvPicPr>
          <p:nvPr/>
        </p:nvPicPr>
        <p:blipFill>
          <a:blip r:embed="rId5" cstate="screen"/>
          <a:srcRect/>
          <a:stretch>
            <a:fillRect/>
          </a:stretch>
        </p:blipFill>
        <p:spPr bwMode="auto">
          <a:xfrm>
            <a:off x="5105400" y="5958211"/>
            <a:ext cx="1061395" cy="747389"/>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00353" name="Picture 1" descr="NCCOR"/>
          <p:cNvPicPr>
            <a:picLocks noChangeAspect="1" noChangeArrowheads="1"/>
          </p:cNvPicPr>
          <p:nvPr/>
        </p:nvPicPr>
        <p:blipFill>
          <a:blip r:embed="rId6" cstate="screen"/>
          <a:srcRect/>
          <a:stretch>
            <a:fillRect/>
          </a:stretch>
        </p:blipFill>
        <p:spPr bwMode="auto">
          <a:xfrm>
            <a:off x="2014935" y="95250"/>
            <a:ext cx="6389315" cy="188595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5" name="Picture 6" descr="National Institutes of Health (NIH) - Turning Discovery Into Health">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4863"/>
          <a:stretch/>
        </p:blipFill>
        <p:spPr bwMode="auto">
          <a:xfrm>
            <a:off x="1828800" y="5943600"/>
            <a:ext cx="1217022" cy="74295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descr=" "/>
          <p:cNvSpPr txBox="1">
            <a:spLocks/>
          </p:cNvSpPr>
          <p:nvPr/>
        </p:nvSpPr>
        <p:spPr>
          <a:xfrm>
            <a:off x="1357811" y="2133600"/>
            <a:ext cx="7633789" cy="35814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2000" b="1" u="sng" dirty="0" smtClean="0">
                <a:solidFill>
                  <a:srgbClr val="000000"/>
                </a:solidFill>
                <a:latin typeface="Tahoma" panose="020B0604030504040204" pitchFamily="34" charset="0"/>
                <a:ea typeface="Tahoma" panose="020B0604030504040204" pitchFamily="34" charset="0"/>
                <a:cs typeface="Tahoma" panose="020B0604030504040204" pitchFamily="34" charset="0"/>
              </a:rPr>
              <a:t>New Activities</a:t>
            </a:r>
          </a:p>
          <a:p>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Pursuing work to address economics research in childhood obesity.</a:t>
            </a:r>
          </a:p>
          <a:p>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 Summer Workshop with USDA and RWJ on incentivizing healthful purchases for Supplemental Nutrition Assistance Program (SNAP) Participants</a:t>
            </a:r>
          </a:p>
          <a:p>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An NCCOR workgroup is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examining food data systems, monitoring, and related areas.</a:t>
            </a:r>
            <a:b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br>
            <a:endParaRPr lang="en-US" sz="2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514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and Economic Impact</a:t>
            </a:r>
            <a:endParaRPr lang="en-US" dirty="0"/>
          </a:p>
        </p:txBody>
      </p:sp>
      <p:sp>
        <p:nvSpPr>
          <p:cNvPr id="4" name="Rectangle 4"/>
          <p:cNvSpPr txBox="1">
            <a:spLocks noChangeArrowheads="1"/>
          </p:cNvSpPr>
          <p:nvPr/>
        </p:nvSpPr>
        <p:spPr>
          <a:xfrm>
            <a:off x="1371600" y="1524000"/>
            <a:ext cx="7239000" cy="5029200"/>
          </a:xfrm>
          <a:prstGeom prst="rect">
            <a:avLst/>
          </a:prstGeom>
          <a:noFill/>
          <a:ln/>
          <a:extLst>
            <a:ext uri="{91240B29-F687-4F45-9708-019B960494DF}">
              <a14:hiddenLine xmlns:a14="http://schemas.microsoft.com/office/drawing/2010/main" w="9525">
                <a:solidFill>
                  <a:srgbClr val="993300"/>
                </a:solidFill>
                <a:miter lim="800000"/>
                <a:headEnd/>
                <a:tailEnd/>
              </a14:hiddenLine>
            </a:ext>
          </a:extLst>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465138" indent="-465138">
              <a:lnSpc>
                <a:spcPct val="80000"/>
              </a:lnSpc>
              <a:spcBef>
                <a:spcPct val="25000"/>
              </a:spcBef>
            </a:pPr>
            <a:r>
              <a:rPr lang="en-US" altLang="en-US" sz="2600" dirty="0" smtClean="0">
                <a:latin typeface="Tahoma" pitchFamily="34" charset="0"/>
                <a:ea typeface="Tahoma" pitchFamily="34" charset="0"/>
                <a:cs typeface="Tahoma" pitchFamily="34" charset="0"/>
              </a:rPr>
              <a:t>Regular physical activity and healthy eating can reduce the risk of: </a:t>
            </a:r>
          </a:p>
          <a:p>
            <a:pPr marL="582613" lvl="1" indent="0">
              <a:lnSpc>
                <a:spcPct val="80000"/>
              </a:lnSpc>
              <a:buClrTx/>
              <a:buNone/>
            </a:pPr>
            <a:r>
              <a:rPr lang="en-US" altLang="ko-KR" sz="2800" dirty="0">
                <a:latin typeface="Tahoma" pitchFamily="34" charset="0"/>
                <a:ea typeface="Tahoma" pitchFamily="34" charset="0"/>
                <a:cs typeface="Tahoma" pitchFamily="34" charset="0"/>
              </a:rPr>
              <a:t>▪</a:t>
            </a:r>
            <a:r>
              <a:rPr lang="en-US" altLang="ko-KR" dirty="0" smtClean="0">
                <a:latin typeface="Tahoma" pitchFamily="34" charset="0"/>
                <a:ea typeface="Tahoma" pitchFamily="34" charset="0"/>
                <a:cs typeface="Tahoma" pitchFamily="34" charset="0"/>
              </a:rPr>
              <a:t>  </a:t>
            </a:r>
            <a:r>
              <a:rPr lang="en-US" altLang="ko-KR" sz="2000" dirty="0" smtClean="0">
                <a:latin typeface="Tahoma" pitchFamily="34" charset="0"/>
                <a:ea typeface="Tahoma" pitchFamily="34" charset="0"/>
                <a:cs typeface="Tahoma" pitchFamily="34" charset="0"/>
              </a:rPr>
              <a:t> Heart disease 		</a:t>
            </a:r>
            <a:r>
              <a:rPr lang="en-US" altLang="ko-KR" sz="2800" dirty="0" smtClean="0">
                <a:latin typeface="Tahoma" pitchFamily="34" charset="0"/>
                <a:ea typeface="Tahoma" pitchFamily="34" charset="0"/>
                <a:cs typeface="Tahoma" pitchFamily="34" charset="0"/>
              </a:rPr>
              <a:t>▪</a:t>
            </a:r>
            <a:r>
              <a:rPr lang="en-US" altLang="ko-KR" sz="2000" dirty="0" smtClean="0">
                <a:latin typeface="Tahoma" pitchFamily="34" charset="0"/>
                <a:ea typeface="Tahoma" pitchFamily="34" charset="0"/>
                <a:cs typeface="Tahoma" pitchFamily="34" charset="0"/>
              </a:rPr>
              <a:t>   Type 2 Diabetes</a:t>
            </a:r>
          </a:p>
          <a:p>
            <a:pPr marL="582613" lvl="1" indent="0">
              <a:lnSpc>
                <a:spcPct val="80000"/>
              </a:lnSpc>
              <a:buClrTx/>
              <a:buNone/>
            </a:pPr>
            <a:r>
              <a:rPr lang="en-US" altLang="ko-KR" sz="2800" dirty="0">
                <a:latin typeface="Tahoma" pitchFamily="34" charset="0"/>
                <a:ea typeface="Tahoma" pitchFamily="34" charset="0"/>
                <a:cs typeface="Tahoma" pitchFamily="34" charset="0"/>
              </a:rPr>
              <a:t>▪</a:t>
            </a:r>
            <a:r>
              <a:rPr lang="en-US" altLang="ko-KR" sz="2000" dirty="0">
                <a:latin typeface="Tahoma" pitchFamily="34" charset="0"/>
                <a:ea typeface="Tahoma" pitchFamily="34" charset="0"/>
                <a:cs typeface="Tahoma" pitchFamily="34" charset="0"/>
              </a:rPr>
              <a:t>   </a:t>
            </a:r>
            <a:r>
              <a:rPr lang="en-US" altLang="ko-KR" sz="2000" dirty="0" smtClean="0">
                <a:latin typeface="Tahoma" pitchFamily="34" charset="0"/>
                <a:ea typeface="Tahoma" pitchFamily="34" charset="0"/>
                <a:cs typeface="Tahoma" pitchFamily="34" charset="0"/>
              </a:rPr>
              <a:t>Stroke</a:t>
            </a:r>
            <a:r>
              <a:rPr lang="en-US" altLang="ko-KR" sz="2000" dirty="0">
                <a:latin typeface="Tahoma" pitchFamily="34" charset="0"/>
                <a:ea typeface="Tahoma" pitchFamily="34" charset="0"/>
                <a:cs typeface="Tahoma" pitchFamily="34" charset="0"/>
              </a:rPr>
              <a:t>			</a:t>
            </a:r>
            <a:r>
              <a:rPr lang="en-US" altLang="ko-KR" sz="2800" dirty="0">
                <a:latin typeface="Tahoma" pitchFamily="34" charset="0"/>
                <a:ea typeface="Tahoma" pitchFamily="34" charset="0"/>
                <a:cs typeface="Tahoma" pitchFamily="34" charset="0"/>
              </a:rPr>
              <a:t>▪</a:t>
            </a:r>
            <a:r>
              <a:rPr lang="en-US" altLang="ko-KR" sz="2000" dirty="0">
                <a:latin typeface="Tahoma" pitchFamily="34" charset="0"/>
                <a:ea typeface="Tahoma" pitchFamily="34" charset="0"/>
                <a:cs typeface="Tahoma" pitchFamily="34" charset="0"/>
              </a:rPr>
              <a:t> </a:t>
            </a:r>
            <a:r>
              <a:rPr lang="en-US" altLang="ko-KR" sz="2000" dirty="0" smtClean="0">
                <a:latin typeface="Tahoma" pitchFamily="34" charset="0"/>
                <a:ea typeface="Tahoma" pitchFamily="34" charset="0"/>
                <a:cs typeface="Tahoma" pitchFamily="34" charset="0"/>
              </a:rPr>
              <a:t>  Osteoporosis</a:t>
            </a:r>
          </a:p>
          <a:p>
            <a:pPr marL="582613" lvl="1" indent="0">
              <a:lnSpc>
                <a:spcPct val="80000"/>
              </a:lnSpc>
              <a:buClrTx/>
              <a:buNone/>
            </a:pPr>
            <a:r>
              <a:rPr lang="en-US" altLang="ko-KR" sz="2800" dirty="0">
                <a:latin typeface="Tahoma" pitchFamily="34" charset="0"/>
                <a:ea typeface="Tahoma" pitchFamily="34" charset="0"/>
                <a:cs typeface="Tahoma" pitchFamily="34" charset="0"/>
              </a:rPr>
              <a:t>▪</a:t>
            </a:r>
            <a:r>
              <a:rPr lang="en-US" altLang="ko-KR" sz="2000" dirty="0">
                <a:latin typeface="Tahoma" pitchFamily="34" charset="0"/>
                <a:ea typeface="Tahoma" pitchFamily="34" charset="0"/>
                <a:cs typeface="Tahoma" pitchFamily="34" charset="0"/>
              </a:rPr>
              <a:t>   </a:t>
            </a:r>
            <a:r>
              <a:rPr lang="en-US" altLang="ko-KR" sz="2000" dirty="0" smtClean="0">
                <a:latin typeface="Tahoma" pitchFamily="34" charset="0"/>
                <a:ea typeface="Tahoma" pitchFamily="34" charset="0"/>
                <a:cs typeface="Tahoma" pitchFamily="34" charset="0"/>
              </a:rPr>
              <a:t>Hypertension 	</a:t>
            </a:r>
            <a:r>
              <a:rPr lang="en-US" altLang="ko-KR" sz="2000" dirty="0">
                <a:latin typeface="Tahoma" pitchFamily="34" charset="0"/>
                <a:ea typeface="Tahoma" pitchFamily="34" charset="0"/>
                <a:cs typeface="Tahoma" pitchFamily="34" charset="0"/>
              </a:rPr>
              <a:t>	</a:t>
            </a:r>
            <a:r>
              <a:rPr lang="en-US" altLang="ko-KR" sz="2800" dirty="0">
                <a:latin typeface="Tahoma" pitchFamily="34" charset="0"/>
                <a:ea typeface="Tahoma" pitchFamily="34" charset="0"/>
                <a:cs typeface="Tahoma" pitchFamily="34" charset="0"/>
              </a:rPr>
              <a:t>▪</a:t>
            </a:r>
            <a:r>
              <a:rPr lang="en-US" altLang="ko-KR" sz="2000" dirty="0">
                <a:latin typeface="Tahoma" pitchFamily="34" charset="0"/>
                <a:ea typeface="Tahoma" pitchFamily="34" charset="0"/>
                <a:cs typeface="Tahoma" pitchFamily="34" charset="0"/>
              </a:rPr>
              <a:t> </a:t>
            </a:r>
            <a:r>
              <a:rPr lang="en-US" altLang="ko-KR" sz="2000" dirty="0" smtClean="0">
                <a:latin typeface="Tahoma" pitchFamily="34" charset="0"/>
                <a:ea typeface="Tahoma" pitchFamily="34" charset="0"/>
                <a:cs typeface="Tahoma" pitchFamily="34" charset="0"/>
              </a:rPr>
              <a:t>  Some </a:t>
            </a:r>
            <a:r>
              <a:rPr lang="en-US" altLang="ko-KR" sz="2000" dirty="0">
                <a:latin typeface="Tahoma" pitchFamily="34" charset="0"/>
                <a:ea typeface="Tahoma" pitchFamily="34" charset="0"/>
                <a:cs typeface="Tahoma" pitchFamily="34" charset="0"/>
              </a:rPr>
              <a:t>cancers</a:t>
            </a:r>
            <a:endParaRPr lang="en-US" altLang="ko-KR" sz="2000" dirty="0" smtClean="0">
              <a:latin typeface="Tahoma" pitchFamily="34" charset="0"/>
              <a:ea typeface="Tahoma" pitchFamily="34" charset="0"/>
              <a:cs typeface="Tahoma" pitchFamily="34" charset="0"/>
            </a:endParaRPr>
          </a:p>
          <a:p>
            <a:pPr marL="582613" lvl="1" indent="0">
              <a:lnSpc>
                <a:spcPct val="80000"/>
              </a:lnSpc>
              <a:buClrTx/>
              <a:buNone/>
            </a:pPr>
            <a:r>
              <a:rPr lang="en-US" altLang="ko-KR" sz="2800" dirty="0">
                <a:latin typeface="Tahoma" pitchFamily="34" charset="0"/>
                <a:ea typeface="Tahoma" pitchFamily="34" charset="0"/>
                <a:cs typeface="Tahoma" pitchFamily="34" charset="0"/>
              </a:rPr>
              <a:t>▪</a:t>
            </a:r>
            <a:r>
              <a:rPr lang="en-US" altLang="ko-KR" sz="2000" dirty="0">
                <a:latin typeface="Tahoma" pitchFamily="34" charset="0"/>
                <a:ea typeface="Tahoma" pitchFamily="34" charset="0"/>
                <a:cs typeface="Tahoma" pitchFamily="34" charset="0"/>
              </a:rPr>
              <a:t>   </a:t>
            </a:r>
            <a:r>
              <a:rPr lang="en-US" altLang="ko-KR" sz="2000" dirty="0" smtClean="0">
                <a:latin typeface="Tahoma" pitchFamily="34" charset="0"/>
                <a:ea typeface="Tahoma" pitchFamily="34" charset="0"/>
                <a:cs typeface="Tahoma" pitchFamily="34" charset="0"/>
              </a:rPr>
              <a:t>Obesity </a:t>
            </a:r>
            <a:r>
              <a:rPr lang="en-US" altLang="ko-KR" sz="2000" dirty="0">
                <a:latin typeface="Tahoma" pitchFamily="34" charset="0"/>
                <a:ea typeface="Tahoma" pitchFamily="34" charset="0"/>
                <a:cs typeface="Tahoma" pitchFamily="34" charset="0"/>
              </a:rPr>
              <a:t>	</a:t>
            </a:r>
          </a:p>
          <a:p>
            <a:pPr marL="465138" indent="-465138">
              <a:lnSpc>
                <a:spcPct val="80000"/>
              </a:lnSpc>
              <a:spcBef>
                <a:spcPct val="25000"/>
              </a:spcBef>
            </a:pPr>
            <a:endParaRPr lang="en-US" sz="1000" dirty="0" smtClean="0">
              <a:latin typeface="Tahoma" pitchFamily="34" charset="0"/>
              <a:ea typeface="Tahoma" pitchFamily="34" charset="0"/>
              <a:cs typeface="Tahoma" pitchFamily="34" charset="0"/>
            </a:endParaRPr>
          </a:p>
          <a:p>
            <a:pPr marL="465138" indent="-465138">
              <a:lnSpc>
                <a:spcPct val="80000"/>
              </a:lnSpc>
              <a:spcBef>
                <a:spcPct val="25000"/>
              </a:spcBef>
            </a:pPr>
            <a:r>
              <a:rPr lang="en-US" sz="2600" b="1" dirty="0" smtClean="0">
                <a:latin typeface="Tahoma" pitchFamily="34" charset="0"/>
                <a:ea typeface="Tahoma" pitchFamily="34" charset="0"/>
                <a:cs typeface="Tahoma" pitchFamily="34" charset="0"/>
              </a:rPr>
              <a:t>$</a:t>
            </a:r>
            <a:r>
              <a:rPr lang="en-US" sz="2600" b="1" dirty="0">
                <a:latin typeface="Tahoma" pitchFamily="34" charset="0"/>
                <a:ea typeface="Tahoma" pitchFamily="34" charset="0"/>
                <a:cs typeface="Tahoma" pitchFamily="34" charset="0"/>
              </a:rPr>
              <a:t>147 </a:t>
            </a:r>
            <a:r>
              <a:rPr lang="en-US" sz="2600" b="1" dirty="0" smtClean="0">
                <a:latin typeface="Tahoma" pitchFamily="34" charset="0"/>
                <a:ea typeface="Tahoma" pitchFamily="34" charset="0"/>
                <a:cs typeface="Tahoma" pitchFamily="34" charset="0"/>
              </a:rPr>
              <a:t>billion/year: </a:t>
            </a:r>
            <a:r>
              <a:rPr lang="en-US" sz="2600" dirty="0" smtClean="0">
                <a:latin typeface="Tahoma" pitchFamily="34" charset="0"/>
                <a:ea typeface="Tahoma" pitchFamily="34" charset="0"/>
                <a:cs typeface="Tahoma" pitchFamily="34" charset="0"/>
              </a:rPr>
              <a:t>medical</a:t>
            </a:r>
            <a:r>
              <a:rPr lang="en-US" sz="2600" b="1" dirty="0" smtClean="0">
                <a:latin typeface="Tahoma" pitchFamily="34" charset="0"/>
                <a:ea typeface="Tahoma" pitchFamily="34" charset="0"/>
                <a:cs typeface="Tahoma" pitchFamily="34" charset="0"/>
              </a:rPr>
              <a:t> </a:t>
            </a:r>
            <a:r>
              <a:rPr lang="en-US" sz="2600" dirty="0" smtClean="0">
                <a:latin typeface="Tahoma" pitchFamily="34" charset="0"/>
                <a:ea typeface="Tahoma" pitchFamily="34" charset="0"/>
                <a:cs typeface="Tahoma" pitchFamily="34" charset="0"/>
              </a:rPr>
              <a:t>cost </a:t>
            </a:r>
            <a:r>
              <a:rPr lang="en-US" sz="2600" dirty="0">
                <a:latin typeface="Tahoma" pitchFamily="34" charset="0"/>
                <a:ea typeface="Tahoma" pitchFamily="34" charset="0"/>
                <a:cs typeface="Tahoma" pitchFamily="34" charset="0"/>
              </a:rPr>
              <a:t>of obesity (2008 U.S. dollars)</a:t>
            </a:r>
          </a:p>
          <a:p>
            <a:pPr marL="277813" lvl="1" indent="0">
              <a:lnSpc>
                <a:spcPct val="80000"/>
              </a:lnSpc>
              <a:spcBef>
                <a:spcPct val="25000"/>
              </a:spcBef>
              <a:buNone/>
            </a:pPr>
            <a:r>
              <a:rPr lang="en-US" altLang="ko-KR" sz="2800" dirty="0" smtClean="0">
                <a:latin typeface="Tahoma" pitchFamily="34" charset="0"/>
                <a:ea typeface="Tahoma" pitchFamily="34" charset="0"/>
                <a:cs typeface="Tahoma" pitchFamily="34" charset="0"/>
              </a:rPr>
              <a:t>  ▪ </a:t>
            </a:r>
            <a:r>
              <a:rPr lang="en-US" sz="2600" b="1" dirty="0" smtClean="0">
                <a:latin typeface="Tahoma" pitchFamily="34" charset="0"/>
                <a:ea typeface="Tahoma" pitchFamily="34" charset="0"/>
                <a:cs typeface="Tahoma" pitchFamily="34" charset="0"/>
              </a:rPr>
              <a:t>$1,429/year: </a:t>
            </a:r>
            <a:r>
              <a:rPr lang="en-US" sz="2600" dirty="0" smtClean="0">
                <a:latin typeface="Tahoma" pitchFamily="34" charset="0"/>
                <a:ea typeface="Tahoma" pitchFamily="34" charset="0"/>
                <a:cs typeface="Tahoma" pitchFamily="34" charset="0"/>
              </a:rPr>
              <a:t>additional </a:t>
            </a:r>
            <a:r>
              <a:rPr lang="en-US" sz="2600" dirty="0">
                <a:latin typeface="Tahoma" pitchFamily="34" charset="0"/>
                <a:ea typeface="Tahoma" pitchFamily="34" charset="0"/>
                <a:cs typeface="Tahoma" pitchFamily="34" charset="0"/>
              </a:rPr>
              <a:t>cost for </a:t>
            </a:r>
            <a:endParaRPr lang="en-US" sz="2600" dirty="0" smtClean="0">
              <a:latin typeface="Tahoma" pitchFamily="34" charset="0"/>
              <a:ea typeface="Tahoma" pitchFamily="34" charset="0"/>
              <a:cs typeface="Tahoma" pitchFamily="34" charset="0"/>
            </a:endParaRPr>
          </a:p>
          <a:p>
            <a:pPr marL="277813" lvl="1" indent="0">
              <a:lnSpc>
                <a:spcPct val="80000"/>
              </a:lnSpc>
              <a:spcBef>
                <a:spcPct val="25000"/>
              </a:spcBef>
              <a:buNone/>
            </a:pPr>
            <a:r>
              <a:rPr lang="en-US" sz="2600" dirty="0" smtClean="0">
                <a:latin typeface="Tahoma" pitchFamily="34" charset="0"/>
                <a:ea typeface="Tahoma" pitchFamily="34" charset="0"/>
                <a:cs typeface="Tahoma" pitchFamily="34" charset="0"/>
              </a:rPr>
              <a:t>     obese vs</a:t>
            </a:r>
            <a:r>
              <a:rPr lang="en-US" sz="2600" dirty="0">
                <a:latin typeface="Tahoma" pitchFamily="34" charset="0"/>
                <a:ea typeface="Tahoma" pitchFamily="34" charset="0"/>
                <a:cs typeface="Tahoma" pitchFamily="34" charset="0"/>
              </a:rPr>
              <a:t>. normal </a:t>
            </a:r>
            <a:r>
              <a:rPr lang="en-US" sz="2600" dirty="0" smtClean="0">
                <a:latin typeface="Tahoma" pitchFamily="34" charset="0"/>
                <a:ea typeface="Tahoma" pitchFamily="34" charset="0"/>
                <a:cs typeface="Tahoma" pitchFamily="34" charset="0"/>
              </a:rPr>
              <a:t>weight individuals </a:t>
            </a:r>
            <a:endParaRPr lang="en-US" altLang="ko-KR" sz="2600" dirty="0">
              <a:latin typeface="Tahoma" pitchFamily="34" charset="0"/>
              <a:ea typeface="Tahoma" pitchFamily="34" charset="0"/>
              <a:cs typeface="Tahoma" pitchFamily="34" charset="0"/>
            </a:endParaRPr>
          </a:p>
          <a:p>
            <a:pPr marL="465138" indent="-465138">
              <a:lnSpc>
                <a:spcPct val="80000"/>
              </a:lnSpc>
              <a:spcBef>
                <a:spcPct val="25000"/>
              </a:spcBef>
            </a:pPr>
            <a:endParaRPr lang="en-US" altLang="en-US" sz="2600" kern="1200" dirty="0" smtClean="0">
              <a:latin typeface="Tahoma" pitchFamily="34" charset="0"/>
              <a:ea typeface="Tahoma" pitchFamily="34" charset="0"/>
              <a:cs typeface="Tahoma" pitchFamily="34" charset="0"/>
            </a:endParaRPr>
          </a:p>
          <a:p>
            <a:pPr marL="582613" lvl="1" indent="0">
              <a:lnSpc>
                <a:spcPct val="80000"/>
              </a:lnSpc>
              <a:buClrTx/>
              <a:buNone/>
            </a:pPr>
            <a:endParaRPr lang="en-US" altLang="ko-KR" sz="2000" kern="1200" dirty="0" smtClean="0">
              <a:latin typeface="Tahoma" pitchFamily="34" charset="0"/>
              <a:ea typeface="Tahoma" pitchFamily="34" charset="0"/>
              <a:cs typeface="Tahoma" pitchFamily="34" charset="0"/>
            </a:endParaRPr>
          </a:p>
          <a:p>
            <a:pPr marL="465138" indent="-465138">
              <a:lnSpc>
                <a:spcPct val="80000"/>
              </a:lnSpc>
              <a:spcBef>
                <a:spcPct val="25000"/>
              </a:spcBef>
            </a:pPr>
            <a:endParaRPr lang="en-US" altLang="ko-KR" sz="2600" kern="1200" dirty="0" smtClean="0">
              <a:latin typeface="Tahoma" pitchFamily="34" charset="0"/>
              <a:ea typeface="Tahoma" pitchFamily="34" charset="0"/>
              <a:cs typeface="Tahoma" pitchFamily="34" charset="0"/>
            </a:endParaRPr>
          </a:p>
          <a:p>
            <a:pPr marL="1208088" lvl="1" indent="-625475">
              <a:lnSpc>
                <a:spcPct val="80000"/>
              </a:lnSpc>
              <a:buClrTx/>
              <a:buFont typeface="Wingdings" pitchFamily="2" charset="2"/>
              <a:buChar char="§"/>
            </a:pPr>
            <a:endParaRPr lang="en-US" altLang="en-US" sz="2200" dirty="0">
              <a:latin typeface="Tahoma" pitchFamily="34" charset="0"/>
              <a:ea typeface="굴림" pitchFamily="34" charset="-127"/>
            </a:endParaRPr>
          </a:p>
        </p:txBody>
      </p:sp>
      <p:sp>
        <p:nvSpPr>
          <p:cNvPr id="5" name="Text Placeholder 4" descr="Source description box"/>
          <p:cNvSpPr txBox="1">
            <a:spLocks/>
          </p:cNvSpPr>
          <p:nvPr/>
        </p:nvSpPr>
        <p:spPr bwMode="auto">
          <a:xfrm>
            <a:off x="1371600" y="5791200"/>
            <a:ext cx="7010400" cy="560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None/>
            </a:pPr>
            <a:r>
              <a:rPr lang="en-US" sz="900" kern="0" dirty="0" smtClean="0">
                <a:latin typeface="Tahoma" panose="020B0604030504040204" pitchFamily="34" charset="0"/>
                <a:ea typeface="Tahoma" panose="020B0604030504040204" pitchFamily="34" charset="0"/>
                <a:cs typeface="Tahoma" panose="020B0604030504040204" pitchFamily="34" charset="0"/>
              </a:rPr>
              <a:t>SOURCES: </a:t>
            </a:r>
            <a:r>
              <a:rPr lang="en-US" sz="900" dirty="0" smtClean="0">
                <a:latin typeface="Tahoma" panose="020B0604030504040204" pitchFamily="34" charset="0"/>
                <a:ea typeface="Tahoma" panose="020B0604030504040204" pitchFamily="34" charset="0"/>
                <a:cs typeface="Tahoma" panose="020B0604030504040204" pitchFamily="34" charset="0"/>
              </a:rPr>
              <a:t>NIH</a:t>
            </a:r>
            <a:r>
              <a:rPr lang="en-US" sz="900" dirty="0">
                <a:latin typeface="Tahoma" panose="020B0604030504040204" pitchFamily="34" charset="0"/>
                <a:ea typeface="Tahoma" panose="020B0604030504040204" pitchFamily="34" charset="0"/>
                <a:cs typeface="Tahoma" panose="020B0604030504040204" pitchFamily="34" charset="0"/>
              </a:rPr>
              <a:t>, NHLBI Obesity Education Initiative. Clinical Guidelines on the Identification, Evaluation, and Treatment of Overweight and Obesity in Adults. Available online: </a:t>
            </a:r>
            <a:r>
              <a:rPr lang="en-US" sz="900" dirty="0">
                <a:latin typeface="Tahoma" panose="020B0604030504040204" pitchFamily="34" charset="0"/>
                <a:ea typeface="Tahoma" panose="020B0604030504040204" pitchFamily="34" charset="0"/>
                <a:cs typeface="Tahoma" panose="020B0604030504040204" pitchFamily="34" charset="0"/>
                <a:hlinkClick r:id="rId3"/>
              </a:rPr>
              <a:t>http://www.nhlbi.nih.gov/guidelines/obesity/ob_gdlns.pdf </a:t>
            </a:r>
            <a:r>
              <a:rPr lang="en-US" sz="900" dirty="0" smtClean="0">
                <a:latin typeface="Tahoma" panose="020B0604030504040204" pitchFamily="34" charset="0"/>
                <a:ea typeface="Tahoma" panose="020B0604030504040204" pitchFamily="34" charset="0"/>
                <a:cs typeface="Tahoma" panose="020B0604030504040204" pitchFamily="34" charset="0"/>
              </a:rPr>
              <a:t>. Finkelstein</a:t>
            </a:r>
            <a:r>
              <a:rPr lang="en-US" sz="900" dirty="0">
                <a:latin typeface="Tahoma" panose="020B0604030504040204" pitchFamily="34" charset="0"/>
                <a:ea typeface="Tahoma" panose="020B0604030504040204" pitchFamily="34" charset="0"/>
                <a:cs typeface="Tahoma" panose="020B0604030504040204" pitchFamily="34" charset="0"/>
              </a:rPr>
              <a:t>, EA, Trogdon, JG, Cohen, JW, and Dietz, W. Annual medical spending attributable to obesity: Payer- and service-specific estimates. </a:t>
            </a:r>
            <a:r>
              <a:rPr lang="en-US" sz="900" i="1" dirty="0">
                <a:latin typeface="Tahoma" panose="020B0604030504040204" pitchFamily="34" charset="0"/>
                <a:ea typeface="Tahoma" panose="020B0604030504040204" pitchFamily="34" charset="0"/>
                <a:cs typeface="Tahoma" panose="020B0604030504040204" pitchFamily="34" charset="0"/>
              </a:rPr>
              <a:t>Health Affairs</a:t>
            </a:r>
            <a:r>
              <a:rPr lang="en-US" sz="900" dirty="0">
                <a:latin typeface="Tahoma" panose="020B0604030504040204" pitchFamily="34" charset="0"/>
                <a:ea typeface="Tahoma" panose="020B0604030504040204" pitchFamily="34" charset="0"/>
                <a:cs typeface="Tahoma" panose="020B0604030504040204" pitchFamily="34" charset="0"/>
              </a:rPr>
              <a:t> 2009; 28(5): w822-w831.</a:t>
            </a:r>
            <a:endParaRPr lang="en-US" sz="900" kern="0" dirty="0">
              <a:latin typeface="Tahoma" panose="020B0604030504040204" pitchFamily="34" charset="0"/>
              <a:ea typeface="Tahoma" panose="020B0604030504040204" pitchFamily="34" charset="0"/>
              <a:cs typeface="Tahoma" panose="020B0604030504040204" pitchFamily="34" charset="0"/>
            </a:endParaRPr>
          </a:p>
        </p:txBody>
      </p:sp>
      <p:sp>
        <p:nvSpPr>
          <p:cNvPr id="6" name="Text Box 1028"/>
          <p:cNvSpPr txBox="1">
            <a:spLocks noChangeArrowheads="1"/>
          </p:cNvSpPr>
          <p:nvPr/>
        </p:nvSpPr>
        <p:spPr bwMode="auto">
          <a:xfrm>
            <a:off x="1371600" y="6400800"/>
            <a:ext cx="6934200" cy="369332"/>
          </a:xfrm>
          <a:prstGeom prst="rect">
            <a:avLst/>
          </a:prstGeom>
          <a:noFill/>
          <a:ln w="12700">
            <a:noFill/>
            <a:miter lim="800000"/>
            <a:headEnd type="none" w="sm" len="sm"/>
            <a:tailEnd type="none" w="sm" len="sm"/>
          </a:ln>
        </p:spPr>
        <p:txBody>
          <a:bodyPr wrap="square">
            <a:spAutoFit/>
          </a:bodyPr>
          <a:lstStyle/>
          <a:p>
            <a:r>
              <a:rPr lang="en-US" sz="900" dirty="0" smtClean="0">
                <a:latin typeface="Tahoma" panose="020B0604030504040204" pitchFamily="34" charset="0"/>
                <a:ea typeface="Tahoma" panose="020B0604030504040204" pitchFamily="34" charset="0"/>
                <a:cs typeface="Tahoma" panose="020B0604030504040204" pitchFamily="34" charset="0"/>
              </a:rPr>
              <a:t>Physical </a:t>
            </a:r>
            <a:r>
              <a:rPr lang="en-US" sz="900" dirty="0">
                <a:latin typeface="Tahoma" panose="020B0604030504040204" pitchFamily="34" charset="0"/>
                <a:ea typeface="Tahoma" panose="020B0604030504040204" pitchFamily="34" charset="0"/>
                <a:cs typeface="Tahoma" panose="020B0604030504040204" pitchFamily="34" charset="0"/>
              </a:rPr>
              <a:t>Activity Guidelines Advisory Committee. Physical Activity Guidelines Advisory Committee Report, 2008. </a:t>
            </a:r>
            <a:r>
              <a:rPr lang="en-US" sz="900" dirty="0" smtClean="0">
                <a:latin typeface="Tahoma" panose="020B0604030504040204" pitchFamily="34" charset="0"/>
                <a:ea typeface="Tahoma" panose="020B0604030504040204" pitchFamily="34" charset="0"/>
                <a:cs typeface="Tahoma" panose="020B0604030504040204" pitchFamily="34" charset="0"/>
              </a:rPr>
              <a:t>Washington, DC</a:t>
            </a:r>
            <a:r>
              <a:rPr lang="en-US" sz="900" dirty="0">
                <a:latin typeface="Tahoma" panose="020B0604030504040204" pitchFamily="34" charset="0"/>
                <a:ea typeface="Tahoma" panose="020B0604030504040204" pitchFamily="34" charset="0"/>
                <a:cs typeface="Tahoma" panose="020B0604030504040204" pitchFamily="34" charset="0"/>
              </a:rPr>
              <a:t>: U.S. </a:t>
            </a:r>
            <a:r>
              <a:rPr lang="en-US" sz="900" dirty="0" smtClean="0">
                <a:latin typeface="Tahoma" panose="020B0604030504040204" pitchFamily="34" charset="0"/>
                <a:ea typeface="Tahoma" panose="020B0604030504040204" pitchFamily="34" charset="0"/>
                <a:cs typeface="Tahoma" panose="020B0604030504040204" pitchFamily="34" charset="0"/>
              </a:rPr>
              <a:t>Department of </a:t>
            </a:r>
            <a:r>
              <a:rPr lang="en-US" sz="900" dirty="0">
                <a:latin typeface="Tahoma" panose="020B0604030504040204" pitchFamily="34" charset="0"/>
                <a:ea typeface="Tahoma" panose="020B0604030504040204" pitchFamily="34" charset="0"/>
                <a:cs typeface="Tahoma" panose="020B0604030504040204" pitchFamily="34" charset="0"/>
              </a:rPr>
              <a:t>Health and Human Services, 2008</a:t>
            </a:r>
            <a:r>
              <a:rPr lang="en-US" sz="900" dirty="0" smtClean="0">
                <a:latin typeface="Tahoma" panose="020B0604030504040204" pitchFamily="34" charset="0"/>
                <a:ea typeface="Tahoma" panose="020B0604030504040204" pitchFamily="34" charset="0"/>
                <a:cs typeface="Tahoma" panose="020B0604030504040204" pitchFamily="34" charset="0"/>
              </a:rPr>
              <a:t>.</a:t>
            </a:r>
            <a:endParaRPr lang="en-US" sz="9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0780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50</a:t>
            </a:fld>
            <a:endParaRPr lang="en-US" sz="1200" dirty="0">
              <a:solidFill>
                <a:srgbClr val="898989"/>
              </a:solidFill>
              <a:latin typeface="Calibri" panose="020F0502020204030204" pitchFamily="34" charset="0"/>
            </a:endParaRPr>
          </a:p>
        </p:txBody>
      </p:sp>
      <p:sp>
        <p:nvSpPr>
          <p:cNvPr id="8" name="Title 6"/>
          <p:cNvSpPr txBox="1">
            <a:spLocks/>
          </p:cNvSpPr>
          <p:nvPr/>
        </p:nvSpPr>
        <p:spPr bwMode="auto">
          <a:xfrm>
            <a:off x="1371600" y="33650"/>
            <a:ext cx="7772400" cy="1261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0">
                <a:solidFill>
                  <a:srgbClr val="003F72"/>
                </a:solidFill>
                <a:latin typeface="Arial Black" pitchFamily="34" charset="0"/>
                <a:ea typeface="ＭＳ Ｐゴシック" pitchFamily="84" charset="-128"/>
                <a:cs typeface="Arial" pitchFamily="34" charset="0"/>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Summary of NIH Research that Supports Healthy People 2020</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1"/>
          <p:cNvSpPr txBox="1">
            <a:spLocks/>
          </p:cNvSpPr>
          <p:nvPr/>
        </p:nvSpPr>
        <p:spPr>
          <a:xfrm>
            <a:off x="1887505" y="1447800"/>
            <a:ext cx="7104095" cy="52578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ts val="600"/>
              </a:spcBef>
            </a:pPr>
            <a:r>
              <a:rPr lang="en-US" kern="0" dirty="0">
                <a:solidFill>
                  <a:srgbClr val="000000"/>
                </a:solidFill>
                <a:latin typeface="Tahoma" pitchFamily="34" charset="0"/>
                <a:ea typeface="Tahoma" pitchFamily="34" charset="0"/>
                <a:cs typeface="Tahoma" pitchFamily="34" charset="0"/>
              </a:rPr>
              <a:t>Addresses virtually all of the Nutrition &amp; Weight Status (NWS) and Physical Activity (PA) objectives</a:t>
            </a:r>
          </a:p>
          <a:p>
            <a:pPr>
              <a:spcBef>
                <a:spcPts val="600"/>
              </a:spcBef>
            </a:pPr>
            <a:r>
              <a:rPr lang="en-US" kern="0" dirty="0" smtClean="0">
                <a:solidFill>
                  <a:srgbClr val="000000"/>
                </a:solidFill>
                <a:latin typeface="Tahoma" pitchFamily="34" charset="0"/>
                <a:ea typeface="Tahoma" pitchFamily="34" charset="0"/>
                <a:cs typeface="Tahoma" pitchFamily="34" charset="0"/>
              </a:rPr>
              <a:t>Identifies factors influencing health and health disparities in the US population</a:t>
            </a:r>
          </a:p>
          <a:p>
            <a:pPr>
              <a:spcBef>
                <a:spcPts val="600"/>
              </a:spcBef>
            </a:pPr>
            <a:r>
              <a:rPr lang="en-US" kern="0" dirty="0" smtClean="0">
                <a:solidFill>
                  <a:srgbClr val="000000"/>
                </a:solidFill>
                <a:latin typeface="Tahoma" pitchFamily="34" charset="0"/>
                <a:ea typeface="Tahoma" pitchFamily="34" charset="0"/>
                <a:cs typeface="Tahoma" pitchFamily="34" charset="0"/>
              </a:rPr>
              <a:t>Evaluates promising strategies for prevention and treatment diverse communities</a:t>
            </a:r>
          </a:p>
          <a:p>
            <a:pPr>
              <a:spcBef>
                <a:spcPts val="600"/>
              </a:spcBef>
            </a:pPr>
            <a:r>
              <a:rPr lang="en-US" kern="0" dirty="0" smtClean="0">
                <a:solidFill>
                  <a:srgbClr val="000000"/>
                </a:solidFill>
                <a:latin typeface="Tahoma" pitchFamily="34" charset="0"/>
                <a:ea typeface="Tahoma" pitchFamily="34" charset="0"/>
                <a:cs typeface="Tahoma" pitchFamily="34" charset="0"/>
              </a:rPr>
              <a:t>Harnesses technology and tools to advance prevention and treatment </a:t>
            </a:r>
          </a:p>
          <a:p>
            <a:pPr>
              <a:spcBef>
                <a:spcPts val="600"/>
              </a:spcBef>
            </a:pPr>
            <a:r>
              <a:rPr lang="en-US" kern="0" dirty="0" smtClean="0">
                <a:solidFill>
                  <a:srgbClr val="000000"/>
                </a:solidFill>
                <a:latin typeface="Tahoma" pitchFamily="34" charset="0"/>
                <a:ea typeface="Tahoma" pitchFamily="34" charset="0"/>
                <a:cs typeface="Tahoma" pitchFamily="34" charset="0"/>
              </a:rPr>
              <a:t>Seeks expert input on research gaps </a:t>
            </a:r>
          </a:p>
          <a:p>
            <a:pPr>
              <a:spcBef>
                <a:spcPts val="600"/>
              </a:spcBef>
            </a:pPr>
            <a:r>
              <a:rPr lang="en-US" kern="0" dirty="0" smtClean="0">
                <a:solidFill>
                  <a:srgbClr val="000000"/>
                </a:solidFill>
                <a:latin typeface="Tahoma" pitchFamily="34" charset="0"/>
                <a:ea typeface="Tahoma" pitchFamily="34" charset="0"/>
                <a:cs typeface="Tahoma" pitchFamily="34" charset="0"/>
              </a:rPr>
              <a:t>Trains the next generation of scient</a:t>
            </a:r>
            <a:r>
              <a:rPr lang="en-US" sz="2200" kern="0" dirty="0" smtClean="0">
                <a:solidFill>
                  <a:srgbClr val="000000"/>
                </a:solidFill>
                <a:latin typeface="Tahoma" pitchFamily="34" charset="0"/>
                <a:ea typeface="Tahoma" pitchFamily="34" charset="0"/>
                <a:cs typeface="Tahoma" pitchFamily="34" charset="0"/>
              </a:rPr>
              <a:t>ists </a:t>
            </a:r>
          </a:p>
          <a:p>
            <a:pPr>
              <a:spcBef>
                <a:spcPts val="600"/>
              </a:spcBef>
            </a:pPr>
            <a:r>
              <a:rPr lang="en-US" kern="0" dirty="0" smtClean="0">
                <a:solidFill>
                  <a:srgbClr val="000000"/>
                </a:solidFill>
                <a:latin typeface="Tahoma" pitchFamily="34" charset="0"/>
                <a:ea typeface="Tahoma" pitchFamily="34" charset="0"/>
                <a:cs typeface="Tahoma" pitchFamily="34" charset="0"/>
              </a:rPr>
              <a:t>Fosters collaborations to maximize translation and dissemination</a:t>
            </a:r>
          </a:p>
        </p:txBody>
      </p:sp>
      <p:pic>
        <p:nvPicPr>
          <p:cNvPr id="3080" name="Picture 8" descr="http://clinicalcenter.nih.gov/about/news/newsletter/2006/nov06/discovery2.JPG&#10;People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1870572" cy="12056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nihrecord.od.nih.gov/newsletters/2010/04_16_2010/images/story7Pic1.jpg&#10;&#10;People around a t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514600"/>
            <a:ext cx="1870572" cy="122309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kaiserhealthnews.org/%7E/media/Images/KHN%20Features/2010/April/4%2010/franciscollins300.jpg?w=300&amp;h=199&amp;as=1"/>
          <p:cNvPicPr>
            <a:picLocks noChangeAspect="1" noChangeArrowheads="1"/>
          </p:cNvPicPr>
          <p:nvPr/>
        </p:nvPicPr>
        <p:blipFill rotWithShape="1">
          <a:blip r:embed="rId5">
            <a:extLst>
              <a:ext uri="{28A0092B-C50C-407E-A947-70E740481C1C}">
                <a14:useLocalDpi xmlns:a14="http://schemas.microsoft.com/office/drawing/2010/main" val="0"/>
              </a:ext>
            </a:extLst>
          </a:blip>
          <a:srcRect b="6281"/>
          <a:stretch/>
        </p:blipFill>
        <p:spPr bwMode="auto">
          <a:xfrm>
            <a:off x="0" y="4876800"/>
            <a:ext cx="1866218" cy="12056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encrypted-tbn0.gstatic.com/images?q=tbn:ANd9GcQPcK6_HCmOW84h33VWNXuOKyS37cIMKq5r44mdmxDiTxn8wSvR6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95400"/>
            <a:ext cx="1870572" cy="124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26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
            <a:ext cx="9144000" cy="1219200"/>
          </a:xfrm>
        </p:spPr>
        <p:txBody>
          <a:bodyPr>
            <a:noAutofit/>
          </a:bodyPr>
          <a:lstStyle/>
          <a:p>
            <a:r>
              <a:rPr lang="en-US" sz="3600" dirty="0" smtClean="0">
                <a:latin typeface="Tahoma" pitchFamily="34" charset="0"/>
                <a:ea typeface="Tahoma" pitchFamily="34" charset="0"/>
                <a:cs typeface="Tahoma" pitchFamily="34" charset="0"/>
              </a:rPr>
              <a:t>Michael M. Landa</a:t>
            </a:r>
            <a:r>
              <a:rPr lang="en-US" dirty="0" smtClean="0">
                <a:latin typeface="Tahoma" pitchFamily="34" charset="0"/>
                <a:ea typeface="Tahoma" pitchFamily="34" charset="0"/>
                <a:cs typeface="Tahoma" pitchFamily="34" charset="0"/>
              </a:rPr>
              <a:t/>
            </a:r>
            <a:br>
              <a:rPr lang="en-US" dirty="0" smtClean="0">
                <a:latin typeface="Tahoma" pitchFamily="34" charset="0"/>
                <a:ea typeface="Tahoma" pitchFamily="34" charset="0"/>
                <a:cs typeface="Tahoma" pitchFamily="34" charset="0"/>
              </a:rPr>
            </a:br>
            <a:r>
              <a:rPr lang="en-US" sz="2000" dirty="0" smtClean="0">
                <a:latin typeface="Tahoma" pitchFamily="34" charset="0"/>
                <a:ea typeface="Tahoma" pitchFamily="34" charset="0"/>
                <a:cs typeface="Tahoma" pitchFamily="34" charset="0"/>
              </a:rPr>
              <a:t>Director</a:t>
            </a:r>
            <a:br>
              <a:rPr lang="en-US" sz="2000" dirty="0" smtClean="0">
                <a:latin typeface="Tahoma" pitchFamily="34" charset="0"/>
                <a:ea typeface="Tahoma" pitchFamily="34" charset="0"/>
                <a:cs typeface="Tahoma" pitchFamily="34" charset="0"/>
              </a:rPr>
            </a:br>
            <a:r>
              <a:rPr lang="en-US" sz="2000" dirty="0" smtClean="0">
                <a:latin typeface="Tahoma" pitchFamily="34" charset="0"/>
                <a:ea typeface="Tahoma" pitchFamily="34" charset="0"/>
                <a:cs typeface="Tahoma" pitchFamily="34" charset="0"/>
              </a:rPr>
              <a:t>FDA/Center for Food Safety and Applied Nutrition</a:t>
            </a:r>
            <a:endParaRPr lang="en-US" sz="2000" dirty="0">
              <a:latin typeface="Tahoma" pitchFamily="34" charset="0"/>
              <a:ea typeface="Tahoma" pitchFamily="34" charset="0"/>
              <a:cs typeface="Tahoma" pitchFamily="34" charset="0"/>
            </a:endParaRPr>
          </a:p>
        </p:txBody>
      </p:sp>
      <p:pic>
        <p:nvPicPr>
          <p:cNvPr id="2050" name="Protecting and promoting your health" descr="Protecting and Promoting Your Health" title="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870575"/>
            <a:ext cx="39624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FDA logo" title="FDA logo image"/>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6553200" y="6172200"/>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876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DA is a REgulatory and Public Health Agency"/>
          <p:cNvSpPr>
            <a:spLocks noGrp="1"/>
          </p:cNvSpPr>
          <p:nvPr>
            <p:ph type="title"/>
          </p:nvPr>
        </p:nvSpPr>
        <p:spPr>
          <a:xfrm>
            <a:off x="1447800" y="228600"/>
            <a:ext cx="7275513" cy="1066800"/>
          </a:xfrm>
        </p:spPr>
        <p:txBody>
          <a:bodyPr/>
          <a:lstStyle/>
          <a:p>
            <a:r>
              <a:rPr lang="en-US" dirty="0"/>
              <a:t>FDA is a Regulatory and Public Health </a:t>
            </a:r>
            <a:r>
              <a:rPr lang="en-US" dirty="0" smtClean="0"/>
              <a:t>Agency</a:t>
            </a:r>
            <a:endParaRPr lang="en-US" dirty="0"/>
          </a:p>
        </p:txBody>
      </p:sp>
      <p:sp>
        <p:nvSpPr>
          <p:cNvPr id="16" name="Rectangle 15" descr="Rectangular border of map of U.S." title="Map"/>
          <p:cNvSpPr/>
          <p:nvPr/>
        </p:nvSpPr>
        <p:spPr bwMode="auto">
          <a:xfrm>
            <a:off x="1371600" y="1591973"/>
            <a:ext cx="7238999" cy="1075027"/>
          </a:xfrm>
          <a:prstGeom prst="rect">
            <a:avLst/>
          </a:prstGeom>
          <a:gradFill flip="none" rotWithShape="1">
            <a:gsLst>
              <a:gs pos="0">
                <a:schemeClr val="accent6">
                  <a:lumMod val="60000"/>
                  <a:lumOff val="40000"/>
                </a:schemeClr>
              </a:gs>
              <a:gs pos="50000">
                <a:schemeClr val="accent6">
                  <a:lumMod val="20000"/>
                  <a:lumOff val="80000"/>
                </a:schemeClr>
              </a:gs>
              <a:gs pos="100000">
                <a:schemeClr val="accent6">
                  <a:lumMod val="20000"/>
                  <a:lumOff val="8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pic>
        <p:nvPicPr>
          <p:cNvPr id="6" name="FDA Logo" descr="FDA CFSAN logo" title="FDA"/>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81200" y="1795398"/>
            <a:ext cx="1333501" cy="718930"/>
          </a:xfrm>
          <a:prstGeom prst="rect">
            <a:avLst/>
          </a:prstGeom>
          <a:noFill/>
          <a:ln w="9525">
            <a:noFill/>
            <a:miter lim="800000"/>
            <a:headEnd/>
            <a:tailEnd/>
          </a:ln>
        </p:spPr>
      </p:pic>
      <p:sp>
        <p:nvSpPr>
          <p:cNvPr id="18" name="Text Placeholder 3"/>
          <p:cNvSpPr>
            <a:spLocks noGrp="1"/>
          </p:cNvSpPr>
          <p:nvPr>
            <p:ph type="body" sz="half" idx="2"/>
          </p:nvPr>
        </p:nvSpPr>
        <p:spPr>
          <a:xfrm>
            <a:off x="3733800" y="1600200"/>
            <a:ext cx="4495800" cy="1066800"/>
          </a:xfrm>
        </p:spPr>
        <p:txBody>
          <a:bodyPr/>
          <a:lstStyle/>
          <a:p>
            <a:r>
              <a:rPr lang="en-US" sz="3000" b="1" i="1" dirty="0">
                <a:solidFill>
                  <a:srgbClr val="0000FF"/>
                </a:solidFill>
                <a:latin typeface="Arial" panose="020B0604020202020204" pitchFamily="34" charset="0"/>
                <a:cs typeface="Arial" panose="020B0604020202020204" pitchFamily="34" charset="0"/>
              </a:rPr>
              <a:t>Center for Food Safety and Applied </a:t>
            </a:r>
            <a:r>
              <a:rPr lang="en-US" sz="3000" b="1" i="1" dirty="0" smtClean="0">
                <a:solidFill>
                  <a:srgbClr val="0000FF"/>
                </a:solidFill>
                <a:latin typeface="Arial" panose="020B0604020202020204" pitchFamily="34" charset="0"/>
                <a:cs typeface="Arial" panose="020B0604020202020204" pitchFamily="34" charset="0"/>
              </a:rPr>
              <a:t>Nutrition</a:t>
            </a:r>
          </a:p>
        </p:txBody>
      </p:sp>
      <p:sp>
        <p:nvSpPr>
          <p:cNvPr id="13" name="Content Placeholder 2"/>
          <p:cNvSpPr>
            <a:spLocks noGrp="1"/>
          </p:cNvSpPr>
          <p:nvPr>
            <p:ph sz="half" idx="1"/>
          </p:nvPr>
        </p:nvSpPr>
        <p:spPr>
          <a:xfrm>
            <a:off x="1676400" y="2985923"/>
            <a:ext cx="3581400" cy="2729078"/>
          </a:xfrm>
        </p:spPr>
        <p:txBody>
          <a:bodyPr>
            <a:noAutofit/>
          </a:bodyPr>
          <a:lstStyle/>
          <a:p>
            <a:r>
              <a:rPr lang="en-US" b="1" dirty="0" smtClean="0"/>
              <a:t>80% of U.S. food supply  is regulated by FDA</a:t>
            </a:r>
          </a:p>
          <a:p>
            <a:r>
              <a:rPr lang="en-US" b="1" dirty="0" smtClean="0"/>
              <a:t>Nutrition-related activities focus on</a:t>
            </a:r>
          </a:p>
          <a:p>
            <a:pPr lvl="1"/>
            <a:r>
              <a:rPr lang="en-US" b="1" dirty="0" smtClean="0"/>
              <a:t>Food labeling</a:t>
            </a:r>
          </a:p>
          <a:p>
            <a:pPr lvl="1"/>
            <a:r>
              <a:rPr lang="en-US" b="1" dirty="0" smtClean="0"/>
              <a:t>Food ingredients</a:t>
            </a:r>
            <a:endParaRPr lang="en-US" b="1" dirty="0"/>
          </a:p>
        </p:txBody>
      </p:sp>
      <p:sp>
        <p:nvSpPr>
          <p:cNvPr id="15" name="Background for US Outline" descr="Rectangular border of map of U.S." title="Map"/>
          <p:cNvSpPr/>
          <p:nvPr/>
        </p:nvSpPr>
        <p:spPr bwMode="auto">
          <a:xfrm>
            <a:off x="5562600" y="3124200"/>
            <a:ext cx="3124200" cy="2202828"/>
          </a:xfrm>
          <a:prstGeom prst="rect">
            <a:avLst/>
          </a:prstGeom>
          <a:gradFill flip="none" rotWithShape="1">
            <a:gsLst>
              <a:gs pos="0">
                <a:schemeClr val="accent6">
                  <a:lumMod val="60000"/>
                  <a:lumOff val="40000"/>
                </a:schemeClr>
              </a:gs>
              <a:gs pos="50000">
                <a:schemeClr val="accent6">
                  <a:lumMod val="20000"/>
                  <a:lumOff val="80000"/>
                </a:schemeClr>
              </a:gs>
              <a:gs pos="100000">
                <a:schemeClr val="accent6">
                  <a:lumMod val="20000"/>
                  <a:lumOff val="8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pic>
        <p:nvPicPr>
          <p:cNvPr id="14" name="US Outline" descr="Map of U.S." title="Map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542" y="3084582"/>
            <a:ext cx="3268458" cy="2329913"/>
          </a:xfrm>
          <a:prstGeom prst="rect">
            <a:avLst/>
          </a:prstGeom>
        </p:spPr>
      </p:pic>
      <p:pic>
        <p:nvPicPr>
          <p:cNvPr id="11" name="Flag" descr="Flag of U.S. inside map of U.S." title="Fla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348" y="3735948"/>
            <a:ext cx="917940" cy="795548"/>
          </a:xfrm>
          <a:prstGeom prst="rect">
            <a:avLst/>
          </a:prstGeom>
        </p:spPr>
      </p:pic>
      <p:sp>
        <p:nvSpPr>
          <p:cNvPr id="12" name="Slide Number Placeholder 3"/>
          <p:cNvSpPr txBox="1">
            <a:spLocks/>
          </p:cNvSpPr>
          <p:nvPr/>
        </p:nvSpPr>
        <p:spPr>
          <a:xfrm>
            <a:off x="8229600" y="6356350"/>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CB84260-F578-42AC-89E8-3F90DEC18C58}" type="slidenum">
              <a:rPr lang="en-US" sz="1000" smtClean="0">
                <a:solidFill>
                  <a:srgbClr val="000000"/>
                </a:solidFill>
                <a:latin typeface="Tahoma" panose="020B0604030504040204" pitchFamily="34" charset="0"/>
                <a:ea typeface="Tahoma" panose="020B0604030504040204" pitchFamily="34" charset="0"/>
                <a:cs typeface="Tahoma" panose="020B0604030504040204" pitchFamily="34" charset="0"/>
              </a:rPr>
              <a:pPr algn="r"/>
              <a:t>52</a:t>
            </a:fld>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022342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FDA’s Contributions </a:t>
            </a:r>
            <a:r>
              <a:rPr lang="en-US" dirty="0" smtClean="0"/>
              <a:t>to Nutrition &amp; Weight Status Objectives </a:t>
            </a:r>
            <a:endParaRPr lang="en-US" dirty="0"/>
          </a:p>
        </p:txBody>
      </p:sp>
      <p:sp>
        <p:nvSpPr>
          <p:cNvPr id="3" name="Content Placeholder 2"/>
          <p:cNvSpPr>
            <a:spLocks noGrp="1"/>
          </p:cNvSpPr>
          <p:nvPr>
            <p:ph sz="half" idx="1"/>
          </p:nvPr>
        </p:nvSpPr>
        <p:spPr>
          <a:xfrm>
            <a:off x="1447800" y="1663427"/>
            <a:ext cx="4092696" cy="4135440"/>
          </a:xfrm>
        </p:spPr>
        <p:txBody>
          <a:bodyPr>
            <a:noAutofit/>
          </a:bodyPr>
          <a:lstStyle/>
          <a:p>
            <a:pPr marL="0" indent="0">
              <a:buNone/>
            </a:pPr>
            <a:r>
              <a:rPr lang="en-US" sz="2200" dirty="0" smtClean="0"/>
              <a:t>Nutrition and Weight Status (NWS) objectives are consistent with </a:t>
            </a:r>
            <a:r>
              <a:rPr lang="en-US" sz="2400" b="1" i="1" dirty="0" smtClean="0">
                <a:solidFill>
                  <a:srgbClr val="007033"/>
                </a:solidFill>
              </a:rPr>
              <a:t>2010 Dietary Guidelines for Americans</a:t>
            </a:r>
          </a:p>
          <a:p>
            <a:pPr lvl="1">
              <a:spcBef>
                <a:spcPts val="0"/>
              </a:spcBef>
              <a:buClr>
                <a:srgbClr val="A80000"/>
              </a:buClr>
              <a:buSzPct val="110000"/>
              <a:buFont typeface="Wingdings" panose="05000000000000000000" pitchFamily="2" charset="2"/>
              <a:buChar char="§"/>
            </a:pPr>
            <a:r>
              <a:rPr lang="en-US" sz="2200" b="1" dirty="0" smtClean="0"/>
              <a:t>Increase fruits, vegetables, and whole grains </a:t>
            </a:r>
            <a:r>
              <a:rPr lang="en-US" sz="1600" dirty="0" smtClean="0"/>
              <a:t>(NWS-14,      15.1, 15.2, 16)</a:t>
            </a:r>
          </a:p>
          <a:p>
            <a:pPr lvl="1">
              <a:spcBef>
                <a:spcPts val="0"/>
              </a:spcBef>
              <a:buClr>
                <a:srgbClr val="A80000"/>
              </a:buClr>
              <a:buSzPct val="110000"/>
              <a:buFont typeface="Wingdings" panose="05000000000000000000" pitchFamily="2" charset="2"/>
              <a:buChar char="§"/>
            </a:pPr>
            <a:r>
              <a:rPr lang="en-US" sz="2200" b="1" dirty="0" smtClean="0"/>
              <a:t>Reduce solid fats, added sugars, saturated fat, and sodium</a:t>
            </a:r>
            <a:r>
              <a:rPr lang="en-US" sz="2200" dirty="0" smtClean="0"/>
              <a:t> </a:t>
            </a:r>
            <a:r>
              <a:rPr lang="en-US" sz="1600" dirty="0" smtClean="0"/>
              <a:t>(NWS-17.1, 17.2, 18, 19)</a:t>
            </a:r>
          </a:p>
          <a:p>
            <a:pPr lvl="1">
              <a:spcBef>
                <a:spcPts val="0"/>
              </a:spcBef>
              <a:buClr>
                <a:srgbClr val="A80000"/>
              </a:buClr>
              <a:buSzPct val="110000"/>
              <a:buFont typeface="Wingdings" panose="05000000000000000000" pitchFamily="2" charset="2"/>
              <a:buChar char="§"/>
            </a:pPr>
            <a:r>
              <a:rPr lang="en-US" sz="2200" b="1" dirty="0" smtClean="0"/>
              <a:t>Increase calcium </a:t>
            </a:r>
            <a:r>
              <a:rPr lang="en-US" sz="1600" dirty="0" smtClean="0"/>
              <a:t>(NWS-20)</a:t>
            </a:r>
            <a:endParaRPr lang="en-US" sz="1600" dirty="0"/>
          </a:p>
        </p:txBody>
      </p:sp>
      <p:pic>
        <p:nvPicPr>
          <p:cNvPr id="5" name="Picture 4" descr="Photo of cover of Dietary Guidelines for Americans 2010" title="Dietary Guidelin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197" y="1828800"/>
            <a:ext cx="3368885" cy="4359732"/>
          </a:xfrm>
          <a:prstGeom prst="rect">
            <a:avLst/>
          </a:prstGeom>
        </p:spPr>
      </p:pic>
      <p:pic>
        <p:nvPicPr>
          <p:cNvPr id="8" name="Picture 9" descr="U.S. Department of Health and Human Services"/>
          <p:cNvPicPr>
            <a:picLocks noChangeAspect="1" noChangeArrowheads="1"/>
          </p:cNvPicPr>
          <p:nvPr/>
        </p:nvPicPr>
        <p:blipFill>
          <a:blip r:embed="rId4" cstate="print"/>
          <a:srcRect/>
          <a:stretch>
            <a:fillRect/>
          </a:stretch>
        </p:blipFill>
        <p:spPr bwMode="auto">
          <a:xfrm>
            <a:off x="2133599" y="5867422"/>
            <a:ext cx="566243" cy="566243"/>
          </a:xfrm>
          <a:prstGeom prst="rect">
            <a:avLst/>
          </a:prstGeom>
          <a:noFill/>
          <a:ln w="9525">
            <a:noFill/>
            <a:miter lim="800000"/>
            <a:headEnd/>
            <a:tailEnd/>
          </a:ln>
        </p:spPr>
      </p:pic>
      <p:pic>
        <p:nvPicPr>
          <p:cNvPr id="13" name="Picture 12" descr="FDA logo" title="FD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5451" y="5720528"/>
            <a:ext cx="979100" cy="938019"/>
          </a:xfrm>
          <a:prstGeom prst="rect">
            <a:avLst/>
          </a:prstGeom>
        </p:spPr>
      </p:pic>
      <p:pic>
        <p:nvPicPr>
          <p:cNvPr id="7" name="Picture 6" descr="USDA logo" title="USDA"/>
          <p:cNvPicPr>
            <a:picLocks noChangeAspect="1" noChangeArrowheads="1"/>
          </p:cNvPicPr>
          <p:nvPr/>
        </p:nvPicPr>
        <p:blipFill>
          <a:blip r:embed="rId6" cstate="print"/>
          <a:srcRect/>
          <a:stretch>
            <a:fillRect/>
          </a:stretch>
        </p:blipFill>
        <p:spPr bwMode="auto">
          <a:xfrm>
            <a:off x="4191000" y="5945410"/>
            <a:ext cx="634732" cy="488255"/>
          </a:xfrm>
          <a:prstGeom prst="rect">
            <a:avLst/>
          </a:prstGeom>
          <a:noFill/>
        </p:spPr>
      </p:pic>
      <p:sp>
        <p:nvSpPr>
          <p:cNvPr id="12" name="Slide Number Placeholder 4"/>
          <p:cNvSpPr txBox="1">
            <a:spLocks/>
          </p:cNvSpPr>
          <p:nvPr/>
        </p:nvSpPr>
        <p:spPr>
          <a:xfrm>
            <a:off x="8763000" y="6477000"/>
            <a:ext cx="3810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4EBD27-DC53-4898-B72E-5655E4B22A68}" type="slidenum">
              <a:rPr lang="en-US" sz="1000" smtClean="0">
                <a:solidFill>
                  <a:srgbClr val="000000"/>
                </a:solidFill>
                <a:latin typeface="Tahoma" panose="020B0604030504040204" pitchFamily="34" charset="0"/>
                <a:ea typeface="Tahoma" panose="020B0604030504040204" pitchFamily="34" charset="0"/>
                <a:cs typeface="Tahoma" panose="020B0604030504040204" pitchFamily="34" charset="0"/>
              </a:rPr>
              <a:pPr>
                <a:defRPr/>
              </a:pPr>
              <a:t>53</a:t>
            </a:fld>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04763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FDA Nutrition Activities Related to Healthy People 2020</a:t>
            </a:r>
            <a:endParaRPr lang="en-US" dirty="0"/>
          </a:p>
        </p:txBody>
      </p:sp>
      <p:sp>
        <p:nvSpPr>
          <p:cNvPr id="6" name="Content Placeholder 5"/>
          <p:cNvSpPr>
            <a:spLocks noGrp="1"/>
          </p:cNvSpPr>
          <p:nvPr>
            <p:ph idx="1"/>
          </p:nvPr>
        </p:nvSpPr>
        <p:spPr>
          <a:xfrm>
            <a:off x="1524000" y="1600200"/>
            <a:ext cx="4572000" cy="4876800"/>
          </a:xfrm>
        </p:spPr>
        <p:txBody>
          <a:bodyPr>
            <a:normAutofit lnSpcReduction="10000"/>
          </a:bodyPr>
          <a:lstStyle/>
          <a:p>
            <a:r>
              <a:rPr lang="en-US" dirty="0" smtClean="0"/>
              <a:t>Proposed regulations</a:t>
            </a:r>
          </a:p>
          <a:p>
            <a:pPr lvl="1"/>
            <a:r>
              <a:rPr lang="en-US" sz="2200" dirty="0" smtClean="0"/>
              <a:t>Updating Nutrition Facts labels</a:t>
            </a:r>
          </a:p>
          <a:p>
            <a:pPr lvl="1"/>
            <a:r>
              <a:rPr lang="en-US" sz="2200" dirty="0" smtClean="0"/>
              <a:t>Changes in regulations affecting serving sizes</a:t>
            </a:r>
          </a:p>
          <a:p>
            <a:pPr lvl="1"/>
            <a:r>
              <a:rPr lang="en-US" sz="2200" dirty="0" smtClean="0"/>
              <a:t>Menu labeling and vending machine labeling</a:t>
            </a:r>
          </a:p>
          <a:p>
            <a:r>
              <a:rPr lang="en-US" dirty="0"/>
              <a:t>GRAS </a:t>
            </a:r>
            <a:r>
              <a:rPr lang="en-US" dirty="0" smtClean="0"/>
              <a:t>(“</a:t>
            </a:r>
            <a:r>
              <a:rPr lang="en-US" dirty="0"/>
              <a:t>generally recognized as safe</a:t>
            </a:r>
            <a:r>
              <a:rPr lang="en-US" dirty="0" smtClean="0"/>
              <a:t>”) status of partially </a:t>
            </a:r>
            <a:r>
              <a:rPr lang="en-US" dirty="0"/>
              <a:t>hydrogenated </a:t>
            </a:r>
            <a:r>
              <a:rPr lang="en-US" dirty="0" smtClean="0"/>
              <a:t>oils </a:t>
            </a:r>
          </a:p>
          <a:p>
            <a:r>
              <a:rPr lang="en-US" dirty="0" smtClean="0"/>
              <a:t>Draft voluntary sodium reduction targets</a:t>
            </a:r>
          </a:p>
          <a:p>
            <a:r>
              <a:rPr lang="en-US" dirty="0" smtClean="0"/>
              <a:t>Health claims</a:t>
            </a:r>
          </a:p>
        </p:txBody>
      </p:sp>
      <p:pic>
        <p:nvPicPr>
          <p:cNvPr id="3" name="Picture 2" descr="FDA logo" title="FD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1600200"/>
            <a:ext cx="2641600" cy="1981200"/>
          </a:xfrm>
          <a:prstGeom prst="rect">
            <a:avLst/>
          </a:prstGeom>
        </p:spPr>
      </p:pic>
      <p:sp>
        <p:nvSpPr>
          <p:cNvPr id="7" name="Slide Number Placeholder 4"/>
          <p:cNvSpPr txBox="1">
            <a:spLocks/>
          </p:cNvSpPr>
          <p:nvPr/>
        </p:nvSpPr>
        <p:spPr>
          <a:xfrm>
            <a:off x="8763000" y="6477000"/>
            <a:ext cx="3810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4EBD27-DC53-4898-B72E-5655E4B22A68}" type="slidenum">
              <a:rPr lang="en-US" sz="1000" smtClean="0">
                <a:solidFill>
                  <a:srgbClr val="000000"/>
                </a:solidFill>
                <a:latin typeface="Tahoma" panose="020B0604030504040204" pitchFamily="34" charset="0"/>
                <a:ea typeface="Tahoma" panose="020B0604030504040204" pitchFamily="34" charset="0"/>
                <a:cs typeface="Tahoma" panose="020B0604030504040204" pitchFamily="34" charset="0"/>
              </a:rPr>
              <a:pPr>
                <a:defRPr/>
              </a:pPr>
              <a:t>54</a:t>
            </a:fld>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17028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Proposed Regulation:     Nutrition Facts Label</a:t>
            </a:r>
            <a:endParaRPr lang="en-US" sz="1800" dirty="0"/>
          </a:p>
        </p:txBody>
      </p:sp>
      <p:sp>
        <p:nvSpPr>
          <p:cNvPr id="16" name="Rectangle 15" descr="Rectangular border for emphasis" title="Border"/>
          <p:cNvSpPr/>
          <p:nvPr/>
        </p:nvSpPr>
        <p:spPr bwMode="auto">
          <a:xfrm>
            <a:off x="4180839" y="1447800"/>
            <a:ext cx="4267200" cy="685800"/>
          </a:xfrm>
          <a:prstGeom prst="rect">
            <a:avLst/>
          </a:prstGeom>
          <a:gradFill flip="none" rotWithShape="1">
            <a:gsLst>
              <a:gs pos="0">
                <a:schemeClr val="accent6">
                  <a:lumMod val="60000"/>
                  <a:lumOff val="40000"/>
                </a:schemeClr>
              </a:gs>
              <a:gs pos="50000">
                <a:schemeClr val="accent6">
                  <a:lumMod val="20000"/>
                  <a:lumOff val="80000"/>
                </a:schemeClr>
              </a:gs>
              <a:gs pos="100000">
                <a:schemeClr val="accent6">
                  <a:lumMod val="20000"/>
                  <a:lumOff val="8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6" name="Content Placeholder 5" descr="Rectangular border for emphasis" title="outside border"/>
          <p:cNvSpPr>
            <a:spLocks noGrp="1"/>
          </p:cNvSpPr>
          <p:nvPr>
            <p:ph idx="1"/>
          </p:nvPr>
        </p:nvSpPr>
        <p:spPr>
          <a:xfrm>
            <a:off x="4385044" y="1524000"/>
            <a:ext cx="4377956" cy="4953000"/>
          </a:xfrm>
        </p:spPr>
        <p:txBody>
          <a:bodyPr>
            <a:normAutofit fontScale="92500" lnSpcReduction="10000"/>
          </a:bodyPr>
          <a:lstStyle/>
          <a:p>
            <a:pPr marL="0" indent="0">
              <a:buNone/>
            </a:pPr>
            <a:r>
              <a:rPr lang="en-US" sz="2200" b="1" dirty="0" smtClean="0"/>
              <a:t>Proposed label will help consumers achieve HP2020 objectives to:</a:t>
            </a:r>
          </a:p>
          <a:p>
            <a:pPr lvl="1">
              <a:buClr>
                <a:srgbClr val="8A0000"/>
              </a:buClr>
              <a:buSzPct val="110000"/>
              <a:buFont typeface="Wingdings" panose="05000000000000000000" pitchFamily="2" charset="2"/>
              <a:buChar char="§"/>
            </a:pPr>
            <a:r>
              <a:rPr lang="en-US" dirty="0"/>
              <a:t>Reduce consumption of </a:t>
            </a:r>
            <a:r>
              <a:rPr lang="en-US" b="1" dirty="0"/>
              <a:t>saturated fat </a:t>
            </a:r>
            <a:r>
              <a:rPr lang="en-US" dirty="0"/>
              <a:t>(NWS-18</a:t>
            </a:r>
            <a:r>
              <a:rPr lang="en-US" dirty="0" smtClean="0"/>
              <a:t>)</a:t>
            </a:r>
            <a:r>
              <a:rPr lang="en-US" dirty="0"/>
              <a:t> </a:t>
            </a:r>
            <a:endParaRPr lang="en-US" dirty="0" smtClean="0"/>
          </a:p>
          <a:p>
            <a:pPr lvl="1">
              <a:buClr>
                <a:srgbClr val="8A0000"/>
              </a:buClr>
              <a:buSzPct val="110000"/>
              <a:buFont typeface="Wingdings" panose="05000000000000000000" pitchFamily="2" charset="2"/>
              <a:buChar char="§"/>
            </a:pPr>
            <a:r>
              <a:rPr lang="en-US" dirty="0" smtClean="0"/>
              <a:t>Reduce </a:t>
            </a:r>
            <a:r>
              <a:rPr lang="en-US" dirty="0"/>
              <a:t>consumption </a:t>
            </a:r>
            <a:r>
              <a:rPr lang="en-US" dirty="0" smtClean="0"/>
              <a:t>of </a:t>
            </a:r>
            <a:r>
              <a:rPr lang="en-US" b="1" dirty="0" smtClean="0"/>
              <a:t>sodium</a:t>
            </a:r>
            <a:r>
              <a:rPr lang="en-US" dirty="0" smtClean="0"/>
              <a:t> </a:t>
            </a:r>
            <a:r>
              <a:rPr lang="en-US" dirty="0"/>
              <a:t>(NWS-19)</a:t>
            </a:r>
          </a:p>
          <a:p>
            <a:pPr lvl="1">
              <a:buClr>
                <a:srgbClr val="8A0000"/>
              </a:buClr>
              <a:buSzPct val="110000"/>
              <a:buFont typeface="Wingdings" panose="05000000000000000000" pitchFamily="2" charset="2"/>
              <a:buChar char="§"/>
            </a:pPr>
            <a:r>
              <a:rPr lang="en-US" dirty="0" smtClean="0"/>
              <a:t>Reduce consumption of calories </a:t>
            </a:r>
            <a:r>
              <a:rPr lang="en-US" dirty="0"/>
              <a:t>from </a:t>
            </a:r>
            <a:endParaRPr lang="en-US" dirty="0" smtClean="0"/>
          </a:p>
          <a:p>
            <a:pPr lvl="2">
              <a:buClr>
                <a:srgbClr val="8A0000"/>
              </a:buClr>
              <a:buSzPct val="110000"/>
              <a:buFont typeface="Arial" panose="020B0604020202020204" pitchFamily="34" charset="0"/>
              <a:buChar char="•"/>
            </a:pPr>
            <a:r>
              <a:rPr lang="en-US" b="1" dirty="0" smtClean="0"/>
              <a:t>Solid fats </a:t>
            </a:r>
            <a:r>
              <a:rPr lang="en-US" dirty="0" smtClean="0"/>
              <a:t>(NWS-17.1)</a:t>
            </a:r>
          </a:p>
          <a:p>
            <a:pPr lvl="2">
              <a:buClr>
                <a:srgbClr val="8A0000"/>
              </a:buClr>
              <a:buSzPct val="110000"/>
              <a:buFont typeface="Arial" panose="020B0604020202020204" pitchFamily="34" charset="0"/>
              <a:buChar char="•"/>
            </a:pPr>
            <a:r>
              <a:rPr lang="en-US" b="1" dirty="0" smtClean="0"/>
              <a:t>Added sugars </a:t>
            </a:r>
            <a:r>
              <a:rPr lang="en-US" dirty="0" smtClean="0"/>
              <a:t>(NWS-17.2)</a:t>
            </a:r>
          </a:p>
          <a:p>
            <a:pPr lvl="2">
              <a:buClr>
                <a:srgbClr val="8A0000"/>
              </a:buClr>
              <a:buSzPct val="110000"/>
              <a:buFont typeface="Arial" panose="020B0604020202020204" pitchFamily="34" charset="0"/>
              <a:buChar char="•"/>
            </a:pPr>
            <a:r>
              <a:rPr lang="en-US" b="1" dirty="0" smtClean="0"/>
              <a:t>Solid fats and added sugars </a:t>
            </a:r>
            <a:r>
              <a:rPr lang="en-US" dirty="0" smtClean="0"/>
              <a:t>(NWS-17.3)</a:t>
            </a:r>
          </a:p>
          <a:p>
            <a:pPr lvl="1">
              <a:buClr>
                <a:srgbClr val="8A0000"/>
              </a:buClr>
              <a:buSzPct val="110000"/>
              <a:buFont typeface="Wingdings" panose="05000000000000000000" pitchFamily="2" charset="2"/>
              <a:buChar char="§"/>
            </a:pPr>
            <a:r>
              <a:rPr lang="en-US" dirty="0" smtClean="0"/>
              <a:t>Increase consumption of </a:t>
            </a:r>
            <a:r>
              <a:rPr lang="en-US" b="1" dirty="0" smtClean="0"/>
              <a:t>calcium</a:t>
            </a:r>
            <a:r>
              <a:rPr lang="en-US" dirty="0" smtClean="0"/>
              <a:t> (NWS-20)</a:t>
            </a:r>
          </a:p>
        </p:txBody>
      </p:sp>
      <p:pic>
        <p:nvPicPr>
          <p:cNvPr id="2" name="Picture 1" descr="Picture of proposed Nutritin Facts label" title="Nutrition Facts label"/>
          <p:cNvPicPr>
            <a:picLocks noChangeAspect="1"/>
          </p:cNvPicPr>
          <p:nvPr/>
        </p:nvPicPr>
        <p:blipFill rotWithShape="1">
          <a:blip r:embed="rId3" cstate="print">
            <a:extLst>
              <a:ext uri="{28A0092B-C50C-407E-A947-70E740481C1C}">
                <a14:useLocalDpi xmlns:a14="http://schemas.microsoft.com/office/drawing/2010/main" val="0"/>
              </a:ext>
            </a:extLst>
          </a:blip>
          <a:srcRect l="7418" t="3524" r="8228" b="4549"/>
          <a:stretch/>
        </p:blipFill>
        <p:spPr>
          <a:xfrm>
            <a:off x="1511276" y="1447800"/>
            <a:ext cx="2636181" cy="5257800"/>
          </a:xfrm>
          <a:prstGeom prst="rect">
            <a:avLst/>
          </a:prstGeom>
        </p:spPr>
      </p:pic>
      <p:cxnSp>
        <p:nvCxnSpPr>
          <p:cNvPr id="12" name="Straight Connector 11" descr="Line connecting &quot;Reduce consumption of saturated fat&quot; to saturated fat listing on label" title="Line"/>
          <p:cNvCxnSpPr/>
          <p:nvPr/>
        </p:nvCxnSpPr>
        <p:spPr bwMode="auto">
          <a:xfrm flipV="1">
            <a:off x="3379519" y="2286000"/>
            <a:ext cx="1447800" cy="1150174"/>
          </a:xfrm>
          <a:prstGeom prst="line">
            <a:avLst/>
          </a:prstGeom>
          <a:solidFill>
            <a:schemeClr val="accent1"/>
          </a:solidFill>
          <a:ln w="25400" cap="flat" cmpd="sng" algn="ctr">
            <a:solidFill>
              <a:srgbClr val="C00000"/>
            </a:solidFill>
            <a:prstDash val="solid"/>
            <a:round/>
            <a:headEnd type="none" w="med" len="med"/>
            <a:tailEnd type="none" w="med" len="med"/>
          </a:ln>
          <a:effectLst/>
        </p:spPr>
      </p:cxnSp>
      <p:cxnSp>
        <p:nvCxnSpPr>
          <p:cNvPr id="13" name="Straight Connector 12" descr="Line connecting &quot;Reduce consumption of sodiium&quot; to listing of sodium on label" title="connecting line"/>
          <p:cNvCxnSpPr/>
          <p:nvPr/>
        </p:nvCxnSpPr>
        <p:spPr bwMode="auto">
          <a:xfrm flipV="1">
            <a:off x="3124200" y="2981696"/>
            <a:ext cx="1662545" cy="1037854"/>
          </a:xfrm>
          <a:prstGeom prst="line">
            <a:avLst/>
          </a:prstGeom>
          <a:solidFill>
            <a:schemeClr val="accent1"/>
          </a:solidFill>
          <a:ln w="25400" cap="flat" cmpd="sng" algn="ctr">
            <a:solidFill>
              <a:srgbClr val="C00000"/>
            </a:solidFill>
            <a:prstDash val="solid"/>
            <a:round/>
            <a:headEnd type="none" w="med" len="med"/>
            <a:tailEnd type="none" w="med" len="med"/>
          </a:ln>
          <a:effectLst/>
        </p:spPr>
      </p:cxnSp>
      <p:cxnSp>
        <p:nvCxnSpPr>
          <p:cNvPr id="27" name="Straight Connector 26" descr="Line connecting Solid Fats to the listing of Trans Fat on the label." title="Connector line"/>
          <p:cNvCxnSpPr/>
          <p:nvPr/>
        </p:nvCxnSpPr>
        <p:spPr bwMode="auto">
          <a:xfrm>
            <a:off x="3124200" y="3619500"/>
            <a:ext cx="1905000" cy="647700"/>
          </a:xfrm>
          <a:prstGeom prst="line">
            <a:avLst/>
          </a:prstGeom>
          <a:solidFill>
            <a:schemeClr val="accent1"/>
          </a:solidFill>
          <a:ln w="25400" cap="flat" cmpd="sng" algn="ctr">
            <a:solidFill>
              <a:srgbClr val="C00000"/>
            </a:solidFill>
            <a:prstDash val="solid"/>
            <a:round/>
            <a:headEnd type="none" w="med" len="med"/>
            <a:tailEnd type="none" w="med" len="med"/>
          </a:ln>
          <a:effectLst/>
        </p:spPr>
      </p:cxnSp>
      <p:cxnSp>
        <p:nvCxnSpPr>
          <p:cNvPr id="26" name="Straight Connector 25" descr="Line connecting &quot;Added sugars&quot; to the listing of Added Sugars on the label." title="Connecting line"/>
          <p:cNvCxnSpPr/>
          <p:nvPr/>
        </p:nvCxnSpPr>
        <p:spPr bwMode="auto">
          <a:xfrm flipV="1">
            <a:off x="3657600" y="4724400"/>
            <a:ext cx="1371600" cy="40080"/>
          </a:xfrm>
          <a:prstGeom prst="line">
            <a:avLst/>
          </a:prstGeom>
          <a:solidFill>
            <a:schemeClr val="accent1"/>
          </a:solidFill>
          <a:ln w="25400" cap="flat" cmpd="sng" algn="ctr">
            <a:solidFill>
              <a:srgbClr val="C00000"/>
            </a:solidFill>
            <a:prstDash val="solid"/>
            <a:round/>
            <a:headEnd type="none" w="med" len="med"/>
            <a:tailEnd type="none" w="med" len="med"/>
          </a:ln>
          <a:effectLst/>
        </p:spPr>
      </p:cxnSp>
      <p:cxnSp>
        <p:nvCxnSpPr>
          <p:cNvPr id="25" name="Straight Connector 24" descr="Line connecting &quot;Increase consumption of calcium&quot; to the calcium listing on the label" title="Connector line"/>
          <p:cNvCxnSpPr/>
          <p:nvPr/>
        </p:nvCxnSpPr>
        <p:spPr bwMode="auto">
          <a:xfrm>
            <a:off x="3124200" y="5486400"/>
            <a:ext cx="1662545" cy="304800"/>
          </a:xfrm>
          <a:prstGeom prst="line">
            <a:avLst/>
          </a:prstGeom>
          <a:solidFill>
            <a:schemeClr val="accent1"/>
          </a:solidFill>
          <a:ln w="25400" cap="flat" cmpd="sng" algn="ctr">
            <a:solidFill>
              <a:srgbClr val="C00000"/>
            </a:solidFill>
            <a:prstDash val="solid"/>
            <a:round/>
            <a:headEnd type="none" w="med" len="med"/>
            <a:tailEnd type="none" w="med" len="med"/>
          </a:ln>
          <a:effectLst/>
        </p:spPr>
      </p:cxnSp>
      <p:sp>
        <p:nvSpPr>
          <p:cNvPr id="15" name="Oval 14" descr="Oval around &quot;8 servings per container&quot; to emphasize that it is larger on proposed label" title="Oval"/>
          <p:cNvSpPr/>
          <p:nvPr/>
        </p:nvSpPr>
        <p:spPr bwMode="auto">
          <a:xfrm>
            <a:off x="1447800" y="1828800"/>
            <a:ext cx="2699657" cy="304800"/>
          </a:xfrm>
          <a:prstGeom prst="ellips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3" name="Oval 2" descr="Oval around Calories listing to emphasize that it is larger on proposed label" title="Oval"/>
          <p:cNvSpPr/>
          <p:nvPr/>
        </p:nvSpPr>
        <p:spPr bwMode="auto">
          <a:xfrm>
            <a:off x="1447800" y="2381992"/>
            <a:ext cx="2701141" cy="527091"/>
          </a:xfrm>
          <a:prstGeom prst="ellips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7" name="Slide Number Placeholder 4"/>
          <p:cNvSpPr txBox="1">
            <a:spLocks/>
          </p:cNvSpPr>
          <p:nvPr/>
        </p:nvSpPr>
        <p:spPr>
          <a:xfrm>
            <a:off x="8763000" y="6477000"/>
            <a:ext cx="3810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4EBD27-DC53-4898-B72E-5655E4B22A68}" type="slidenum">
              <a:rPr lang="en-US" sz="1000" smtClean="0">
                <a:solidFill>
                  <a:srgbClr val="000000"/>
                </a:solidFill>
                <a:latin typeface="Tahoma" panose="020B0604030504040204" pitchFamily="34" charset="0"/>
                <a:ea typeface="Tahoma" panose="020B0604030504040204" pitchFamily="34" charset="0"/>
                <a:cs typeface="Tahoma" panose="020B0604030504040204" pitchFamily="34" charset="0"/>
              </a:rPr>
              <a:pPr>
                <a:defRPr/>
              </a:pPr>
              <a:t>55</a:t>
            </a:fld>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821731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Regulation:  Updating Serving Sizes and RACCs</a:t>
            </a:r>
            <a:endParaRPr lang="en-US" dirty="0"/>
          </a:p>
        </p:txBody>
      </p:sp>
      <p:sp>
        <p:nvSpPr>
          <p:cNvPr id="3" name="Content Placeholder 2"/>
          <p:cNvSpPr>
            <a:spLocks noGrp="1"/>
          </p:cNvSpPr>
          <p:nvPr>
            <p:ph idx="1"/>
          </p:nvPr>
        </p:nvSpPr>
        <p:spPr>
          <a:xfrm>
            <a:off x="1600200" y="1600200"/>
            <a:ext cx="4953000" cy="5105400"/>
          </a:xfrm>
        </p:spPr>
        <p:txBody>
          <a:bodyPr>
            <a:normAutofit fontScale="70000" lnSpcReduction="20000"/>
          </a:bodyPr>
          <a:lstStyle/>
          <a:p>
            <a:r>
              <a:rPr lang="en-US" dirty="0" smtClean="0"/>
              <a:t>Reference amounts customarily consumed (RACCs) </a:t>
            </a:r>
          </a:p>
          <a:p>
            <a:pPr lvl="1"/>
            <a:r>
              <a:rPr lang="en-US" dirty="0" smtClean="0"/>
              <a:t>Based on recent national  food intake data</a:t>
            </a:r>
          </a:p>
          <a:p>
            <a:pPr lvl="1"/>
            <a:r>
              <a:rPr lang="en-US" dirty="0" smtClean="0"/>
              <a:t>Used </a:t>
            </a:r>
            <a:r>
              <a:rPr lang="en-US" dirty="0"/>
              <a:t>to establish product serving </a:t>
            </a:r>
            <a:r>
              <a:rPr lang="en-US" dirty="0" smtClean="0"/>
              <a:t>sizes</a:t>
            </a:r>
          </a:p>
          <a:p>
            <a:pPr lvl="1"/>
            <a:r>
              <a:rPr lang="en-US" b="1" dirty="0" smtClean="0"/>
              <a:t>NOT</a:t>
            </a:r>
            <a:r>
              <a:rPr lang="en-US" dirty="0" smtClean="0"/>
              <a:t> a recommended amount </a:t>
            </a:r>
            <a:r>
              <a:rPr lang="en-US" dirty="0"/>
              <a:t>t</a:t>
            </a:r>
            <a:r>
              <a:rPr lang="en-US" dirty="0" smtClean="0"/>
              <a:t>o eat</a:t>
            </a:r>
          </a:p>
          <a:p>
            <a:r>
              <a:rPr lang="en-US" dirty="0" smtClean="0"/>
              <a:t>Serving </a:t>
            </a:r>
            <a:r>
              <a:rPr lang="en-US" dirty="0"/>
              <a:t>sizes will be more realistic to reflect how much people typically eat at one </a:t>
            </a:r>
            <a:r>
              <a:rPr lang="en-US" dirty="0" smtClean="0"/>
              <a:t>time</a:t>
            </a:r>
          </a:p>
          <a:p>
            <a:pPr marL="346075" lvl="1" indent="0">
              <a:buNone/>
            </a:pPr>
            <a:r>
              <a:rPr lang="en-US" i="1" u="sng" dirty="0" smtClean="0"/>
              <a:t>Example</a:t>
            </a:r>
            <a:r>
              <a:rPr lang="en-US" i="1" u="sng" dirty="0"/>
              <a:t>:  Ice </a:t>
            </a:r>
            <a:r>
              <a:rPr lang="en-US" i="1" u="sng" dirty="0" smtClean="0"/>
              <a:t>cream</a:t>
            </a:r>
          </a:p>
          <a:p>
            <a:pPr lvl="2">
              <a:buClr>
                <a:srgbClr val="860000"/>
              </a:buClr>
              <a:buSzPct val="110000"/>
              <a:buFont typeface="Wingdings" panose="05000000000000000000" pitchFamily="2" charset="2"/>
              <a:buChar char="§"/>
            </a:pPr>
            <a:r>
              <a:rPr lang="en-US" sz="2000" dirty="0" smtClean="0"/>
              <a:t>Current RACC:  ½ cup</a:t>
            </a:r>
          </a:p>
          <a:p>
            <a:pPr lvl="2">
              <a:buClr>
                <a:srgbClr val="860000"/>
              </a:buClr>
              <a:buSzPct val="110000"/>
              <a:buFont typeface="Wingdings" panose="05000000000000000000" pitchFamily="2" charset="2"/>
              <a:buChar char="§"/>
            </a:pPr>
            <a:r>
              <a:rPr lang="en-US" sz="2000" dirty="0" smtClean="0"/>
              <a:t>Proposed RACC:  </a:t>
            </a:r>
            <a:r>
              <a:rPr lang="en-US" sz="2000" dirty="0"/>
              <a:t>1 </a:t>
            </a:r>
            <a:r>
              <a:rPr lang="en-US" sz="2000" dirty="0" smtClean="0"/>
              <a:t>cup</a:t>
            </a:r>
          </a:p>
          <a:p>
            <a:pPr marL="346075" lvl="1" indent="0">
              <a:buClr>
                <a:srgbClr val="860000"/>
              </a:buClr>
              <a:buSzPct val="110000"/>
              <a:buNone/>
            </a:pPr>
            <a:r>
              <a:rPr lang="en-US" i="1" u="sng" dirty="0" smtClean="0"/>
              <a:t>Example:  Soda  </a:t>
            </a:r>
          </a:p>
          <a:p>
            <a:pPr lvl="2">
              <a:buClr>
                <a:srgbClr val="860000"/>
              </a:buClr>
              <a:buSzPct val="110000"/>
              <a:buFont typeface="Wingdings" panose="05000000000000000000" pitchFamily="2" charset="2"/>
              <a:buChar char="§"/>
            </a:pPr>
            <a:r>
              <a:rPr lang="en-US" sz="2000" dirty="0" smtClean="0"/>
              <a:t>Both 12- </a:t>
            </a:r>
            <a:r>
              <a:rPr lang="en-US" sz="2000" dirty="0"/>
              <a:t>and </a:t>
            </a:r>
            <a:r>
              <a:rPr lang="en-US" sz="2000" dirty="0" smtClean="0"/>
              <a:t>20-ounce </a:t>
            </a:r>
            <a:r>
              <a:rPr lang="en-US" sz="2000" dirty="0"/>
              <a:t>bottles </a:t>
            </a:r>
            <a:r>
              <a:rPr lang="en-US" sz="2000" dirty="0" smtClean="0"/>
              <a:t>of soda would     equal </a:t>
            </a:r>
            <a:r>
              <a:rPr lang="en-US" sz="2000" dirty="0"/>
              <a:t>1 serving, since people typically drink </a:t>
            </a:r>
            <a:r>
              <a:rPr lang="en-US" sz="2000" dirty="0" smtClean="0"/>
              <a:t>either of these sizes </a:t>
            </a:r>
            <a:r>
              <a:rPr lang="en-US" sz="2000" dirty="0"/>
              <a:t>in one </a:t>
            </a:r>
            <a:r>
              <a:rPr lang="en-US" sz="2000" dirty="0" smtClean="0"/>
              <a:t>sitting</a:t>
            </a:r>
          </a:p>
          <a:p>
            <a:r>
              <a:rPr lang="en-US" dirty="0" smtClean="0"/>
              <a:t>Regulation </a:t>
            </a:r>
            <a:r>
              <a:rPr lang="en-US" dirty="0"/>
              <a:t>would improve Nutrition Facts label </a:t>
            </a:r>
            <a:r>
              <a:rPr lang="en-US" dirty="0" smtClean="0"/>
              <a:t>by </a:t>
            </a:r>
            <a:endParaRPr lang="en-US" dirty="0"/>
          </a:p>
          <a:p>
            <a:pPr lvl="1"/>
            <a:r>
              <a:rPr lang="en-US" dirty="0" smtClean="0"/>
              <a:t>Helping </a:t>
            </a:r>
            <a:r>
              <a:rPr lang="en-US" dirty="0"/>
              <a:t>consumers see how many calories they are actually eating </a:t>
            </a:r>
          </a:p>
          <a:p>
            <a:pPr lvl="1"/>
            <a:r>
              <a:rPr lang="en-US" dirty="0" smtClean="0"/>
              <a:t>Assisting </a:t>
            </a:r>
            <a:r>
              <a:rPr lang="en-US" dirty="0"/>
              <a:t>consumers in managing their overall caloric intake and eating healthier </a:t>
            </a:r>
            <a:r>
              <a:rPr lang="en-US" dirty="0" smtClean="0"/>
              <a:t>diets</a:t>
            </a:r>
            <a:endParaRPr lang="en-US" dirty="0"/>
          </a:p>
        </p:txBody>
      </p:sp>
      <p:pic>
        <p:nvPicPr>
          <p:cNvPr id="6" name="Picture 5" descr="Picture of 3 scoops of ice cream in a small bowl, with a spoon." title="Ice cre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8398" y="2057400"/>
            <a:ext cx="1781655" cy="1336241"/>
          </a:xfrm>
          <a:prstGeom prst="rect">
            <a:avLst/>
          </a:prstGeom>
        </p:spPr>
      </p:pic>
      <p:pic>
        <p:nvPicPr>
          <p:cNvPr id="5" name="Picture 3" descr="Picture of 2 soda bottles: On the left is a 12-ounce bottle having 120 calories, and on the right is a 20-ounce bottle having 200 calories." title="Soda bottl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10" t="62621" r="30556" b="5555"/>
          <a:stretch/>
        </p:blipFill>
        <p:spPr bwMode="auto">
          <a:xfrm>
            <a:off x="6943244" y="3810000"/>
            <a:ext cx="1743555" cy="263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4"/>
          <p:cNvSpPr txBox="1">
            <a:spLocks/>
          </p:cNvSpPr>
          <p:nvPr/>
        </p:nvSpPr>
        <p:spPr>
          <a:xfrm>
            <a:off x="8686800" y="6477000"/>
            <a:ext cx="5334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4EBD27-DC53-4898-B72E-5655E4B22A68}" type="slidenum">
              <a:rPr lang="en-US" sz="1000" smtClean="0">
                <a:solidFill>
                  <a:srgbClr val="000000"/>
                </a:solidFill>
                <a:latin typeface="Tahoma" panose="020B0604030504040204" pitchFamily="34" charset="0"/>
                <a:ea typeface="Tahoma" panose="020B0604030504040204" pitchFamily="34" charset="0"/>
                <a:cs typeface="Tahoma" panose="020B0604030504040204" pitchFamily="34" charset="0"/>
              </a:rPr>
              <a:pPr>
                <a:defRPr/>
              </a:pPr>
              <a:t>56</a:t>
            </a:fld>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22025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Regulations:  Menu </a:t>
            </a:r>
            <a:r>
              <a:rPr lang="en-US" dirty="0" smtClean="0"/>
              <a:t>and </a:t>
            </a:r>
            <a:r>
              <a:rPr lang="en-US" dirty="0"/>
              <a:t>Vending </a:t>
            </a:r>
            <a:r>
              <a:rPr lang="en-US" dirty="0" smtClean="0"/>
              <a:t>Machines Labeling</a:t>
            </a:r>
            <a:endParaRPr lang="en-US" dirty="0"/>
          </a:p>
        </p:txBody>
      </p:sp>
      <p:pic>
        <p:nvPicPr>
          <p:cNvPr id="7" name="Picture 6" descr="Picture of generic sign for restaurant" title="Restaurant sign"/>
          <p:cNvPicPr>
            <a:picLocks noChangeAspect="1"/>
          </p:cNvPicPr>
          <p:nvPr/>
        </p:nvPicPr>
        <p:blipFill rotWithShape="1">
          <a:blip r:embed="rId3">
            <a:extLst>
              <a:ext uri="{28A0092B-C50C-407E-A947-70E740481C1C}">
                <a14:useLocalDpi xmlns:a14="http://schemas.microsoft.com/office/drawing/2010/main" val="0"/>
              </a:ext>
            </a:extLst>
          </a:blip>
          <a:srcRect r="5646" b="20625"/>
          <a:stretch/>
        </p:blipFill>
        <p:spPr>
          <a:xfrm>
            <a:off x="1507387" y="1676400"/>
            <a:ext cx="1491537" cy="1447799"/>
          </a:xfrm>
          <a:prstGeom prst="rect">
            <a:avLst/>
          </a:prstGeom>
        </p:spPr>
      </p:pic>
      <p:sp>
        <p:nvSpPr>
          <p:cNvPr id="6" name="TextBox 5"/>
          <p:cNvSpPr txBox="1"/>
          <p:nvPr/>
        </p:nvSpPr>
        <p:spPr bwMode="auto">
          <a:xfrm>
            <a:off x="1613600" y="3324254"/>
            <a:ext cx="1219200" cy="40011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1000" kern="0" dirty="0" smtClean="0">
                <a:solidFill>
                  <a:srgbClr val="000000"/>
                </a:solidFill>
                <a:latin typeface="Calibri" panose="020F0502020204030204" pitchFamily="34" charset="0"/>
              </a:rPr>
              <a:t>Published April 6, 2011  (76 FR 19192) </a:t>
            </a:r>
            <a:endParaRPr lang="en-US" sz="1000" kern="0" dirty="0">
              <a:solidFill>
                <a:srgbClr val="000000"/>
              </a:solidFill>
              <a:latin typeface="Calibri" panose="020F0502020204030204" pitchFamily="34" charset="0"/>
            </a:endParaRPr>
          </a:p>
        </p:txBody>
      </p:sp>
      <p:sp>
        <p:nvSpPr>
          <p:cNvPr id="9" name="Content Placeholder 1"/>
          <p:cNvSpPr txBox="1">
            <a:spLocks/>
          </p:cNvSpPr>
          <p:nvPr/>
        </p:nvSpPr>
        <p:spPr bwMode="auto">
          <a:xfrm>
            <a:off x="2998924" y="1721404"/>
            <a:ext cx="1528604" cy="22122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0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0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9pPr>
          </a:lstStyle>
          <a:p>
            <a:pPr marL="0" indent="0">
              <a:buFont typeface="Arial" pitchFamily="34" charset="0"/>
              <a:buNone/>
            </a:pPr>
            <a:r>
              <a:rPr lang="en-US" sz="1600" b="1" i="1" kern="0" dirty="0" smtClean="0">
                <a:solidFill>
                  <a:srgbClr val="000000"/>
                </a:solidFill>
              </a:rPr>
              <a:t>Nutrition Labeling of Standard Menu Items in Restaurants and Similar Retail Food Establishments</a:t>
            </a:r>
          </a:p>
          <a:p>
            <a:pPr marL="0" indent="0">
              <a:buFont typeface="Arial" pitchFamily="34" charset="0"/>
              <a:buNone/>
            </a:pPr>
            <a:endParaRPr lang="en-US" kern="0" dirty="0" smtClean="0">
              <a:solidFill>
                <a:srgbClr val="000000"/>
              </a:solidFill>
            </a:endParaRPr>
          </a:p>
          <a:p>
            <a:endParaRPr lang="en-US" kern="0" dirty="0" smtClean="0">
              <a:solidFill>
                <a:srgbClr val="000000"/>
              </a:solidFill>
            </a:endParaRPr>
          </a:p>
          <a:p>
            <a:endParaRPr lang="en-US" kern="0" dirty="0" smtClean="0">
              <a:solidFill>
                <a:srgbClr val="000000"/>
              </a:solidFill>
            </a:endParaRPr>
          </a:p>
          <a:p>
            <a:pPr marL="0" indent="0">
              <a:buFont typeface="Arial" pitchFamily="34" charset="0"/>
              <a:buNone/>
            </a:pPr>
            <a:endParaRPr lang="en-US" kern="0" dirty="0">
              <a:solidFill>
                <a:srgbClr val="000000"/>
              </a:solidFill>
            </a:endParaRPr>
          </a:p>
        </p:txBody>
      </p:sp>
      <p:pic>
        <p:nvPicPr>
          <p:cNvPr id="8" name="Picture 2" descr="Vending Machine"/>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r="7076"/>
          <a:stretch/>
        </p:blipFill>
        <p:spPr bwMode="auto">
          <a:xfrm>
            <a:off x="1617958" y="4081491"/>
            <a:ext cx="1334394" cy="17198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cNvSpPr/>
          <p:nvPr/>
        </p:nvSpPr>
        <p:spPr>
          <a:xfrm>
            <a:off x="1613600" y="5943600"/>
            <a:ext cx="1267165" cy="400110"/>
          </a:xfrm>
          <a:prstGeom prst="rect">
            <a:avLst/>
          </a:prstGeom>
        </p:spPr>
        <p:txBody>
          <a:bodyPr wrap="square">
            <a:spAutoFit/>
          </a:bodyPr>
          <a:lstStyle/>
          <a:p>
            <a:r>
              <a:rPr lang="en-US" sz="1000" dirty="0">
                <a:solidFill>
                  <a:srgbClr val="000000"/>
                </a:solidFill>
                <a:latin typeface="Calibri" panose="020F0502020204030204" pitchFamily="34" charset="0"/>
              </a:rPr>
              <a:t>Published April 6, 2011 </a:t>
            </a:r>
            <a:r>
              <a:rPr lang="en-US" sz="1000" dirty="0" smtClean="0">
                <a:solidFill>
                  <a:srgbClr val="000000"/>
                </a:solidFill>
                <a:latin typeface="Calibri" panose="020F0502020204030204" pitchFamily="34" charset="0"/>
              </a:rPr>
              <a:t>(</a:t>
            </a:r>
            <a:r>
              <a:rPr lang="en-US" sz="1000" dirty="0">
                <a:solidFill>
                  <a:srgbClr val="000000"/>
                </a:solidFill>
                <a:latin typeface="Calibri" panose="020F0502020204030204" pitchFamily="34" charset="0"/>
              </a:rPr>
              <a:t>76 FR 19238) </a:t>
            </a:r>
          </a:p>
        </p:txBody>
      </p:sp>
      <p:sp>
        <p:nvSpPr>
          <p:cNvPr id="10" name="Content Placeholder 2"/>
          <p:cNvSpPr txBox="1">
            <a:spLocks/>
          </p:cNvSpPr>
          <p:nvPr/>
        </p:nvSpPr>
        <p:spPr bwMode="auto">
          <a:xfrm>
            <a:off x="3026633" y="4114800"/>
            <a:ext cx="14478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0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0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0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1800">
                <a:solidFill>
                  <a:srgbClr val="A04DA3"/>
                </a:solidFill>
                <a:latin typeface="+mn-lt"/>
              </a:defRPr>
            </a:lvl9pPr>
          </a:lstStyle>
          <a:p>
            <a:pPr marL="0" indent="0">
              <a:buFont typeface="Arial" pitchFamily="34" charset="0"/>
              <a:buNone/>
            </a:pPr>
            <a:r>
              <a:rPr lang="en-US" sz="1600" b="1" i="1" dirty="0" smtClean="0">
                <a:solidFill>
                  <a:srgbClr val="000000"/>
                </a:solidFill>
              </a:rPr>
              <a:t>Calorie </a:t>
            </a:r>
            <a:r>
              <a:rPr lang="en-US" sz="1600" b="1" i="1" dirty="0">
                <a:solidFill>
                  <a:srgbClr val="000000"/>
                </a:solidFill>
              </a:rPr>
              <a:t>Labeling of Articles of Food in Vending </a:t>
            </a:r>
            <a:r>
              <a:rPr lang="en-US" sz="1600" b="1" i="1" dirty="0" smtClean="0">
                <a:solidFill>
                  <a:srgbClr val="000000"/>
                </a:solidFill>
              </a:rPr>
              <a:t>Machines</a:t>
            </a:r>
            <a:endParaRPr lang="en-US" kern="0" dirty="0" smtClean="0">
              <a:solidFill>
                <a:srgbClr val="000000"/>
              </a:solidFill>
            </a:endParaRPr>
          </a:p>
        </p:txBody>
      </p:sp>
      <p:sp>
        <p:nvSpPr>
          <p:cNvPr id="4" name="Content Placeholder 3"/>
          <p:cNvSpPr>
            <a:spLocks noGrp="1"/>
          </p:cNvSpPr>
          <p:nvPr>
            <p:ph sz="half" idx="1"/>
          </p:nvPr>
        </p:nvSpPr>
        <p:spPr>
          <a:xfrm>
            <a:off x="4538307" y="1762002"/>
            <a:ext cx="4118758" cy="4343400"/>
          </a:xfrm>
        </p:spPr>
        <p:txBody>
          <a:bodyPr/>
          <a:lstStyle/>
          <a:p>
            <a:r>
              <a:rPr lang="en-US" dirty="0" smtClean="0"/>
              <a:t>Patient Protection and Affordable Care Act (ACA) of 2010</a:t>
            </a:r>
          </a:p>
          <a:p>
            <a:pPr lvl="1"/>
            <a:r>
              <a:rPr lang="en-US" sz="1800" dirty="0" smtClean="0"/>
              <a:t>Requires </a:t>
            </a:r>
            <a:r>
              <a:rPr lang="en-US" sz="1800" dirty="0"/>
              <a:t>restaurants </a:t>
            </a:r>
            <a:r>
              <a:rPr lang="en-US" sz="1800" dirty="0" smtClean="0"/>
              <a:t>and similar retail establishments, with 20 </a:t>
            </a:r>
            <a:r>
              <a:rPr lang="en-US" sz="1800" dirty="0"/>
              <a:t>or more </a:t>
            </a:r>
            <a:r>
              <a:rPr lang="en-US" sz="1800" dirty="0" smtClean="0"/>
              <a:t>locations, to </a:t>
            </a:r>
            <a:r>
              <a:rPr lang="en-US" sz="1800" dirty="0"/>
              <a:t>list calorie content </a:t>
            </a:r>
            <a:r>
              <a:rPr lang="en-US" sz="1800" dirty="0" smtClean="0"/>
              <a:t>for </a:t>
            </a:r>
            <a:r>
              <a:rPr lang="en-US" sz="1800" dirty="0"/>
              <a:t>standard menu </a:t>
            </a:r>
            <a:r>
              <a:rPr lang="en-US" sz="1800" dirty="0" smtClean="0"/>
              <a:t>items</a:t>
            </a:r>
          </a:p>
          <a:p>
            <a:pPr lvl="1"/>
            <a:r>
              <a:rPr lang="en-US" sz="1800" dirty="0" smtClean="0"/>
              <a:t>Other </a:t>
            </a:r>
            <a:r>
              <a:rPr lang="en-US" sz="1800" dirty="0"/>
              <a:t>nutrient </a:t>
            </a:r>
            <a:r>
              <a:rPr lang="en-US" sz="1800" dirty="0" smtClean="0"/>
              <a:t>information would be available upon </a:t>
            </a:r>
            <a:r>
              <a:rPr lang="en-US" sz="1800" dirty="0"/>
              <a:t>request</a:t>
            </a:r>
            <a:endParaRPr lang="en-US" sz="1800" dirty="0" smtClean="0"/>
          </a:p>
          <a:p>
            <a:r>
              <a:rPr lang="en-US" dirty="0" smtClean="0"/>
              <a:t>ACA also </a:t>
            </a:r>
            <a:r>
              <a:rPr lang="en-US" dirty="0"/>
              <a:t>requires vending machine operators who own or operate 20 or more vending machines to disclose calorie content for certain </a:t>
            </a:r>
            <a:r>
              <a:rPr lang="en-US" dirty="0" smtClean="0"/>
              <a:t>items</a:t>
            </a:r>
            <a:endParaRPr lang="en-US" dirty="0"/>
          </a:p>
        </p:txBody>
      </p:sp>
      <p:sp>
        <p:nvSpPr>
          <p:cNvPr id="5" name="Slide Number Placeholder 4" descr="page number 7" title="Page number"/>
          <p:cNvSpPr txBox="1">
            <a:spLocks/>
          </p:cNvSpPr>
          <p:nvPr/>
        </p:nvSpPr>
        <p:spPr>
          <a:xfrm>
            <a:off x="8610600" y="6477000"/>
            <a:ext cx="2667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7</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37504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Partially Hydrogenated Oils and GRAS Status</a:t>
            </a:r>
            <a:endParaRPr lang="en-US" dirty="0"/>
          </a:p>
        </p:txBody>
      </p:sp>
      <p:sp>
        <p:nvSpPr>
          <p:cNvPr id="4" name="Content Placeholder 3"/>
          <p:cNvSpPr>
            <a:spLocks noGrp="1"/>
          </p:cNvSpPr>
          <p:nvPr>
            <p:ph idx="1"/>
          </p:nvPr>
        </p:nvSpPr>
        <p:spPr>
          <a:xfrm>
            <a:off x="4285837" y="1514073"/>
            <a:ext cx="4648200" cy="5105727"/>
          </a:xfrm>
        </p:spPr>
        <p:txBody>
          <a:bodyPr>
            <a:normAutofit fontScale="92500" lnSpcReduction="20000"/>
          </a:bodyPr>
          <a:lstStyle/>
          <a:p>
            <a:r>
              <a:rPr lang="en-US" sz="2200" dirty="0" smtClean="0"/>
              <a:t>GRAS:  </a:t>
            </a:r>
            <a:r>
              <a:rPr lang="en-US" sz="2200" b="1" dirty="0" smtClean="0"/>
              <a:t>G</a:t>
            </a:r>
            <a:r>
              <a:rPr lang="en-US" sz="2200" dirty="0" smtClean="0"/>
              <a:t>enerally </a:t>
            </a:r>
            <a:r>
              <a:rPr lang="en-US" sz="2200" b="1" dirty="0"/>
              <a:t>R</a:t>
            </a:r>
            <a:r>
              <a:rPr lang="en-US" sz="2200" dirty="0"/>
              <a:t>ecognized </a:t>
            </a:r>
            <a:r>
              <a:rPr lang="en-US" sz="2200" b="1" dirty="0"/>
              <a:t>A</a:t>
            </a:r>
            <a:r>
              <a:rPr lang="en-US" sz="2200" dirty="0"/>
              <a:t>s </a:t>
            </a:r>
            <a:r>
              <a:rPr lang="en-US" sz="2200" b="1" dirty="0" smtClean="0"/>
              <a:t>S</a:t>
            </a:r>
            <a:r>
              <a:rPr lang="en-US" sz="2200" dirty="0" smtClean="0"/>
              <a:t>afe</a:t>
            </a:r>
          </a:p>
          <a:p>
            <a:r>
              <a:rPr lang="en-US" sz="2200" dirty="0"/>
              <a:t>FDA requested comments on tentative conclusion that </a:t>
            </a:r>
            <a:r>
              <a:rPr lang="en-US" sz="2200" dirty="0" smtClean="0"/>
              <a:t>partially </a:t>
            </a:r>
            <a:r>
              <a:rPr lang="en-US" sz="2200" dirty="0"/>
              <a:t>hydrogenated oils, the primary dietary source of </a:t>
            </a:r>
            <a:r>
              <a:rPr lang="en-US" sz="2000" dirty="0"/>
              <a:t>industrially produced </a:t>
            </a:r>
            <a:r>
              <a:rPr lang="en-US" sz="2200" dirty="0" smtClean="0"/>
              <a:t>trans </a:t>
            </a:r>
            <a:r>
              <a:rPr lang="en-US" sz="2200" dirty="0"/>
              <a:t>fat in processed foods, are not GRAS</a:t>
            </a:r>
          </a:p>
          <a:p>
            <a:r>
              <a:rPr lang="en-US" sz="2200" dirty="0"/>
              <a:t>If GRAS status revoked, PHOs would be considered food additives and require premarket review/approval by FDA, absent a subsequent determination of GRAS status for a particular use</a:t>
            </a:r>
          </a:p>
          <a:p>
            <a:r>
              <a:rPr lang="en-US" sz="2200" dirty="0" smtClean="0"/>
              <a:t>Addresses objective to reduce consumption of calories from solid fats (NWS-17.1)</a:t>
            </a:r>
          </a:p>
          <a:p>
            <a:r>
              <a:rPr lang="en-US" sz="2200" dirty="0" smtClean="0"/>
              <a:t>Trans Fat required on label since 2006</a:t>
            </a:r>
          </a:p>
          <a:p>
            <a:pPr lvl="1"/>
            <a:r>
              <a:rPr lang="en-US" sz="1900" dirty="0" smtClean="0"/>
              <a:t>2003 intake:  4.6 grams/person/day</a:t>
            </a:r>
          </a:p>
          <a:p>
            <a:pPr lvl="1"/>
            <a:r>
              <a:rPr lang="en-US" sz="1900" dirty="0" smtClean="0"/>
              <a:t>2012 intake:  1.0 gram/person/day </a:t>
            </a:r>
          </a:p>
        </p:txBody>
      </p:sp>
      <p:pic>
        <p:nvPicPr>
          <p:cNvPr id="5" name="Picture 2" descr="FDA Targets Trans Fat in Processed Foods - JPG"/>
          <p:cNvPicPr>
            <a:picLocks noChangeAspect="1" noChangeArrowheads="1"/>
          </p:cNvPicPr>
          <p:nvPr/>
        </p:nvPicPr>
        <p:blipFill rotWithShape="1">
          <a:blip r:embed="rId3">
            <a:extLst>
              <a:ext uri="{28A0092B-C50C-407E-A947-70E740481C1C}">
                <a14:useLocalDpi xmlns:a14="http://schemas.microsoft.com/office/drawing/2010/main" val="0"/>
              </a:ext>
            </a:extLst>
          </a:blip>
          <a:srcRect l="16483" t="6561" r="6530" b="10739"/>
          <a:stretch/>
        </p:blipFill>
        <p:spPr bwMode="auto">
          <a:xfrm>
            <a:off x="1441078" y="1390127"/>
            <a:ext cx="2825709" cy="2029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DA Targets Trans Fat in Processed Foods - JPG 3"/>
          <p:cNvPicPr>
            <a:picLocks noChangeAspect="1" noChangeArrowheads="1"/>
          </p:cNvPicPr>
          <p:nvPr/>
        </p:nvPicPr>
        <p:blipFill rotWithShape="1">
          <a:blip r:embed="rId4">
            <a:extLst>
              <a:ext uri="{28A0092B-C50C-407E-A947-70E740481C1C}">
                <a14:useLocalDpi xmlns:a14="http://schemas.microsoft.com/office/drawing/2010/main" val="0"/>
              </a:ext>
            </a:extLst>
          </a:blip>
          <a:srcRect l="4125" t="14580" b="34789"/>
          <a:stretch/>
        </p:blipFill>
        <p:spPr bwMode="auto">
          <a:xfrm>
            <a:off x="552037" y="3373945"/>
            <a:ext cx="3733800" cy="883655"/>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descr="Partially hydrogenated soybean oil is circled" title="Ingredient list"/>
          <p:cNvSpPr/>
          <p:nvPr/>
        </p:nvSpPr>
        <p:spPr bwMode="auto">
          <a:xfrm>
            <a:off x="3307565" y="3457599"/>
            <a:ext cx="959222" cy="290793"/>
          </a:xfrm>
          <a:custGeom>
            <a:avLst/>
            <a:gdLst>
              <a:gd name="connsiteX0" fmla="*/ 75740 w 959222"/>
              <a:gd name="connsiteY0" fmla="*/ 5785 h 290793"/>
              <a:gd name="connsiteX1" fmla="*/ 420124 w 959222"/>
              <a:gd name="connsiteY1" fmla="*/ 17661 h 290793"/>
              <a:gd name="connsiteX2" fmla="*/ 479501 w 959222"/>
              <a:gd name="connsiteY2" fmla="*/ 29536 h 290793"/>
              <a:gd name="connsiteX3" fmla="*/ 942638 w 959222"/>
              <a:gd name="connsiteY3" fmla="*/ 53287 h 290793"/>
              <a:gd name="connsiteX4" fmla="*/ 942638 w 959222"/>
              <a:gd name="connsiteY4" fmla="*/ 231417 h 290793"/>
              <a:gd name="connsiteX5" fmla="*/ 930763 w 959222"/>
              <a:gd name="connsiteY5" fmla="*/ 267043 h 290793"/>
              <a:gd name="connsiteX6" fmla="*/ 859511 w 959222"/>
              <a:gd name="connsiteY6" fmla="*/ 290793 h 290793"/>
              <a:gd name="connsiteX7" fmla="*/ 396374 w 959222"/>
              <a:gd name="connsiteY7" fmla="*/ 278918 h 290793"/>
              <a:gd name="connsiteX8" fmla="*/ 4488 w 959222"/>
              <a:gd name="connsiteY8" fmla="*/ 267043 h 290793"/>
              <a:gd name="connsiteX9" fmla="*/ 16363 w 959222"/>
              <a:gd name="connsiteY9" fmla="*/ 231417 h 290793"/>
              <a:gd name="connsiteX10" fmla="*/ 51989 w 959222"/>
              <a:gd name="connsiteY10" fmla="*/ 207666 h 290793"/>
              <a:gd name="connsiteX11" fmla="*/ 63864 w 959222"/>
              <a:gd name="connsiteY11" fmla="*/ 112663 h 290793"/>
              <a:gd name="connsiteX12" fmla="*/ 75740 w 959222"/>
              <a:gd name="connsiteY12" fmla="*/ 5785 h 29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222" h="290793">
                <a:moveTo>
                  <a:pt x="75740" y="5785"/>
                </a:moveTo>
                <a:cubicBezTo>
                  <a:pt x="135117" y="-10049"/>
                  <a:pt x="305459" y="10916"/>
                  <a:pt x="420124" y="17661"/>
                </a:cubicBezTo>
                <a:cubicBezTo>
                  <a:pt x="440273" y="18846"/>
                  <a:pt x="459363" y="28163"/>
                  <a:pt x="479501" y="29536"/>
                </a:cubicBezTo>
                <a:cubicBezTo>
                  <a:pt x="633725" y="40051"/>
                  <a:pt x="942638" y="53287"/>
                  <a:pt x="942638" y="53287"/>
                </a:cubicBezTo>
                <a:cubicBezTo>
                  <a:pt x="968135" y="129772"/>
                  <a:pt x="961088" y="93042"/>
                  <a:pt x="942638" y="231417"/>
                </a:cubicBezTo>
                <a:cubicBezTo>
                  <a:pt x="940984" y="243825"/>
                  <a:pt x="940949" y="259767"/>
                  <a:pt x="930763" y="267043"/>
                </a:cubicBezTo>
                <a:cubicBezTo>
                  <a:pt x="910391" y="281594"/>
                  <a:pt x="859511" y="290793"/>
                  <a:pt x="859511" y="290793"/>
                </a:cubicBezTo>
                <a:lnTo>
                  <a:pt x="396374" y="278918"/>
                </a:lnTo>
                <a:cubicBezTo>
                  <a:pt x="265736" y="275289"/>
                  <a:pt x="134167" y="283253"/>
                  <a:pt x="4488" y="267043"/>
                </a:cubicBezTo>
                <a:cubicBezTo>
                  <a:pt x="-7933" y="265490"/>
                  <a:pt x="8543" y="241192"/>
                  <a:pt x="16363" y="231417"/>
                </a:cubicBezTo>
                <a:cubicBezTo>
                  <a:pt x="25279" y="220272"/>
                  <a:pt x="40114" y="215583"/>
                  <a:pt x="51989" y="207666"/>
                </a:cubicBezTo>
                <a:cubicBezTo>
                  <a:pt x="55947" y="175998"/>
                  <a:pt x="58155" y="144062"/>
                  <a:pt x="63864" y="112663"/>
                </a:cubicBezTo>
                <a:cubicBezTo>
                  <a:pt x="68056" y="89606"/>
                  <a:pt x="16363" y="21619"/>
                  <a:pt x="75740" y="5785"/>
                </a:cubicBezTo>
                <a:close/>
              </a:path>
            </a:pathLst>
          </a:cu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11" name="Freeform 10" descr="Partially hydrogenated soybean oil is circled" title="Ingredient list"/>
          <p:cNvSpPr/>
          <p:nvPr/>
        </p:nvSpPr>
        <p:spPr bwMode="auto">
          <a:xfrm>
            <a:off x="552037" y="3688193"/>
            <a:ext cx="2162489" cy="320663"/>
          </a:xfrm>
          <a:custGeom>
            <a:avLst/>
            <a:gdLst>
              <a:gd name="connsiteX0" fmla="*/ 95002 w 2339439"/>
              <a:gd name="connsiteY0" fmla="*/ 71282 h 320663"/>
              <a:gd name="connsiteX1" fmla="*/ 356259 w 2339439"/>
              <a:gd name="connsiteY1" fmla="*/ 47531 h 320663"/>
              <a:gd name="connsiteX2" fmla="*/ 463137 w 2339439"/>
              <a:gd name="connsiteY2" fmla="*/ 35656 h 320663"/>
              <a:gd name="connsiteX3" fmla="*/ 570015 w 2339439"/>
              <a:gd name="connsiteY3" fmla="*/ 47531 h 320663"/>
              <a:gd name="connsiteX4" fmla="*/ 760020 w 2339439"/>
              <a:gd name="connsiteY4" fmla="*/ 71282 h 320663"/>
              <a:gd name="connsiteX5" fmla="*/ 807522 w 2339439"/>
              <a:gd name="connsiteY5" fmla="*/ 83157 h 320663"/>
              <a:gd name="connsiteX6" fmla="*/ 843148 w 2339439"/>
              <a:gd name="connsiteY6" fmla="*/ 95032 h 320663"/>
              <a:gd name="connsiteX7" fmla="*/ 902524 w 2339439"/>
              <a:gd name="connsiteY7" fmla="*/ 106908 h 320663"/>
              <a:gd name="connsiteX8" fmla="*/ 1448789 w 2339439"/>
              <a:gd name="connsiteY8" fmla="*/ 95032 h 320663"/>
              <a:gd name="connsiteX9" fmla="*/ 1520041 w 2339439"/>
              <a:gd name="connsiteY9" fmla="*/ 71282 h 320663"/>
              <a:gd name="connsiteX10" fmla="*/ 1567542 w 2339439"/>
              <a:gd name="connsiteY10" fmla="*/ 59406 h 320663"/>
              <a:gd name="connsiteX11" fmla="*/ 1733797 w 2339439"/>
              <a:gd name="connsiteY11" fmla="*/ 35656 h 320663"/>
              <a:gd name="connsiteX12" fmla="*/ 1816924 w 2339439"/>
              <a:gd name="connsiteY12" fmla="*/ 23780 h 320663"/>
              <a:gd name="connsiteX13" fmla="*/ 1852550 w 2339439"/>
              <a:gd name="connsiteY13" fmla="*/ 11905 h 320663"/>
              <a:gd name="connsiteX14" fmla="*/ 2185059 w 2339439"/>
              <a:gd name="connsiteY14" fmla="*/ 11905 h 320663"/>
              <a:gd name="connsiteX15" fmla="*/ 2256311 w 2339439"/>
              <a:gd name="connsiteY15" fmla="*/ 35656 h 320663"/>
              <a:gd name="connsiteX16" fmla="*/ 2291937 w 2339439"/>
              <a:gd name="connsiteY16" fmla="*/ 47531 h 320663"/>
              <a:gd name="connsiteX17" fmla="*/ 2315688 w 2339439"/>
              <a:gd name="connsiteY17" fmla="*/ 83157 h 320663"/>
              <a:gd name="connsiteX18" fmla="*/ 2339439 w 2339439"/>
              <a:gd name="connsiteY18" fmla="*/ 154409 h 320663"/>
              <a:gd name="connsiteX19" fmla="*/ 2327563 w 2339439"/>
              <a:gd name="connsiteY19" fmla="*/ 285037 h 320663"/>
              <a:gd name="connsiteX20" fmla="*/ 2291937 w 2339439"/>
              <a:gd name="connsiteY20" fmla="*/ 296913 h 320663"/>
              <a:gd name="connsiteX21" fmla="*/ 1187532 w 2339439"/>
              <a:gd name="connsiteY21" fmla="*/ 285037 h 320663"/>
              <a:gd name="connsiteX22" fmla="*/ 831272 w 2339439"/>
              <a:gd name="connsiteY22" fmla="*/ 296913 h 320663"/>
              <a:gd name="connsiteX23" fmla="*/ 783771 w 2339439"/>
              <a:gd name="connsiteY23" fmla="*/ 308788 h 320663"/>
              <a:gd name="connsiteX24" fmla="*/ 700644 w 2339439"/>
              <a:gd name="connsiteY24" fmla="*/ 320663 h 320663"/>
              <a:gd name="connsiteX25" fmla="*/ 118753 w 2339439"/>
              <a:gd name="connsiteY25" fmla="*/ 308788 h 320663"/>
              <a:gd name="connsiteX26" fmla="*/ 47501 w 2339439"/>
              <a:gd name="connsiteY26" fmla="*/ 285037 h 320663"/>
              <a:gd name="connsiteX27" fmla="*/ 23750 w 2339439"/>
              <a:gd name="connsiteY27" fmla="*/ 249411 h 320663"/>
              <a:gd name="connsiteX28" fmla="*/ 0 w 2339439"/>
              <a:gd name="connsiteY28" fmla="*/ 178160 h 320663"/>
              <a:gd name="connsiteX29" fmla="*/ 11875 w 2339439"/>
              <a:gd name="connsiteY29" fmla="*/ 130658 h 320663"/>
              <a:gd name="connsiteX30" fmla="*/ 95002 w 2339439"/>
              <a:gd name="connsiteY30" fmla="*/ 71282 h 3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39439" h="320663">
                <a:moveTo>
                  <a:pt x="95002" y="71282"/>
                </a:moveTo>
                <a:cubicBezTo>
                  <a:pt x="152399" y="57427"/>
                  <a:pt x="99011" y="68110"/>
                  <a:pt x="356259" y="47531"/>
                </a:cubicBezTo>
                <a:cubicBezTo>
                  <a:pt x="391990" y="44673"/>
                  <a:pt x="427511" y="39614"/>
                  <a:pt x="463137" y="35656"/>
                </a:cubicBezTo>
                <a:lnTo>
                  <a:pt x="570015" y="47531"/>
                </a:lnTo>
                <a:cubicBezTo>
                  <a:pt x="841232" y="81432"/>
                  <a:pt x="429893" y="34599"/>
                  <a:pt x="760020" y="71282"/>
                </a:cubicBezTo>
                <a:cubicBezTo>
                  <a:pt x="775854" y="75240"/>
                  <a:pt x="791829" y="78673"/>
                  <a:pt x="807522" y="83157"/>
                </a:cubicBezTo>
                <a:cubicBezTo>
                  <a:pt x="819558" y="86596"/>
                  <a:pt x="831004" y="91996"/>
                  <a:pt x="843148" y="95032"/>
                </a:cubicBezTo>
                <a:cubicBezTo>
                  <a:pt x="862729" y="99927"/>
                  <a:pt x="882732" y="102949"/>
                  <a:pt x="902524" y="106908"/>
                </a:cubicBezTo>
                <a:cubicBezTo>
                  <a:pt x="1084612" y="102949"/>
                  <a:pt x="1266960" y="105522"/>
                  <a:pt x="1448789" y="95032"/>
                </a:cubicBezTo>
                <a:cubicBezTo>
                  <a:pt x="1473783" y="93590"/>
                  <a:pt x="1496290" y="79199"/>
                  <a:pt x="1520041" y="71282"/>
                </a:cubicBezTo>
                <a:cubicBezTo>
                  <a:pt x="1535525" y="66121"/>
                  <a:pt x="1551538" y="62607"/>
                  <a:pt x="1567542" y="59406"/>
                </a:cubicBezTo>
                <a:cubicBezTo>
                  <a:pt x="1630117" y="46891"/>
                  <a:pt x="1668127" y="44412"/>
                  <a:pt x="1733797" y="35656"/>
                </a:cubicBezTo>
                <a:lnTo>
                  <a:pt x="1816924" y="23780"/>
                </a:lnTo>
                <a:cubicBezTo>
                  <a:pt x="1828799" y="19822"/>
                  <a:pt x="1840158" y="13675"/>
                  <a:pt x="1852550" y="11905"/>
                </a:cubicBezTo>
                <a:cubicBezTo>
                  <a:pt x="1999373" y="-9069"/>
                  <a:pt x="2018067" y="2082"/>
                  <a:pt x="2185059" y="11905"/>
                </a:cubicBezTo>
                <a:lnTo>
                  <a:pt x="2256311" y="35656"/>
                </a:lnTo>
                <a:lnTo>
                  <a:pt x="2291937" y="47531"/>
                </a:lnTo>
                <a:cubicBezTo>
                  <a:pt x="2299854" y="59406"/>
                  <a:pt x="2309891" y="70115"/>
                  <a:pt x="2315688" y="83157"/>
                </a:cubicBezTo>
                <a:cubicBezTo>
                  <a:pt x="2325856" y="106035"/>
                  <a:pt x="2339439" y="154409"/>
                  <a:pt x="2339439" y="154409"/>
                </a:cubicBezTo>
                <a:cubicBezTo>
                  <a:pt x="2335480" y="197952"/>
                  <a:pt x="2341389" y="243558"/>
                  <a:pt x="2327563" y="285037"/>
                </a:cubicBezTo>
                <a:cubicBezTo>
                  <a:pt x="2323604" y="296912"/>
                  <a:pt x="2304455" y="296913"/>
                  <a:pt x="2291937" y="296913"/>
                </a:cubicBezTo>
                <a:cubicBezTo>
                  <a:pt x="1923781" y="296913"/>
                  <a:pt x="1555667" y="288996"/>
                  <a:pt x="1187532" y="285037"/>
                </a:cubicBezTo>
                <a:cubicBezTo>
                  <a:pt x="1068779" y="288996"/>
                  <a:pt x="949886" y="289936"/>
                  <a:pt x="831272" y="296913"/>
                </a:cubicBezTo>
                <a:cubicBezTo>
                  <a:pt x="814979" y="297871"/>
                  <a:pt x="799829" y="305868"/>
                  <a:pt x="783771" y="308788"/>
                </a:cubicBezTo>
                <a:cubicBezTo>
                  <a:pt x="756232" y="313795"/>
                  <a:pt x="728353" y="316705"/>
                  <a:pt x="700644" y="320663"/>
                </a:cubicBezTo>
                <a:cubicBezTo>
                  <a:pt x="506680" y="316705"/>
                  <a:pt x="312469" y="319354"/>
                  <a:pt x="118753" y="308788"/>
                </a:cubicBezTo>
                <a:cubicBezTo>
                  <a:pt x="93755" y="307424"/>
                  <a:pt x="47501" y="285037"/>
                  <a:pt x="47501" y="285037"/>
                </a:cubicBezTo>
                <a:cubicBezTo>
                  <a:pt x="39584" y="273162"/>
                  <a:pt x="29547" y="262453"/>
                  <a:pt x="23750" y="249411"/>
                </a:cubicBezTo>
                <a:cubicBezTo>
                  <a:pt x="13582" y="226534"/>
                  <a:pt x="0" y="178160"/>
                  <a:pt x="0" y="178160"/>
                </a:cubicBezTo>
                <a:cubicBezTo>
                  <a:pt x="3958" y="162326"/>
                  <a:pt x="1679" y="143403"/>
                  <a:pt x="11875" y="130658"/>
                </a:cubicBezTo>
                <a:cubicBezTo>
                  <a:pt x="24379" y="115028"/>
                  <a:pt x="37605" y="85137"/>
                  <a:pt x="95002" y="71282"/>
                </a:cubicBezTo>
                <a:close/>
              </a:path>
            </a:pathLst>
          </a:cu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pic>
        <p:nvPicPr>
          <p:cNvPr id="2" name="Picture 1" descr="Partial image of Nutrition Facts label showing that Trans Fat is listed" title="Nutrition Facts label"/>
          <p:cNvPicPr>
            <a:picLocks noChangeAspect="1"/>
          </p:cNvPicPr>
          <p:nvPr/>
        </p:nvPicPr>
        <p:blipFill rotWithShape="1">
          <a:blip r:embed="rId5" cstate="print">
            <a:extLst>
              <a:ext uri="{28A0092B-C50C-407E-A947-70E740481C1C}">
                <a14:useLocalDpi xmlns:a14="http://schemas.microsoft.com/office/drawing/2010/main" val="0"/>
              </a:ext>
            </a:extLst>
          </a:blip>
          <a:srcRect l="6373" t="2875" r="8723" b="56740"/>
          <a:stretch/>
        </p:blipFill>
        <p:spPr>
          <a:xfrm>
            <a:off x="1550350" y="4257600"/>
            <a:ext cx="2735487" cy="2381250"/>
          </a:xfrm>
          <a:prstGeom prst="rect">
            <a:avLst/>
          </a:prstGeom>
        </p:spPr>
      </p:pic>
      <p:cxnSp>
        <p:nvCxnSpPr>
          <p:cNvPr id="8" name="Straight Arrow Connector 7" descr="Arrow pointing to the Trans Fat listing on the label" title="Arrow pointer"/>
          <p:cNvCxnSpPr/>
          <p:nvPr/>
        </p:nvCxnSpPr>
        <p:spPr bwMode="auto">
          <a:xfrm flipH="1">
            <a:off x="3193058" y="5867400"/>
            <a:ext cx="1188236" cy="647625"/>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
        <p:nvSpPr>
          <p:cNvPr id="12" name="Slide Number Placeholder 4"/>
          <p:cNvSpPr txBox="1">
            <a:spLocks/>
          </p:cNvSpPr>
          <p:nvPr/>
        </p:nvSpPr>
        <p:spPr>
          <a:xfrm>
            <a:off x="8610600" y="6477000"/>
            <a:ext cx="5334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4EBD27-DC53-4898-B72E-5655E4B22A68}" type="slidenum">
              <a:rPr lang="en-US" sz="1000" smtClean="0">
                <a:solidFill>
                  <a:srgbClr val="000000"/>
                </a:solidFill>
                <a:latin typeface="Tahoma" panose="020B0604030504040204" pitchFamily="34" charset="0"/>
                <a:ea typeface="Tahoma" panose="020B0604030504040204" pitchFamily="34" charset="0"/>
                <a:cs typeface="Tahoma" panose="020B0604030504040204" pitchFamily="34" charset="0"/>
              </a:rPr>
              <a:pPr>
                <a:defRPr/>
              </a:pPr>
              <a:t>58</a:t>
            </a:fld>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866397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Reduction:  FDA Considers Voluntary Targets</a:t>
            </a:r>
            <a:endParaRPr lang="en-US" dirty="0">
              <a:effectLst/>
            </a:endParaRPr>
          </a:p>
        </p:txBody>
      </p:sp>
      <p:sp>
        <p:nvSpPr>
          <p:cNvPr id="4" name="Content Placeholder 3" descr="Information on sodium reduction and hyperlink to the FDA joint public  meeting" title="Sodium reduction"/>
          <p:cNvSpPr>
            <a:spLocks noGrp="1"/>
          </p:cNvSpPr>
          <p:nvPr>
            <p:ph idx="1"/>
          </p:nvPr>
        </p:nvSpPr>
        <p:spPr>
          <a:xfrm>
            <a:off x="1447800" y="1600200"/>
            <a:ext cx="5029201" cy="4972840"/>
          </a:xfrm>
        </p:spPr>
        <p:txBody>
          <a:bodyPr>
            <a:normAutofit fontScale="62500" lnSpcReduction="20000"/>
          </a:bodyPr>
          <a:lstStyle/>
          <a:p>
            <a:r>
              <a:rPr lang="en-US" sz="2900" b="1" dirty="0" smtClean="0"/>
              <a:t>Sodium consumption in U.S. remains much  higher than recommended levels</a:t>
            </a:r>
          </a:p>
          <a:p>
            <a:pPr lvl="1"/>
            <a:r>
              <a:rPr lang="en-US" sz="2600" dirty="0" smtClean="0"/>
              <a:t>NWS-19:  Reduce sodium intake in the population</a:t>
            </a:r>
          </a:p>
          <a:p>
            <a:pPr lvl="1"/>
            <a:r>
              <a:rPr lang="en-US" sz="2600" dirty="0" smtClean="0"/>
              <a:t>Decreasing sodium intake expected to lower morbidity &amp; mortality and have large cost savings</a:t>
            </a:r>
          </a:p>
          <a:p>
            <a:pPr marL="346075" lvl="1" indent="-346075">
              <a:spcBef>
                <a:spcPts val="1200"/>
              </a:spcBef>
              <a:buClr>
                <a:srgbClr val="97233F"/>
              </a:buClr>
              <a:buFont typeface="Arial" pitchFamily="34" charset="0"/>
              <a:buChar char="■"/>
            </a:pPr>
            <a:r>
              <a:rPr lang="en-US" sz="2900" b="1" dirty="0" smtClean="0"/>
              <a:t>Most sodium comes from salt added to processed foods during manufacturing</a:t>
            </a:r>
          </a:p>
          <a:p>
            <a:pPr marL="695325" lvl="2">
              <a:spcBef>
                <a:spcPts val="1200"/>
              </a:spcBef>
              <a:buClrTx/>
              <a:buFont typeface="Courier New" panose="02070309020205020404" pitchFamily="49" charset="0"/>
              <a:buChar char="▬"/>
            </a:pPr>
            <a:r>
              <a:rPr lang="en-US" sz="2500" dirty="0" smtClean="0"/>
              <a:t>Public health approach:  Reduce sodium in overall food supply</a:t>
            </a:r>
          </a:p>
          <a:p>
            <a:r>
              <a:rPr lang="en-US" sz="2900" dirty="0" smtClean="0"/>
              <a:t>FDA and USDA requested comments, data, and </a:t>
            </a:r>
            <a:r>
              <a:rPr lang="en-US" sz="2900" dirty="0"/>
              <a:t>evidence </a:t>
            </a:r>
            <a:r>
              <a:rPr lang="en-US" sz="2900" dirty="0" smtClean="0"/>
              <a:t>on sodium intake </a:t>
            </a:r>
            <a:r>
              <a:rPr lang="en-US" sz="1900" dirty="0" smtClean="0"/>
              <a:t>(76 </a:t>
            </a:r>
            <a:r>
              <a:rPr lang="en-US" sz="1900" dirty="0"/>
              <a:t>FR </a:t>
            </a:r>
            <a:r>
              <a:rPr lang="en-US" sz="1900" dirty="0" smtClean="0"/>
              <a:t>57050) </a:t>
            </a:r>
            <a:r>
              <a:rPr lang="en-US" sz="2900" dirty="0" smtClean="0"/>
              <a:t>including:</a:t>
            </a:r>
          </a:p>
          <a:p>
            <a:pPr lvl="1"/>
            <a:r>
              <a:rPr lang="en-US" sz="2500" dirty="0" smtClean="0"/>
              <a:t>How industry promotes sodium reduction</a:t>
            </a:r>
          </a:p>
          <a:p>
            <a:pPr lvl="1"/>
            <a:r>
              <a:rPr lang="en-US" sz="2500" dirty="0" smtClean="0"/>
              <a:t>Consumer understanding of sodium’s role in chronic disease risk</a:t>
            </a:r>
          </a:p>
          <a:p>
            <a:pPr lvl="1"/>
            <a:r>
              <a:rPr lang="en-US" sz="2500" dirty="0" smtClean="0"/>
              <a:t>Motivation and barriers in reducing sodium intake</a:t>
            </a:r>
          </a:p>
          <a:p>
            <a:r>
              <a:rPr lang="en-US" sz="2900" b="1" i="1" dirty="0" smtClean="0"/>
              <a:t>Joint </a:t>
            </a:r>
            <a:r>
              <a:rPr lang="en-US" sz="2900" b="1" i="1" dirty="0"/>
              <a:t>Public Meeting on </a:t>
            </a:r>
            <a:r>
              <a:rPr lang="en-US" sz="2900" b="1" i="1" dirty="0" smtClean="0"/>
              <a:t>Approaches to  Reduce </a:t>
            </a:r>
            <a:r>
              <a:rPr lang="en-US" sz="2900" b="1" i="1" dirty="0"/>
              <a:t>Sodium </a:t>
            </a:r>
            <a:r>
              <a:rPr lang="en-US" sz="2900" b="1" i="1" dirty="0" smtClean="0"/>
              <a:t>Consumption </a:t>
            </a:r>
            <a:r>
              <a:rPr lang="en-US" sz="2200" b="1" i="1" dirty="0" smtClean="0">
                <a:solidFill>
                  <a:srgbClr val="000000"/>
                </a:solidFill>
              </a:rPr>
              <a:t> </a:t>
            </a:r>
            <a:r>
              <a:rPr lang="en-US" sz="2200" dirty="0" smtClean="0">
                <a:solidFill>
                  <a:srgbClr val="000000"/>
                </a:solidFill>
              </a:rPr>
              <a:t>(</a:t>
            </a:r>
            <a:r>
              <a:rPr lang="en-US" sz="2200" dirty="0">
                <a:solidFill>
                  <a:srgbClr val="000000"/>
                </a:solidFill>
              </a:rPr>
              <a:t>held on Nov. 10, 2011) </a:t>
            </a:r>
            <a:r>
              <a:rPr lang="en-US" sz="2200" dirty="0" smtClean="0">
                <a:solidFill>
                  <a:srgbClr val="000000"/>
                </a:solidFill>
              </a:rPr>
              <a:t>  http</a:t>
            </a:r>
            <a:r>
              <a:rPr lang="en-US" sz="2200" dirty="0">
                <a:solidFill>
                  <a:srgbClr val="000000"/>
                </a:solidFill>
              </a:rPr>
              <a:t>://www.fda.gov/Food/NewsEvents/WorkshopsMeetingsConferences/ucm279012.htm</a:t>
            </a:r>
            <a:endParaRPr lang="en-US" sz="1900" dirty="0" smtClean="0">
              <a:solidFill>
                <a:schemeClr val="tx2">
                  <a:lumMod val="75000"/>
                </a:schemeClr>
              </a:solidFill>
            </a:endParaRPr>
          </a:p>
        </p:txBody>
      </p:sp>
      <p:pic>
        <p:nvPicPr>
          <p:cNvPr id="3" name="Picture 2" descr="Picture of cover of IOM report:  Strategies to Reduce Intake in the United States" title="Book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1" y="1600200"/>
            <a:ext cx="2295052" cy="3442581"/>
          </a:xfrm>
          <a:prstGeom prst="rect">
            <a:avLst/>
          </a:prstGeom>
        </p:spPr>
      </p:pic>
      <p:sp>
        <p:nvSpPr>
          <p:cNvPr id="8" name="TextBox 7" descr="Information highlighting that report is from the Institute of Medicine of the National Academies" title="IOM"/>
          <p:cNvSpPr txBox="1"/>
          <p:nvPr/>
        </p:nvSpPr>
        <p:spPr>
          <a:xfrm>
            <a:off x="6858000" y="5059478"/>
            <a:ext cx="2073539" cy="430887"/>
          </a:xfrm>
          <a:prstGeom prst="rect">
            <a:avLst/>
          </a:prstGeom>
          <a:noFill/>
        </p:spPr>
        <p:txBody>
          <a:bodyPr wrap="square" rtlCol="0">
            <a:spAutoFit/>
          </a:bodyPr>
          <a:lstStyle/>
          <a:p>
            <a:pPr algn="r"/>
            <a:r>
              <a:rPr lang="en-US" sz="1200" b="1" dirty="0" smtClean="0">
                <a:solidFill>
                  <a:srgbClr val="396499"/>
                </a:solidFill>
                <a:latin typeface="Calibri" panose="020F0502020204030204" pitchFamily="34" charset="0"/>
              </a:rPr>
              <a:t>INSTITUTE OF MEDICINE</a:t>
            </a:r>
          </a:p>
          <a:p>
            <a:pPr algn="r"/>
            <a:r>
              <a:rPr lang="en-US" sz="900" i="1" dirty="0" smtClean="0">
                <a:solidFill>
                  <a:srgbClr val="396499"/>
                </a:solidFill>
                <a:latin typeface="Calibri" panose="020F0502020204030204" pitchFamily="34" charset="0"/>
              </a:rPr>
              <a:t>OF THE NATIONAL ACADEMIES</a:t>
            </a:r>
            <a:endParaRPr lang="en-US" sz="900" i="1" dirty="0">
              <a:solidFill>
                <a:srgbClr val="396499"/>
              </a:solidFill>
              <a:latin typeface="Calibri" panose="020F0502020204030204" pitchFamily="34" charset="0"/>
            </a:endParaRPr>
          </a:p>
        </p:txBody>
      </p:sp>
      <p:pic>
        <p:nvPicPr>
          <p:cNvPr id="5" name="Picture 4" descr="Picture of salt shaker" title="salt"/>
          <p:cNvPicPr>
            <a:picLocks noChangeAspect="1"/>
          </p:cNvPicPr>
          <p:nvPr/>
        </p:nvPicPr>
        <p:blipFill rotWithShape="1">
          <a:blip r:embed="rId4" cstate="print">
            <a:extLst>
              <a:ext uri="{28A0092B-C50C-407E-A947-70E740481C1C}">
                <a14:useLocalDpi xmlns:a14="http://schemas.microsoft.com/office/drawing/2010/main" val="0"/>
              </a:ext>
            </a:extLst>
          </a:blip>
          <a:srcRect l="36173" t="19652" r="36063" b="10276"/>
          <a:stretch/>
        </p:blipFill>
        <p:spPr>
          <a:xfrm>
            <a:off x="6781801" y="5410199"/>
            <a:ext cx="614332" cy="1162841"/>
          </a:xfrm>
          <a:prstGeom prst="rect">
            <a:avLst/>
          </a:prstGeom>
          <a:scene3d>
            <a:camera prst="orthographicFront">
              <a:rot lat="0" lon="0" rev="1200000"/>
            </a:camera>
            <a:lightRig rig="threePt" dir="t"/>
          </a:scene3d>
        </p:spPr>
      </p:pic>
      <p:sp>
        <p:nvSpPr>
          <p:cNvPr id="7" name="Slide Number Placeholder 4"/>
          <p:cNvSpPr txBox="1">
            <a:spLocks/>
          </p:cNvSpPr>
          <p:nvPr/>
        </p:nvSpPr>
        <p:spPr>
          <a:xfrm>
            <a:off x="8648205" y="6477000"/>
            <a:ext cx="5334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A4EBD27-DC53-4898-B72E-5655E4B22A68}" type="slidenum">
              <a:rPr lang="en-US" sz="1000" smtClean="0">
                <a:solidFill>
                  <a:srgbClr val="000000"/>
                </a:solidFill>
                <a:latin typeface="Tahoma" panose="020B0604030504040204" pitchFamily="34" charset="0"/>
                <a:ea typeface="Tahoma" panose="020B0604030504040204" pitchFamily="34" charset="0"/>
                <a:cs typeface="Tahoma" panose="020B0604030504040204" pitchFamily="34" charset="0"/>
              </a:rPr>
              <a:pPr>
                <a:defRPr/>
              </a:pPr>
              <a:t>59</a:t>
            </a:fld>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370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524000" y="228600"/>
            <a:ext cx="7543800" cy="990600"/>
          </a:xfrm>
          <a:ln/>
        </p:spPr>
        <p:txBody>
          <a:bodyPr>
            <a:noAutofit/>
          </a:bodyPr>
          <a:lstStyle/>
          <a:p>
            <a:pPr fontAlgn="auto">
              <a:spcAft>
                <a:spcPts val="0"/>
              </a:spcAft>
              <a:defRPr/>
            </a:pPr>
            <a:r>
              <a:rPr lang="en-US" sz="3200" b="1" dirty="0" smtClean="0">
                <a:solidFill>
                  <a:srgbClr val="003F72"/>
                </a:solidFill>
                <a:latin typeface="Tahoma" pitchFamily="34" charset="0"/>
                <a:ea typeface="Tahoma" pitchFamily="34" charset="0"/>
                <a:cs typeface="Tahoma" pitchFamily="34" charset="0"/>
              </a:rPr>
              <a:t>Federal Guidelines </a:t>
            </a:r>
            <a:endParaRPr lang="en-US" sz="3200" b="1" dirty="0">
              <a:solidFill>
                <a:srgbClr val="003F72"/>
              </a:solidFill>
              <a:latin typeface="Tahoma" pitchFamily="34" charset="0"/>
              <a:ea typeface="Tahoma" pitchFamily="34" charset="0"/>
              <a:cs typeface="Tahoma" pitchFamily="34" charset="0"/>
            </a:endParaRPr>
          </a:p>
        </p:txBody>
      </p:sp>
      <p:sp>
        <p:nvSpPr>
          <p:cNvPr id="6" name="Content Placeholder 3" descr="text box"/>
          <p:cNvSpPr txBox="1">
            <a:spLocks/>
          </p:cNvSpPr>
          <p:nvPr/>
        </p:nvSpPr>
        <p:spPr bwMode="auto">
          <a:xfrm>
            <a:off x="1371598" y="1524000"/>
            <a:ext cx="6013253"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ts val="0"/>
              </a:spcBef>
              <a:spcAft>
                <a:spcPts val="600"/>
              </a:spcAft>
            </a:pPr>
            <a:r>
              <a:rPr lang="en-US" sz="2600" i="1" dirty="0" smtClean="0">
                <a:latin typeface="Tahoma" panose="020B0604030504040204" pitchFamily="34" charset="0"/>
                <a:ea typeface="Tahoma" panose="020B0604030504040204" pitchFamily="34" charset="0"/>
                <a:cs typeface="Tahoma" panose="020B0604030504040204" pitchFamily="34" charset="0"/>
              </a:rPr>
              <a:t>Dietary Guidelines for Americans, 2010 </a:t>
            </a:r>
            <a:r>
              <a:rPr lang="en-US" sz="1800" dirty="0" smtClean="0">
                <a:latin typeface="Tahoma" panose="020B0604030504040204" pitchFamily="34" charset="0"/>
                <a:ea typeface="Tahoma" panose="020B0604030504040204" pitchFamily="34" charset="0"/>
                <a:cs typeface="Tahoma" panose="020B0604030504040204" pitchFamily="34" charset="0"/>
                <a:hlinkClick r:id="rId3"/>
              </a:rPr>
              <a:t>www.dietaryguidelines.gov</a:t>
            </a:r>
            <a:r>
              <a:rPr lang="en-US" sz="1800" dirty="0" smtClean="0">
                <a:latin typeface="Tahoma" panose="020B0604030504040204" pitchFamily="34" charset="0"/>
                <a:ea typeface="Tahoma" panose="020B0604030504040204" pitchFamily="34" charset="0"/>
                <a:cs typeface="Tahoma" panose="020B0604030504040204" pitchFamily="34" charset="0"/>
              </a:rPr>
              <a:t> </a:t>
            </a:r>
          </a:p>
          <a:p>
            <a:pPr>
              <a:spcBef>
                <a:spcPts val="0"/>
              </a:spcBef>
              <a:spcAft>
                <a:spcPts val="600"/>
              </a:spcAft>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600"/>
              </a:spcAft>
              <a:buClr>
                <a:srgbClr val="97233F"/>
              </a:buClr>
              <a:buFont typeface="Arial" pitchFamily="34" charset="0"/>
              <a:buChar char="■"/>
            </a:pPr>
            <a:r>
              <a:rPr lang="en-US" sz="2600" i="1" dirty="0" smtClean="0">
                <a:latin typeface="Tahoma" panose="020B0604030504040204" pitchFamily="34" charset="0"/>
                <a:ea typeface="Tahoma" panose="020B0604030504040204" pitchFamily="34" charset="0"/>
                <a:cs typeface="Tahoma" panose="020B0604030504040204" pitchFamily="34" charset="0"/>
              </a:rPr>
              <a:t>Physical Activity Guidelines for Americans, 2008 </a:t>
            </a:r>
            <a:r>
              <a:rPr lang="en-US" sz="1800" dirty="0" smtClean="0">
                <a:latin typeface="Tahoma" panose="020B0604030504040204" pitchFamily="34" charset="0"/>
                <a:ea typeface="Tahoma" panose="020B0604030504040204" pitchFamily="34" charset="0"/>
                <a:cs typeface="Tahoma" panose="020B0604030504040204" pitchFamily="34" charset="0"/>
                <a:hlinkClick r:id="rId4"/>
              </a:rPr>
              <a:t>www.health.gov/paguidelines</a:t>
            </a:r>
            <a:r>
              <a:rPr lang="en-US" sz="1800" dirty="0" smtClean="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600"/>
              </a:spcAft>
            </a:pPr>
            <a:endParaRPr lang="en-US" sz="1800" i="1"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600"/>
              </a:spcAft>
            </a:pPr>
            <a:r>
              <a:rPr lang="en-US" sz="2600" i="1" dirty="0" smtClean="0">
                <a:latin typeface="Tahoma" panose="020B0604030504040204" pitchFamily="34" charset="0"/>
                <a:ea typeface="Tahoma" panose="020B0604030504040204" pitchFamily="34" charset="0"/>
                <a:cs typeface="Tahoma" panose="020B0604030504040204" pitchFamily="34" charset="0"/>
              </a:rPr>
              <a:t>Physical </a:t>
            </a:r>
            <a:r>
              <a:rPr lang="en-US" sz="2600" i="1" dirty="0">
                <a:latin typeface="Tahoma" panose="020B0604030504040204" pitchFamily="34" charset="0"/>
                <a:ea typeface="Tahoma" panose="020B0604030504040204" pitchFamily="34" charset="0"/>
                <a:cs typeface="Tahoma" panose="020B0604030504040204" pitchFamily="34" charset="0"/>
              </a:rPr>
              <a:t>Activity Guidelines for Americans Midcourse </a:t>
            </a:r>
            <a:r>
              <a:rPr lang="en-US" sz="2600" i="1" dirty="0" smtClean="0">
                <a:latin typeface="Tahoma" panose="020B0604030504040204" pitchFamily="34" charset="0"/>
                <a:ea typeface="Tahoma" panose="020B0604030504040204" pitchFamily="34" charset="0"/>
                <a:cs typeface="Tahoma" panose="020B0604030504040204" pitchFamily="34" charset="0"/>
              </a:rPr>
              <a:t>Report: Strategies to Increase Physical Activity Among Youth, 2013</a:t>
            </a:r>
          </a:p>
          <a:p>
            <a:pPr marL="346075" lvl="1" indent="0">
              <a:spcBef>
                <a:spcPts val="0"/>
              </a:spcBef>
              <a:spcAft>
                <a:spcPts val="600"/>
              </a:spcAft>
              <a:buNone/>
            </a:pPr>
            <a:r>
              <a:rPr lang="en-US" sz="1800" dirty="0">
                <a:latin typeface="Tahoma" panose="020B0604030504040204" pitchFamily="34" charset="0"/>
                <a:ea typeface="Tahoma" panose="020B0604030504040204" pitchFamily="34" charset="0"/>
                <a:cs typeface="Tahoma" panose="020B0604030504040204" pitchFamily="34" charset="0"/>
                <a:hlinkClick r:id="rId4"/>
              </a:rPr>
              <a:t>http://www.health.gov/paguidelines/midcourse</a:t>
            </a:r>
            <a:r>
              <a:rPr lang="en-US" sz="1800" dirty="0" smtClean="0">
                <a:latin typeface="Tahoma" panose="020B0604030504040204" pitchFamily="34" charset="0"/>
                <a:ea typeface="Tahoma" panose="020B0604030504040204" pitchFamily="34" charset="0"/>
                <a:cs typeface="Tahoma" panose="020B0604030504040204" pitchFamily="34" charset="0"/>
                <a:hlinkClick r:id="rId4"/>
              </a:rPr>
              <a:t>/</a:t>
            </a:r>
            <a:endParaRPr lang="en-US" sz="18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Cover photo of Physical Activity Guidelines for Americans Midcourse Report: Strategies to Increase Physical Activity Among Youth, 2013&#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8914" y="4940300"/>
            <a:ext cx="1280160" cy="1660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descr="Cover photo for Physical Activity Guidelines for Americans, 2008 "/>
          <p:cNvPicPr>
            <a:picLocks noChangeAspect="1" noChangeArrowheads="1"/>
          </p:cNvPicPr>
          <p:nvPr/>
        </p:nvPicPr>
        <p:blipFill>
          <a:blip r:embed="rId6"/>
          <a:srcRect/>
          <a:stretch>
            <a:fillRect/>
          </a:stretch>
        </p:blipFill>
        <p:spPr bwMode="auto">
          <a:xfrm>
            <a:off x="6781800" y="3070201"/>
            <a:ext cx="1206103" cy="1730399"/>
          </a:xfrm>
          <a:prstGeom prst="rect">
            <a:avLst/>
          </a:prstGeom>
          <a:ln>
            <a:noFill/>
          </a:ln>
          <a:effectLst>
            <a:outerShdw blurRad="292100" dist="139700" dir="2700000" algn="tl" rotWithShape="0">
              <a:srgbClr val="333333">
                <a:alpha val="65000"/>
              </a:srgbClr>
            </a:outerShdw>
          </a:effectLst>
        </p:spPr>
      </p:pic>
      <p:pic>
        <p:nvPicPr>
          <p:cNvPr id="11" name="Picture 10" descr="Cover photo of Dietary Guidelines for Americans, 2010 "/>
          <p:cNvPicPr>
            <a:picLocks noChangeAspect="1"/>
          </p:cNvPicPr>
          <p:nvPr/>
        </p:nvPicPr>
        <p:blipFill>
          <a:blip r:embed="rId7" cstate="print"/>
          <a:stretch>
            <a:fillRect/>
          </a:stretch>
        </p:blipFill>
        <p:spPr>
          <a:xfrm>
            <a:off x="7539394" y="1360930"/>
            <a:ext cx="1219200" cy="1534670"/>
          </a:xfrm>
          <a:prstGeom prst="rect">
            <a:avLst/>
          </a:prstGeom>
          <a:ln>
            <a:noFill/>
          </a:ln>
          <a:effectLst>
            <a:outerShdw blurRad="292100" dist="139700" dir="2700000" algn="tl" rotWithShape="0">
              <a:srgbClr val="333333">
                <a:alpha val="65000"/>
              </a:srgbClr>
            </a:outerShdw>
          </a:effectLst>
        </p:spPr>
      </p:pic>
      <p:pic>
        <p:nvPicPr>
          <p:cNvPr id="1026" name="Picture 2" descr="Office of disease prevention and health promotion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541020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2617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524000" y="152400"/>
            <a:ext cx="7470775" cy="1066800"/>
          </a:xfrm>
        </p:spPr>
        <p:txBody>
          <a:bodyPr/>
          <a:lstStyle/>
          <a:p>
            <a:r>
              <a:rPr lang="en-US" dirty="0"/>
              <a:t>FDA Authorized Health Claims Addressing HP2020 </a:t>
            </a:r>
            <a:r>
              <a:rPr lang="en-US" dirty="0" smtClean="0"/>
              <a:t>Objectives</a:t>
            </a:r>
            <a:endParaRPr lang="en-US" dirty="0"/>
          </a:p>
        </p:txBody>
      </p:sp>
      <p:graphicFrame>
        <p:nvGraphicFramePr>
          <p:cNvPr id="5" name="Table 4" descr="Table showing examples of FDA's model health claims, and the HP2020 issues the claims refer to" title="Health claims table"/>
          <p:cNvGraphicFramePr>
            <a:graphicFrameLocks noGrp="1"/>
          </p:cNvGraphicFramePr>
          <p:nvPr>
            <p:extLst>
              <p:ext uri="{D42A27DB-BD31-4B8C-83A1-F6EECF244321}">
                <p14:modId xmlns:p14="http://schemas.microsoft.com/office/powerpoint/2010/main" val="3945738229"/>
              </p:ext>
            </p:extLst>
          </p:nvPr>
        </p:nvGraphicFramePr>
        <p:xfrm>
          <a:off x="1447800" y="1447800"/>
          <a:ext cx="7391400" cy="4964303"/>
        </p:xfrm>
        <a:graphic>
          <a:graphicData uri="http://schemas.openxmlformats.org/drawingml/2006/table">
            <a:tbl>
              <a:tblPr firstRow="1" bandRow="1"/>
              <a:tblGrid>
                <a:gridCol w="4031673"/>
                <a:gridCol w="3359727"/>
              </a:tblGrid>
              <a:tr h="538131">
                <a:tc>
                  <a:txBody>
                    <a:bodyPr/>
                    <a:lstStyle/>
                    <a:p>
                      <a:pPr marL="0" marR="0" algn="ctr">
                        <a:lnSpc>
                          <a:spcPct val="115000"/>
                        </a:lnSpc>
                        <a:spcBef>
                          <a:spcPts val="0"/>
                        </a:spcBef>
                        <a:spcAft>
                          <a:spcPts val="0"/>
                        </a:spcAft>
                      </a:pPr>
                      <a:r>
                        <a:rPr lang="en-US" sz="1600" b="1" kern="1200" dirty="0">
                          <a:solidFill>
                            <a:srgbClr val="FFFFFF"/>
                          </a:solidFill>
                          <a:effectLst/>
                          <a:latin typeface="Arial"/>
                          <a:ea typeface="Times New Roman"/>
                          <a:cs typeface="Times New Roman"/>
                        </a:rPr>
                        <a:t>Model Health </a:t>
                      </a:r>
                      <a:r>
                        <a:rPr lang="en-US" sz="1600" b="1" kern="1200" dirty="0" smtClean="0">
                          <a:solidFill>
                            <a:srgbClr val="FFFFFF"/>
                          </a:solidFill>
                          <a:effectLst/>
                          <a:latin typeface="Arial"/>
                          <a:ea typeface="Times New Roman"/>
                          <a:cs typeface="Times New Roman"/>
                        </a:rPr>
                        <a:t>Claim Examples</a:t>
                      </a:r>
                      <a:endParaRPr lang="en-US" sz="1600" dirty="0">
                        <a:effectLst/>
                        <a:latin typeface="Calibri"/>
                        <a:ea typeface="Calibri"/>
                        <a:cs typeface="Times New Roman"/>
                      </a:endParaRPr>
                    </a:p>
                  </a:txBody>
                  <a:tcPr marL="67549" marR="67549" marT="33775" marB="337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38086"/>
                    </a:solidFill>
                  </a:tcPr>
                </a:tc>
                <a:tc>
                  <a:txBody>
                    <a:bodyPr/>
                    <a:lstStyle/>
                    <a:p>
                      <a:pPr marL="0" marR="0" algn="ctr">
                        <a:lnSpc>
                          <a:spcPct val="115000"/>
                        </a:lnSpc>
                        <a:spcBef>
                          <a:spcPts val="0"/>
                        </a:spcBef>
                        <a:spcAft>
                          <a:spcPts val="0"/>
                        </a:spcAft>
                      </a:pPr>
                      <a:r>
                        <a:rPr lang="en-US" sz="1600" b="1" kern="1200" dirty="0">
                          <a:solidFill>
                            <a:srgbClr val="FFFFFF"/>
                          </a:solidFill>
                          <a:effectLst/>
                          <a:latin typeface="Arial"/>
                          <a:ea typeface="Times New Roman"/>
                          <a:cs typeface="Times New Roman"/>
                        </a:rPr>
                        <a:t>Objectives </a:t>
                      </a:r>
                      <a:r>
                        <a:rPr lang="en-US" sz="1600" b="1" kern="1200" dirty="0" smtClean="0">
                          <a:solidFill>
                            <a:srgbClr val="FFFFFF"/>
                          </a:solidFill>
                          <a:effectLst/>
                          <a:latin typeface="Arial"/>
                          <a:ea typeface="Times New Roman"/>
                          <a:cs typeface="Times New Roman"/>
                        </a:rPr>
                        <a:t>&amp; Issues </a:t>
                      </a:r>
                      <a:r>
                        <a:rPr lang="en-US" sz="1600" b="1" kern="1200" dirty="0">
                          <a:solidFill>
                            <a:srgbClr val="FFFFFF"/>
                          </a:solidFill>
                          <a:effectLst/>
                          <a:latin typeface="Arial"/>
                          <a:ea typeface="Times New Roman"/>
                          <a:cs typeface="Times New Roman"/>
                        </a:rPr>
                        <a:t>Addressed </a:t>
                      </a:r>
                      <a:endParaRPr lang="en-US" sz="1600" dirty="0">
                        <a:effectLst/>
                        <a:latin typeface="Calibri"/>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38086"/>
                    </a:solidFill>
                  </a:tcPr>
                </a:tc>
              </a:tr>
              <a:tr h="1942588">
                <a:tc>
                  <a:txBody>
                    <a:bodyPr/>
                    <a:lstStyle/>
                    <a:p>
                      <a:pPr marL="0" marR="0">
                        <a:lnSpc>
                          <a:spcPct val="115000"/>
                        </a:lnSpc>
                        <a:spcBef>
                          <a:spcPts val="0"/>
                        </a:spcBef>
                        <a:spcAft>
                          <a:spcPts val="0"/>
                        </a:spcAft>
                      </a:pPr>
                      <a:r>
                        <a:rPr lang="en-US" sz="1400" b="1" i="1" dirty="0">
                          <a:effectLst/>
                          <a:latin typeface="Arial"/>
                          <a:ea typeface="Times New Roman"/>
                          <a:cs typeface="Times New Roman"/>
                        </a:rPr>
                        <a:t>D</a:t>
                      </a:r>
                      <a:r>
                        <a:rPr lang="en-US" sz="1400" b="1" i="1" dirty="0" smtClean="0">
                          <a:effectLst/>
                          <a:latin typeface="Arial"/>
                          <a:ea typeface="Times New Roman"/>
                          <a:cs typeface="Times New Roman"/>
                        </a:rPr>
                        <a:t>iets </a:t>
                      </a:r>
                      <a:r>
                        <a:rPr lang="en-US" sz="1400" b="1" i="1" dirty="0">
                          <a:effectLst/>
                          <a:latin typeface="Arial"/>
                          <a:ea typeface="Times New Roman"/>
                          <a:cs typeface="Times New Roman"/>
                        </a:rPr>
                        <a:t>low in saturated fat and cholesterol and rich in fruits, vegetables, and grain products that contain some types of dietary fiber, particularly soluble fiber, may reduce the risk of heart disease, a disease associated with many </a:t>
                      </a:r>
                      <a:r>
                        <a:rPr lang="en-US" sz="1400" b="1" i="1" dirty="0" smtClean="0">
                          <a:effectLst/>
                          <a:latin typeface="Arial"/>
                          <a:ea typeface="Times New Roman"/>
                          <a:cs typeface="Times New Roman"/>
                        </a:rPr>
                        <a:t>factors. </a:t>
                      </a:r>
                      <a:r>
                        <a:rPr lang="en-US" sz="1100" dirty="0" smtClean="0">
                          <a:effectLst/>
                          <a:latin typeface="Arial"/>
                          <a:ea typeface="Times New Roman"/>
                          <a:cs typeface="Times New Roman"/>
                        </a:rPr>
                        <a:t>(</a:t>
                      </a:r>
                      <a:r>
                        <a:rPr lang="en-US" sz="1100" dirty="0">
                          <a:effectLst/>
                          <a:latin typeface="Arial"/>
                          <a:ea typeface="Times New Roman"/>
                          <a:cs typeface="Times New Roman"/>
                        </a:rPr>
                        <a:t>21 CFR 101.77)</a:t>
                      </a:r>
                      <a:endParaRPr lang="en-US" sz="1100" dirty="0">
                        <a:effectLst/>
                        <a:latin typeface="Calibri"/>
                        <a:ea typeface="Calibri"/>
                        <a:cs typeface="Times New Roman"/>
                      </a:endParaRPr>
                    </a:p>
                  </a:txBody>
                  <a:tcPr marL="67549" marR="67549" marT="33775" marB="337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8D9"/>
                    </a:solidFill>
                  </a:tcPr>
                </a:tc>
                <a:tc>
                  <a:txBody>
                    <a:bodyPr/>
                    <a:lstStyle/>
                    <a:p>
                      <a:pPr marL="0" marR="0">
                        <a:lnSpc>
                          <a:spcPct val="115000"/>
                        </a:lnSpc>
                        <a:spcBef>
                          <a:spcPts val="0"/>
                        </a:spcBef>
                        <a:spcAft>
                          <a:spcPts val="0"/>
                        </a:spcAft>
                      </a:pPr>
                      <a:r>
                        <a:rPr lang="en-US" sz="1600" kern="1200" dirty="0" smtClean="0">
                          <a:solidFill>
                            <a:srgbClr val="000000"/>
                          </a:solidFill>
                          <a:effectLst/>
                          <a:latin typeface="Arial"/>
                          <a:ea typeface="Times New Roman"/>
                          <a:cs typeface="Times New Roman"/>
                        </a:rPr>
                        <a:t>  NWS-14</a:t>
                      </a:r>
                      <a:r>
                        <a:rPr lang="en-US" sz="1600" kern="1200" dirty="0">
                          <a:solidFill>
                            <a:srgbClr val="000000"/>
                          </a:solidFill>
                          <a:effectLst/>
                          <a:latin typeface="Arial"/>
                          <a:ea typeface="Times New Roman"/>
                          <a:cs typeface="Times New Roman"/>
                        </a:rPr>
                        <a:t>.  </a:t>
                      </a:r>
                      <a:r>
                        <a:rPr lang="en-US" sz="1600" kern="1200" dirty="0" smtClean="0">
                          <a:solidFill>
                            <a:srgbClr val="000000"/>
                          </a:solidFill>
                          <a:effectLst/>
                          <a:latin typeface="Arial"/>
                          <a:ea typeface="Times New Roman"/>
                          <a:cs typeface="Times New Roman"/>
                        </a:rPr>
                        <a:t> </a:t>
                      </a:r>
                      <a:r>
                        <a:rPr lang="en-US" sz="1600" b="1" kern="1200" dirty="0" smtClean="0">
                          <a:solidFill>
                            <a:srgbClr val="000000"/>
                          </a:solidFill>
                          <a:effectLst/>
                          <a:latin typeface="Arial"/>
                          <a:ea typeface="Times New Roman"/>
                          <a:cs typeface="Times New Roman"/>
                        </a:rPr>
                        <a:t>Increase </a:t>
                      </a:r>
                      <a:r>
                        <a:rPr lang="en-US" sz="1600" b="1" kern="1200" dirty="0">
                          <a:solidFill>
                            <a:srgbClr val="000000"/>
                          </a:solidFill>
                          <a:effectLst/>
                          <a:latin typeface="Arial"/>
                          <a:ea typeface="Times New Roman"/>
                          <a:cs typeface="Times New Roman"/>
                        </a:rPr>
                        <a:t>fruits</a:t>
                      </a:r>
                      <a:endParaRPr lang="en-US" sz="1600" b="1" dirty="0">
                        <a:effectLst/>
                        <a:latin typeface="Calibri"/>
                        <a:ea typeface="Calibri"/>
                        <a:cs typeface="Times New Roman"/>
                      </a:endParaRPr>
                    </a:p>
                    <a:p>
                      <a:pPr marL="0" marR="0">
                        <a:lnSpc>
                          <a:spcPct val="115000"/>
                        </a:lnSpc>
                        <a:spcBef>
                          <a:spcPts val="0"/>
                        </a:spcBef>
                        <a:spcAft>
                          <a:spcPts val="0"/>
                        </a:spcAft>
                      </a:pPr>
                      <a:r>
                        <a:rPr lang="en-US" sz="1600" kern="1200" dirty="0">
                          <a:solidFill>
                            <a:srgbClr val="000000"/>
                          </a:solidFill>
                          <a:effectLst/>
                          <a:latin typeface="Arial"/>
                          <a:ea typeface="Times New Roman"/>
                          <a:cs typeface="Times New Roman"/>
                        </a:rPr>
                        <a:t> </a:t>
                      </a:r>
                      <a:endParaRPr lang="en-US" sz="1600" dirty="0">
                        <a:effectLst/>
                        <a:latin typeface="Calibri"/>
                        <a:ea typeface="Calibri"/>
                        <a:cs typeface="Times New Roman"/>
                      </a:endParaRPr>
                    </a:p>
                    <a:p>
                      <a:pPr marL="0" marR="0">
                        <a:lnSpc>
                          <a:spcPct val="115000"/>
                        </a:lnSpc>
                        <a:spcBef>
                          <a:spcPts val="0"/>
                        </a:spcBef>
                        <a:spcAft>
                          <a:spcPts val="0"/>
                        </a:spcAft>
                      </a:pPr>
                      <a:r>
                        <a:rPr lang="en-US" sz="1600" kern="1200" dirty="0" smtClean="0">
                          <a:solidFill>
                            <a:srgbClr val="000000"/>
                          </a:solidFill>
                          <a:effectLst/>
                          <a:latin typeface="Arial"/>
                          <a:ea typeface="Times New Roman"/>
                          <a:cs typeface="Times New Roman"/>
                        </a:rPr>
                        <a:t>  NWS-15</a:t>
                      </a:r>
                      <a:r>
                        <a:rPr lang="en-US" sz="1600" kern="1200" dirty="0">
                          <a:solidFill>
                            <a:srgbClr val="000000"/>
                          </a:solidFill>
                          <a:effectLst/>
                          <a:latin typeface="Arial"/>
                          <a:ea typeface="Times New Roman"/>
                          <a:cs typeface="Times New Roman"/>
                        </a:rPr>
                        <a:t>.  </a:t>
                      </a:r>
                      <a:r>
                        <a:rPr lang="en-US" sz="1600" kern="1200" dirty="0" smtClean="0">
                          <a:solidFill>
                            <a:srgbClr val="000000"/>
                          </a:solidFill>
                          <a:effectLst/>
                          <a:latin typeface="Arial"/>
                          <a:ea typeface="Times New Roman"/>
                          <a:cs typeface="Times New Roman"/>
                        </a:rPr>
                        <a:t> </a:t>
                      </a:r>
                      <a:r>
                        <a:rPr lang="en-US" sz="1600" b="1" kern="1200" dirty="0" smtClean="0">
                          <a:solidFill>
                            <a:srgbClr val="000000"/>
                          </a:solidFill>
                          <a:effectLst/>
                          <a:latin typeface="Arial"/>
                          <a:ea typeface="Times New Roman"/>
                          <a:cs typeface="Times New Roman"/>
                        </a:rPr>
                        <a:t>Increase </a:t>
                      </a:r>
                      <a:r>
                        <a:rPr lang="en-US" sz="1600" b="1" kern="1200" dirty="0">
                          <a:solidFill>
                            <a:srgbClr val="000000"/>
                          </a:solidFill>
                          <a:effectLst/>
                          <a:latin typeface="Arial"/>
                          <a:ea typeface="Times New Roman"/>
                          <a:cs typeface="Times New Roman"/>
                        </a:rPr>
                        <a:t>variety </a:t>
                      </a:r>
                      <a:r>
                        <a:rPr lang="en-US" sz="1600" b="1" kern="1200" dirty="0" smtClean="0">
                          <a:solidFill>
                            <a:srgbClr val="000000"/>
                          </a:solidFill>
                          <a:effectLst/>
                          <a:latin typeface="Arial"/>
                          <a:ea typeface="Times New Roman"/>
                          <a:cs typeface="Times New Roman"/>
                        </a:rPr>
                        <a:t>and      	   amount of vegetables</a:t>
                      </a:r>
                      <a:endParaRPr lang="en-US" sz="1600" b="1" dirty="0">
                        <a:effectLst/>
                        <a:latin typeface="Calibri"/>
                        <a:ea typeface="Calibri"/>
                        <a:cs typeface="Times New Roman"/>
                      </a:endParaRPr>
                    </a:p>
                    <a:p>
                      <a:pPr marL="0" marR="0">
                        <a:lnSpc>
                          <a:spcPct val="115000"/>
                        </a:lnSpc>
                        <a:spcBef>
                          <a:spcPts val="0"/>
                        </a:spcBef>
                        <a:spcAft>
                          <a:spcPts val="0"/>
                        </a:spcAft>
                      </a:pPr>
                      <a:r>
                        <a:rPr lang="en-US" sz="1600" kern="1200" dirty="0">
                          <a:solidFill>
                            <a:srgbClr val="000000"/>
                          </a:solidFill>
                          <a:effectLst/>
                          <a:latin typeface="Arial"/>
                          <a:ea typeface="Times New Roman"/>
                          <a:cs typeface="Times New Roman"/>
                        </a:rPr>
                        <a:t> </a:t>
                      </a:r>
                      <a:endParaRPr lang="en-US" sz="1600" dirty="0">
                        <a:effectLst/>
                        <a:latin typeface="Calibri"/>
                        <a:ea typeface="Calibri"/>
                        <a:cs typeface="Times New Roman"/>
                      </a:endParaRPr>
                    </a:p>
                    <a:p>
                      <a:pPr marL="0" marR="0">
                        <a:lnSpc>
                          <a:spcPct val="115000"/>
                        </a:lnSpc>
                        <a:spcBef>
                          <a:spcPts val="0"/>
                        </a:spcBef>
                        <a:spcAft>
                          <a:spcPts val="0"/>
                        </a:spcAft>
                      </a:pPr>
                      <a:r>
                        <a:rPr lang="en-US" sz="1600" kern="1200" dirty="0" smtClean="0">
                          <a:solidFill>
                            <a:srgbClr val="000000"/>
                          </a:solidFill>
                          <a:effectLst/>
                          <a:latin typeface="Arial"/>
                          <a:ea typeface="Times New Roman"/>
                          <a:cs typeface="Times New Roman"/>
                        </a:rPr>
                        <a:t>  NWS-18</a:t>
                      </a:r>
                      <a:r>
                        <a:rPr lang="en-US" sz="1600" kern="1200" dirty="0">
                          <a:solidFill>
                            <a:srgbClr val="000000"/>
                          </a:solidFill>
                          <a:effectLst/>
                          <a:latin typeface="Arial"/>
                          <a:ea typeface="Times New Roman"/>
                          <a:cs typeface="Times New Roman"/>
                        </a:rPr>
                        <a:t>.  </a:t>
                      </a:r>
                      <a:r>
                        <a:rPr lang="en-US" sz="1600" kern="1200" dirty="0" smtClean="0">
                          <a:solidFill>
                            <a:srgbClr val="000000"/>
                          </a:solidFill>
                          <a:effectLst/>
                          <a:latin typeface="Arial"/>
                          <a:ea typeface="Times New Roman"/>
                          <a:cs typeface="Times New Roman"/>
                        </a:rPr>
                        <a:t> </a:t>
                      </a:r>
                      <a:r>
                        <a:rPr lang="en-US" sz="1600" b="1" kern="1200" dirty="0" smtClean="0">
                          <a:solidFill>
                            <a:srgbClr val="000000"/>
                          </a:solidFill>
                          <a:effectLst/>
                          <a:latin typeface="Arial"/>
                          <a:ea typeface="Times New Roman"/>
                          <a:cs typeface="Times New Roman"/>
                        </a:rPr>
                        <a:t>Reduce </a:t>
                      </a:r>
                      <a:r>
                        <a:rPr lang="en-US" sz="1600" b="1" kern="1200" dirty="0">
                          <a:solidFill>
                            <a:srgbClr val="000000"/>
                          </a:solidFill>
                          <a:effectLst/>
                          <a:latin typeface="Arial"/>
                          <a:ea typeface="Times New Roman"/>
                          <a:cs typeface="Times New Roman"/>
                        </a:rPr>
                        <a:t>saturated fat</a:t>
                      </a:r>
                      <a:endParaRPr lang="en-US" sz="1600" b="1" dirty="0">
                        <a:effectLst/>
                        <a:latin typeface="Calibri"/>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8D9"/>
                    </a:solidFill>
                  </a:tcPr>
                </a:tc>
              </a:tr>
              <a:tr h="120049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400" b="1" i="1" kern="1200" dirty="0" smtClean="0">
                        <a:solidFill>
                          <a:srgbClr val="000000"/>
                        </a:solidFill>
                        <a:effectLst/>
                        <a:latin typeface="Arial"/>
                        <a:ea typeface="Times New Roman"/>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400" b="1" i="1" kern="1200" dirty="0" smtClean="0">
                          <a:solidFill>
                            <a:srgbClr val="000000"/>
                          </a:solidFill>
                          <a:effectLst/>
                          <a:latin typeface="Arial"/>
                          <a:ea typeface="Times New Roman"/>
                          <a:cs typeface="Times New Roman"/>
                        </a:rPr>
                        <a:t>Diets low in sodium may reduce the risk of high blood pressure, a disease associated  with many factors. </a:t>
                      </a:r>
                      <a:r>
                        <a:rPr lang="en-US" sz="1100" kern="1200" dirty="0" smtClean="0">
                          <a:solidFill>
                            <a:srgbClr val="000000"/>
                          </a:solidFill>
                          <a:effectLst/>
                          <a:latin typeface="Arial"/>
                          <a:ea typeface="Times New Roman"/>
                          <a:cs typeface="Times New Roman"/>
                        </a:rPr>
                        <a:t>(21 CFR 101.74)</a:t>
                      </a:r>
                      <a:endParaRPr lang="en-US" sz="1100" dirty="0" smtClean="0">
                        <a:effectLst/>
                        <a:latin typeface="Calibri"/>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en-US" sz="1100" dirty="0">
                        <a:effectLst/>
                        <a:latin typeface="Calibri"/>
                        <a:ea typeface="Calibri"/>
                        <a:cs typeface="Times New Roman"/>
                      </a:endParaRPr>
                    </a:p>
                  </a:txBody>
                  <a:tcPr marL="67549" marR="67549" marT="33775" marB="337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F1F2"/>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kern="1200" dirty="0" smtClean="0">
                          <a:solidFill>
                            <a:srgbClr val="000000"/>
                          </a:solidFill>
                          <a:effectLst/>
                          <a:latin typeface="Arial"/>
                          <a:ea typeface="Times New Roman"/>
                          <a:cs typeface="Times New Roman"/>
                        </a:rPr>
                        <a:t>  NWS-19.   </a:t>
                      </a:r>
                      <a:r>
                        <a:rPr lang="en-US" sz="1600" b="1" kern="1200" dirty="0" smtClean="0">
                          <a:solidFill>
                            <a:srgbClr val="000000"/>
                          </a:solidFill>
                          <a:effectLst/>
                          <a:latin typeface="Arial"/>
                          <a:ea typeface="Times New Roman"/>
                          <a:cs typeface="Times New Roman"/>
                        </a:rPr>
                        <a:t>Reduce sodium</a:t>
                      </a:r>
                      <a:endParaRPr lang="en-US" sz="1600" b="1" dirty="0">
                        <a:effectLst/>
                        <a:latin typeface="Calibri"/>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F1F2"/>
                    </a:solidFill>
                  </a:tcPr>
                </a:tc>
              </a:tr>
              <a:tr h="115428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400" b="1" i="1" kern="1200" dirty="0" smtClean="0">
                        <a:solidFill>
                          <a:srgbClr val="000000"/>
                        </a:solidFill>
                        <a:effectLst/>
                        <a:latin typeface="Arial"/>
                        <a:ea typeface="Times New Roman"/>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400" b="1" i="1" kern="1200" dirty="0" smtClean="0">
                          <a:solidFill>
                            <a:srgbClr val="000000"/>
                          </a:solidFill>
                          <a:effectLst/>
                          <a:latin typeface="Arial"/>
                          <a:ea typeface="Times New Roman"/>
                          <a:cs typeface="Times New Roman"/>
                        </a:rPr>
                        <a:t>Adequate calcium throughout life , as part of a well-balanced diet, may reduce the risk of osteoporosis</a:t>
                      </a:r>
                      <a:r>
                        <a:rPr lang="en-US" sz="1400" b="1" kern="1200" dirty="0" smtClean="0">
                          <a:solidFill>
                            <a:srgbClr val="000000"/>
                          </a:solidFill>
                          <a:effectLst/>
                          <a:latin typeface="Arial"/>
                          <a:ea typeface="Times New Roman"/>
                          <a:cs typeface="Times New Roman"/>
                        </a:rPr>
                        <a:t>.</a:t>
                      </a:r>
                      <a:r>
                        <a:rPr lang="en-US" sz="1400" kern="1200" dirty="0" smtClean="0">
                          <a:solidFill>
                            <a:srgbClr val="000000"/>
                          </a:solidFill>
                          <a:effectLst/>
                          <a:latin typeface="Arial"/>
                          <a:ea typeface="Times New Roman"/>
                          <a:cs typeface="Times New Roman"/>
                        </a:rPr>
                        <a:t> </a:t>
                      </a:r>
                      <a:r>
                        <a:rPr lang="en-US" sz="1100" kern="1200" dirty="0" smtClean="0">
                          <a:solidFill>
                            <a:srgbClr val="000000"/>
                          </a:solidFill>
                          <a:effectLst/>
                          <a:latin typeface="Arial"/>
                          <a:ea typeface="Times New Roman"/>
                          <a:cs typeface="Times New Roman"/>
                        </a:rPr>
                        <a:t>(21 CFR 101.72)</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100" dirty="0">
                        <a:effectLst/>
                        <a:latin typeface="Calibri"/>
                        <a:ea typeface="Calibri"/>
                        <a:cs typeface="Times New Roman"/>
                      </a:endParaRPr>
                    </a:p>
                  </a:txBody>
                  <a:tcPr marL="67549" marR="67549" marT="33775" marB="337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8D9"/>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kern="1200" dirty="0" smtClean="0">
                          <a:solidFill>
                            <a:srgbClr val="000000"/>
                          </a:solidFill>
                          <a:effectLst/>
                          <a:latin typeface="Arial"/>
                          <a:ea typeface="Times New Roman"/>
                          <a:cs typeface="Times New Roman"/>
                        </a:rPr>
                        <a:t>  NWS-20.   </a:t>
                      </a:r>
                      <a:r>
                        <a:rPr lang="en-US" sz="1600" b="1" kern="1200" dirty="0" smtClean="0">
                          <a:solidFill>
                            <a:srgbClr val="000000"/>
                          </a:solidFill>
                          <a:effectLst/>
                          <a:latin typeface="Arial"/>
                          <a:ea typeface="Times New Roman"/>
                          <a:cs typeface="Times New Roman"/>
                        </a:rPr>
                        <a:t>Increase calcium</a:t>
                      </a:r>
                      <a:endParaRPr lang="en-US" sz="1600" b="1" dirty="0" smtClean="0">
                        <a:effectLst/>
                        <a:latin typeface="Calibri"/>
                        <a:ea typeface="Calibri"/>
                        <a:cs typeface="Times New Roman"/>
                      </a:endParaRPr>
                    </a:p>
                    <a:p>
                      <a:pPr marL="0" marR="0">
                        <a:lnSpc>
                          <a:spcPct val="115000"/>
                        </a:lnSpc>
                        <a:spcBef>
                          <a:spcPts val="0"/>
                        </a:spcBef>
                        <a:spcAft>
                          <a:spcPts val="0"/>
                        </a:spcAft>
                      </a:pPr>
                      <a:endParaRPr lang="en-US" sz="1600" b="1" dirty="0">
                        <a:effectLst/>
                        <a:latin typeface="Calibri"/>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8D9"/>
                    </a:solidFill>
                  </a:tcPr>
                </a:tc>
              </a:tr>
            </a:tbl>
          </a:graphicData>
        </a:graphic>
      </p:graphicFrame>
      <p:sp>
        <p:nvSpPr>
          <p:cNvPr id="3" name="Slide Number Placeholder 2"/>
          <p:cNvSpPr>
            <a:spLocks noGrp="1"/>
          </p:cNvSpPr>
          <p:nvPr>
            <p:ph type="sldNum" sz="quarter" idx="10"/>
          </p:nvPr>
        </p:nvSpPr>
        <p:spPr>
          <a:xfrm>
            <a:off x="8305800" y="6356350"/>
            <a:ext cx="381000" cy="365125"/>
          </a:xfrm>
        </p:spPr>
        <p:txBody>
          <a:bodyPr/>
          <a:lstStyle/>
          <a:p>
            <a:fld id="{7CB84260-F578-42AC-89E8-3F90DEC18C58}" type="slidenum">
              <a:rPr lang="en-US" sz="1000" smtClean="0">
                <a:solidFill>
                  <a:srgbClr val="000000">
                    <a:tint val="75000"/>
                  </a:srgbClr>
                </a:solidFill>
                <a:latin typeface="Tahoma" panose="020B0604030504040204" pitchFamily="34" charset="0"/>
                <a:ea typeface="Tahoma" panose="020B0604030504040204" pitchFamily="34" charset="0"/>
                <a:cs typeface="Tahoma" panose="020B0604030504040204" pitchFamily="34" charset="0"/>
              </a:rPr>
              <a:pPr/>
              <a:t>60</a:t>
            </a:fld>
            <a:endParaRPr lang="en-US" sz="1000" dirty="0">
              <a:solidFill>
                <a:srgbClr val="000000">
                  <a:tint val="75000"/>
                </a:srgb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17517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Content Placeholder 2"/>
          <p:cNvSpPr>
            <a:spLocks noGrp="1"/>
          </p:cNvSpPr>
          <p:nvPr>
            <p:ph sz="half" idx="1"/>
          </p:nvPr>
        </p:nvSpPr>
        <p:spPr/>
        <p:txBody>
          <a:bodyPr/>
          <a:lstStyle/>
          <a:p>
            <a:r>
              <a:rPr lang="en-US" dirty="0" smtClean="0"/>
              <a:t>FDA is helping to achieve HP2020 targets through</a:t>
            </a:r>
          </a:p>
          <a:p>
            <a:pPr lvl="1"/>
            <a:r>
              <a:rPr lang="en-US" dirty="0"/>
              <a:t>Proposed regulations to improve nutrition </a:t>
            </a:r>
            <a:r>
              <a:rPr lang="en-US" dirty="0" smtClean="0"/>
              <a:t>labeling</a:t>
            </a:r>
          </a:p>
          <a:p>
            <a:pPr lvl="1"/>
            <a:r>
              <a:rPr lang="en-US" dirty="0" smtClean="0"/>
              <a:t>Initiatives </a:t>
            </a:r>
            <a:r>
              <a:rPr lang="en-US" dirty="0"/>
              <a:t>aimed at reducing trans fat and sodium in the food supply</a:t>
            </a:r>
          </a:p>
          <a:p>
            <a:pPr lvl="1"/>
            <a:r>
              <a:rPr lang="en-US" dirty="0"/>
              <a:t>Health claims that may encourage consumers to choose healthier </a:t>
            </a:r>
            <a:r>
              <a:rPr lang="en-US" dirty="0" smtClean="0"/>
              <a:t>products</a:t>
            </a:r>
          </a:p>
          <a:p>
            <a:r>
              <a:rPr lang="en-US" dirty="0"/>
              <a:t>For most NWS objectives that FDA is involved in, data show improvements towards meeting the HP 2020 targets</a:t>
            </a:r>
          </a:p>
          <a:p>
            <a:pPr marL="0" indent="0">
              <a:buNone/>
            </a:pPr>
            <a:endParaRPr lang="en-US" dirty="0"/>
          </a:p>
          <a:p>
            <a:endParaRPr lang="en-US" dirty="0"/>
          </a:p>
        </p:txBody>
      </p:sp>
      <p:sp>
        <p:nvSpPr>
          <p:cNvPr id="15" name="TextBox 14"/>
          <p:cNvSpPr txBox="1"/>
          <p:nvPr/>
        </p:nvSpPr>
        <p:spPr>
          <a:xfrm>
            <a:off x="7696200" y="1539411"/>
            <a:ext cx="990600" cy="584775"/>
          </a:xfrm>
          <a:prstGeom prst="rect">
            <a:avLst/>
          </a:prstGeom>
          <a:noFill/>
        </p:spPr>
        <p:txBody>
          <a:bodyPr wrap="square" rtlCol="0">
            <a:spAutoFit/>
          </a:bodyPr>
          <a:lstStyle/>
          <a:p>
            <a:pPr algn="ctr"/>
            <a:r>
              <a:rPr lang="en-US" sz="1600" b="1" dirty="0" smtClean="0">
                <a:solidFill>
                  <a:srgbClr val="000000"/>
                </a:solidFill>
                <a:latin typeface="Calibri" panose="020F0502020204030204" pitchFamily="34" charset="0"/>
              </a:rPr>
              <a:t>NWS           Objective</a:t>
            </a:r>
            <a:endParaRPr lang="en-US" sz="1600" b="1" dirty="0">
              <a:solidFill>
                <a:srgbClr val="000000"/>
              </a:solidFill>
              <a:latin typeface="Calibri" panose="020F0502020204030204" pitchFamily="34" charset="0"/>
            </a:endParaRPr>
          </a:p>
        </p:txBody>
      </p:sp>
      <p:graphicFrame>
        <p:nvGraphicFramePr>
          <p:cNvPr id="6" name="Table 5" descr="Table showing summary of which objectives are improving, which have little or no change, and which have baseline data only" title="Summary table"/>
          <p:cNvGraphicFramePr>
            <a:graphicFrameLocks noGrp="1"/>
          </p:cNvGraphicFramePr>
          <p:nvPr>
            <p:extLst>
              <p:ext uri="{D42A27DB-BD31-4B8C-83A1-F6EECF244321}">
                <p14:modId xmlns:p14="http://schemas.microsoft.com/office/powerpoint/2010/main" val="713733950"/>
              </p:ext>
            </p:extLst>
          </p:nvPr>
        </p:nvGraphicFramePr>
        <p:xfrm>
          <a:off x="5556122" y="2113911"/>
          <a:ext cx="3130677" cy="4267200"/>
        </p:xfrm>
        <a:graphic>
          <a:graphicData uri="http://schemas.openxmlformats.org/drawingml/2006/table">
            <a:tbl>
              <a:tblPr firstRow="1" bandRow="1">
                <a:effectLst>
                  <a:innerShdw blurRad="63500" dist="50800" dir="18900000">
                    <a:prstClr val="black">
                      <a:alpha val="50000"/>
                    </a:prstClr>
                  </a:innerShdw>
                </a:effectLst>
                <a:tableStyleId>{5940675A-B579-460E-94D1-54222C63F5DA}</a:tableStyleId>
              </a:tblPr>
              <a:tblGrid>
                <a:gridCol w="2250173"/>
                <a:gridCol w="880504"/>
              </a:tblGrid>
              <a:tr h="1798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u="sng" dirty="0" smtClean="0">
                          <a:latin typeface="Calibri" panose="020F0502020204030204" pitchFamily="34" charset="0"/>
                        </a:rPr>
                        <a:t>Improving</a:t>
                      </a:r>
                      <a:r>
                        <a:rPr lang="en-US" sz="1800" u="sng" dirty="0" smtClean="0">
                          <a:latin typeface="Calibri" panose="020F050202020403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6 objectives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latin typeface="Calibri" panose="020F050202020403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14</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16</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17.1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17.2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17.3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18</a:t>
                      </a:r>
                    </a:p>
                  </a:txBody>
                  <a:tcPr anchor="ctr">
                    <a:gradFill flip="none" rotWithShape="1">
                      <a:gsLst>
                        <a:gs pos="0">
                          <a:schemeClr val="accent6">
                            <a:lumMod val="20000"/>
                            <a:lumOff val="80000"/>
                          </a:schemeClr>
                        </a:gs>
                        <a:gs pos="100000">
                          <a:srgbClr val="BAD9DC"/>
                        </a:gs>
                      </a:gsLst>
                      <a:lin ang="5400000" scaled="1"/>
                      <a:tileRect/>
                    </a:gradFill>
                  </a:tcPr>
                </a:tc>
              </a:tr>
              <a:tr h="697451">
                <a:tc>
                  <a:txBody>
                    <a:bodyPr/>
                    <a:lstStyle/>
                    <a:p>
                      <a:pPr algn="ctr"/>
                      <a:r>
                        <a:rPr lang="en-US" sz="1800" b="1" i="1" u="sng" dirty="0" smtClean="0">
                          <a:latin typeface="Calibri" panose="020F0502020204030204" pitchFamily="34" charset="0"/>
                        </a:rPr>
                        <a:t>Little or no change</a:t>
                      </a:r>
                      <a:r>
                        <a:rPr lang="en-US" sz="1800" u="sng" dirty="0" smtClean="0">
                          <a:latin typeface="Calibri" panose="020F0502020204030204" pitchFamily="34" charset="0"/>
                        </a:rPr>
                        <a:t>:</a:t>
                      </a:r>
                      <a:r>
                        <a:rPr lang="en-US" sz="1800" dirty="0" smtClean="0">
                          <a:latin typeface="Calibri" panose="020F0502020204030204" pitchFamily="34" charset="0"/>
                        </a:rPr>
                        <a:t>  </a:t>
                      </a:r>
                    </a:p>
                    <a:p>
                      <a:pPr algn="ctr"/>
                      <a:r>
                        <a:rPr lang="en-US" sz="1800" dirty="0" smtClean="0">
                          <a:latin typeface="Calibri" panose="020F0502020204030204" pitchFamily="34" charset="0"/>
                        </a:rPr>
                        <a:t>3 objectives</a:t>
                      </a:r>
                    </a:p>
                    <a:p>
                      <a:pPr algn="ctr"/>
                      <a:endParaRPr lang="en-US" sz="1800" dirty="0" smtClean="0">
                        <a:latin typeface="Calibri" panose="020F0502020204030204" pitchFamily="34" charset="0"/>
                      </a:endParaRPr>
                    </a:p>
                    <a:p>
                      <a:pPr algn="ctr"/>
                      <a:endParaRPr lang="en-US" sz="1800" dirty="0">
                        <a:latin typeface="Calibri" panose="020F0502020204030204" pitchFamily="34" charset="0"/>
                      </a:endParaRPr>
                    </a:p>
                  </a:txBody>
                  <a:tcPr>
                    <a:noFill/>
                  </a:tcPr>
                </a:tc>
                <a:tc>
                  <a:txBody>
                    <a:bodyPr/>
                    <a:lstStyle/>
                    <a:p>
                      <a:pPr algn="ctr"/>
                      <a:r>
                        <a:rPr lang="en-US" sz="1800" dirty="0" smtClean="0">
                          <a:latin typeface="Calibri" panose="020F0502020204030204" pitchFamily="34" charset="0"/>
                        </a:rPr>
                        <a:t>15.1</a:t>
                      </a:r>
                    </a:p>
                    <a:p>
                      <a:pPr algn="ctr"/>
                      <a:r>
                        <a:rPr lang="en-US" sz="1800" dirty="0" smtClean="0">
                          <a:latin typeface="Calibri" panose="020F0502020204030204" pitchFamily="34" charset="0"/>
                        </a:rPr>
                        <a:t>15.2</a:t>
                      </a:r>
                    </a:p>
                    <a:p>
                      <a:pPr algn="ctr"/>
                      <a:r>
                        <a:rPr lang="en-US" sz="1800" dirty="0" smtClean="0">
                          <a:latin typeface="Calibri" panose="020F0502020204030204" pitchFamily="34" charset="0"/>
                        </a:rPr>
                        <a:t>20</a:t>
                      </a:r>
                      <a:endParaRPr lang="en-US" sz="1800" dirty="0">
                        <a:latin typeface="Calibri" panose="020F0502020204030204" pitchFamily="34" charset="0"/>
                      </a:endParaRPr>
                    </a:p>
                  </a:txBody>
                  <a:tcPr anchor="ctr">
                    <a:gradFill flip="none" rotWithShape="1">
                      <a:gsLst>
                        <a:gs pos="0">
                          <a:srgbClr val="FFFFC1"/>
                        </a:gs>
                        <a:gs pos="100000">
                          <a:srgbClr val="FEFFE7"/>
                        </a:gs>
                      </a:gsLst>
                      <a:lin ang="13500000" scaled="1"/>
                      <a:tileRect/>
                    </a:gradFill>
                  </a:tcPr>
                </a:tc>
              </a:tr>
              <a:tr h="1280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u="sng" dirty="0" smtClean="0">
                          <a:latin typeface="Calibri" panose="020F0502020204030204" pitchFamily="34" charset="0"/>
                        </a:rPr>
                        <a:t>Baseline data only: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1 objective</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Calibri" panose="020F050202020403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rPr>
                        <a:t> 19</a:t>
                      </a:r>
                      <a:endParaRPr lang="en-US" sz="1800" dirty="0">
                        <a:latin typeface="Calibri" panose="020F0502020204030204" pitchFamily="34" charset="0"/>
                      </a:endParaRPr>
                    </a:p>
                  </a:txBody>
                  <a:tcPr anchor="ctr">
                    <a:gradFill flip="none" rotWithShape="1">
                      <a:gsLst>
                        <a:gs pos="0">
                          <a:schemeClr val="bg1">
                            <a:lumMod val="95000"/>
                          </a:schemeClr>
                        </a:gs>
                        <a:gs pos="100000">
                          <a:schemeClr val="bg1"/>
                        </a:gs>
                      </a:gsLst>
                      <a:lin ang="16200000" scaled="1"/>
                      <a:tileRect/>
                    </a:gradFill>
                  </a:tcPr>
                </a:tc>
              </a:tr>
            </a:tbl>
          </a:graphicData>
        </a:graphic>
      </p:graphicFrame>
      <p:sp>
        <p:nvSpPr>
          <p:cNvPr id="8" name="Oval 7" descr="Picture of green circle indicating &quot;Improving&quot;" title="Green circle"/>
          <p:cNvSpPr/>
          <p:nvPr/>
        </p:nvSpPr>
        <p:spPr bwMode="auto">
          <a:xfrm>
            <a:off x="6477000" y="2971800"/>
            <a:ext cx="304800" cy="304800"/>
          </a:xfrm>
          <a:prstGeom prst="ellipse">
            <a:avLst/>
          </a:prstGeom>
          <a:solidFill>
            <a:srgbClr val="00B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7" name="Oval 6" descr="Picture of yellow circle indicating &quot;Little or no change&quot;" title="Yellow circle"/>
          <p:cNvSpPr/>
          <p:nvPr/>
        </p:nvSpPr>
        <p:spPr bwMode="auto">
          <a:xfrm>
            <a:off x="6477000" y="4632651"/>
            <a:ext cx="304800" cy="304800"/>
          </a:xfrm>
          <a:prstGeom prst="ellipse">
            <a:avLst/>
          </a:prstGeom>
          <a:solidFill>
            <a:srgbClr val="FFFF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9" name="Oval 8" descr="Picture of gray circle indicating &quot;Baseline data only&quot;" title="Gray circle"/>
          <p:cNvSpPr/>
          <p:nvPr/>
        </p:nvSpPr>
        <p:spPr bwMode="auto">
          <a:xfrm>
            <a:off x="6477000" y="5867366"/>
            <a:ext cx="304800" cy="304800"/>
          </a:xfrm>
          <a:prstGeom prst="ellipse">
            <a:avLst/>
          </a:prstGeom>
          <a:solidFill>
            <a:schemeClr val="bg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5" name="Slide Number Placeholder 4"/>
          <p:cNvSpPr>
            <a:spLocks noGrp="1"/>
          </p:cNvSpPr>
          <p:nvPr>
            <p:ph type="sldNum" sz="quarter" idx="10"/>
          </p:nvPr>
        </p:nvSpPr>
        <p:spPr>
          <a:xfrm>
            <a:off x="8305800" y="6356350"/>
            <a:ext cx="381000" cy="365125"/>
          </a:xfrm>
        </p:spPr>
        <p:txBody>
          <a:bodyPr/>
          <a:lstStyle/>
          <a:p>
            <a:fld id="{7CB84260-F578-42AC-89E8-3F90DEC18C58}" type="slidenum">
              <a:rPr lang="en-US" sz="1000" smtClean="0">
                <a:solidFill>
                  <a:srgbClr val="000000">
                    <a:tint val="75000"/>
                  </a:srgbClr>
                </a:solidFill>
                <a:latin typeface="Tahoma" panose="020B0604030504040204" pitchFamily="34" charset="0"/>
                <a:ea typeface="Tahoma" panose="020B0604030504040204" pitchFamily="34" charset="0"/>
                <a:cs typeface="Tahoma" panose="020B0604030504040204" pitchFamily="34" charset="0"/>
              </a:rPr>
              <a:pPr/>
              <a:t>61</a:t>
            </a:fld>
            <a:endParaRPr lang="en-US" sz="1000" dirty="0">
              <a:solidFill>
                <a:srgbClr val="000000">
                  <a:tint val="75000"/>
                </a:srgb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13004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Thank You!</a:t>
            </a:r>
            <a:endParaRPr lang="en-US" sz="4400" dirty="0"/>
          </a:p>
        </p:txBody>
      </p:sp>
      <p:sp>
        <p:nvSpPr>
          <p:cNvPr id="7" name="Rectangle 6" descr="Rectangular border of map of U.S." title="Map"/>
          <p:cNvSpPr/>
          <p:nvPr/>
        </p:nvSpPr>
        <p:spPr bwMode="auto">
          <a:xfrm>
            <a:off x="1524000" y="2590800"/>
            <a:ext cx="7372350" cy="2286000"/>
          </a:xfrm>
          <a:prstGeom prst="rect">
            <a:avLst/>
          </a:prstGeom>
          <a:gradFill flip="none" rotWithShape="1">
            <a:gsLst>
              <a:gs pos="0">
                <a:schemeClr val="accent6">
                  <a:lumMod val="60000"/>
                  <a:lumOff val="40000"/>
                </a:schemeClr>
              </a:gs>
              <a:gs pos="50000">
                <a:schemeClr val="accent6">
                  <a:lumMod val="20000"/>
                  <a:lumOff val="80000"/>
                </a:schemeClr>
              </a:gs>
              <a:gs pos="100000">
                <a:schemeClr val="accent6">
                  <a:lumMod val="20000"/>
                  <a:lumOff val="8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pic>
        <p:nvPicPr>
          <p:cNvPr id="6" name="Picture 5" descr="FDA logo" title="FD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155121"/>
            <a:ext cx="2438400" cy="1157357"/>
          </a:xfrm>
          <a:prstGeom prst="rect">
            <a:avLst/>
          </a:prstGeom>
        </p:spPr>
      </p:pic>
      <p:sp>
        <p:nvSpPr>
          <p:cNvPr id="9" name="TextBox 8"/>
          <p:cNvSpPr txBox="1"/>
          <p:nvPr/>
        </p:nvSpPr>
        <p:spPr>
          <a:xfrm>
            <a:off x="3781425" y="3331494"/>
            <a:ext cx="5114925" cy="830997"/>
          </a:xfrm>
          <a:prstGeom prst="rect">
            <a:avLst/>
          </a:prstGeom>
          <a:noFill/>
        </p:spPr>
        <p:txBody>
          <a:bodyPr wrap="square" rtlCol="0">
            <a:spAutoFit/>
          </a:bodyPr>
          <a:lstStyle/>
          <a:p>
            <a:r>
              <a:rPr lang="en-US" sz="2800" b="1" dirty="0" smtClean="0">
                <a:solidFill>
                  <a:srgbClr val="0000FF"/>
                </a:solidFill>
                <a:latin typeface="Arial Narrow" panose="020B0606020202030204" pitchFamily="34" charset="0"/>
              </a:rPr>
              <a:t>U.S. Food and Drug Administration</a:t>
            </a:r>
          </a:p>
          <a:p>
            <a:r>
              <a:rPr lang="en-US" sz="2000" b="1" dirty="0" smtClean="0">
                <a:solidFill>
                  <a:srgbClr val="0000FF"/>
                </a:solidFill>
                <a:latin typeface="Arial" panose="020B0604020202020204" pitchFamily="34" charset="0"/>
                <a:cs typeface="Arial" panose="020B0604020202020204" pitchFamily="34" charset="0"/>
              </a:rPr>
              <a:t>Protecting and Promoting Public Health</a:t>
            </a:r>
            <a:endParaRPr lang="en-US" sz="2000" b="1" dirty="0">
              <a:solidFill>
                <a:srgbClr val="0000FF"/>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a:xfrm>
            <a:off x="8305800" y="6356350"/>
            <a:ext cx="381000" cy="365125"/>
          </a:xfrm>
        </p:spPr>
        <p:txBody>
          <a:bodyPr/>
          <a:lstStyle/>
          <a:p>
            <a:fld id="{7CB84260-F578-42AC-89E8-3F90DEC18C58}" type="slidenum">
              <a:rPr lang="en-US" sz="1000" smtClean="0">
                <a:solidFill>
                  <a:srgbClr val="000000">
                    <a:tint val="75000"/>
                  </a:srgbClr>
                </a:solidFill>
                <a:latin typeface="Tahoma" panose="020B0604030504040204" pitchFamily="34" charset="0"/>
                <a:ea typeface="Tahoma" panose="020B0604030504040204" pitchFamily="34" charset="0"/>
                <a:cs typeface="Tahoma" panose="020B0604030504040204" pitchFamily="34" charset="0"/>
              </a:rPr>
              <a:pPr/>
              <a:t>62</a:t>
            </a:fld>
            <a:endParaRPr lang="en-US" sz="1000" dirty="0">
              <a:solidFill>
                <a:srgbClr val="000000">
                  <a:tint val="75000"/>
                </a:srgb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35886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5933421"/>
            <a:ext cx="6324600" cy="646331"/>
          </a:xfrm>
          <a:prstGeom prst="rect">
            <a:avLst/>
          </a:prstGeom>
        </p:spPr>
        <p:txBody>
          <a:bodyPr wrap="square">
            <a:spAutoFit/>
          </a:bodyPr>
          <a:lstStyle/>
          <a:p>
            <a:pPr algn="ctr"/>
            <a:r>
              <a:rPr lang="en-US" dirty="0">
                <a:latin typeface="Arial Black" panose="020B0A04020102020204" pitchFamily="34" charset="0"/>
              </a:rPr>
              <a:t>Supporting Healthy People Through Healthy Places, 2014</a:t>
            </a:r>
            <a:endParaRPr lang="en-US" dirty="0">
              <a:solidFill>
                <a:srgbClr val="424456"/>
              </a:solidFill>
            </a:endParaRPr>
          </a:p>
        </p:txBody>
      </p:sp>
      <p:pic>
        <p:nvPicPr>
          <p:cNvPr id="4" name="Picture 3" descr="Logo: Healthy People 2020."/>
          <p:cNvPicPr>
            <a:picLocks noChangeAspect="1"/>
          </p:cNvPicPr>
          <p:nvPr/>
        </p:nvPicPr>
        <p:blipFill rotWithShape="1">
          <a:blip r:embed="rId3"/>
          <a:srcRect t="87182" r="88524" b="-409"/>
          <a:stretch/>
        </p:blipFill>
        <p:spPr>
          <a:xfrm>
            <a:off x="121535" y="6019800"/>
            <a:ext cx="1021466" cy="609600"/>
          </a:xfrm>
          <a:prstGeom prst="rect">
            <a:avLst/>
          </a:prstGeom>
        </p:spPr>
      </p:pic>
      <p:pic>
        <p:nvPicPr>
          <p:cNvPr id="5" name="Picture 4" descr="This slide includes an outline of a map of the United States.  Within this outline, are a compilation of pictures that depict people who vary in age, sex, and race/ethnicity engaged in a variety of activities."/>
          <p:cNvPicPr>
            <a:picLocks noChangeAspect="1"/>
          </p:cNvPicPr>
          <p:nvPr/>
        </p:nvPicPr>
        <p:blipFill rotWithShape="1">
          <a:blip r:embed="rId3"/>
          <a:srcRect r="15757" b="14471"/>
          <a:stretch/>
        </p:blipFill>
        <p:spPr>
          <a:xfrm>
            <a:off x="121535" y="2001581"/>
            <a:ext cx="7498466" cy="3942019"/>
          </a:xfrm>
          <a:prstGeom prst="rect">
            <a:avLst/>
          </a:prstGeom>
        </p:spPr>
      </p:pic>
      <p:pic>
        <p:nvPicPr>
          <p:cNvPr id="6" name="Picture 5" descr="Logos: Department of Health &amp; Human Services, USA, and the Office of Disease Prevention and Health Promotion."/>
          <p:cNvPicPr>
            <a:picLocks noChangeAspect="1"/>
          </p:cNvPicPr>
          <p:nvPr/>
        </p:nvPicPr>
        <p:blipFill rotWithShape="1">
          <a:blip r:embed="rId3"/>
          <a:srcRect l="81675" t="82223"/>
          <a:stretch/>
        </p:blipFill>
        <p:spPr>
          <a:xfrm>
            <a:off x="7391400" y="5791200"/>
            <a:ext cx="1631065" cy="819356"/>
          </a:xfrm>
          <a:prstGeom prst="rect">
            <a:avLst/>
          </a:prstGeom>
        </p:spPr>
      </p:pic>
      <p:sp>
        <p:nvSpPr>
          <p:cNvPr id="3" name="Title 3"/>
          <p:cNvSpPr>
            <a:spLocks noGrp="1"/>
          </p:cNvSpPr>
          <p:nvPr>
            <p:ph type="title"/>
          </p:nvPr>
        </p:nvSpPr>
        <p:spPr>
          <a:xfrm>
            <a:off x="0" y="381000"/>
            <a:ext cx="9144000" cy="1620581"/>
          </a:xfrm>
        </p:spPr>
        <p:txBody>
          <a:bodyPr anchor="t" anchorCtr="0">
            <a:noAutofit/>
          </a:bodyPr>
          <a:lstStyle/>
          <a:p>
            <a:r>
              <a:rPr lang="en-US" sz="2200" dirty="0" smtClean="0">
                <a:latin typeface="Arial Black" panose="020B0A04020102020204" pitchFamily="34" charset="0"/>
              </a:rPr>
              <a:t> </a:t>
            </a:r>
            <a:r>
              <a:rPr lang="en-US" sz="3600" dirty="0">
                <a:latin typeface="Tahoma" panose="020B0604030504040204" pitchFamily="34" charset="0"/>
                <a:ea typeface="Tahoma" panose="020B0604030504040204" pitchFamily="34" charset="0"/>
                <a:cs typeface="Tahoma" panose="020B0604030504040204" pitchFamily="34" charset="0"/>
              </a:rPr>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Janet Collins, </a:t>
            </a:r>
            <a:r>
              <a:rPr lang="en-US" sz="3600" dirty="0" smtClean="0">
                <a:latin typeface="Tahoma" panose="020B0604030504040204" pitchFamily="34" charset="0"/>
                <a:ea typeface="Tahoma" panose="020B0604030504040204" pitchFamily="34" charset="0"/>
                <a:cs typeface="Tahoma" panose="020B0604030504040204" pitchFamily="34" charset="0"/>
              </a:rPr>
              <a:t>PhD</a:t>
            </a:r>
            <a:br>
              <a:rPr lang="en-US" sz="3600" dirty="0" smtClean="0">
                <a:latin typeface="Tahoma" panose="020B0604030504040204" pitchFamily="34" charset="0"/>
                <a:ea typeface="Tahoma" panose="020B0604030504040204" pitchFamily="34" charset="0"/>
                <a:cs typeface="Tahoma" panose="020B0604030504040204" pitchFamily="34" charset="0"/>
              </a:rPr>
            </a:br>
            <a:r>
              <a:rPr lang="en-US" sz="2000" dirty="0" smtClean="0">
                <a:latin typeface="Tahoma" panose="020B0604030504040204" pitchFamily="34" charset="0"/>
                <a:ea typeface="Tahoma" panose="020B0604030504040204" pitchFamily="34" charset="0"/>
                <a:cs typeface="Tahoma" panose="020B0604030504040204" pitchFamily="34" charset="0"/>
              </a:rPr>
              <a:t>Director, Division of Nutrition, Physical Activity, and Obesity</a:t>
            </a:r>
            <a:br>
              <a:rPr lang="en-US" sz="2000" dirty="0" smtClean="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Centers for Disease Control and Prevention</a:t>
            </a:r>
            <a:r>
              <a:rPr lang="en-US" dirty="0">
                <a:solidFill>
                  <a:srgbClr val="424456"/>
                </a:solidFill>
              </a:rPr>
              <a:t/>
            </a:r>
            <a:br>
              <a:rPr lang="en-US" dirty="0">
                <a:solidFill>
                  <a:srgbClr val="424456"/>
                </a:solidFill>
              </a:rPr>
            </a:br>
            <a:endParaRPr lang="en-US" sz="2200" dirty="0">
              <a:latin typeface="Arial Black" panose="020B0A04020102020204" pitchFamily="34" charset="0"/>
            </a:endParaRPr>
          </a:p>
        </p:txBody>
      </p:sp>
    </p:spTree>
    <p:extLst>
      <p:ext uri="{BB962C8B-B14F-4D97-AF65-F5344CB8AC3E}">
        <p14:creationId xmlns:p14="http://schemas.microsoft.com/office/powerpoint/2010/main" val="3476967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a:t>
            </a:r>
            <a:endParaRPr lang="en-US" dirty="0"/>
          </a:p>
        </p:txBody>
      </p:sp>
      <p:pic>
        <p:nvPicPr>
          <p:cNvPr id="3" name="Picture 2" descr="This slide is a compilation of pictures that illustrate factors in the current environment that might make it more difficult to eat a healthful diet or be physically active. Pictures include: (1) a congested freeway; (2) children watching television in their living room; (3) a person buying food at a fast food restaurant; (4) a cafeteria food line with less healthful food items; (5) a vending machines in a school; and (5) a housing development with clusters homes and limited street connectivity."/>
          <p:cNvPicPr>
            <a:picLocks noChangeAspect="1"/>
          </p:cNvPicPr>
          <p:nvPr/>
        </p:nvPicPr>
        <p:blipFill rotWithShape="1">
          <a:blip r:embed="rId3"/>
          <a:srcRect l="2307" t="1111" r="1330" b="1111"/>
          <a:stretch/>
        </p:blipFill>
        <p:spPr>
          <a:xfrm>
            <a:off x="1" y="1624"/>
            <a:ext cx="9144000" cy="6858000"/>
          </a:xfrm>
          <a:prstGeom prst="rect">
            <a:avLst/>
          </a:prstGeom>
        </p:spPr>
      </p:pic>
    </p:spTree>
    <p:extLst>
      <p:ext uri="{BB962C8B-B14F-4D97-AF65-F5344CB8AC3E}">
        <p14:creationId xmlns:p14="http://schemas.microsoft.com/office/powerpoint/2010/main" val="53470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Supporting Healthy People Through Healthy Places</a:t>
            </a:r>
            <a:endParaRPr lang="en-US" dirty="0"/>
          </a:p>
        </p:txBody>
      </p:sp>
      <p:pic>
        <p:nvPicPr>
          <p:cNvPr id="8" name="Picture 7" descr="This slide is a diagram of a circle. Embedded around the circle are five boxes that describe five places: early care and education, schools, worksites, communities, and health care."/>
          <p:cNvPicPr>
            <a:picLocks noChangeAspect="1"/>
          </p:cNvPicPr>
          <p:nvPr/>
        </p:nvPicPr>
        <p:blipFill>
          <a:blip r:embed="rId3"/>
          <a:stretch>
            <a:fillRect/>
          </a:stretch>
        </p:blipFill>
        <p:spPr>
          <a:xfrm>
            <a:off x="1649245" y="1676400"/>
            <a:ext cx="7084166" cy="4682134"/>
          </a:xfrm>
          <a:prstGeom prst="rect">
            <a:avLst/>
          </a:prstGeom>
        </p:spPr>
      </p:pic>
    </p:spTree>
    <p:extLst>
      <p:ext uri="{BB962C8B-B14F-4D97-AF65-F5344CB8AC3E}">
        <p14:creationId xmlns:p14="http://schemas.microsoft.com/office/powerpoint/2010/main" val="1631470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Role of CDC in </a:t>
            </a:r>
            <a:br>
              <a:rPr lang="en-US" dirty="0" smtClean="0"/>
            </a:br>
            <a:r>
              <a:rPr lang="en-US" dirty="0" smtClean="0"/>
              <a:t>Healthy Places</a:t>
            </a:r>
            <a:endParaRPr lang="en-US" dirty="0"/>
          </a:p>
        </p:txBody>
      </p:sp>
      <p:pic>
        <p:nvPicPr>
          <p:cNvPr id="6" name="Picture 5" descr="This slide is a diagram of a circle. Embedded around the circle are five boxes that describe five places: early care and education, schools, worksites, communities, and health care. In the center of the circle is a list of functions that CDC does to further its work. These are surveillance, research, translation, programs, and partnerships."/>
          <p:cNvPicPr>
            <a:picLocks noChangeAspect="1"/>
          </p:cNvPicPr>
          <p:nvPr/>
        </p:nvPicPr>
        <p:blipFill>
          <a:blip r:embed="rId3"/>
          <a:stretch>
            <a:fillRect/>
          </a:stretch>
        </p:blipFill>
        <p:spPr>
          <a:xfrm>
            <a:off x="1649650" y="1705584"/>
            <a:ext cx="7084166" cy="4682134"/>
          </a:xfrm>
          <a:prstGeom prst="rect">
            <a:avLst/>
          </a:prstGeom>
        </p:spPr>
      </p:pic>
    </p:spTree>
    <p:extLst>
      <p:ext uri="{BB962C8B-B14F-4D97-AF65-F5344CB8AC3E}">
        <p14:creationId xmlns:p14="http://schemas.microsoft.com/office/powerpoint/2010/main" val="169962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HP2020 Selected </a:t>
            </a:r>
            <a:br>
              <a:rPr lang="en-US" dirty="0" smtClean="0"/>
            </a:br>
            <a:r>
              <a:rPr lang="en-US" dirty="0" smtClean="0"/>
              <a:t>Healthy Places Objectives</a:t>
            </a:r>
            <a:endParaRPr lang="en-US" dirty="0"/>
          </a:p>
        </p:txBody>
      </p:sp>
      <p:sp>
        <p:nvSpPr>
          <p:cNvPr id="3" name="Content Placeholder 2"/>
          <p:cNvSpPr>
            <a:spLocks noGrp="1"/>
          </p:cNvSpPr>
          <p:nvPr>
            <p:ph idx="1"/>
          </p:nvPr>
        </p:nvSpPr>
        <p:spPr/>
        <p:txBody>
          <a:bodyPr/>
          <a:lstStyle/>
          <a:p>
            <a:pPr marL="0" indent="0">
              <a:buNone/>
            </a:pPr>
            <a:r>
              <a:rPr lang="en-US" u="sng" dirty="0"/>
              <a:t>Child </a:t>
            </a:r>
            <a:r>
              <a:rPr lang="en-US" u="sng" dirty="0" smtClean="0"/>
              <a:t>Care </a:t>
            </a:r>
          </a:p>
          <a:p>
            <a:r>
              <a:rPr lang="en-US" dirty="0" smtClean="0"/>
              <a:t>Nutrition </a:t>
            </a:r>
            <a:r>
              <a:rPr lang="en-US" dirty="0"/>
              <a:t>standards for </a:t>
            </a:r>
            <a:r>
              <a:rPr lang="en-US" dirty="0" smtClean="0"/>
              <a:t>preschool-aged </a:t>
            </a:r>
            <a:r>
              <a:rPr lang="en-US" dirty="0"/>
              <a:t>children in child care. (NWS-1)</a:t>
            </a:r>
          </a:p>
          <a:p>
            <a:r>
              <a:rPr lang="en-US" dirty="0" smtClean="0"/>
              <a:t>Licensing </a:t>
            </a:r>
            <a:r>
              <a:rPr lang="en-US" dirty="0"/>
              <a:t>regulations for physical activity provided in child care (PA-9)</a:t>
            </a:r>
          </a:p>
          <a:p>
            <a:pPr marL="0" indent="0">
              <a:buNone/>
            </a:pPr>
            <a:r>
              <a:rPr lang="en-US" u="sng" dirty="0" smtClean="0"/>
              <a:t>K-12  </a:t>
            </a:r>
            <a:r>
              <a:rPr lang="en-US" u="sng" dirty="0"/>
              <a:t>School Settings</a:t>
            </a:r>
            <a:endParaRPr lang="en-US" dirty="0"/>
          </a:p>
          <a:p>
            <a:r>
              <a:rPr lang="en-US" dirty="0" smtClean="0"/>
              <a:t>Nutritious </a:t>
            </a:r>
            <a:r>
              <a:rPr lang="en-US" dirty="0"/>
              <a:t>foods and beverages outside of school meals (NWS-2)</a:t>
            </a:r>
          </a:p>
          <a:p>
            <a:r>
              <a:rPr lang="en-US" dirty="0" smtClean="0"/>
              <a:t>Daily </a:t>
            </a:r>
            <a:r>
              <a:rPr lang="en-US" dirty="0"/>
              <a:t>physical education for all students (PA-4</a:t>
            </a:r>
            <a:r>
              <a:rPr lang="en-US" dirty="0" smtClean="0"/>
              <a:t>)</a:t>
            </a:r>
            <a:endParaRPr lang="en-US" dirty="0"/>
          </a:p>
        </p:txBody>
      </p:sp>
    </p:spTree>
    <p:extLst>
      <p:ext uri="{BB962C8B-B14F-4D97-AF65-F5344CB8AC3E}">
        <p14:creationId xmlns:p14="http://schemas.microsoft.com/office/powerpoint/2010/main" val="551353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399"/>
            <a:ext cx="7470648" cy="1132449"/>
          </a:xfrm>
        </p:spPr>
        <p:txBody>
          <a:bodyPr/>
          <a:lstStyle/>
          <a:p>
            <a:pPr algn="ctr"/>
            <a:r>
              <a:rPr lang="en-US" dirty="0" smtClean="0"/>
              <a:t>HP2020 Selected</a:t>
            </a:r>
            <a:br>
              <a:rPr lang="en-US" dirty="0" smtClean="0"/>
            </a:br>
            <a:r>
              <a:rPr lang="en-US" dirty="0" smtClean="0"/>
              <a:t>Healthy Places Objectives</a:t>
            </a:r>
            <a:endParaRPr lang="en-US" dirty="0"/>
          </a:p>
        </p:txBody>
      </p:sp>
      <p:sp>
        <p:nvSpPr>
          <p:cNvPr id="3" name="Content Placeholder 2"/>
          <p:cNvSpPr>
            <a:spLocks noGrp="1"/>
          </p:cNvSpPr>
          <p:nvPr>
            <p:ph idx="1"/>
          </p:nvPr>
        </p:nvSpPr>
        <p:spPr>
          <a:xfrm>
            <a:off x="1524000" y="1600200"/>
            <a:ext cx="7620000" cy="5257800"/>
          </a:xfrm>
        </p:spPr>
        <p:txBody>
          <a:bodyPr/>
          <a:lstStyle/>
          <a:p>
            <a:pPr marL="0" indent="0">
              <a:buNone/>
            </a:pPr>
            <a:r>
              <a:rPr lang="en-US" u="sng" dirty="0"/>
              <a:t>Worksites</a:t>
            </a:r>
            <a:endParaRPr lang="en-US" dirty="0"/>
          </a:p>
          <a:p>
            <a:r>
              <a:rPr lang="en-US" dirty="0" smtClean="0"/>
              <a:t>Worksites </a:t>
            </a:r>
            <a:r>
              <a:rPr lang="en-US" dirty="0"/>
              <a:t>that offer nutrition or weight </a:t>
            </a:r>
            <a:r>
              <a:rPr lang="en-US" dirty="0" smtClean="0"/>
              <a:t>management </a:t>
            </a:r>
            <a:r>
              <a:rPr lang="en-US" dirty="0"/>
              <a:t>classes or counseling  (NSW-7 D</a:t>
            </a:r>
            <a:r>
              <a:rPr lang="en-US" dirty="0" smtClean="0"/>
              <a:t>)</a:t>
            </a:r>
          </a:p>
          <a:p>
            <a:r>
              <a:rPr lang="en-US" dirty="0" smtClean="0"/>
              <a:t>Access to employer-based exercise </a:t>
            </a:r>
            <a:r>
              <a:rPr lang="en-US" dirty="0"/>
              <a:t>programs </a:t>
            </a:r>
            <a:r>
              <a:rPr lang="en-US" dirty="0" smtClean="0"/>
              <a:t>(PA-12D)</a:t>
            </a:r>
            <a:endParaRPr lang="en-US" dirty="0"/>
          </a:p>
          <a:p>
            <a:pPr marL="0" indent="0">
              <a:buNone/>
            </a:pPr>
            <a:r>
              <a:rPr lang="en-US" u="sng" dirty="0" smtClean="0"/>
              <a:t>Communities</a:t>
            </a:r>
          </a:p>
          <a:p>
            <a:r>
              <a:rPr lang="en-US" dirty="0" smtClean="0"/>
              <a:t>Access to healthy food retail outlets (NWS-3 and 4D)</a:t>
            </a:r>
            <a:endParaRPr lang="en-US" dirty="0"/>
          </a:p>
          <a:p>
            <a:r>
              <a:rPr lang="en-US" dirty="0" smtClean="0"/>
              <a:t>Built environment supports for physical </a:t>
            </a:r>
            <a:r>
              <a:rPr lang="en-US" dirty="0"/>
              <a:t>activity </a:t>
            </a:r>
            <a:r>
              <a:rPr lang="en-US" dirty="0" smtClean="0"/>
              <a:t>(PA-15 D) </a:t>
            </a:r>
          </a:p>
          <a:p>
            <a:pPr marL="0" indent="0">
              <a:buNone/>
            </a:pPr>
            <a:r>
              <a:rPr lang="en-US" u="sng" dirty="0" smtClean="0"/>
              <a:t>Health </a:t>
            </a:r>
            <a:r>
              <a:rPr lang="en-US" u="sng" dirty="0"/>
              <a:t>Care</a:t>
            </a:r>
            <a:endParaRPr lang="en-US" dirty="0"/>
          </a:p>
          <a:p>
            <a:r>
              <a:rPr lang="en-US" dirty="0" smtClean="0"/>
              <a:t>Physicians routinely measure BMI </a:t>
            </a:r>
            <a:r>
              <a:rPr lang="en-US" dirty="0"/>
              <a:t>(NWS-5</a:t>
            </a:r>
            <a:r>
              <a:rPr lang="en-US" dirty="0" smtClean="0"/>
              <a:t>) and provide counseling for nutrition, weight (NWS-6) and physical activity (PA-11)</a:t>
            </a:r>
            <a:endParaRPr lang="en-US" dirty="0"/>
          </a:p>
        </p:txBody>
      </p:sp>
    </p:spTree>
    <p:extLst>
      <p:ext uri="{BB962C8B-B14F-4D97-AF65-F5344CB8AC3E}">
        <p14:creationId xmlns:p14="http://schemas.microsoft.com/office/powerpoint/2010/main" val="2155098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Supporting Health People Through Healthy Places</a:t>
            </a:r>
            <a:endParaRPr lang="en-US" sz="2800" dirty="0"/>
          </a:p>
        </p:txBody>
      </p:sp>
      <p:pic>
        <p:nvPicPr>
          <p:cNvPr id="7" name="Picture 6" descr="This slide is a diagram that illustrates how the Healthy People Objectives related to place are linked to Healthy People Objectives related to health behaviors and health outcomes. At the top of the diagram is a box containing the text “Healthy People Objectives” It is linked by three lines to three boxes at the bottom of the diagram. At the bottom of the diagram is a series of three boxes linked by arrows. The first box contains the text “supportive environments”. An arrow from this box points to the second box which contains the text “healthy behaviors”. An arrow from this box points to a third box which contains the text “positive health outcomes”."/>
          <p:cNvPicPr>
            <a:picLocks noChangeAspect="1"/>
          </p:cNvPicPr>
          <p:nvPr/>
        </p:nvPicPr>
        <p:blipFill>
          <a:blip r:embed="rId3"/>
          <a:stretch>
            <a:fillRect/>
          </a:stretch>
        </p:blipFill>
        <p:spPr>
          <a:xfrm>
            <a:off x="2068752" y="2000656"/>
            <a:ext cx="6267231" cy="4066384"/>
          </a:xfrm>
          <a:prstGeom prst="rect">
            <a:avLst/>
          </a:prstGeom>
        </p:spPr>
      </p:pic>
    </p:spTree>
    <p:extLst>
      <p:ext uri="{BB962C8B-B14F-4D97-AF65-F5344CB8AC3E}">
        <p14:creationId xmlns:p14="http://schemas.microsoft.com/office/powerpoint/2010/main" val="416875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latin typeface="Tahoma" pitchFamily="34" charset="0"/>
                <a:ea typeface="Tahoma" pitchFamily="34" charset="0"/>
                <a:cs typeface="Tahoma" pitchFamily="34" charset="0"/>
              </a:rPr>
              <a:t>Irma Arispe, PhD</a:t>
            </a:r>
            <a:r>
              <a:rPr lang="en-US" dirty="0">
                <a:latin typeface="Tahoma" pitchFamily="34" charset="0"/>
                <a:ea typeface="Tahoma" pitchFamily="34" charset="0"/>
                <a:cs typeface="Tahoma" pitchFamily="34" charset="0"/>
              </a:rPr>
              <a:t/>
            </a:r>
            <a:br>
              <a:rPr lang="en-US"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Associate Director, National Center for Health Statistics</a:t>
            </a:r>
            <a:br>
              <a:rPr lang="en-US" sz="2000"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Centers for Disease Control and Prevention</a:t>
            </a:r>
          </a:p>
        </p:txBody>
      </p:sp>
    </p:spTree>
    <p:extLst>
      <p:ext uri="{BB962C8B-B14F-4D97-AF65-F5344CB8AC3E}">
        <p14:creationId xmlns:p14="http://schemas.microsoft.com/office/powerpoint/2010/main" val="2110084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en-US" dirty="0" smtClean="0"/>
              <a:t>Early Care and Education (ECE) </a:t>
            </a:r>
          </a:p>
        </p:txBody>
      </p:sp>
      <p:sp>
        <p:nvSpPr>
          <p:cNvPr id="2" name="Content Placeholder 1"/>
          <p:cNvSpPr>
            <a:spLocks noGrp="1"/>
          </p:cNvSpPr>
          <p:nvPr>
            <p:ph idx="1"/>
          </p:nvPr>
        </p:nvSpPr>
        <p:spPr>
          <a:xfrm>
            <a:off x="1447800" y="1524000"/>
            <a:ext cx="7543800" cy="5029200"/>
          </a:xfrm>
        </p:spPr>
        <p:txBody>
          <a:bodyPr>
            <a:noAutofit/>
          </a:bodyPr>
          <a:lstStyle/>
          <a:p>
            <a:pPr marL="0" indent="0">
              <a:spcBef>
                <a:spcPts val="0"/>
              </a:spcBef>
              <a:buNone/>
              <a:defRPr/>
            </a:pPr>
            <a:r>
              <a:rPr lang="en-US" sz="2800" b="1" dirty="0" smtClean="0"/>
              <a:t>Why?</a:t>
            </a:r>
          </a:p>
          <a:p>
            <a:pPr>
              <a:spcBef>
                <a:spcPts val="0"/>
              </a:spcBef>
              <a:defRPr/>
            </a:pPr>
            <a:r>
              <a:rPr lang="en-US" dirty="0" smtClean="0"/>
              <a:t>6.7 million children, aged 0-4 years, are in regular child care arrangements with non-relatives</a:t>
            </a:r>
          </a:p>
          <a:p>
            <a:pPr>
              <a:spcBef>
                <a:spcPts val="0"/>
              </a:spcBef>
              <a:defRPr/>
            </a:pPr>
            <a:r>
              <a:rPr lang="en-US" dirty="0" smtClean="0"/>
              <a:t>Early introduction to healthful behaviors</a:t>
            </a:r>
          </a:p>
          <a:p>
            <a:pPr marL="0" indent="0">
              <a:spcBef>
                <a:spcPts val="4800"/>
              </a:spcBef>
              <a:buNone/>
              <a:defRPr/>
            </a:pPr>
            <a:r>
              <a:rPr lang="en-US" sz="2800" b="1" dirty="0" smtClean="0"/>
              <a:t>Examples</a:t>
            </a:r>
          </a:p>
          <a:p>
            <a:pPr>
              <a:spcBef>
                <a:spcPts val="2400"/>
              </a:spcBef>
              <a:defRPr/>
            </a:pPr>
            <a:r>
              <a:rPr lang="en-US" i="1" dirty="0" smtClean="0"/>
              <a:t>Let’s </a:t>
            </a:r>
            <a:r>
              <a:rPr lang="en-US" i="1" dirty="0"/>
              <a:t>Move! Child </a:t>
            </a:r>
            <a:r>
              <a:rPr lang="en-US" i="1" dirty="0" smtClean="0"/>
              <a:t>Care</a:t>
            </a:r>
          </a:p>
          <a:p>
            <a:pPr>
              <a:spcBef>
                <a:spcPts val="2400"/>
              </a:spcBef>
              <a:defRPr/>
            </a:pPr>
            <a:r>
              <a:rPr lang="en-US" dirty="0" smtClean="0"/>
              <a:t>ECE Learning Collaboratives</a:t>
            </a:r>
            <a:endParaRPr lang="en-US" sz="1600" dirty="0" smtClean="0"/>
          </a:p>
        </p:txBody>
      </p:sp>
      <p:pic>
        <p:nvPicPr>
          <p:cNvPr id="1026" name="Picture 2" descr="In addition to text, this slide includes a picture of two young girls running outdo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200400"/>
            <a:ext cx="3243072" cy="267004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34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28255" y="105131"/>
            <a:ext cx="7470775" cy="1066800"/>
          </a:xfrm>
        </p:spPr>
        <p:txBody>
          <a:bodyPr/>
          <a:lstStyle/>
          <a:p>
            <a:r>
              <a:rPr lang="en-US" dirty="0" smtClean="0"/>
              <a:t> Schools </a:t>
            </a:r>
          </a:p>
        </p:txBody>
      </p:sp>
      <p:sp>
        <p:nvSpPr>
          <p:cNvPr id="2" name="Content Placeholder 1"/>
          <p:cNvSpPr>
            <a:spLocks noGrp="1"/>
          </p:cNvSpPr>
          <p:nvPr>
            <p:ph idx="1"/>
          </p:nvPr>
        </p:nvSpPr>
        <p:spPr>
          <a:xfrm>
            <a:off x="1447800" y="1524000"/>
            <a:ext cx="7543800" cy="5029200"/>
          </a:xfrm>
        </p:spPr>
        <p:txBody>
          <a:bodyPr>
            <a:noAutofit/>
          </a:bodyPr>
          <a:lstStyle/>
          <a:p>
            <a:pPr marL="0" indent="0">
              <a:spcBef>
                <a:spcPts val="0"/>
              </a:spcBef>
              <a:buNone/>
              <a:defRPr/>
            </a:pPr>
            <a:r>
              <a:rPr lang="en-US" sz="2800" b="1" dirty="0" smtClean="0"/>
              <a:t>Why?</a:t>
            </a:r>
          </a:p>
          <a:p>
            <a:pPr>
              <a:spcBef>
                <a:spcPts val="0"/>
              </a:spcBef>
              <a:defRPr/>
            </a:pPr>
            <a:r>
              <a:rPr lang="en-US" dirty="0" smtClean="0"/>
              <a:t>More than 50 million children are in K-12 school settings</a:t>
            </a:r>
          </a:p>
          <a:p>
            <a:pPr>
              <a:spcBef>
                <a:spcPts val="0"/>
              </a:spcBef>
              <a:defRPr/>
            </a:pPr>
            <a:r>
              <a:rPr lang="en-US" dirty="0" smtClean="0"/>
              <a:t>Healthy, active children learn better</a:t>
            </a:r>
          </a:p>
          <a:p>
            <a:pPr>
              <a:spcBef>
                <a:spcPts val="0"/>
              </a:spcBef>
              <a:defRPr/>
            </a:pPr>
            <a:r>
              <a:rPr lang="en-US" dirty="0" smtClean="0"/>
              <a:t>Critical time to establish lifelong healthy habits</a:t>
            </a:r>
          </a:p>
          <a:p>
            <a:pPr marL="0" indent="0">
              <a:spcBef>
                <a:spcPts val="2400"/>
              </a:spcBef>
              <a:buNone/>
              <a:defRPr/>
            </a:pPr>
            <a:r>
              <a:rPr lang="en-US" sz="2800" b="1" dirty="0" smtClean="0"/>
              <a:t>Examples</a:t>
            </a:r>
          </a:p>
          <a:p>
            <a:pPr>
              <a:spcBef>
                <a:spcPts val="2400"/>
              </a:spcBef>
              <a:defRPr/>
            </a:pPr>
            <a:r>
              <a:rPr lang="en-US" dirty="0" smtClean="0"/>
              <a:t>Comprehensive school physical </a:t>
            </a:r>
            <a:r>
              <a:rPr lang="en-US" dirty="0"/>
              <a:t>a</a:t>
            </a:r>
            <a:r>
              <a:rPr lang="en-US" dirty="0" smtClean="0"/>
              <a:t>ctivity </a:t>
            </a:r>
            <a:r>
              <a:rPr lang="en-US" dirty="0"/>
              <a:t>p</a:t>
            </a:r>
            <a:r>
              <a:rPr lang="en-US" dirty="0" smtClean="0"/>
              <a:t>rograms </a:t>
            </a:r>
            <a:endParaRPr lang="en-US" dirty="0"/>
          </a:p>
          <a:p>
            <a:pPr>
              <a:spcBef>
                <a:spcPts val="0"/>
              </a:spcBef>
              <a:defRPr/>
            </a:pPr>
            <a:r>
              <a:rPr lang="en-US" dirty="0" smtClean="0"/>
              <a:t>Local education wellness polices</a:t>
            </a:r>
            <a:endParaRPr lang="en-US" sz="1600" dirty="0" smtClean="0"/>
          </a:p>
        </p:txBody>
      </p:sp>
      <p:pic>
        <p:nvPicPr>
          <p:cNvPr id="6" name="Picture 2" descr="In addition to text, this slide includes a picture of school aged girls of different races and ethnicities playing with b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876800"/>
            <a:ext cx="7086600" cy="186063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en-US" dirty="0" smtClean="0"/>
              <a:t> Worksites </a:t>
            </a:r>
          </a:p>
        </p:txBody>
      </p:sp>
      <p:sp>
        <p:nvSpPr>
          <p:cNvPr id="2" name="Content Placeholder 1"/>
          <p:cNvSpPr>
            <a:spLocks noGrp="1"/>
          </p:cNvSpPr>
          <p:nvPr>
            <p:ph idx="1"/>
          </p:nvPr>
        </p:nvSpPr>
        <p:spPr/>
        <p:txBody>
          <a:bodyPr>
            <a:noAutofit/>
          </a:bodyPr>
          <a:lstStyle/>
          <a:p>
            <a:pPr marL="0" indent="0">
              <a:spcBef>
                <a:spcPts val="0"/>
              </a:spcBef>
              <a:buNone/>
              <a:defRPr/>
            </a:pPr>
            <a:r>
              <a:rPr lang="en-US" sz="2800" b="1" dirty="0" smtClean="0"/>
              <a:t>Why?</a:t>
            </a:r>
          </a:p>
          <a:p>
            <a:pPr>
              <a:spcBef>
                <a:spcPts val="0"/>
              </a:spcBef>
              <a:defRPr/>
            </a:pPr>
            <a:r>
              <a:rPr lang="en-US" dirty="0" smtClean="0"/>
              <a:t>43 million adults work 30 hours or more per week</a:t>
            </a:r>
          </a:p>
          <a:p>
            <a:pPr>
              <a:spcBef>
                <a:spcPts val="0"/>
              </a:spcBef>
              <a:defRPr/>
            </a:pPr>
            <a:r>
              <a:rPr lang="en-US" dirty="0" smtClean="0"/>
              <a:t>Healthy workers have:</a:t>
            </a:r>
          </a:p>
          <a:p>
            <a:pPr marL="346075" lvl="1" indent="0">
              <a:spcBef>
                <a:spcPts val="0"/>
              </a:spcBef>
              <a:buNone/>
              <a:defRPr/>
            </a:pPr>
            <a:r>
              <a:rPr lang="en-US" dirty="0" smtClean="0"/>
              <a:t>-Lower health care costs</a:t>
            </a:r>
          </a:p>
          <a:p>
            <a:pPr marL="346075" lvl="1" indent="0">
              <a:spcBef>
                <a:spcPts val="0"/>
              </a:spcBef>
              <a:buNone/>
              <a:defRPr/>
            </a:pPr>
            <a:r>
              <a:rPr lang="en-US" dirty="0" smtClean="0"/>
              <a:t>-Lower absenteeism</a:t>
            </a:r>
          </a:p>
          <a:p>
            <a:pPr marL="346075" lvl="1" indent="0">
              <a:spcBef>
                <a:spcPts val="0"/>
              </a:spcBef>
              <a:buNone/>
              <a:defRPr/>
            </a:pPr>
            <a:r>
              <a:rPr lang="en-US" dirty="0" smtClean="0"/>
              <a:t>-Higher productivity </a:t>
            </a:r>
          </a:p>
          <a:p>
            <a:pPr marL="0" indent="0">
              <a:spcBef>
                <a:spcPts val="4200"/>
              </a:spcBef>
              <a:buNone/>
              <a:defRPr/>
            </a:pPr>
            <a:r>
              <a:rPr lang="en-US" sz="2800" b="1" dirty="0" smtClean="0"/>
              <a:t>Examples</a:t>
            </a:r>
          </a:p>
          <a:p>
            <a:pPr>
              <a:spcBef>
                <a:spcPts val="3000"/>
              </a:spcBef>
              <a:defRPr/>
            </a:pPr>
            <a:r>
              <a:rPr lang="en-US" dirty="0" smtClean="0"/>
              <a:t>Health and Sustainability Guidelines for Federal Concessions and Vending Operations (HHS and GSA) </a:t>
            </a:r>
          </a:p>
          <a:p>
            <a:pPr>
              <a:spcBef>
                <a:spcPts val="0"/>
              </a:spcBef>
              <a:defRPr/>
            </a:pPr>
            <a:r>
              <a:rPr lang="en-US" dirty="0" smtClean="0"/>
              <a:t>Worksite incentives for physical activity</a:t>
            </a:r>
            <a:endParaRPr lang="en-US" sz="1600" dirty="0" smtClean="0"/>
          </a:p>
        </p:txBody>
      </p:sp>
      <p:pic>
        <p:nvPicPr>
          <p:cNvPr id="3" name="Picture 2" descr="In addition to text, this slide includes a picture of person serving himself foods from a cafeteria food b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743200"/>
            <a:ext cx="3927231" cy="2552700"/>
          </a:xfrm>
          <a:prstGeom prst="rect">
            <a:avLst/>
          </a:prstGeom>
          <a:ln w="25400">
            <a:solidFill>
              <a:schemeClr val="tx1"/>
            </a:solidFill>
          </a:ln>
        </p:spPr>
      </p:pic>
    </p:spTree>
    <p:extLst>
      <p:ext uri="{BB962C8B-B14F-4D97-AF65-F5344CB8AC3E}">
        <p14:creationId xmlns:p14="http://schemas.microsoft.com/office/powerpoint/2010/main" val="4057006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en-US" dirty="0" smtClean="0"/>
              <a:t> Communities</a:t>
            </a:r>
          </a:p>
        </p:txBody>
      </p:sp>
      <p:sp>
        <p:nvSpPr>
          <p:cNvPr id="2" name="Content Placeholder 1"/>
          <p:cNvSpPr>
            <a:spLocks noGrp="1"/>
          </p:cNvSpPr>
          <p:nvPr>
            <p:ph idx="1"/>
          </p:nvPr>
        </p:nvSpPr>
        <p:spPr>
          <a:xfrm>
            <a:off x="1447800" y="1524000"/>
            <a:ext cx="7543800" cy="5029200"/>
          </a:xfrm>
        </p:spPr>
        <p:txBody>
          <a:bodyPr>
            <a:noAutofit/>
          </a:bodyPr>
          <a:lstStyle/>
          <a:p>
            <a:pPr marL="0" indent="0">
              <a:spcBef>
                <a:spcPts val="0"/>
              </a:spcBef>
              <a:buNone/>
              <a:defRPr/>
            </a:pPr>
            <a:r>
              <a:rPr lang="en-US" sz="2800" b="1" dirty="0" smtClean="0"/>
              <a:t>Why?</a:t>
            </a:r>
          </a:p>
          <a:p>
            <a:pPr>
              <a:spcBef>
                <a:spcPts val="0"/>
              </a:spcBef>
              <a:defRPr/>
            </a:pPr>
            <a:r>
              <a:rPr lang="en-US" dirty="0" smtClean="0"/>
              <a:t>Physical environments influence healthy behaviors</a:t>
            </a:r>
          </a:p>
          <a:p>
            <a:pPr>
              <a:spcBef>
                <a:spcPts val="0"/>
              </a:spcBef>
              <a:defRPr/>
            </a:pPr>
            <a:r>
              <a:rPr lang="en-US" dirty="0" smtClean="0"/>
              <a:t>Social support/social norms influence healthy behaviors</a:t>
            </a:r>
            <a:endParaRPr lang="en-US" sz="2000" dirty="0" smtClean="0"/>
          </a:p>
          <a:p>
            <a:pPr marL="0" indent="0">
              <a:spcBef>
                <a:spcPts val="3600"/>
              </a:spcBef>
              <a:buNone/>
              <a:defRPr/>
            </a:pPr>
            <a:r>
              <a:rPr lang="en-US" sz="2800" b="1" dirty="0" smtClean="0"/>
              <a:t>Examples</a:t>
            </a:r>
          </a:p>
          <a:p>
            <a:pPr>
              <a:spcBef>
                <a:spcPts val="600"/>
              </a:spcBef>
              <a:defRPr/>
            </a:pPr>
            <a:r>
              <a:rPr lang="en-US" dirty="0" smtClean="0"/>
              <a:t>Racial and Ethnic Approaches to Community  Healthy Programs (REACH)</a:t>
            </a:r>
          </a:p>
          <a:p>
            <a:pPr>
              <a:spcBef>
                <a:spcPts val="0"/>
              </a:spcBef>
              <a:defRPr/>
            </a:pPr>
            <a:r>
              <a:rPr lang="en-US" dirty="0" smtClean="0"/>
              <a:t>Sodium Reduction </a:t>
            </a:r>
            <a:r>
              <a:rPr lang="en-US" dirty="0"/>
              <a:t>in </a:t>
            </a:r>
            <a:endParaRPr lang="en-US" dirty="0" smtClean="0"/>
          </a:p>
          <a:p>
            <a:pPr marL="0" indent="0">
              <a:spcBef>
                <a:spcPts val="0"/>
              </a:spcBef>
              <a:buNone/>
              <a:defRPr/>
            </a:pPr>
            <a:r>
              <a:rPr lang="en-US" dirty="0"/>
              <a:t> </a:t>
            </a:r>
            <a:r>
              <a:rPr lang="en-US" dirty="0" smtClean="0"/>
              <a:t>   Communities Program</a:t>
            </a:r>
            <a:endParaRPr lang="en-US" sz="1600" dirty="0" smtClean="0"/>
          </a:p>
        </p:txBody>
      </p:sp>
      <p:pic>
        <p:nvPicPr>
          <p:cNvPr id="4" name="Picture 10" descr="In addition to text, this slide includes a picture of people walking on a street in a retail district in a 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089992"/>
            <a:ext cx="4294230" cy="2712244"/>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665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en-US" dirty="0" smtClean="0"/>
              <a:t> Health Care</a:t>
            </a:r>
          </a:p>
        </p:txBody>
      </p:sp>
      <p:sp>
        <p:nvSpPr>
          <p:cNvPr id="2" name="Content Placeholder 1"/>
          <p:cNvSpPr>
            <a:spLocks noGrp="1"/>
          </p:cNvSpPr>
          <p:nvPr>
            <p:ph idx="1"/>
          </p:nvPr>
        </p:nvSpPr>
        <p:spPr>
          <a:xfrm>
            <a:off x="1447800" y="1524000"/>
            <a:ext cx="7543800" cy="5029200"/>
          </a:xfrm>
        </p:spPr>
        <p:txBody>
          <a:bodyPr>
            <a:noAutofit/>
          </a:bodyPr>
          <a:lstStyle/>
          <a:p>
            <a:pPr marL="0" indent="0">
              <a:spcBef>
                <a:spcPts val="0"/>
              </a:spcBef>
              <a:buNone/>
              <a:defRPr/>
            </a:pPr>
            <a:r>
              <a:rPr lang="en-US" sz="2800" b="1" dirty="0" smtClean="0"/>
              <a:t>Why?</a:t>
            </a:r>
          </a:p>
          <a:p>
            <a:pPr>
              <a:spcBef>
                <a:spcPts val="1800"/>
              </a:spcBef>
              <a:defRPr/>
            </a:pPr>
            <a:r>
              <a:rPr lang="en-US" dirty="0" smtClean="0"/>
              <a:t>Approximately 80% percent </a:t>
            </a:r>
            <a:r>
              <a:rPr lang="en-US" dirty="0"/>
              <a:t>of adults </a:t>
            </a:r>
            <a:r>
              <a:rPr lang="en-US" dirty="0" smtClean="0"/>
              <a:t> and 90% of children see </a:t>
            </a:r>
            <a:r>
              <a:rPr lang="en-US" dirty="0"/>
              <a:t>a health care professional </a:t>
            </a:r>
            <a:r>
              <a:rPr lang="en-US" dirty="0" smtClean="0"/>
              <a:t>each year</a:t>
            </a:r>
          </a:p>
          <a:p>
            <a:pPr>
              <a:spcBef>
                <a:spcPts val="0"/>
              </a:spcBef>
              <a:defRPr/>
            </a:pPr>
            <a:r>
              <a:rPr lang="en-US" dirty="0" smtClean="0"/>
              <a:t>Physicians and other health professionals are important influencers of healthy behaviors</a:t>
            </a:r>
          </a:p>
          <a:p>
            <a:pPr marL="0" indent="0">
              <a:spcBef>
                <a:spcPts val="3600"/>
              </a:spcBef>
              <a:buNone/>
              <a:defRPr/>
            </a:pPr>
            <a:r>
              <a:rPr lang="en-US" sz="2800" dirty="0" smtClean="0"/>
              <a:t>Examples</a:t>
            </a:r>
            <a:endParaRPr lang="en-US" sz="2800" dirty="0"/>
          </a:p>
          <a:p>
            <a:pPr>
              <a:spcBef>
                <a:spcPts val="0"/>
              </a:spcBef>
              <a:defRPr/>
            </a:pPr>
            <a:r>
              <a:rPr lang="en-US" dirty="0" smtClean="0"/>
              <a:t>Electronic Health Records</a:t>
            </a:r>
          </a:p>
          <a:p>
            <a:pPr>
              <a:spcBef>
                <a:spcPts val="0"/>
              </a:spcBef>
              <a:defRPr/>
            </a:pPr>
            <a:r>
              <a:rPr lang="en-US" dirty="0" smtClean="0"/>
              <a:t>Community-clinical linkages</a:t>
            </a:r>
            <a:endParaRPr lang="en-US" sz="1600" dirty="0" smtClean="0"/>
          </a:p>
        </p:txBody>
      </p:sp>
      <p:pic>
        <p:nvPicPr>
          <p:cNvPr id="4" name="Content Placeholder 5" descr="In addition to text, this slide includes a picture of four health care providers, each with a stethoscope around their ne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810000"/>
            <a:ext cx="3213100" cy="2945958"/>
          </a:xfrm>
          <a:prstGeom prst="rect">
            <a:avLst/>
          </a:prstGeom>
          <a:ln w="25400">
            <a:solidFill>
              <a:schemeClr val="tx1"/>
            </a:solidFill>
          </a:ln>
        </p:spPr>
      </p:pic>
    </p:spTree>
    <p:extLst>
      <p:ext uri="{BB962C8B-B14F-4D97-AF65-F5344CB8AC3E}">
        <p14:creationId xmlns:p14="http://schemas.microsoft.com/office/powerpoint/2010/main" val="1578839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State Health Actions: </a:t>
            </a:r>
            <a:br>
              <a:rPr lang="en-US" dirty="0" smtClean="0"/>
            </a:br>
            <a:r>
              <a:rPr lang="en-US" dirty="0" smtClean="0"/>
              <a:t>A Comprehensive Approach</a:t>
            </a:r>
            <a:endParaRPr lang="en-US" dirty="0"/>
          </a:p>
        </p:txBody>
      </p:sp>
      <p:pic>
        <p:nvPicPr>
          <p:cNvPr id="13" name="Picture 12" descr="This slide is a diagram of circle. Embedded around the circle are five boxes that describe five places: early care and education, schools, worksites, communities, and health care. In the center of the circle is the text—state health departments. Arrows from this text radiate outward pointing to each of the boxes on places."/>
          <p:cNvPicPr>
            <a:picLocks noChangeAspect="1"/>
          </p:cNvPicPr>
          <p:nvPr/>
        </p:nvPicPr>
        <p:blipFill>
          <a:blip r:embed="rId3"/>
          <a:stretch>
            <a:fillRect/>
          </a:stretch>
        </p:blipFill>
        <p:spPr>
          <a:xfrm>
            <a:off x="1639517" y="1708938"/>
            <a:ext cx="7084166" cy="4682134"/>
          </a:xfrm>
          <a:prstGeom prst="rect">
            <a:avLst/>
          </a:prstGeom>
        </p:spPr>
      </p:pic>
    </p:spTree>
    <p:extLst>
      <p:ext uri="{BB962C8B-B14F-4D97-AF65-F5344CB8AC3E}">
        <p14:creationId xmlns:p14="http://schemas.microsoft.com/office/powerpoint/2010/main" val="251210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marL="0" indent="0">
              <a:buNone/>
            </a:pPr>
            <a:r>
              <a:rPr lang="en-US" sz="2800" dirty="0" smtClean="0"/>
              <a:t>Together we are working:</a:t>
            </a:r>
          </a:p>
          <a:p>
            <a:r>
              <a:rPr lang="en-US" sz="2800" dirty="0"/>
              <a:t>a</a:t>
            </a:r>
            <a:r>
              <a:rPr lang="en-US" sz="2800" dirty="0" smtClean="0"/>
              <a:t>t the tribal, local, state, and Federal Levels…..</a:t>
            </a:r>
          </a:p>
          <a:p>
            <a:r>
              <a:rPr lang="en-US" sz="2800" dirty="0" smtClean="0"/>
              <a:t>across sectors…..</a:t>
            </a:r>
          </a:p>
          <a:p>
            <a:pPr marL="0" indent="0">
              <a:buNone/>
            </a:pPr>
            <a:r>
              <a:rPr lang="en-US" sz="2800" dirty="0" smtClean="0"/>
              <a:t>To create environments that support healthy dietary and physical activity choices, particularly for high risk groups</a:t>
            </a:r>
            <a:r>
              <a:rPr lang="en-US" sz="2800" b="1" dirty="0" smtClean="0"/>
              <a:t>, </a:t>
            </a:r>
            <a:r>
              <a:rPr lang="en-US" sz="2800" dirty="0" smtClean="0"/>
              <a:t>and to </a:t>
            </a:r>
            <a:r>
              <a:rPr lang="en-US" sz="2800" dirty="0"/>
              <a:t>address</a:t>
            </a:r>
            <a:r>
              <a:rPr lang="en-US" sz="2800" dirty="0" smtClean="0"/>
              <a:t> Healthy People 2020 objectives.</a:t>
            </a:r>
            <a:endParaRPr lang="en-US" dirty="0"/>
          </a:p>
        </p:txBody>
      </p:sp>
    </p:spTree>
    <p:extLst>
      <p:ext uri="{BB962C8B-B14F-4D97-AF65-F5344CB8AC3E}">
        <p14:creationId xmlns:p14="http://schemas.microsoft.com/office/powerpoint/2010/main" val="1900693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idx="4294967295"/>
          </p:nvPr>
        </p:nvSpPr>
        <p:spPr>
          <a:xfrm>
            <a:off x="152400" y="-10633"/>
            <a:ext cx="7772400" cy="1600200"/>
          </a:xfrm>
        </p:spPr>
        <p:txBody>
          <a:bodyPr anchor="ctr"/>
          <a:lstStyle/>
          <a:p>
            <a:r>
              <a:rPr lang="en-US" sz="2000" dirty="0" smtClean="0"/>
              <a:t>Communities Putting Prevention to Work – Seattle King County</a:t>
            </a:r>
            <a:endParaRPr lang="en-US" sz="2000" dirty="0"/>
          </a:p>
        </p:txBody>
      </p:sp>
      <p:pic>
        <p:nvPicPr>
          <p:cNvPr id="1250306" name="Picture 2" descr="Title Slide: Communities putting prevention to work, seattle and King county.  Jim Krieger, MD, MPH.  May 9 2014.  Public Health seatle &amp; King Coun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 y="0"/>
            <a:ext cx="9133167" cy="686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88857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Autofit/>
          </a:bodyPr>
          <a:lstStyle/>
          <a:p>
            <a:r>
              <a:rPr lang="en-US" sz="3600" b="1" dirty="0">
                <a:solidFill>
                  <a:schemeClr val="bg1"/>
                </a:solidFill>
                <a:latin typeface="Verdana" pitchFamily="34" charset="0"/>
                <a:ea typeface="Verdana" pitchFamily="34" charset="0"/>
                <a:cs typeface="Verdana" pitchFamily="34" charset="0"/>
              </a:rPr>
              <a:t>An Opportunity to Address </a:t>
            </a:r>
            <a:br>
              <a:rPr lang="en-US" sz="3600" b="1" dirty="0">
                <a:solidFill>
                  <a:schemeClr val="bg1"/>
                </a:solidFill>
                <a:latin typeface="Verdana" pitchFamily="34" charset="0"/>
                <a:ea typeface="Verdana" pitchFamily="34" charset="0"/>
                <a:cs typeface="Verdana" pitchFamily="34" charset="0"/>
              </a:rPr>
            </a:br>
            <a:r>
              <a:rPr lang="en-US" sz="3600" b="1" dirty="0">
                <a:solidFill>
                  <a:schemeClr val="bg1"/>
                </a:solidFill>
                <a:latin typeface="Verdana" pitchFamily="34" charset="0"/>
                <a:ea typeface="Verdana" pitchFamily="34" charset="0"/>
                <a:cs typeface="Verdana" pitchFamily="34" charset="0"/>
              </a:rPr>
              <a:t>Health Inequity</a:t>
            </a:r>
          </a:p>
        </p:txBody>
      </p:sp>
      <p:sp>
        <p:nvSpPr>
          <p:cNvPr id="3" name="TextBox 2"/>
          <p:cNvSpPr txBox="1"/>
          <p:nvPr/>
        </p:nvSpPr>
        <p:spPr>
          <a:xfrm>
            <a:off x="6183632" y="1600200"/>
            <a:ext cx="2743200" cy="381000"/>
          </a:xfrm>
          <a:prstGeom prst="rect">
            <a:avLst/>
          </a:prstGeom>
          <a:noFill/>
        </p:spPr>
        <p:txBody>
          <a:bodyPr wrap="square" rtlCol="0">
            <a:spAutoFit/>
          </a:bodyPr>
          <a:lstStyle/>
          <a:p>
            <a:pPr algn="ctr" fontAlgn="base">
              <a:spcBef>
                <a:spcPct val="0"/>
              </a:spcBef>
              <a:spcAft>
                <a:spcPct val="0"/>
              </a:spcAft>
            </a:pPr>
            <a:r>
              <a:rPr lang="en-US" b="1" dirty="0">
                <a:solidFill>
                  <a:srgbClr val="007681"/>
                </a:solidFill>
                <a:latin typeface="Verdana" pitchFamily="34" charset="0"/>
              </a:rPr>
              <a:t>No Physical Activity</a:t>
            </a:r>
          </a:p>
        </p:txBody>
      </p:sp>
      <p:sp>
        <p:nvSpPr>
          <p:cNvPr id="5" name="TextBox 4"/>
          <p:cNvSpPr txBox="1"/>
          <p:nvPr/>
        </p:nvSpPr>
        <p:spPr>
          <a:xfrm>
            <a:off x="3229099" y="1600200"/>
            <a:ext cx="2743200" cy="381000"/>
          </a:xfrm>
          <a:prstGeom prst="rect">
            <a:avLst/>
          </a:prstGeom>
          <a:noFill/>
        </p:spPr>
        <p:txBody>
          <a:bodyPr wrap="square" rtlCol="0">
            <a:spAutoFit/>
          </a:bodyPr>
          <a:lstStyle/>
          <a:p>
            <a:pPr algn="ctr" fontAlgn="base">
              <a:spcBef>
                <a:spcPct val="0"/>
              </a:spcBef>
              <a:spcAft>
                <a:spcPct val="0"/>
              </a:spcAft>
            </a:pPr>
            <a:r>
              <a:rPr lang="en-US" b="1" dirty="0">
                <a:solidFill>
                  <a:srgbClr val="007681"/>
                </a:solidFill>
                <a:latin typeface="Verdana" pitchFamily="34" charset="0"/>
              </a:rPr>
              <a:t>Food Environment</a:t>
            </a:r>
          </a:p>
        </p:txBody>
      </p:sp>
      <p:sp>
        <p:nvSpPr>
          <p:cNvPr id="6" name="TextBox 5"/>
          <p:cNvSpPr txBox="1"/>
          <p:nvPr/>
        </p:nvSpPr>
        <p:spPr>
          <a:xfrm>
            <a:off x="454231" y="1607127"/>
            <a:ext cx="2743200" cy="381000"/>
          </a:xfrm>
          <a:prstGeom prst="rect">
            <a:avLst/>
          </a:prstGeom>
          <a:noFill/>
        </p:spPr>
        <p:txBody>
          <a:bodyPr wrap="square" rtlCol="0">
            <a:spAutoFit/>
          </a:bodyPr>
          <a:lstStyle/>
          <a:p>
            <a:pPr algn="ctr" fontAlgn="base">
              <a:spcBef>
                <a:spcPct val="0"/>
              </a:spcBef>
              <a:spcAft>
                <a:spcPct val="0"/>
              </a:spcAft>
            </a:pPr>
            <a:r>
              <a:rPr lang="en-US" b="1" dirty="0">
                <a:solidFill>
                  <a:srgbClr val="007681"/>
                </a:solidFill>
                <a:latin typeface="Verdana" pitchFamily="34" charset="0"/>
              </a:rPr>
              <a:t>Obesity</a:t>
            </a:r>
          </a:p>
        </p:txBody>
      </p:sp>
      <p:pic>
        <p:nvPicPr>
          <p:cNvPr id="1251331" name="Picture 3" descr="Obesity Prevelance Ma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67" y="1981201"/>
            <a:ext cx="2714333" cy="4403766"/>
          </a:xfrm>
          <a:prstGeom prst="rect">
            <a:avLst/>
          </a:prstGeom>
          <a:noFill/>
          <a:ln w="9525">
            <a:solidFill>
              <a:srgbClr val="004C5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1332" name="Picture 4" descr="No Physical Acitivity Prevalence Ma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032" y="2022484"/>
            <a:ext cx="2541168" cy="4362482"/>
          </a:xfrm>
          <a:prstGeom prst="rect">
            <a:avLst/>
          </a:prstGeom>
          <a:noFill/>
          <a:ln w="9525">
            <a:solidFill>
              <a:srgbClr val="004C5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ood Environment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477858" y="2821227"/>
            <a:ext cx="4321196" cy="2723711"/>
          </a:xfrm>
          <a:prstGeom prst="rect">
            <a:avLst/>
          </a:prstGeom>
          <a:noFill/>
          <a:ln w="19050">
            <a:solidFill>
              <a:srgbClr val="00768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Key for food environment map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0" y="5536360"/>
            <a:ext cx="653011" cy="1280160"/>
          </a:xfrm>
          <a:prstGeom prst="rect">
            <a:avLst/>
          </a:prstGeom>
        </p:spPr>
      </p:pic>
      <p:pic>
        <p:nvPicPr>
          <p:cNvPr id="2051" name="Picture 3" descr="Key for obesity 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382" y="5538355"/>
            <a:ext cx="989764"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Key for no physical activity map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9360" y="5527387"/>
            <a:ext cx="1005840" cy="1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3950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idx="4294967295"/>
          </p:nvPr>
        </p:nvSpPr>
        <p:spPr>
          <a:xfrm>
            <a:off x="152400" y="-10633"/>
            <a:ext cx="7772400" cy="1600200"/>
          </a:xfrm>
        </p:spPr>
        <p:txBody>
          <a:bodyPr anchor="ctr"/>
          <a:lstStyle/>
          <a:p>
            <a:r>
              <a:rPr lang="en-US" sz="2000" dirty="0" smtClean="0"/>
              <a:t>Quote from the Institute of Medicine (IOM).</a:t>
            </a:r>
            <a:endParaRPr lang="en-US" sz="2000" dirty="0"/>
          </a:p>
        </p:txBody>
      </p:sp>
      <p:pic>
        <p:nvPicPr>
          <p:cNvPr id="4" name="Picture 3" descr="Quote from the Institute of Medicine (I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0165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88818" y="1476500"/>
            <a:ext cx="7350432" cy="5410200"/>
          </a:xfrm>
        </p:spPr>
        <p:txBody>
          <a:bodyPr/>
          <a:lstStyle/>
          <a:p>
            <a:pPr marL="346075" lvl="1" indent="-346075">
              <a:spcAft>
                <a:spcPts val="600"/>
              </a:spcAft>
              <a:buClr>
                <a:srgbClr val="97233F"/>
              </a:buClr>
              <a:buFont typeface="Arial"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Nutrition and </a:t>
            </a:r>
            <a:r>
              <a:rPr lang="en-US" sz="2800" dirty="0">
                <a:latin typeface="Tahoma" panose="020B0604030504040204" pitchFamily="34" charset="0"/>
                <a:ea typeface="Tahoma" panose="020B0604030504040204" pitchFamily="34" charset="0"/>
                <a:cs typeface="Tahoma" panose="020B0604030504040204" pitchFamily="34" charset="0"/>
              </a:rPr>
              <a:t>Weight </a:t>
            </a:r>
            <a:r>
              <a:rPr lang="en-US" sz="2800" dirty="0" smtClean="0">
                <a:latin typeface="Tahoma" panose="020B0604030504040204" pitchFamily="34" charset="0"/>
                <a:ea typeface="Tahoma" panose="020B0604030504040204" pitchFamily="34" charset="0"/>
                <a:cs typeface="Tahoma" panose="020B0604030504040204" pitchFamily="34" charset="0"/>
              </a:rPr>
              <a:t>Status</a:t>
            </a: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Weight Status</a:t>
            </a: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Food Insecurity</a:t>
            </a: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Food and Nutrient Consumption</a:t>
            </a:r>
          </a:p>
          <a:p>
            <a:pPr lvl="1">
              <a:spcAft>
                <a:spcPts val="120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Healthier Food Access</a:t>
            </a:r>
          </a:p>
          <a:p>
            <a:pPr marL="346075" lvl="1" indent="-346075">
              <a:spcAft>
                <a:spcPts val="600"/>
              </a:spcAft>
              <a:buClr>
                <a:srgbClr val="97233F"/>
              </a:buClr>
              <a:buFont typeface="Arial"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Physical Activity</a:t>
            </a:r>
            <a:endParaRPr lang="en-US" sz="28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2008 Physical Activity Guidelines</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Physical Activity </a:t>
            </a:r>
            <a:r>
              <a:rPr lang="en-US" sz="2200" dirty="0" smtClean="0">
                <a:latin typeface="Tahoma" panose="020B0604030504040204" pitchFamily="34" charset="0"/>
                <a:ea typeface="Tahoma" panose="020B0604030504040204" pitchFamily="34" charset="0"/>
                <a:cs typeface="Tahoma" panose="020B0604030504040204" pitchFamily="34" charset="0"/>
              </a:rPr>
              <a:t>Education </a:t>
            </a:r>
            <a:r>
              <a:rPr lang="en-US" sz="2200" dirty="0">
                <a:latin typeface="Tahoma" panose="020B0604030504040204" pitchFamily="34" charset="0"/>
                <a:ea typeface="Tahoma" panose="020B0604030504040204" pitchFamily="34" charset="0"/>
                <a:cs typeface="Tahoma" panose="020B0604030504040204" pitchFamily="34" charset="0"/>
              </a:rPr>
              <a:t>in </a:t>
            </a:r>
            <a:r>
              <a:rPr lang="en-US" sz="2200" dirty="0" smtClean="0">
                <a:latin typeface="Tahoma" panose="020B0604030504040204" pitchFamily="34" charset="0"/>
                <a:ea typeface="Tahoma" panose="020B0604030504040204" pitchFamily="34" charset="0"/>
                <a:cs typeface="Tahoma" panose="020B0604030504040204" pitchFamily="34" charset="0"/>
              </a:rPr>
              <a:t>Schools</a:t>
            </a:r>
          </a:p>
          <a:p>
            <a:pPr lvl="1">
              <a:spcAft>
                <a:spcPts val="0"/>
              </a:spcAft>
              <a:buFont typeface="Wingdings" panose="05000000000000000000" pitchFamily="2" charset="2"/>
              <a:buChar char="§"/>
            </a:pPr>
            <a:r>
              <a:rPr lang="en-US" sz="2200" dirty="0" smtClean="0">
                <a:latin typeface="Tahoma" panose="020B0604030504040204" pitchFamily="34" charset="0"/>
                <a:ea typeface="Tahoma" panose="020B0604030504040204" pitchFamily="34" charset="0"/>
                <a:cs typeface="Tahoma" panose="020B0604030504040204" pitchFamily="34" charset="0"/>
              </a:rPr>
              <a:t>Screen Time</a:t>
            </a:r>
          </a:p>
          <a:p>
            <a:pPr lvl="1">
              <a:spcAft>
                <a:spcPts val="0"/>
              </a:spcAft>
              <a:buFont typeface="Wingdings" panose="05000000000000000000" pitchFamily="2" charset="2"/>
              <a:buChar char="§"/>
            </a:pPr>
            <a:r>
              <a:rPr lang="en-US" sz="2200" dirty="0">
                <a:latin typeface="Tahoma" panose="020B0604030504040204" pitchFamily="34" charset="0"/>
                <a:ea typeface="Tahoma" panose="020B0604030504040204" pitchFamily="34" charset="0"/>
                <a:cs typeface="Tahoma" panose="020B0604030504040204" pitchFamily="34" charset="0"/>
              </a:rPr>
              <a:t>Physical Activity </a:t>
            </a:r>
            <a:r>
              <a:rPr lang="en-US" sz="2200" dirty="0" smtClean="0">
                <a:latin typeface="Tahoma" panose="020B0604030504040204" pitchFamily="34" charset="0"/>
                <a:ea typeface="Tahoma" panose="020B0604030504040204" pitchFamily="34" charset="0"/>
                <a:cs typeface="Tahoma" panose="020B0604030504040204" pitchFamily="34" charset="0"/>
              </a:rPr>
              <a:t>Access and Environment </a:t>
            </a:r>
            <a:endParaRPr lang="en-US" sz="2200" dirty="0">
              <a:latin typeface="Tahoma" panose="020B0604030504040204" pitchFamily="34" charset="0"/>
              <a:ea typeface="Tahoma" panose="020B0604030504040204" pitchFamily="34" charset="0"/>
              <a:cs typeface="Tahoma" panose="020B0604030504040204" pitchFamily="34" charset="0"/>
            </a:endParaRPr>
          </a:p>
          <a:p>
            <a:pPr lvl="1">
              <a:spcAft>
                <a:spcPts val="600"/>
              </a:spcAft>
              <a:buFont typeface="Wingdings" panose="05000000000000000000" pitchFamily="2" charset="2"/>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46075" lvl="1" indent="0">
              <a:spcBef>
                <a:spcPts val="0"/>
              </a:spcBef>
              <a:buNone/>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7" name="Title 6"/>
          <p:cNvSpPr>
            <a:spLocks noGrp="1"/>
          </p:cNvSpPr>
          <p:nvPr>
            <p:ph type="title"/>
          </p:nvPr>
        </p:nvSpPr>
        <p:spPr>
          <a:xfrm>
            <a:off x="1371600" y="33650"/>
            <a:ext cx="7772400" cy="126175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Tahoma" panose="020B0604030504040204" pitchFamily="34" charset="0"/>
                <a:ea typeface="Tahoma" panose="020B0604030504040204" pitchFamily="34" charset="0"/>
                <a:cs typeface="Tahoma" panose="020B0604030504040204" pitchFamily="34" charset="0"/>
              </a:rPr>
              <a:pPr algn="r">
                <a:defRPr/>
              </a:pPr>
              <a:t>8</a:t>
            </a:fld>
            <a:endParaRPr lang="en-US" sz="1200" dirty="0">
              <a:solidFill>
                <a:srgbClr val="89898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865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idx="4294967295"/>
          </p:nvPr>
        </p:nvSpPr>
        <p:spPr>
          <a:xfrm>
            <a:off x="152400" y="286987"/>
            <a:ext cx="7772400" cy="1143000"/>
          </a:xfrm>
          <a:ln/>
        </p:spPr>
        <p:txBody>
          <a:bodyPr>
            <a:normAutofit/>
          </a:bodyPr>
          <a:lstStyle/>
          <a:p>
            <a:pPr algn="l" eaLnBrk="1" hangingPunct="1"/>
            <a:r>
              <a:rPr lang="en-US" sz="3600" b="1" dirty="0">
                <a:solidFill>
                  <a:schemeClr val="bg1"/>
                </a:solidFill>
                <a:latin typeface="Verdana" pitchFamily="34" charset="0"/>
                <a:ea typeface="Verdana" pitchFamily="34" charset="0"/>
                <a:cs typeface="Verdana" pitchFamily="34" charset="0"/>
              </a:rPr>
              <a:t>CPPW Overview - 1</a:t>
            </a:r>
          </a:p>
        </p:txBody>
      </p:sp>
      <p:sp>
        <p:nvSpPr>
          <p:cNvPr id="44035" name="Rectangle 3"/>
          <p:cNvSpPr>
            <a:spLocks noGrp="1"/>
          </p:cNvSpPr>
          <p:nvPr>
            <p:ph type="body" idx="4294967295"/>
          </p:nvPr>
        </p:nvSpPr>
        <p:spPr>
          <a:xfrm>
            <a:off x="263236" y="1752600"/>
            <a:ext cx="8617527" cy="4938156"/>
          </a:xfrm>
        </p:spPr>
        <p:txBody>
          <a:bodyPr>
            <a:normAutofit/>
          </a:bodyPr>
          <a:lstStyle/>
          <a:p>
            <a:pPr eaLnBrk="1" hangingPunct="1">
              <a:spcAft>
                <a:spcPct val="15000"/>
              </a:spcAft>
              <a:buClr>
                <a:srgbClr val="007681"/>
              </a:buClr>
            </a:pPr>
            <a:r>
              <a:rPr lang="en-US" sz="2800" dirty="0">
                <a:solidFill>
                  <a:srgbClr val="007681"/>
                </a:solidFill>
                <a:latin typeface="Calibri" pitchFamily="34" charset="0"/>
              </a:rPr>
              <a:t>Goals:</a:t>
            </a:r>
          </a:p>
          <a:p>
            <a:pPr lvl="1">
              <a:spcAft>
                <a:spcPct val="15000"/>
              </a:spcAft>
              <a:buClr>
                <a:srgbClr val="007681"/>
              </a:buClr>
              <a:buFont typeface="Wingdings" pitchFamily="2" charset="2"/>
              <a:buChar char="§"/>
            </a:pPr>
            <a:r>
              <a:rPr lang="en-US" sz="2600" dirty="0" smtClean="0">
                <a:solidFill>
                  <a:srgbClr val="007681"/>
                </a:solidFill>
                <a:latin typeface="Calibri" pitchFamily="34" charset="0"/>
              </a:rPr>
              <a:t>Decrease obesity </a:t>
            </a:r>
            <a:r>
              <a:rPr lang="en-US" sz="2600" dirty="0">
                <a:solidFill>
                  <a:srgbClr val="007681"/>
                </a:solidFill>
                <a:latin typeface="Calibri" pitchFamily="34" charset="0"/>
              </a:rPr>
              <a:t>through healthy eating and active </a:t>
            </a:r>
            <a:r>
              <a:rPr lang="en-US" sz="2600" dirty="0" smtClean="0">
                <a:solidFill>
                  <a:srgbClr val="007681"/>
                </a:solidFill>
                <a:latin typeface="Calibri" pitchFamily="34" charset="0"/>
              </a:rPr>
              <a:t>living</a:t>
            </a:r>
            <a:br>
              <a:rPr lang="en-US" sz="2600" dirty="0" smtClean="0">
                <a:solidFill>
                  <a:srgbClr val="007681"/>
                </a:solidFill>
                <a:latin typeface="Calibri" pitchFamily="34" charset="0"/>
              </a:rPr>
            </a:br>
            <a:r>
              <a:rPr lang="en-US" sz="2100" dirty="0" smtClean="0">
                <a:solidFill>
                  <a:srgbClr val="007681"/>
                </a:solidFill>
                <a:latin typeface="Calibri" pitchFamily="34" charset="0"/>
              </a:rPr>
              <a:t>(HP 2020 goal)</a:t>
            </a:r>
            <a:endParaRPr lang="en-US" sz="2100" dirty="0">
              <a:solidFill>
                <a:srgbClr val="007681"/>
              </a:solidFill>
              <a:latin typeface="Calibri" pitchFamily="34" charset="0"/>
            </a:endParaRPr>
          </a:p>
          <a:p>
            <a:pPr lvl="1">
              <a:spcAft>
                <a:spcPct val="15000"/>
              </a:spcAft>
              <a:buClr>
                <a:srgbClr val="007681"/>
              </a:buClr>
              <a:buFont typeface="Wingdings" pitchFamily="2" charset="2"/>
              <a:buChar char="§"/>
            </a:pPr>
            <a:r>
              <a:rPr lang="en-US" sz="2600" dirty="0" smtClean="0">
                <a:solidFill>
                  <a:srgbClr val="007681"/>
                </a:solidFill>
                <a:latin typeface="Calibri" pitchFamily="34" charset="0"/>
              </a:rPr>
              <a:t>Decrease </a:t>
            </a:r>
            <a:r>
              <a:rPr lang="en-US" sz="2600" dirty="0">
                <a:solidFill>
                  <a:srgbClr val="007681"/>
                </a:solidFill>
                <a:latin typeface="Calibri" pitchFamily="34" charset="0"/>
              </a:rPr>
              <a:t>health inequities </a:t>
            </a:r>
            <a:r>
              <a:rPr lang="en-US" sz="2600" dirty="0" smtClean="0">
                <a:solidFill>
                  <a:srgbClr val="007681"/>
                </a:solidFill>
                <a:latin typeface="Calibri" pitchFamily="34" charset="0"/>
              </a:rPr>
              <a:t/>
            </a:r>
            <a:br>
              <a:rPr lang="en-US" sz="2600" dirty="0" smtClean="0">
                <a:solidFill>
                  <a:srgbClr val="007681"/>
                </a:solidFill>
                <a:latin typeface="Calibri" pitchFamily="34" charset="0"/>
              </a:rPr>
            </a:br>
            <a:r>
              <a:rPr lang="en-US" sz="2100" dirty="0" smtClean="0">
                <a:solidFill>
                  <a:srgbClr val="007681"/>
                </a:solidFill>
                <a:latin typeface="Calibri" pitchFamily="34" charset="0"/>
              </a:rPr>
              <a:t>(HP 2020 goal)</a:t>
            </a:r>
          </a:p>
          <a:p>
            <a:pPr>
              <a:lnSpc>
                <a:spcPct val="90000"/>
              </a:lnSpc>
              <a:spcAft>
                <a:spcPct val="15000"/>
              </a:spcAft>
              <a:buClr>
                <a:srgbClr val="007681"/>
              </a:buClr>
              <a:buSzPct val="121000"/>
            </a:pPr>
            <a:r>
              <a:rPr lang="en-US" sz="2800" dirty="0">
                <a:solidFill>
                  <a:srgbClr val="007681"/>
                </a:solidFill>
                <a:latin typeface="Calibri" pitchFamily="34" charset="0"/>
              </a:rPr>
              <a:t>Federal stimulus funds to reduce chronic diseases related to obesity and </a:t>
            </a:r>
            <a:r>
              <a:rPr lang="en-US" sz="2800" dirty="0" smtClean="0">
                <a:solidFill>
                  <a:srgbClr val="007681"/>
                </a:solidFill>
                <a:latin typeface="Calibri" pitchFamily="34" charset="0"/>
              </a:rPr>
              <a:t>tobacco in 55 sites across US</a:t>
            </a:r>
            <a:endParaRPr lang="en-US" sz="2800" dirty="0">
              <a:solidFill>
                <a:srgbClr val="007681"/>
              </a:solidFill>
              <a:latin typeface="Calibri" pitchFamily="34" charset="0"/>
            </a:endParaRPr>
          </a:p>
          <a:p>
            <a:pPr>
              <a:lnSpc>
                <a:spcPct val="90000"/>
              </a:lnSpc>
              <a:spcAft>
                <a:spcPct val="15000"/>
              </a:spcAft>
              <a:buClr>
                <a:srgbClr val="007681"/>
              </a:buClr>
              <a:buSzPct val="121000"/>
            </a:pPr>
            <a:r>
              <a:rPr lang="en-US" sz="2800" dirty="0">
                <a:solidFill>
                  <a:srgbClr val="007681"/>
                </a:solidFill>
                <a:latin typeface="Calibri" pitchFamily="34" charset="0"/>
              </a:rPr>
              <a:t>$15.5M (April 2010 – March 2013</a:t>
            </a:r>
            <a:r>
              <a:rPr lang="en-US" sz="2800" dirty="0" smtClean="0">
                <a:solidFill>
                  <a:srgbClr val="007681"/>
                </a:solidFill>
                <a:latin typeface="Calibri" pitchFamily="34" charset="0"/>
              </a:rPr>
              <a:t>) in King County </a:t>
            </a:r>
            <a:br>
              <a:rPr lang="en-US" sz="2800" dirty="0" smtClean="0">
                <a:solidFill>
                  <a:srgbClr val="007681"/>
                </a:solidFill>
                <a:latin typeface="Calibri" pitchFamily="34" charset="0"/>
              </a:rPr>
            </a:br>
            <a:r>
              <a:rPr lang="en-US" sz="2800" dirty="0" smtClean="0">
                <a:solidFill>
                  <a:srgbClr val="007681"/>
                </a:solidFill>
                <a:latin typeface="Calibri" pitchFamily="34" charset="0"/>
              </a:rPr>
              <a:t>for obesity</a:t>
            </a:r>
            <a:endParaRPr lang="en-US" sz="2800" dirty="0">
              <a:solidFill>
                <a:srgbClr val="007681"/>
              </a:solidFill>
              <a:latin typeface="Calibri" pitchFamily="34" charset="0"/>
            </a:endParaRPr>
          </a:p>
        </p:txBody>
      </p:sp>
      <p:pic>
        <p:nvPicPr>
          <p:cNvPr id="44036" name="Picture 4" descr="Apple b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286987"/>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26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3"/>
          <p:cNvSpPr>
            <a:spLocks/>
          </p:cNvSpPr>
          <p:nvPr/>
        </p:nvSpPr>
        <p:spPr bwMode="auto">
          <a:xfrm>
            <a:off x="304800" y="35814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fontAlgn="base">
              <a:lnSpc>
                <a:spcPct val="90000"/>
              </a:lnSpc>
              <a:spcBef>
                <a:spcPct val="20000"/>
              </a:spcBef>
              <a:spcAft>
                <a:spcPct val="15000"/>
              </a:spcAft>
              <a:buClr>
                <a:srgbClr val="007681"/>
              </a:buClr>
              <a:buSzPct val="100000"/>
              <a:buFont typeface="Arial" pitchFamily="34" charset="0"/>
              <a:buChar char="•"/>
            </a:pPr>
            <a:r>
              <a:rPr lang="en-US" sz="2800" dirty="0">
                <a:solidFill>
                  <a:srgbClr val="007681"/>
                </a:solidFill>
              </a:rPr>
              <a:t>Work with community partners</a:t>
            </a:r>
          </a:p>
          <a:p>
            <a:pPr marL="857250" lvl="1" indent="-457200" fontAlgn="base">
              <a:lnSpc>
                <a:spcPct val="90000"/>
              </a:lnSpc>
              <a:spcBef>
                <a:spcPct val="20000"/>
              </a:spcBef>
              <a:spcAft>
                <a:spcPct val="15000"/>
              </a:spcAft>
              <a:buClr>
                <a:srgbClr val="007681"/>
              </a:buClr>
              <a:buSzPct val="100000"/>
              <a:buFont typeface="Arial" pitchFamily="34" charset="0"/>
              <a:buChar char="•"/>
            </a:pPr>
            <a:r>
              <a:rPr lang="en-US" sz="2400" dirty="0" smtClean="0">
                <a:solidFill>
                  <a:srgbClr val="007681"/>
                </a:solidFill>
              </a:rPr>
              <a:t>$10 million in grants to 55 partners</a:t>
            </a:r>
            <a:endParaRPr lang="en-US" sz="2400" dirty="0">
              <a:solidFill>
                <a:srgbClr val="007681"/>
              </a:solidFill>
            </a:endParaRPr>
          </a:p>
          <a:p>
            <a:pPr marL="857250" lvl="1" indent="-457200" fontAlgn="base">
              <a:lnSpc>
                <a:spcPct val="90000"/>
              </a:lnSpc>
              <a:spcBef>
                <a:spcPct val="20000"/>
              </a:spcBef>
              <a:spcAft>
                <a:spcPct val="15000"/>
              </a:spcAft>
              <a:buClr>
                <a:srgbClr val="007681"/>
              </a:buClr>
              <a:buSzPct val="100000"/>
              <a:buFont typeface="Arial" pitchFamily="34" charset="0"/>
              <a:buChar char="•"/>
            </a:pPr>
            <a:r>
              <a:rPr lang="en-US" sz="2400" dirty="0" smtClean="0">
                <a:solidFill>
                  <a:srgbClr val="007681"/>
                </a:solidFill>
              </a:rPr>
              <a:t>Leadership </a:t>
            </a:r>
            <a:r>
              <a:rPr lang="en-US" sz="2400" dirty="0">
                <a:solidFill>
                  <a:srgbClr val="007681"/>
                </a:solidFill>
              </a:rPr>
              <a:t>team</a:t>
            </a:r>
          </a:p>
          <a:p>
            <a:pPr marL="857250" lvl="1" indent="-457200" fontAlgn="base">
              <a:lnSpc>
                <a:spcPct val="90000"/>
              </a:lnSpc>
              <a:spcBef>
                <a:spcPct val="20000"/>
              </a:spcBef>
              <a:spcAft>
                <a:spcPct val="15000"/>
              </a:spcAft>
              <a:buClr>
                <a:srgbClr val="007681"/>
              </a:buClr>
              <a:buSzPct val="100000"/>
              <a:buFont typeface="Arial" pitchFamily="34" charset="0"/>
              <a:buChar char="•"/>
            </a:pPr>
            <a:r>
              <a:rPr lang="en-US" sz="2400" dirty="0">
                <a:solidFill>
                  <a:srgbClr val="007681"/>
                </a:solidFill>
              </a:rPr>
              <a:t>Coalition of &gt;200 members</a:t>
            </a:r>
          </a:p>
          <a:p>
            <a:pPr marL="457200" indent="-457200" fontAlgn="base">
              <a:lnSpc>
                <a:spcPct val="90000"/>
              </a:lnSpc>
              <a:spcBef>
                <a:spcPct val="20000"/>
              </a:spcBef>
              <a:spcAft>
                <a:spcPct val="15000"/>
              </a:spcAft>
              <a:buClr>
                <a:srgbClr val="007681"/>
              </a:buClr>
              <a:buSzPct val="100000"/>
              <a:buFont typeface="Arial" pitchFamily="34" charset="0"/>
              <a:buChar char="•"/>
            </a:pPr>
            <a:r>
              <a:rPr lang="en-US" sz="2800" dirty="0">
                <a:solidFill>
                  <a:srgbClr val="007681"/>
                </a:solidFill>
              </a:rPr>
              <a:t>Reach people where they live, work, learn, play</a:t>
            </a:r>
          </a:p>
          <a:p>
            <a:pPr marL="342900" indent="-342900" fontAlgn="base">
              <a:lnSpc>
                <a:spcPct val="90000"/>
              </a:lnSpc>
              <a:spcBef>
                <a:spcPct val="20000"/>
              </a:spcBef>
              <a:spcAft>
                <a:spcPct val="15000"/>
              </a:spcAft>
              <a:buClr>
                <a:srgbClr val="C0504D"/>
              </a:buClr>
              <a:buSzPct val="75000"/>
              <a:buFont typeface="Wingdings" pitchFamily="2" charset="2"/>
              <a:buChar char="n"/>
            </a:pPr>
            <a:endParaRPr lang="en-US" sz="2100" b="1" dirty="0">
              <a:solidFill>
                <a:prstClr val="black"/>
              </a:solidFill>
              <a:latin typeface="Tw Cen MT" pitchFamily="34" charset="0"/>
            </a:endParaRPr>
          </a:p>
          <a:p>
            <a:pPr marL="342900" indent="-342900" fontAlgn="base">
              <a:lnSpc>
                <a:spcPct val="90000"/>
              </a:lnSpc>
              <a:spcBef>
                <a:spcPct val="20000"/>
              </a:spcBef>
              <a:spcAft>
                <a:spcPct val="0"/>
              </a:spcAft>
              <a:buClr>
                <a:srgbClr val="C0504D"/>
              </a:buClr>
              <a:buSzPct val="75000"/>
              <a:buFont typeface="Wingdings" pitchFamily="2" charset="2"/>
              <a:buNone/>
            </a:pPr>
            <a:endParaRPr lang="en-US" sz="2100" b="1" dirty="0">
              <a:solidFill>
                <a:prstClr val="black"/>
              </a:solidFill>
              <a:latin typeface="Tw Cen MT" pitchFamily="34" charset="0"/>
            </a:endParaRPr>
          </a:p>
        </p:txBody>
      </p:sp>
      <p:sp>
        <p:nvSpPr>
          <p:cNvPr id="7170" name="Rectangle 2"/>
          <p:cNvSpPr>
            <a:spLocks noGrp="1"/>
          </p:cNvSpPr>
          <p:nvPr>
            <p:ph type="title" idx="4294967295"/>
          </p:nvPr>
        </p:nvSpPr>
        <p:spPr>
          <a:xfrm>
            <a:off x="152400" y="381000"/>
            <a:ext cx="8382000" cy="1143000"/>
          </a:xfrm>
        </p:spPr>
        <p:txBody>
          <a:bodyPr anchor="ctr">
            <a:normAutofit/>
          </a:bodyPr>
          <a:lstStyle/>
          <a:p>
            <a:pPr algn="l"/>
            <a:r>
              <a:rPr lang="en-US" sz="3600" b="1" dirty="0">
                <a:solidFill>
                  <a:schemeClr val="bg1"/>
                </a:solidFill>
                <a:latin typeface="Verdana" pitchFamily="34" charset="0"/>
                <a:ea typeface="Verdana" pitchFamily="34" charset="0"/>
                <a:cs typeface="Verdana" pitchFamily="34" charset="0"/>
              </a:rPr>
              <a:t>CPPW Overview - 2</a:t>
            </a:r>
          </a:p>
        </p:txBody>
      </p:sp>
      <p:grpSp>
        <p:nvGrpSpPr>
          <p:cNvPr id="4" name="Group 3" descr="diagram of policy change impacting individual behavior "/>
          <p:cNvGrpSpPr/>
          <p:nvPr/>
        </p:nvGrpSpPr>
        <p:grpSpPr>
          <a:xfrm>
            <a:off x="990600" y="1816925"/>
            <a:ext cx="7103375" cy="1323439"/>
            <a:chOff x="840475" y="3529280"/>
            <a:chExt cx="7103375" cy="1323439"/>
          </a:xfrm>
        </p:grpSpPr>
        <p:sp>
          <p:nvSpPr>
            <p:cNvPr id="5" name="Text Box 4"/>
            <p:cNvSpPr txBox="1">
              <a:spLocks noChangeArrowheads="1"/>
            </p:cNvSpPr>
            <p:nvPr/>
          </p:nvSpPr>
          <p:spPr bwMode="auto">
            <a:xfrm>
              <a:off x="6648450" y="3837057"/>
              <a:ext cx="1295400" cy="707886"/>
            </a:xfrm>
            <a:prstGeom prst="rect">
              <a:avLst/>
            </a:prstGeom>
            <a:solidFill>
              <a:srgbClr val="FFFF66"/>
            </a:solidFill>
            <a:ln w="9525" algn="ctr">
              <a:solidFill>
                <a:srgbClr val="000000"/>
              </a:solidFill>
              <a:miter lim="800000"/>
              <a:headEnd/>
              <a:tailEnd/>
            </a:ln>
            <a:effectLst/>
            <a:extLst/>
          </p:spPr>
          <p:txBody>
            <a:bodyPr>
              <a:spAutoFit/>
            </a:bodyPr>
            <a:lstStyle/>
            <a:p>
              <a:pPr fontAlgn="base">
                <a:spcBef>
                  <a:spcPct val="50000"/>
                </a:spcBef>
                <a:spcAft>
                  <a:spcPct val="0"/>
                </a:spcAft>
              </a:pPr>
              <a:r>
                <a:rPr lang="en-US" sz="2000" b="1" dirty="0">
                  <a:solidFill>
                    <a:srgbClr val="002060"/>
                  </a:solidFill>
                  <a:latin typeface="Tw Cen MT" pitchFamily="34" charset="0"/>
                </a:rPr>
                <a:t>Individual behavior</a:t>
              </a:r>
            </a:p>
          </p:txBody>
        </p:sp>
        <p:sp>
          <p:nvSpPr>
            <p:cNvPr id="6" name="AutoShape 5"/>
            <p:cNvSpPr>
              <a:spLocks noChangeArrowheads="1"/>
            </p:cNvSpPr>
            <p:nvPr/>
          </p:nvSpPr>
          <p:spPr bwMode="auto">
            <a:xfrm>
              <a:off x="5486400" y="3962400"/>
              <a:ext cx="1143000" cy="457200"/>
            </a:xfrm>
            <a:prstGeom prst="rightArrow">
              <a:avLst>
                <a:gd name="adj1" fmla="val 50000"/>
                <a:gd name="adj2" fmla="val 58333"/>
              </a:avLst>
            </a:prstGeom>
            <a:solidFill>
              <a:srgbClr val="002060"/>
            </a:solidFill>
            <a:ln>
              <a:noFill/>
            </a:ln>
            <a:effectLst/>
            <a:extLst/>
          </p:spPr>
          <p:txBody>
            <a:bodyPr wrap="none" anchor="ctr"/>
            <a:lstStyle/>
            <a:p>
              <a:pPr fontAlgn="base">
                <a:spcBef>
                  <a:spcPct val="0"/>
                </a:spcBef>
                <a:spcAft>
                  <a:spcPct val="0"/>
                </a:spcAft>
              </a:pPr>
              <a:endParaRPr lang="en-US" b="1">
                <a:solidFill>
                  <a:prstClr val="black"/>
                </a:solidFill>
                <a:latin typeface="Verdana" pitchFamily="34" charset="0"/>
              </a:endParaRPr>
            </a:p>
          </p:txBody>
        </p:sp>
        <p:sp>
          <p:nvSpPr>
            <p:cNvPr id="7" name="Text Box 6"/>
            <p:cNvSpPr txBox="1">
              <a:spLocks noChangeArrowheads="1"/>
            </p:cNvSpPr>
            <p:nvPr/>
          </p:nvSpPr>
          <p:spPr bwMode="auto">
            <a:xfrm>
              <a:off x="840475" y="3529280"/>
              <a:ext cx="4648200" cy="1323439"/>
            </a:xfrm>
            <a:prstGeom prst="rect">
              <a:avLst/>
            </a:prstGeom>
            <a:solidFill>
              <a:srgbClr val="FFFF66"/>
            </a:solidFill>
            <a:ln w="9525" algn="ctr">
              <a:solidFill>
                <a:srgbClr val="000000"/>
              </a:solidFill>
              <a:miter lim="800000"/>
              <a:headEnd/>
              <a:tailEnd/>
            </a:ln>
            <a:effectLst/>
            <a:extLst/>
          </p:spPr>
          <p:txBody>
            <a:bodyPr>
              <a:spAutoFit/>
            </a:bodyPr>
            <a:lstStyle/>
            <a:p>
              <a:pPr fontAlgn="base">
                <a:spcBef>
                  <a:spcPct val="50000"/>
                </a:spcBef>
                <a:spcAft>
                  <a:spcPct val="0"/>
                </a:spcAft>
              </a:pPr>
              <a:r>
                <a:rPr lang="en-US" sz="2000" b="1" dirty="0" smtClean="0">
                  <a:solidFill>
                    <a:srgbClr val="002060"/>
                  </a:solidFill>
                  <a:latin typeface="Tw Cen MT" pitchFamily="34" charset="0"/>
                </a:rPr>
                <a:t>Change policies, organizations and systems to change </a:t>
              </a:r>
              <a:r>
                <a:rPr lang="en-US" sz="2000" b="1" dirty="0">
                  <a:solidFill>
                    <a:srgbClr val="002060"/>
                  </a:solidFill>
                  <a:latin typeface="Tw Cen MT" pitchFamily="34" charset="0"/>
                </a:rPr>
                <a:t>environments to </a:t>
              </a:r>
              <a:r>
                <a:rPr lang="en-US" sz="2000" b="1" dirty="0">
                  <a:solidFill>
                    <a:srgbClr val="FF0000"/>
                  </a:solidFill>
                  <a:latin typeface="Tw Cen MT" pitchFamily="34" charset="0"/>
                </a:rPr>
                <a:t>make the healthy choice the </a:t>
              </a:r>
              <a:r>
                <a:rPr lang="en-US" sz="2000" b="1" dirty="0" smtClean="0">
                  <a:solidFill>
                    <a:srgbClr val="FF0000"/>
                  </a:solidFill>
                  <a:latin typeface="Tw Cen MT" pitchFamily="34" charset="0"/>
                </a:rPr>
                <a:t>default</a:t>
              </a:r>
              <a:r>
                <a:rPr lang="en-US" sz="2000" b="1" dirty="0" smtClean="0">
                  <a:solidFill>
                    <a:srgbClr val="002060"/>
                  </a:solidFill>
                  <a:latin typeface="Tw Cen MT" pitchFamily="34" charset="0"/>
                </a:rPr>
                <a:t> choice </a:t>
              </a:r>
              <a:r>
                <a:rPr lang="en-US" sz="2000" b="1" dirty="0">
                  <a:solidFill>
                    <a:srgbClr val="002060"/>
                  </a:solidFill>
                  <a:latin typeface="Tw Cen MT" pitchFamily="34" charset="0"/>
                </a:rPr>
                <a:t>and </a:t>
              </a:r>
              <a:r>
                <a:rPr lang="en-US" sz="2000" b="1" dirty="0">
                  <a:solidFill>
                    <a:srgbClr val="FF0000"/>
                  </a:solidFill>
                  <a:latin typeface="Tw Cen MT" pitchFamily="34" charset="0"/>
                </a:rPr>
                <a:t>remove exposure to unhealthy options </a:t>
              </a:r>
            </a:p>
          </p:txBody>
        </p:sp>
      </p:grpSp>
    </p:spTree>
    <p:extLst>
      <p:ext uri="{BB962C8B-B14F-4D97-AF65-F5344CB8AC3E}">
        <p14:creationId xmlns:p14="http://schemas.microsoft.com/office/powerpoint/2010/main" val="13396332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itle 1"/>
          <p:cNvSpPr>
            <a:spLocks noGrp="1"/>
          </p:cNvSpPr>
          <p:nvPr>
            <p:ph type="title" idx="4294967295"/>
          </p:nvPr>
        </p:nvSpPr>
        <p:spPr>
          <a:xfrm>
            <a:off x="0" y="274638"/>
            <a:ext cx="8229600" cy="1143000"/>
          </a:xfrm>
        </p:spPr>
        <p:txBody>
          <a:bodyPr anchor="ctr">
            <a:noAutofit/>
          </a:bodyPr>
          <a:lstStyle/>
          <a:p>
            <a:pPr algn="l"/>
            <a:r>
              <a:rPr lang="en-US" sz="3600" b="1" dirty="0">
                <a:solidFill>
                  <a:schemeClr val="bg1"/>
                </a:solidFill>
                <a:latin typeface="Verdana" pitchFamily="34" charset="0"/>
                <a:ea typeface="Verdana" pitchFamily="34" charset="0"/>
                <a:cs typeface="Verdana" pitchFamily="34" charset="0"/>
              </a:rPr>
              <a:t>Promoting Healthy Eating and </a:t>
            </a:r>
            <a:br>
              <a:rPr lang="en-US" sz="3600" b="1" dirty="0">
                <a:solidFill>
                  <a:schemeClr val="bg1"/>
                </a:solidFill>
                <a:latin typeface="Verdana" pitchFamily="34" charset="0"/>
                <a:ea typeface="Verdana" pitchFamily="34" charset="0"/>
                <a:cs typeface="Verdana" pitchFamily="34" charset="0"/>
              </a:rPr>
            </a:br>
            <a:r>
              <a:rPr lang="en-US" sz="3600" b="1" dirty="0">
                <a:solidFill>
                  <a:schemeClr val="bg1"/>
                </a:solidFill>
                <a:latin typeface="Verdana" pitchFamily="34" charset="0"/>
                <a:ea typeface="Verdana" pitchFamily="34" charset="0"/>
                <a:cs typeface="Verdana" pitchFamily="34" charset="0"/>
              </a:rPr>
              <a:t>Active Living</a:t>
            </a:r>
          </a:p>
        </p:txBody>
      </p:sp>
      <p:sp>
        <p:nvSpPr>
          <p:cNvPr id="9" name="Rounded Rectangle 8"/>
          <p:cNvSpPr/>
          <p:nvPr/>
        </p:nvSpPr>
        <p:spPr bwMode="auto">
          <a:xfrm>
            <a:off x="179614" y="1684811"/>
            <a:ext cx="2362200" cy="104997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0"/>
          <a:lstStyle/>
          <a:p>
            <a:pPr fontAlgn="base">
              <a:spcBef>
                <a:spcPct val="0"/>
              </a:spcBef>
              <a:spcAft>
                <a:spcPct val="0"/>
              </a:spcAft>
            </a:pPr>
            <a:r>
              <a:rPr lang="en-US" sz="2000" b="1" dirty="0" smtClean="0">
                <a:solidFill>
                  <a:srgbClr val="007681"/>
                </a:solidFill>
                <a:latin typeface="Arial" pitchFamily="34" charset="0"/>
                <a:ea typeface="ＭＳ Ｐゴシック" pitchFamily="34" charset="-128"/>
              </a:rPr>
              <a:t>Increase </a:t>
            </a:r>
            <a:r>
              <a:rPr lang="en-US" sz="2000" b="1" dirty="0">
                <a:solidFill>
                  <a:srgbClr val="007681"/>
                </a:solidFill>
                <a:latin typeface="Arial" pitchFamily="34" charset="0"/>
                <a:ea typeface="ＭＳ Ｐゴシック" pitchFamily="34" charset="-128"/>
              </a:rPr>
              <a:t>access to healthy </a:t>
            </a:r>
            <a:r>
              <a:rPr lang="en-US" sz="2000" b="1" dirty="0" smtClean="0">
                <a:solidFill>
                  <a:srgbClr val="007681"/>
                </a:solidFill>
                <a:latin typeface="Arial" pitchFamily="34" charset="0"/>
                <a:ea typeface="ＭＳ Ｐゴシック" pitchFamily="34" charset="-128"/>
              </a:rPr>
              <a:t>food</a:t>
            </a:r>
          </a:p>
          <a:p>
            <a:pPr fontAlgn="base">
              <a:spcBef>
                <a:spcPct val="0"/>
              </a:spcBef>
              <a:spcAft>
                <a:spcPct val="0"/>
              </a:spcAft>
            </a:pPr>
            <a:r>
              <a:rPr lang="en-US" sz="1400" b="1" dirty="0" smtClean="0">
                <a:solidFill>
                  <a:srgbClr val="007681"/>
                </a:solidFill>
                <a:latin typeface="Arial" pitchFamily="34" charset="0"/>
                <a:ea typeface="ＭＳ Ｐゴシック" pitchFamily="34" charset="-128"/>
              </a:rPr>
              <a:t>(NWS-2, 4)</a:t>
            </a:r>
            <a:endParaRPr lang="en-US" sz="1400" b="1" dirty="0">
              <a:solidFill>
                <a:srgbClr val="007681"/>
              </a:solidFill>
              <a:latin typeface="Arial" pitchFamily="34" charset="0"/>
              <a:ea typeface="ＭＳ Ｐゴシック" pitchFamily="34" charset="-128"/>
            </a:endParaRPr>
          </a:p>
        </p:txBody>
      </p:sp>
      <p:sp>
        <p:nvSpPr>
          <p:cNvPr id="10" name="Rounded Rectangle 9"/>
          <p:cNvSpPr/>
          <p:nvPr/>
        </p:nvSpPr>
        <p:spPr bwMode="auto">
          <a:xfrm>
            <a:off x="179614" y="2895600"/>
            <a:ext cx="2362200" cy="808512"/>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0"/>
          <a:lstStyle/>
          <a:p>
            <a:pPr fontAlgn="base">
              <a:spcBef>
                <a:spcPct val="0"/>
              </a:spcBef>
              <a:spcAft>
                <a:spcPct val="0"/>
              </a:spcAft>
            </a:pPr>
            <a:r>
              <a:rPr lang="en-US" sz="2000" b="1" dirty="0" smtClean="0">
                <a:solidFill>
                  <a:srgbClr val="007681"/>
                </a:solidFill>
                <a:latin typeface="Arial" pitchFamily="34" charset="0"/>
                <a:ea typeface="ＭＳ Ｐゴシック" pitchFamily="34" charset="-128"/>
              </a:rPr>
              <a:t>Change social norms</a:t>
            </a:r>
            <a:endParaRPr lang="en-US" sz="2000" b="1" dirty="0">
              <a:solidFill>
                <a:srgbClr val="007681"/>
              </a:solidFill>
              <a:latin typeface="Arial" pitchFamily="34" charset="0"/>
              <a:ea typeface="ＭＳ Ｐゴシック" pitchFamily="34" charset="-128"/>
            </a:endParaRPr>
          </a:p>
        </p:txBody>
      </p:sp>
      <p:sp>
        <p:nvSpPr>
          <p:cNvPr id="11" name="Rounded Rectangle 10"/>
          <p:cNvSpPr/>
          <p:nvPr/>
        </p:nvSpPr>
        <p:spPr bwMode="auto">
          <a:xfrm>
            <a:off x="167739" y="3846368"/>
            <a:ext cx="2362200" cy="10287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0"/>
          <a:lstStyle/>
          <a:p>
            <a:pPr fontAlgn="base">
              <a:spcBef>
                <a:spcPct val="0"/>
              </a:spcBef>
              <a:spcAft>
                <a:spcPct val="0"/>
              </a:spcAft>
            </a:pPr>
            <a:r>
              <a:rPr lang="en-US" sz="2000" b="1" dirty="0" smtClean="0">
                <a:solidFill>
                  <a:srgbClr val="007681"/>
                </a:solidFill>
                <a:latin typeface="Arial" pitchFamily="34" charset="0"/>
                <a:ea typeface="ＭＳ Ｐゴシック" pitchFamily="34" charset="-128"/>
              </a:rPr>
              <a:t>Decrease access </a:t>
            </a:r>
            <a:r>
              <a:rPr lang="en-US" sz="2000" b="1" dirty="0">
                <a:solidFill>
                  <a:srgbClr val="007681"/>
                </a:solidFill>
                <a:latin typeface="Arial" pitchFamily="34" charset="0"/>
                <a:ea typeface="ＭＳ Ｐゴシック" pitchFamily="34" charset="-128"/>
              </a:rPr>
              <a:t>to unhealthy </a:t>
            </a:r>
            <a:r>
              <a:rPr lang="en-US" sz="2000" b="1" dirty="0" smtClean="0">
                <a:solidFill>
                  <a:srgbClr val="007681"/>
                </a:solidFill>
                <a:latin typeface="Arial" pitchFamily="34" charset="0"/>
                <a:ea typeface="ＭＳ Ｐゴシック" pitchFamily="34" charset="-128"/>
              </a:rPr>
              <a:t>food</a:t>
            </a:r>
            <a:endParaRPr lang="en-US" sz="2000" b="1" dirty="0">
              <a:solidFill>
                <a:srgbClr val="007681"/>
              </a:solidFill>
              <a:latin typeface="Arial" pitchFamily="34" charset="0"/>
              <a:ea typeface="ＭＳ Ｐゴシック" pitchFamily="34" charset="-128"/>
            </a:endParaRPr>
          </a:p>
        </p:txBody>
      </p:sp>
      <p:sp>
        <p:nvSpPr>
          <p:cNvPr id="12" name="Rounded Rectangle 11"/>
          <p:cNvSpPr/>
          <p:nvPr/>
        </p:nvSpPr>
        <p:spPr bwMode="auto">
          <a:xfrm>
            <a:off x="163781" y="5046518"/>
            <a:ext cx="2362200" cy="13716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0"/>
          <a:lstStyle/>
          <a:p>
            <a:pPr fontAlgn="base">
              <a:spcBef>
                <a:spcPct val="0"/>
              </a:spcBef>
              <a:spcAft>
                <a:spcPct val="0"/>
              </a:spcAft>
            </a:pPr>
            <a:r>
              <a:rPr lang="en-US" sz="2000" b="1" dirty="0">
                <a:solidFill>
                  <a:srgbClr val="007681"/>
                </a:solidFill>
                <a:latin typeface="Arial" pitchFamily="34" charset="0"/>
                <a:ea typeface="ＭＳ Ｐゴシック" pitchFamily="34" charset="-128"/>
              </a:rPr>
              <a:t>Increase access for physical </a:t>
            </a:r>
            <a:r>
              <a:rPr lang="en-US" sz="2000" b="1" dirty="0" smtClean="0">
                <a:solidFill>
                  <a:srgbClr val="007681"/>
                </a:solidFill>
                <a:latin typeface="Arial" pitchFamily="34" charset="0"/>
                <a:ea typeface="ＭＳ Ｐゴシック" pitchFamily="34" charset="-128"/>
              </a:rPr>
              <a:t>activity</a:t>
            </a:r>
          </a:p>
          <a:p>
            <a:pPr fontAlgn="base">
              <a:spcBef>
                <a:spcPct val="0"/>
              </a:spcBef>
              <a:spcAft>
                <a:spcPct val="0"/>
              </a:spcAft>
            </a:pPr>
            <a:r>
              <a:rPr lang="en-US" sz="1400" b="1" dirty="0" smtClean="0">
                <a:solidFill>
                  <a:srgbClr val="007681"/>
                </a:solidFill>
                <a:latin typeface="Arial" pitchFamily="34" charset="0"/>
                <a:ea typeface="ＭＳ Ｐゴシック" pitchFamily="34" charset="-128"/>
              </a:rPr>
              <a:t>(PA 4, 5, 6, 7, 10, 15)</a:t>
            </a:r>
            <a:endParaRPr lang="en-US" sz="1400" b="1" dirty="0">
              <a:solidFill>
                <a:srgbClr val="007681"/>
              </a:solidFill>
              <a:latin typeface="Arial" pitchFamily="34" charset="0"/>
              <a:ea typeface="ＭＳ Ｐゴシック" pitchFamily="34" charset="-128"/>
            </a:endParaRPr>
          </a:p>
        </p:txBody>
      </p:sp>
      <p:sp>
        <p:nvSpPr>
          <p:cNvPr id="13" name="Rounded Rectangle 12"/>
          <p:cNvSpPr/>
          <p:nvPr/>
        </p:nvSpPr>
        <p:spPr bwMode="auto">
          <a:xfrm>
            <a:off x="3283033" y="2446812"/>
            <a:ext cx="2425782" cy="139955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0"/>
          <a:lstStyle/>
          <a:p>
            <a:pPr fontAlgn="base">
              <a:spcBef>
                <a:spcPct val="0"/>
              </a:spcBef>
              <a:spcAft>
                <a:spcPct val="0"/>
              </a:spcAft>
            </a:pPr>
            <a:r>
              <a:rPr lang="en-US" sz="2200" b="1" dirty="0">
                <a:solidFill>
                  <a:srgbClr val="007681"/>
                </a:solidFill>
                <a:latin typeface="Arial" pitchFamily="34" charset="0"/>
                <a:ea typeface="ＭＳ Ｐゴシック" pitchFamily="34" charset="-128"/>
              </a:rPr>
              <a:t>Healthier </a:t>
            </a:r>
            <a:r>
              <a:rPr lang="en-US" sz="2200" b="1" dirty="0" smtClean="0">
                <a:solidFill>
                  <a:srgbClr val="007681"/>
                </a:solidFill>
                <a:latin typeface="Arial" pitchFamily="34" charset="0"/>
                <a:ea typeface="ＭＳ Ｐゴシック" pitchFamily="34" charset="-128"/>
              </a:rPr>
              <a:t>Eating</a:t>
            </a:r>
          </a:p>
          <a:p>
            <a:pPr fontAlgn="base">
              <a:spcBef>
                <a:spcPct val="0"/>
              </a:spcBef>
              <a:spcAft>
                <a:spcPct val="0"/>
              </a:spcAft>
            </a:pPr>
            <a:r>
              <a:rPr lang="en-US" sz="1400" b="1" dirty="0">
                <a:solidFill>
                  <a:srgbClr val="007681"/>
                </a:solidFill>
                <a:latin typeface="Arial" pitchFamily="34" charset="0"/>
                <a:ea typeface="ＭＳ Ｐゴシック" pitchFamily="34" charset="-128"/>
              </a:rPr>
              <a:t>(NWS- 14, 15, 16, 17, </a:t>
            </a:r>
            <a:r>
              <a:rPr lang="en-US" sz="1400" b="1" dirty="0" smtClean="0">
                <a:solidFill>
                  <a:srgbClr val="007681"/>
                </a:solidFill>
                <a:latin typeface="Arial" pitchFamily="34" charset="0"/>
                <a:ea typeface="ＭＳ Ｐゴシック" pitchFamily="34" charset="-128"/>
              </a:rPr>
              <a:t>18)</a:t>
            </a:r>
            <a:endParaRPr lang="en-US" sz="1400" b="1" dirty="0">
              <a:solidFill>
                <a:srgbClr val="007681"/>
              </a:solidFill>
              <a:latin typeface="Arial" pitchFamily="34" charset="0"/>
              <a:ea typeface="ＭＳ Ｐゴシック" pitchFamily="34" charset="-128"/>
            </a:endParaRPr>
          </a:p>
        </p:txBody>
      </p:sp>
      <p:sp>
        <p:nvSpPr>
          <p:cNvPr id="14" name="Rounded Rectangle 13"/>
          <p:cNvSpPr/>
          <p:nvPr/>
        </p:nvSpPr>
        <p:spPr bwMode="auto">
          <a:xfrm>
            <a:off x="3355027" y="4159827"/>
            <a:ext cx="2353788" cy="1430482"/>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0"/>
          <a:lstStyle/>
          <a:p>
            <a:pPr fontAlgn="base">
              <a:spcBef>
                <a:spcPct val="0"/>
              </a:spcBef>
              <a:spcAft>
                <a:spcPct val="0"/>
              </a:spcAft>
            </a:pPr>
            <a:r>
              <a:rPr lang="en-US" sz="2200" b="1" dirty="0">
                <a:solidFill>
                  <a:srgbClr val="007681"/>
                </a:solidFill>
                <a:latin typeface="Arial" pitchFamily="34" charset="0"/>
                <a:ea typeface="ＭＳ Ｐゴシック" pitchFamily="34" charset="-128"/>
              </a:rPr>
              <a:t>More Physical </a:t>
            </a:r>
            <a:r>
              <a:rPr lang="en-US" sz="2200" b="1" dirty="0" smtClean="0">
                <a:solidFill>
                  <a:srgbClr val="007681"/>
                </a:solidFill>
                <a:latin typeface="Arial" pitchFamily="34" charset="0"/>
                <a:ea typeface="ＭＳ Ｐゴシック" pitchFamily="34" charset="-128"/>
              </a:rPr>
              <a:t>Activity</a:t>
            </a:r>
          </a:p>
          <a:p>
            <a:pPr fontAlgn="base">
              <a:spcBef>
                <a:spcPct val="0"/>
              </a:spcBef>
              <a:spcAft>
                <a:spcPct val="0"/>
              </a:spcAft>
            </a:pPr>
            <a:r>
              <a:rPr lang="en-US" sz="1400" b="1" dirty="0" smtClean="0">
                <a:solidFill>
                  <a:srgbClr val="007681"/>
                </a:solidFill>
                <a:latin typeface="Arial" pitchFamily="34" charset="0"/>
                <a:ea typeface="ＭＳ Ｐゴシック" pitchFamily="34" charset="-128"/>
              </a:rPr>
              <a:t>(PA 1, 2, 3, 13, 14)</a:t>
            </a:r>
            <a:endParaRPr lang="en-US" sz="1400" b="1" dirty="0">
              <a:solidFill>
                <a:srgbClr val="007681"/>
              </a:solidFill>
              <a:latin typeface="Arial" pitchFamily="34" charset="0"/>
              <a:ea typeface="ＭＳ Ｐゴシック" pitchFamily="34" charset="-128"/>
            </a:endParaRPr>
          </a:p>
        </p:txBody>
      </p:sp>
      <p:sp>
        <p:nvSpPr>
          <p:cNvPr id="377866" name="Right Arrow 15" descr="Arrow showing how to acieve healthier eating and more physical acitivty."/>
          <p:cNvSpPr>
            <a:spLocks noChangeArrowheads="1"/>
          </p:cNvSpPr>
          <p:nvPr/>
        </p:nvSpPr>
        <p:spPr bwMode="auto">
          <a:xfrm>
            <a:off x="2667000" y="1828800"/>
            <a:ext cx="533400" cy="4191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ctr" eaLnBrk="0" fontAlgn="base" hangingPunct="0">
              <a:spcBef>
                <a:spcPct val="0"/>
              </a:spcBef>
              <a:spcAft>
                <a:spcPct val="0"/>
              </a:spcAft>
            </a:pPr>
            <a:endParaRPr lang="en-US" sz="2400" b="1">
              <a:solidFill>
                <a:prstClr val="black"/>
              </a:solidFill>
              <a:latin typeface="Times New Roman" pitchFamily="18" charset="0"/>
              <a:ea typeface="ＭＳ Ｐゴシック" pitchFamily="34" charset="-128"/>
            </a:endParaRPr>
          </a:p>
        </p:txBody>
      </p:sp>
      <p:sp>
        <p:nvSpPr>
          <p:cNvPr id="377867" name="Right Arrow 16" descr="Arrow showing how to achieve lower rates of obesity and other chronic diseases"/>
          <p:cNvSpPr>
            <a:spLocks noChangeArrowheads="1"/>
          </p:cNvSpPr>
          <p:nvPr/>
        </p:nvSpPr>
        <p:spPr bwMode="auto">
          <a:xfrm>
            <a:off x="5867400" y="1828800"/>
            <a:ext cx="533400" cy="4191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ctr" eaLnBrk="0" fontAlgn="base" hangingPunct="0">
              <a:spcBef>
                <a:spcPct val="0"/>
              </a:spcBef>
              <a:spcAft>
                <a:spcPct val="0"/>
              </a:spcAft>
            </a:pPr>
            <a:endParaRPr lang="en-US" sz="2400" b="1">
              <a:solidFill>
                <a:prstClr val="black"/>
              </a:solidFill>
              <a:latin typeface="Times New Roman" pitchFamily="18" charset="0"/>
              <a:ea typeface="ＭＳ Ｐゴシック" pitchFamily="34" charset="-128"/>
            </a:endParaRPr>
          </a:p>
        </p:txBody>
      </p:sp>
      <p:sp>
        <p:nvSpPr>
          <p:cNvPr id="2" name="Rounded Rectangle 12"/>
          <p:cNvSpPr/>
          <p:nvPr/>
        </p:nvSpPr>
        <p:spPr bwMode="auto">
          <a:xfrm>
            <a:off x="6708569" y="2634837"/>
            <a:ext cx="2209800" cy="26670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0"/>
          <a:lstStyle/>
          <a:p>
            <a:pPr fontAlgn="base">
              <a:spcBef>
                <a:spcPct val="0"/>
              </a:spcBef>
              <a:spcAft>
                <a:spcPct val="0"/>
              </a:spcAft>
            </a:pPr>
            <a:r>
              <a:rPr lang="en-US" sz="2400" b="1" dirty="0">
                <a:solidFill>
                  <a:srgbClr val="007681"/>
                </a:solidFill>
                <a:latin typeface="Arial" pitchFamily="34" charset="0"/>
              </a:rPr>
              <a:t>Lower rates of obesity and </a:t>
            </a:r>
            <a:r>
              <a:rPr lang="en-US" sz="2400" b="1" dirty="0" smtClean="0">
                <a:solidFill>
                  <a:srgbClr val="007681"/>
                </a:solidFill>
                <a:latin typeface="Arial" pitchFamily="34" charset="0"/>
              </a:rPr>
              <a:t>other chronic diseases</a:t>
            </a:r>
          </a:p>
          <a:p>
            <a:pPr fontAlgn="base">
              <a:spcBef>
                <a:spcPct val="0"/>
              </a:spcBef>
              <a:spcAft>
                <a:spcPct val="0"/>
              </a:spcAft>
            </a:pPr>
            <a:r>
              <a:rPr lang="en-US" sz="1400" b="1" dirty="0" smtClean="0">
                <a:solidFill>
                  <a:srgbClr val="007681"/>
                </a:solidFill>
                <a:latin typeface="Arial" pitchFamily="34" charset="0"/>
                <a:ea typeface="ＭＳ Ｐゴシック" pitchFamily="34" charset="-128"/>
              </a:rPr>
              <a:t>(NWS-1, D-1)</a:t>
            </a:r>
            <a:endParaRPr lang="en-US" sz="1400" b="1" dirty="0">
              <a:solidFill>
                <a:srgbClr val="007681"/>
              </a:solidFill>
              <a:latin typeface="Arial" pitchFamily="34" charset="0"/>
              <a:ea typeface="ＭＳ Ｐゴシック" pitchFamily="34" charset="-128"/>
            </a:endParaRPr>
          </a:p>
        </p:txBody>
      </p:sp>
    </p:spTree>
    <p:extLst>
      <p:ext uri="{BB962C8B-B14F-4D97-AF65-F5344CB8AC3E}">
        <p14:creationId xmlns:p14="http://schemas.microsoft.com/office/powerpoint/2010/main" val="167497929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idx="4294967295"/>
          </p:nvPr>
        </p:nvSpPr>
        <p:spPr>
          <a:xfrm>
            <a:off x="152400" y="-10633"/>
            <a:ext cx="7772400" cy="1600200"/>
          </a:xfrm>
        </p:spPr>
        <p:txBody>
          <a:bodyPr anchor="ctr"/>
          <a:lstStyle/>
          <a:p>
            <a:r>
              <a:rPr lang="en-US" sz="2000" dirty="0" smtClean="0"/>
              <a:t>Increase Access to physical activity </a:t>
            </a:r>
            <a:endParaRPr lang="en-US" sz="2000" dirty="0"/>
          </a:p>
        </p:txBody>
      </p:sp>
      <p:pic>
        <p:nvPicPr>
          <p:cNvPr id="1252354" name="Picture 2" descr="Increase access to physical activity.  Photo of diverse community members.  Discusses a broad approach needed to provide access to physical activity at the school and in the communi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22833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idx="4294967295"/>
          </p:nvPr>
        </p:nvSpPr>
        <p:spPr>
          <a:xfrm>
            <a:off x="152400" y="-10633"/>
            <a:ext cx="7772400" cy="1600200"/>
          </a:xfrm>
        </p:spPr>
        <p:txBody>
          <a:bodyPr anchor="ctr"/>
          <a:lstStyle/>
          <a:p>
            <a:r>
              <a:rPr lang="en-US" sz="2000" dirty="0" smtClean="0"/>
              <a:t>Decrease access to unhealthy food.</a:t>
            </a:r>
            <a:endParaRPr lang="en-US" sz="2000" dirty="0"/>
          </a:p>
        </p:txBody>
      </p:sp>
      <p:pic>
        <p:nvPicPr>
          <p:cNvPr id="1253378" name="Picture 2" descr="Decrease accesss to unhealthy food.  Photos of kids with green vegetables.  Some items mentioned include SNAP in schools, farmers markets, corner stores, farm to table program, healthy vending machines and worksite wellness poli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 y="0"/>
            <a:ext cx="9147640" cy="685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96581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3048000" y="387439"/>
            <a:ext cx="4038600" cy="898525"/>
          </a:xfrm>
        </p:spPr>
        <p:txBody>
          <a:bodyPr/>
          <a:lstStyle/>
          <a:p>
            <a:r>
              <a:rPr lang="en-US" kern="1200" dirty="0">
                <a:ea typeface="Verdana" pitchFamily="34" charset="0"/>
                <a:cs typeface="Verdana" pitchFamily="34" charset="0"/>
              </a:rPr>
              <a:t>Let’s Do This</a:t>
            </a:r>
            <a:r>
              <a:rPr lang="en-US" sz="3600" dirty="0"/>
              <a:t>!</a:t>
            </a:r>
          </a:p>
        </p:txBody>
      </p:sp>
      <p:pic>
        <p:nvPicPr>
          <p:cNvPr id="81930" name="Picture 10" descr="30420_CBLPubHealthStoresFu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256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hange social norms artwo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04800"/>
            <a:ext cx="20288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6"/>
          <p:cNvSpPr>
            <a:spLocks noChangeArrowheads="1"/>
          </p:cNvSpPr>
          <p:nvPr/>
        </p:nvSpPr>
        <p:spPr bwMode="auto">
          <a:xfrm>
            <a:off x="381000" y="685800"/>
            <a:ext cx="18288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r>
              <a:rPr lang="en-US" sz="2400" b="1" dirty="0" smtClean="0">
                <a:solidFill>
                  <a:srgbClr val="FFFFFF"/>
                </a:solidFill>
              </a:rPr>
              <a:t>Change social norms</a:t>
            </a:r>
            <a:endParaRPr lang="en-US" sz="2400" b="1" dirty="0">
              <a:solidFill>
                <a:srgbClr val="FFFFFF"/>
              </a:solidFill>
            </a:endParaRPr>
          </a:p>
        </p:txBody>
      </p:sp>
    </p:spTree>
    <p:extLst>
      <p:ext uri="{BB962C8B-B14F-4D97-AF65-F5344CB8AC3E}">
        <p14:creationId xmlns:p14="http://schemas.microsoft.com/office/powerpoint/2010/main" val="42712248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l" eaLnBrk="0" hangingPunct="0">
              <a:spcBef>
                <a:spcPct val="50000"/>
              </a:spcBef>
            </a:pPr>
            <a:r>
              <a:rPr lang="en-US" b="1" dirty="0">
                <a:solidFill>
                  <a:schemeClr val="bg1"/>
                </a:solidFill>
                <a:latin typeface="Verdana" pitchFamily="34" charset="0"/>
                <a:ea typeface="Verdana" pitchFamily="34" charset="0"/>
                <a:cs typeface="Verdana" pitchFamily="34" charset="0"/>
              </a:rPr>
              <a:t>Schools</a:t>
            </a:r>
          </a:p>
        </p:txBody>
      </p:sp>
      <p:sp>
        <p:nvSpPr>
          <p:cNvPr id="54275" name="Rectangle 3"/>
          <p:cNvSpPr>
            <a:spLocks noGrp="1" noChangeArrowheads="1"/>
          </p:cNvSpPr>
          <p:nvPr>
            <p:ph type="body" sz="half" idx="1"/>
          </p:nvPr>
        </p:nvSpPr>
        <p:spPr>
          <a:xfrm>
            <a:off x="505690" y="1581137"/>
            <a:ext cx="5971309" cy="4068763"/>
          </a:xfrm>
        </p:spPr>
        <p:txBody>
          <a:bodyPr>
            <a:noAutofit/>
          </a:bodyPr>
          <a:lstStyle/>
          <a:p>
            <a:pPr eaLnBrk="1" hangingPunct="1">
              <a:spcBef>
                <a:spcPts val="0"/>
              </a:spcBef>
              <a:spcAft>
                <a:spcPts val="300"/>
              </a:spcAft>
            </a:pPr>
            <a:r>
              <a:rPr lang="en-US" sz="2000" dirty="0">
                <a:solidFill>
                  <a:srgbClr val="007681"/>
                </a:solidFill>
                <a:latin typeface="Calibri" pitchFamily="34" charset="0"/>
              </a:rPr>
              <a:t>Healthier school food</a:t>
            </a:r>
          </a:p>
          <a:p>
            <a:pPr lvl="1">
              <a:spcBef>
                <a:spcPts val="0"/>
              </a:spcBef>
              <a:spcAft>
                <a:spcPts val="300"/>
              </a:spcAft>
              <a:buFont typeface="Wingdings" pitchFamily="2" charset="2"/>
              <a:buChar char="§"/>
            </a:pPr>
            <a:r>
              <a:rPr lang="en-US" sz="1800" dirty="0" smtClean="0">
                <a:solidFill>
                  <a:srgbClr val="007681"/>
                </a:solidFill>
                <a:latin typeface="Calibri" pitchFamily="34" charset="0"/>
              </a:rPr>
              <a:t>Trained </a:t>
            </a:r>
            <a:r>
              <a:rPr lang="en-US" sz="1800" dirty="0">
                <a:solidFill>
                  <a:srgbClr val="007681"/>
                </a:solidFill>
                <a:latin typeface="Calibri" pitchFamily="34" charset="0"/>
              </a:rPr>
              <a:t>500+ food service staff</a:t>
            </a:r>
          </a:p>
          <a:p>
            <a:pPr lvl="1">
              <a:spcBef>
                <a:spcPts val="0"/>
              </a:spcBef>
              <a:spcAft>
                <a:spcPts val="300"/>
              </a:spcAft>
              <a:buFont typeface="Wingdings" pitchFamily="2" charset="2"/>
              <a:buChar char="§"/>
            </a:pPr>
            <a:r>
              <a:rPr lang="en-US" sz="1800" dirty="0">
                <a:solidFill>
                  <a:srgbClr val="007681"/>
                </a:solidFill>
                <a:latin typeface="Calibri" pitchFamily="34" charset="0"/>
              </a:rPr>
              <a:t>New recipes by celebrity chefs</a:t>
            </a:r>
          </a:p>
          <a:p>
            <a:pPr lvl="1" eaLnBrk="1" hangingPunct="1">
              <a:spcBef>
                <a:spcPts val="0"/>
              </a:spcBef>
              <a:spcAft>
                <a:spcPts val="300"/>
              </a:spcAft>
              <a:buFont typeface="Wingdings" pitchFamily="2" charset="2"/>
              <a:buChar char="§"/>
            </a:pPr>
            <a:r>
              <a:rPr lang="en-US" sz="1800" dirty="0">
                <a:solidFill>
                  <a:srgbClr val="007681"/>
                </a:solidFill>
                <a:latin typeface="Calibri" pitchFamily="34" charset="0"/>
              </a:rPr>
              <a:t>Salad bars</a:t>
            </a:r>
          </a:p>
          <a:p>
            <a:pPr lvl="1" eaLnBrk="1" hangingPunct="1">
              <a:spcBef>
                <a:spcPts val="0"/>
              </a:spcBef>
              <a:spcAft>
                <a:spcPts val="300"/>
              </a:spcAft>
              <a:buFont typeface="Wingdings" pitchFamily="2" charset="2"/>
              <a:buChar char="§"/>
            </a:pPr>
            <a:r>
              <a:rPr lang="en-US" sz="1800" dirty="0">
                <a:solidFill>
                  <a:srgbClr val="007681"/>
                </a:solidFill>
                <a:latin typeface="Calibri" pitchFamily="34" charset="0"/>
              </a:rPr>
              <a:t>Restricting unhealthy foods</a:t>
            </a:r>
          </a:p>
          <a:p>
            <a:pPr lvl="1" eaLnBrk="1" hangingPunct="1">
              <a:spcBef>
                <a:spcPts val="0"/>
              </a:spcBef>
              <a:spcAft>
                <a:spcPts val="300"/>
              </a:spcAft>
              <a:buFont typeface="Wingdings" pitchFamily="2" charset="2"/>
              <a:buChar char="§"/>
            </a:pPr>
            <a:r>
              <a:rPr lang="en-US" sz="1800" dirty="0">
                <a:solidFill>
                  <a:srgbClr val="007681"/>
                </a:solidFill>
                <a:latin typeface="Calibri" pitchFamily="34" charset="0"/>
              </a:rPr>
              <a:t>Event guidelines</a:t>
            </a:r>
          </a:p>
          <a:p>
            <a:pPr eaLnBrk="1" hangingPunct="1">
              <a:spcBef>
                <a:spcPts val="0"/>
              </a:spcBef>
              <a:spcAft>
                <a:spcPts val="300"/>
              </a:spcAft>
            </a:pPr>
            <a:r>
              <a:rPr lang="en-US" sz="2000" dirty="0">
                <a:solidFill>
                  <a:srgbClr val="007681"/>
                </a:solidFill>
                <a:latin typeface="Calibri" pitchFamily="34" charset="0"/>
              </a:rPr>
              <a:t>Farm-to-School</a:t>
            </a:r>
          </a:p>
          <a:p>
            <a:pPr eaLnBrk="1" hangingPunct="1">
              <a:spcBef>
                <a:spcPts val="0"/>
              </a:spcBef>
              <a:spcAft>
                <a:spcPts val="300"/>
              </a:spcAft>
            </a:pPr>
            <a:r>
              <a:rPr lang="en-US" sz="2000" dirty="0">
                <a:solidFill>
                  <a:srgbClr val="007681"/>
                </a:solidFill>
                <a:latin typeface="Calibri" pitchFamily="34" charset="0"/>
              </a:rPr>
              <a:t>School gardens</a:t>
            </a:r>
          </a:p>
          <a:p>
            <a:pPr>
              <a:spcBef>
                <a:spcPts val="0"/>
              </a:spcBef>
              <a:spcAft>
                <a:spcPts val="300"/>
              </a:spcAft>
            </a:pPr>
            <a:r>
              <a:rPr lang="en-US" sz="2000" dirty="0">
                <a:solidFill>
                  <a:srgbClr val="007681"/>
                </a:solidFill>
                <a:latin typeface="Calibri" pitchFamily="34" charset="0"/>
              </a:rPr>
              <a:t>Student-led healthy eating </a:t>
            </a:r>
            <a:r>
              <a:rPr lang="en-US" sz="2000" dirty="0" smtClean="0">
                <a:solidFill>
                  <a:srgbClr val="007681"/>
                </a:solidFill>
                <a:latin typeface="Calibri" pitchFamily="34" charset="0"/>
              </a:rPr>
              <a:t>marketing </a:t>
            </a:r>
            <a:r>
              <a:rPr lang="en-US" sz="2000" dirty="0">
                <a:solidFill>
                  <a:srgbClr val="007681"/>
                </a:solidFill>
                <a:latin typeface="Calibri" pitchFamily="34" charset="0"/>
              </a:rPr>
              <a:t>campaigns</a:t>
            </a:r>
          </a:p>
          <a:p>
            <a:pPr>
              <a:spcBef>
                <a:spcPts val="0"/>
              </a:spcBef>
              <a:spcAft>
                <a:spcPts val="300"/>
              </a:spcAft>
              <a:buClr>
                <a:srgbClr val="007681"/>
              </a:buClr>
              <a:buSzPct val="90000"/>
            </a:pPr>
            <a:r>
              <a:rPr lang="en-US" sz="2000" dirty="0">
                <a:solidFill>
                  <a:srgbClr val="007681"/>
                </a:solidFill>
                <a:latin typeface="Calibri" pitchFamily="34" charset="0"/>
              </a:rPr>
              <a:t>High quality PE</a:t>
            </a:r>
          </a:p>
          <a:p>
            <a:pPr lvl="1">
              <a:spcBef>
                <a:spcPts val="0"/>
              </a:spcBef>
              <a:spcAft>
                <a:spcPts val="300"/>
              </a:spcAft>
              <a:buClr>
                <a:srgbClr val="007681"/>
              </a:buClr>
              <a:buSzPct val="90000"/>
              <a:buFont typeface="Wingdings" pitchFamily="2" charset="2"/>
              <a:buChar char="§"/>
            </a:pPr>
            <a:r>
              <a:rPr lang="en-US" sz="1800" dirty="0">
                <a:solidFill>
                  <a:srgbClr val="007681"/>
                </a:solidFill>
                <a:latin typeface="Calibri" pitchFamily="34" charset="0"/>
              </a:rPr>
              <a:t>New curricula</a:t>
            </a:r>
          </a:p>
          <a:p>
            <a:pPr lvl="1">
              <a:spcBef>
                <a:spcPts val="0"/>
              </a:spcBef>
              <a:spcAft>
                <a:spcPts val="300"/>
              </a:spcAft>
              <a:buClr>
                <a:srgbClr val="007681"/>
              </a:buClr>
              <a:buSzPct val="90000"/>
              <a:buFont typeface="Wingdings" pitchFamily="2" charset="2"/>
              <a:buChar char="§"/>
            </a:pPr>
            <a:r>
              <a:rPr lang="en-US" sz="1800" dirty="0">
                <a:solidFill>
                  <a:srgbClr val="007681"/>
                </a:solidFill>
                <a:latin typeface="Calibri" pitchFamily="34" charset="0"/>
              </a:rPr>
              <a:t>PE staff training</a:t>
            </a:r>
          </a:p>
          <a:p>
            <a:pPr lvl="1">
              <a:spcBef>
                <a:spcPts val="0"/>
              </a:spcBef>
              <a:spcAft>
                <a:spcPts val="300"/>
              </a:spcAft>
              <a:buClr>
                <a:srgbClr val="007681"/>
              </a:buClr>
              <a:buSzPct val="90000"/>
              <a:buFont typeface="Wingdings" pitchFamily="2" charset="2"/>
              <a:buChar char="§"/>
            </a:pPr>
            <a:r>
              <a:rPr lang="en-US" sz="1800" dirty="0">
                <a:solidFill>
                  <a:srgbClr val="007681"/>
                </a:solidFill>
                <a:latin typeface="Calibri" pitchFamily="34" charset="0"/>
              </a:rPr>
              <a:t>Tools and equipme</a:t>
            </a:r>
            <a:r>
              <a:rPr lang="en-US" sz="2000" dirty="0">
                <a:solidFill>
                  <a:srgbClr val="007681"/>
                </a:solidFill>
                <a:latin typeface="Calibri" pitchFamily="34" charset="0"/>
              </a:rPr>
              <a:t>nt</a:t>
            </a:r>
          </a:p>
          <a:p>
            <a:pPr>
              <a:spcBef>
                <a:spcPts val="0"/>
              </a:spcBef>
              <a:spcAft>
                <a:spcPts val="300"/>
              </a:spcAft>
              <a:buClr>
                <a:srgbClr val="007681"/>
              </a:buClr>
              <a:buSzPct val="90000"/>
            </a:pPr>
            <a:r>
              <a:rPr lang="en-US" sz="2000" dirty="0">
                <a:solidFill>
                  <a:srgbClr val="007681"/>
                </a:solidFill>
                <a:latin typeface="Calibri" pitchFamily="34" charset="0"/>
              </a:rPr>
              <a:t>Joint Use Agreements</a:t>
            </a:r>
          </a:p>
          <a:p>
            <a:pPr>
              <a:spcBef>
                <a:spcPts val="0"/>
              </a:spcBef>
              <a:spcAft>
                <a:spcPts val="300"/>
              </a:spcAft>
              <a:buClr>
                <a:srgbClr val="007681"/>
              </a:buClr>
              <a:buSzPct val="90000"/>
            </a:pPr>
            <a:r>
              <a:rPr lang="en-US" sz="2000" dirty="0">
                <a:solidFill>
                  <a:srgbClr val="007681"/>
                </a:solidFill>
                <a:latin typeface="Calibri" pitchFamily="34" charset="0"/>
              </a:rPr>
              <a:t>Safe Routes to Schools</a:t>
            </a:r>
          </a:p>
        </p:txBody>
      </p:sp>
      <p:grpSp>
        <p:nvGrpSpPr>
          <p:cNvPr id="4" name="Group 3" descr="Photo format block "/>
          <p:cNvGrpSpPr/>
          <p:nvPr/>
        </p:nvGrpSpPr>
        <p:grpSpPr>
          <a:xfrm>
            <a:off x="6858000" y="1474518"/>
            <a:ext cx="2266666" cy="5288185"/>
            <a:chOff x="6552304" y="1105325"/>
            <a:chExt cx="2572362" cy="5630660"/>
          </a:xfrm>
        </p:grpSpPr>
        <p:pic>
          <p:nvPicPr>
            <p:cNvPr id="54276" name="Picture 5" descr="Photo of an ASB Student witha a delicious m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304" y="4714315"/>
              <a:ext cx="2572362" cy="202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3" descr="CPS School Food Premiere May 25 by Healthy Schools Campa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304" y="1105325"/>
              <a:ext cx="255307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6" name="Picture 2" descr="photo of a cooking cla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2304" y="2805538"/>
              <a:ext cx="2542792" cy="190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4272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SCF56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057400"/>
            <a:ext cx="2928938" cy="3905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457200"/>
            <a:ext cx="8229600" cy="762000"/>
          </a:xfrm>
        </p:spPr>
        <p:txBody>
          <a:bodyPr/>
          <a:lstStyle/>
          <a:p>
            <a:r>
              <a:rPr lang="en-US" dirty="0" smtClean="0"/>
              <a:t>Farmers Market Access Project</a:t>
            </a:r>
            <a:endParaRPr lang="en-US" dirty="0"/>
          </a:p>
        </p:txBody>
      </p:sp>
      <p:sp>
        <p:nvSpPr>
          <p:cNvPr id="4" name="Content Placeholder 3"/>
          <p:cNvSpPr>
            <a:spLocks noGrp="1"/>
          </p:cNvSpPr>
          <p:nvPr>
            <p:ph idx="4294967295"/>
          </p:nvPr>
        </p:nvSpPr>
        <p:spPr>
          <a:xfrm>
            <a:off x="152400" y="1981200"/>
            <a:ext cx="5224463" cy="4525962"/>
          </a:xfrm>
        </p:spPr>
        <p:txBody>
          <a:bodyPr/>
          <a:lstStyle/>
          <a:p>
            <a:pPr>
              <a:spcAft>
                <a:spcPts val="600"/>
              </a:spcAft>
            </a:pPr>
            <a:r>
              <a:rPr lang="en-US" sz="2000" dirty="0" smtClean="0"/>
              <a:t>Increased access for SNAP and WIC </a:t>
            </a:r>
            <a:br>
              <a:rPr lang="en-US" sz="2000" dirty="0" smtClean="0"/>
            </a:br>
            <a:r>
              <a:rPr lang="en-US" sz="2000" dirty="0" smtClean="0"/>
              <a:t>at 9 markets</a:t>
            </a:r>
          </a:p>
          <a:p>
            <a:pPr>
              <a:spcAft>
                <a:spcPts val="600"/>
              </a:spcAft>
            </a:pPr>
            <a:r>
              <a:rPr lang="en-US" sz="2000" dirty="0" smtClean="0"/>
              <a:t>Technology </a:t>
            </a:r>
            <a:r>
              <a:rPr lang="en-US" sz="2000" dirty="0"/>
              <a:t>and </a:t>
            </a:r>
            <a:r>
              <a:rPr lang="en-US" sz="2000" dirty="0" smtClean="0"/>
              <a:t>training: </a:t>
            </a:r>
          </a:p>
          <a:p>
            <a:pPr lvl="1">
              <a:spcAft>
                <a:spcPts val="600"/>
              </a:spcAft>
            </a:pPr>
            <a:r>
              <a:rPr lang="en-US" sz="2000" dirty="0" smtClean="0"/>
              <a:t>EBT machines</a:t>
            </a:r>
          </a:p>
          <a:p>
            <a:pPr lvl="1">
              <a:spcAft>
                <a:spcPts val="600"/>
              </a:spcAft>
            </a:pPr>
            <a:r>
              <a:rPr lang="en-US" sz="2000" dirty="0" smtClean="0"/>
              <a:t>Mobile benefits processing</a:t>
            </a:r>
          </a:p>
          <a:p>
            <a:pPr>
              <a:spcAft>
                <a:spcPts val="600"/>
              </a:spcAft>
            </a:pPr>
            <a:r>
              <a:rPr lang="en-US" sz="2000" dirty="0" smtClean="0"/>
              <a:t>Train WIC staff</a:t>
            </a:r>
          </a:p>
          <a:p>
            <a:pPr>
              <a:spcAft>
                <a:spcPts val="600"/>
              </a:spcAft>
            </a:pPr>
            <a:r>
              <a:rPr lang="en-US" sz="2000" dirty="0" smtClean="0"/>
              <a:t>Community outreach</a:t>
            </a:r>
          </a:p>
          <a:p>
            <a:endParaRPr lang="en-US" dirty="0"/>
          </a:p>
        </p:txBody>
      </p:sp>
    </p:spTree>
    <p:extLst>
      <p:ext uri="{BB962C8B-B14F-4D97-AF65-F5344CB8AC3E}">
        <p14:creationId xmlns:p14="http://schemas.microsoft.com/office/powerpoint/2010/main" val="2900281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idx="4294967295"/>
          </p:nvPr>
        </p:nvSpPr>
        <p:spPr>
          <a:xfrm>
            <a:off x="152400" y="-10633"/>
            <a:ext cx="7772400" cy="1600200"/>
          </a:xfrm>
        </p:spPr>
        <p:txBody>
          <a:bodyPr anchor="ctr"/>
          <a:lstStyle/>
          <a:p>
            <a:r>
              <a:rPr lang="en-US" sz="2000" dirty="0" smtClean="0"/>
              <a:t>Youth obesity declines In school districts where we invested in CPPW.</a:t>
            </a:r>
            <a:br>
              <a:rPr lang="en-US" sz="2000" dirty="0" smtClean="0"/>
            </a:br>
            <a:endParaRPr lang="en-US" sz="2000" dirty="0"/>
          </a:p>
        </p:txBody>
      </p:sp>
      <p:pic>
        <p:nvPicPr>
          <p:cNvPr id="4" name="Picture 2" descr="Line graph showing the decline of youth obesity in CPPW school distric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5" y="-21771"/>
            <a:ext cx="915352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54992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rmAutofit/>
          </a:bodyPr>
          <a:lstStyle/>
          <a:p>
            <a:pPr algn="l"/>
            <a:r>
              <a:rPr lang="en-US" sz="4000" b="1" dirty="0" smtClean="0">
                <a:solidFill>
                  <a:schemeClr val="bg1"/>
                </a:solidFill>
                <a:latin typeface="Verdana" pitchFamily="34" charset="0"/>
                <a:ea typeface="Verdana" pitchFamily="34" charset="0"/>
                <a:cs typeface="Verdana" pitchFamily="34" charset="0"/>
              </a:rPr>
              <a:t>Success Factors -1</a:t>
            </a:r>
            <a:endParaRPr lang="en-US" sz="4000" b="1" dirty="0">
              <a:solidFill>
                <a:schemeClr val="bg1"/>
              </a:solidFill>
              <a:latin typeface="Verdana" pitchFamily="34" charset="0"/>
              <a:ea typeface="Verdana" pitchFamily="34" charset="0"/>
              <a:cs typeface="Verdana" pitchFamily="34" charset="0"/>
            </a:endParaRPr>
          </a:p>
        </p:txBody>
      </p:sp>
      <p:sp>
        <p:nvSpPr>
          <p:cNvPr id="3" name="Text Placeholder 2"/>
          <p:cNvSpPr>
            <a:spLocks noGrp="1"/>
          </p:cNvSpPr>
          <p:nvPr>
            <p:ph type="body" sz="half" idx="1"/>
          </p:nvPr>
        </p:nvSpPr>
        <p:spPr>
          <a:xfrm>
            <a:off x="419100" y="1752600"/>
            <a:ext cx="8305800" cy="4068763"/>
          </a:xfrm>
        </p:spPr>
        <p:txBody>
          <a:bodyPr>
            <a:noAutofit/>
          </a:bodyPr>
          <a:lstStyle/>
          <a:p>
            <a:r>
              <a:rPr lang="en-US" dirty="0" smtClean="0">
                <a:solidFill>
                  <a:srgbClr val="007681"/>
                </a:solidFill>
                <a:latin typeface="Calibri" pitchFamily="34" charset="0"/>
              </a:rPr>
              <a:t>Policy</a:t>
            </a:r>
            <a:r>
              <a:rPr lang="en-US" dirty="0">
                <a:solidFill>
                  <a:srgbClr val="007681"/>
                </a:solidFill>
                <a:latin typeface="Calibri" pitchFamily="34" charset="0"/>
              </a:rPr>
              <a:t>, systems and </a:t>
            </a:r>
            <a:r>
              <a:rPr lang="en-US" dirty="0" smtClean="0">
                <a:solidFill>
                  <a:srgbClr val="007681"/>
                </a:solidFill>
                <a:latin typeface="Calibri" pitchFamily="34" charset="0"/>
              </a:rPr>
              <a:t>organizational </a:t>
            </a:r>
            <a:r>
              <a:rPr lang="en-US" dirty="0">
                <a:solidFill>
                  <a:srgbClr val="007681"/>
                </a:solidFill>
                <a:latin typeface="Calibri" pitchFamily="34" charset="0"/>
              </a:rPr>
              <a:t>change to promote healthy </a:t>
            </a:r>
            <a:r>
              <a:rPr lang="en-US" dirty="0" smtClean="0">
                <a:solidFill>
                  <a:srgbClr val="007681"/>
                </a:solidFill>
                <a:latin typeface="Calibri" pitchFamily="34" charset="0"/>
              </a:rPr>
              <a:t>environments and determinants </a:t>
            </a:r>
            <a:r>
              <a:rPr lang="en-US" dirty="0">
                <a:solidFill>
                  <a:srgbClr val="007681"/>
                </a:solidFill>
                <a:latin typeface="Calibri" pitchFamily="34" charset="0"/>
              </a:rPr>
              <a:t>of health</a:t>
            </a:r>
          </a:p>
          <a:p>
            <a:r>
              <a:rPr lang="en-US" dirty="0" smtClean="0">
                <a:solidFill>
                  <a:srgbClr val="007681"/>
                </a:solidFill>
                <a:latin typeface="Calibri" pitchFamily="34" charset="0"/>
              </a:rPr>
              <a:t>Lasting </a:t>
            </a:r>
            <a:r>
              <a:rPr lang="en-US" dirty="0">
                <a:solidFill>
                  <a:srgbClr val="007681"/>
                </a:solidFill>
                <a:latin typeface="Calibri" pitchFamily="34" charset="0"/>
              </a:rPr>
              <a:t>relationships with </a:t>
            </a:r>
            <a:r>
              <a:rPr lang="en-US" dirty="0" smtClean="0">
                <a:solidFill>
                  <a:srgbClr val="007681"/>
                </a:solidFill>
                <a:latin typeface="Calibri" pitchFamily="34" charset="0"/>
              </a:rPr>
              <a:t>partners from multiple </a:t>
            </a:r>
            <a:r>
              <a:rPr lang="en-US" dirty="0">
                <a:solidFill>
                  <a:srgbClr val="007681"/>
                </a:solidFill>
                <a:latin typeface="Calibri" pitchFamily="34" charset="0"/>
              </a:rPr>
              <a:t>sectors to support PSE change</a:t>
            </a:r>
          </a:p>
          <a:p>
            <a:pPr lvl="1"/>
            <a:r>
              <a:rPr lang="en-US" dirty="0" smtClean="0">
                <a:solidFill>
                  <a:srgbClr val="007681"/>
                </a:solidFill>
                <a:latin typeface="Calibri" pitchFamily="34" charset="0"/>
              </a:rPr>
              <a:t>Schools, childcare, hospitals, local government, farmers, churches, and more</a:t>
            </a:r>
          </a:p>
          <a:p>
            <a:pPr lvl="1"/>
            <a:r>
              <a:rPr lang="en-US" dirty="0" smtClean="0">
                <a:solidFill>
                  <a:srgbClr val="007681"/>
                </a:solidFill>
                <a:latin typeface="Calibri" pitchFamily="34" charset="0"/>
              </a:rPr>
              <a:t>Technical </a:t>
            </a:r>
            <a:r>
              <a:rPr lang="en-US" dirty="0">
                <a:solidFill>
                  <a:srgbClr val="007681"/>
                </a:solidFill>
                <a:latin typeface="Calibri" pitchFamily="34" charset="0"/>
              </a:rPr>
              <a:t>Assistance</a:t>
            </a:r>
          </a:p>
          <a:p>
            <a:pPr lvl="1"/>
            <a:r>
              <a:rPr lang="en-US" dirty="0">
                <a:solidFill>
                  <a:srgbClr val="007681"/>
                </a:solidFill>
                <a:latin typeface="Calibri" pitchFamily="34" charset="0"/>
              </a:rPr>
              <a:t>Funding (re-granting</a:t>
            </a:r>
            <a:r>
              <a:rPr lang="en-US" dirty="0" smtClean="0">
                <a:solidFill>
                  <a:srgbClr val="007681"/>
                </a:solidFill>
                <a:latin typeface="Calibri" pitchFamily="34" charset="0"/>
              </a:rPr>
              <a:t>)</a:t>
            </a:r>
            <a:endParaRPr lang="en-US" dirty="0">
              <a:solidFill>
                <a:srgbClr val="007681"/>
              </a:solidFill>
              <a:latin typeface="Calibri" pitchFamily="34" charset="0"/>
            </a:endParaRPr>
          </a:p>
        </p:txBody>
      </p:sp>
    </p:spTree>
    <p:extLst>
      <p:ext uri="{BB962C8B-B14F-4D97-AF65-F5344CB8AC3E}">
        <p14:creationId xmlns:p14="http://schemas.microsoft.com/office/powerpoint/2010/main" val="117982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Tracking the Nation’s Progress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1524000" y="1371600"/>
            <a:ext cx="7620000" cy="5105400"/>
          </a:xfrm>
        </p:spPr>
        <p:txBody>
          <a:bodyPr/>
          <a:lstStyle/>
          <a:p>
            <a:pPr>
              <a:spcBef>
                <a:spcPts val="0"/>
              </a:spcBef>
            </a:pPr>
            <a:r>
              <a:rPr lang="en-US" sz="2200" dirty="0" smtClean="0">
                <a:latin typeface="Tahoma" panose="020B0604030504040204" pitchFamily="34" charset="0"/>
                <a:ea typeface="Tahoma" panose="020B0604030504040204" pitchFamily="34" charset="0"/>
                <a:cs typeface="Tahoma" panose="020B0604030504040204" pitchFamily="34" charset="0"/>
              </a:rPr>
              <a:t>31 </a:t>
            </a:r>
            <a:r>
              <a:rPr lang="en-US" sz="2200" dirty="0">
                <a:latin typeface="Tahoma" panose="020B0604030504040204" pitchFamily="34" charset="0"/>
                <a:ea typeface="Tahoma" panose="020B0604030504040204" pitchFamily="34" charset="0"/>
                <a:cs typeface="Tahoma" panose="020B0604030504040204" pitchFamily="34" charset="0"/>
              </a:rPr>
              <a:t>HP2020 Measurable Nutrition and Weight Status </a:t>
            </a:r>
            <a:r>
              <a:rPr lang="en-US" sz="2200" dirty="0" smtClean="0">
                <a:latin typeface="Tahoma" panose="020B0604030504040204" pitchFamily="34" charset="0"/>
                <a:ea typeface="Tahoma" panose="020B0604030504040204" pitchFamily="34" charset="0"/>
                <a:cs typeface="Tahoma" panose="020B0604030504040204" pitchFamily="34" charset="0"/>
              </a:rPr>
              <a:t>Objectives:</a:t>
            </a:r>
          </a:p>
          <a:p>
            <a:pPr>
              <a:spcBef>
                <a:spcPts val="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0"/>
              </a:spcBef>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0"/>
              </a:spcBef>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600"/>
              </a:spcBef>
            </a:pPr>
            <a:r>
              <a:rPr lang="en-US" sz="2200" dirty="0" smtClean="0">
                <a:latin typeface="Tahoma" panose="020B0604030504040204" pitchFamily="34" charset="0"/>
                <a:ea typeface="Tahoma" panose="020B0604030504040204" pitchFamily="34" charset="0"/>
                <a:cs typeface="Tahoma" panose="020B0604030504040204" pitchFamily="34" charset="0"/>
              </a:rPr>
              <a:t>25 HP2020 Measurable Physical Activity Objectives:</a:t>
            </a:r>
          </a:p>
          <a:p>
            <a:pPr marL="346075" lvl="1" indent="0">
              <a:spcBef>
                <a:spcPts val="0"/>
              </a:spcBef>
              <a:spcAft>
                <a:spcPts val="200"/>
              </a:spcAft>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16"/>
          <p:cNvSpPr txBox="1">
            <a:spLocks/>
          </p:cNvSpPr>
          <p:nvPr/>
        </p:nvSpPr>
        <p:spPr bwMode="auto">
          <a:xfrm>
            <a:off x="1295400" y="6172200"/>
            <a:ext cx="7772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000" kern="0" dirty="0" smtClean="0">
                <a:solidFill>
                  <a:srgbClr val="000000"/>
                </a:solidFill>
                <a:latin typeface="Tahoma" pitchFamily="34" charset="0"/>
                <a:ea typeface="Tahoma" pitchFamily="34" charset="0"/>
                <a:cs typeface="Tahoma" pitchFamily="34" charset="0"/>
              </a:rPr>
              <a:t>NOTES: The </a:t>
            </a:r>
            <a:r>
              <a:rPr lang="en-US" sz="1000" kern="0" dirty="0">
                <a:solidFill>
                  <a:srgbClr val="000000"/>
                </a:solidFill>
                <a:latin typeface="Tahoma" pitchFamily="34" charset="0"/>
                <a:ea typeface="Tahoma" pitchFamily="34" charset="0"/>
                <a:cs typeface="Tahoma" pitchFamily="34" charset="0"/>
              </a:rPr>
              <a:t>NWS Topic Area </a:t>
            </a:r>
            <a:r>
              <a:rPr lang="en-US" sz="1000" kern="0" dirty="0" smtClean="0">
                <a:solidFill>
                  <a:srgbClr val="000000"/>
                </a:solidFill>
                <a:latin typeface="Tahoma" pitchFamily="34" charset="0"/>
                <a:ea typeface="Tahoma" pitchFamily="34" charset="0"/>
                <a:cs typeface="Tahoma" pitchFamily="34" charset="0"/>
              </a:rPr>
              <a:t>contains </a:t>
            </a:r>
            <a:r>
              <a:rPr lang="en-US" sz="1000" kern="0" dirty="0">
                <a:solidFill>
                  <a:srgbClr val="000000"/>
                </a:solidFill>
                <a:latin typeface="Tahoma" pitchFamily="34" charset="0"/>
                <a:ea typeface="Tahoma" pitchFamily="34" charset="0"/>
                <a:cs typeface="Tahoma" pitchFamily="34" charset="0"/>
              </a:rPr>
              <a:t>7 </a:t>
            </a:r>
            <a:r>
              <a:rPr lang="en-US" sz="1000" kern="0" dirty="0" smtClean="0">
                <a:solidFill>
                  <a:srgbClr val="000000"/>
                </a:solidFill>
                <a:latin typeface="Tahoma" pitchFamily="34" charset="0"/>
                <a:ea typeface="Tahoma" pitchFamily="34" charset="0"/>
                <a:cs typeface="Tahoma" pitchFamily="34" charset="0"/>
              </a:rPr>
              <a:t> Developmental </a:t>
            </a:r>
            <a:r>
              <a:rPr lang="en-US" sz="1000" kern="0" dirty="0">
                <a:solidFill>
                  <a:srgbClr val="000000"/>
                </a:solidFill>
                <a:latin typeface="Tahoma" pitchFamily="34" charset="0"/>
                <a:ea typeface="Tahoma" pitchFamily="34" charset="0"/>
                <a:cs typeface="Tahoma" pitchFamily="34" charset="0"/>
              </a:rPr>
              <a:t>objectives. The PA Topic Area contains 1 Informational objective </a:t>
            </a:r>
            <a:r>
              <a:rPr lang="en-US" sz="1000" kern="0" dirty="0" smtClean="0">
                <a:solidFill>
                  <a:srgbClr val="000000"/>
                </a:solidFill>
                <a:latin typeface="Tahoma" pitchFamily="34" charset="0"/>
                <a:ea typeface="Tahoma" pitchFamily="34" charset="0"/>
                <a:cs typeface="Tahoma" pitchFamily="34" charset="0"/>
              </a:rPr>
              <a:t>and 10 Developmental </a:t>
            </a:r>
            <a:r>
              <a:rPr lang="en-US" sz="1000" kern="0" dirty="0">
                <a:solidFill>
                  <a:srgbClr val="000000"/>
                </a:solidFill>
                <a:latin typeface="Tahoma" pitchFamily="34" charset="0"/>
                <a:ea typeface="Tahoma" pitchFamily="34" charset="0"/>
                <a:cs typeface="Tahoma" pitchFamily="34" charset="0"/>
              </a:rPr>
              <a:t>objectives. </a:t>
            </a:r>
            <a:r>
              <a:rPr lang="en-US" sz="1000" kern="0" dirty="0" smtClean="0">
                <a:solidFill>
                  <a:srgbClr val="000000"/>
                </a:solidFill>
                <a:latin typeface="Tahoma" pitchFamily="34" charset="0"/>
                <a:ea typeface="Tahoma" pitchFamily="34" charset="0"/>
                <a:cs typeface="Tahoma" pitchFamily="34" charset="0"/>
              </a:rPr>
              <a:t>Measurable objectives defined as having at least one data point currently available, or a baseline, and anticipate additional data points throughout the decade to track progress. Informational objectives are also measurable objectives, however, they do not have a target associated with their data. Developmental objectives lack baseline data and targets</a:t>
            </a:r>
            <a:r>
              <a:rPr lang="en-US" altLang="en-US" sz="1000" kern="0" dirty="0" smtClean="0">
                <a:solidFill>
                  <a:srgbClr val="000000"/>
                </a:solidFill>
              </a:rPr>
              <a:t>.</a:t>
            </a:r>
          </a:p>
          <a:p>
            <a:pPr marL="0" indent="0">
              <a:buFont typeface="Arial" pitchFamily="34" charset="0"/>
              <a:buNone/>
            </a:pPr>
            <a:endParaRPr lang="en-US" sz="1000" kern="0" dirty="0">
              <a:solidFill>
                <a:srgbClr val="000000"/>
              </a:solidFill>
              <a:latin typeface="Tahoma" pitchFamily="34" charset="0"/>
              <a:ea typeface="Tahoma" pitchFamily="34" charset="0"/>
              <a:cs typeface="Tahoma" pitchFamily="34" charset="0"/>
            </a:endParaRPr>
          </a:p>
        </p:txBody>
      </p:sp>
      <p:sp>
        <p:nvSpPr>
          <p:cNvPr id="4" name="Oval 3" descr="dark green traffic light circle"/>
          <p:cNvSpPr/>
          <p:nvPr/>
        </p:nvSpPr>
        <p:spPr bwMode="auto">
          <a:xfrm>
            <a:off x="2133600" y="2209800"/>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6" name="Oval 5" descr="light green traffic light circle"/>
          <p:cNvSpPr/>
          <p:nvPr/>
        </p:nvSpPr>
        <p:spPr bwMode="auto">
          <a:xfrm>
            <a:off x="2133600" y="2529840"/>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7" name="Oval 6" descr="yellow traffic light circle&#10;"/>
          <p:cNvSpPr/>
          <p:nvPr/>
        </p:nvSpPr>
        <p:spPr bwMode="auto">
          <a:xfrm>
            <a:off x="2133600" y="2895600"/>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9" name="Oval 8" descr="red traffic light circle"/>
          <p:cNvSpPr/>
          <p:nvPr/>
        </p:nvSpPr>
        <p:spPr bwMode="auto">
          <a:xfrm>
            <a:off x="2133600" y="3276600"/>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10" name="Oval 9" descr="grey traffic light circle"/>
          <p:cNvSpPr/>
          <p:nvPr/>
        </p:nvSpPr>
        <p:spPr bwMode="auto">
          <a:xfrm>
            <a:off x="2130552" y="3627120"/>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11" name="Oval 10" descr="dark green traffic light circle&#10;"/>
          <p:cNvSpPr/>
          <p:nvPr/>
        </p:nvSpPr>
        <p:spPr bwMode="auto">
          <a:xfrm>
            <a:off x="2133600" y="4440148"/>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12" name="Oval 11" descr="light green traffic light circle"/>
          <p:cNvSpPr/>
          <p:nvPr/>
        </p:nvSpPr>
        <p:spPr bwMode="auto">
          <a:xfrm>
            <a:off x="2133600" y="4800600"/>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13" name="Oval 12" descr="yellow traffic light circle"/>
          <p:cNvSpPr/>
          <p:nvPr/>
        </p:nvSpPr>
        <p:spPr bwMode="auto">
          <a:xfrm>
            <a:off x="2133600" y="5136222"/>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14" name="Oval 13" descr="red traffic light circle"/>
          <p:cNvSpPr/>
          <p:nvPr/>
        </p:nvSpPr>
        <p:spPr bwMode="auto">
          <a:xfrm>
            <a:off x="2133600" y="5468112"/>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15" name="Oval 14" descr="gray traffic light circle"/>
          <p:cNvSpPr/>
          <p:nvPr/>
        </p:nvSpPr>
        <p:spPr bwMode="auto">
          <a:xfrm>
            <a:off x="2133600" y="5833872"/>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1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Tahoma" panose="020B0604030504040204" pitchFamily="34" charset="0"/>
                <a:ea typeface="Tahoma" panose="020B0604030504040204" pitchFamily="34" charset="0"/>
                <a:cs typeface="Tahoma" panose="020B0604030504040204" pitchFamily="34" charset="0"/>
              </a:rPr>
              <a:pPr algn="r">
                <a:defRPr/>
              </a:pPr>
              <a:t>9</a:t>
            </a:fld>
            <a:endParaRPr lang="en-US" sz="1200" dirty="0">
              <a:solidFill>
                <a:srgbClr val="898989"/>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descr="Table accompanying traffic light circles to describe progress for Nutrician and Weight Status objectives over all."/>
          <p:cNvGraphicFramePr>
            <a:graphicFrameLocks noGrp="1"/>
          </p:cNvGraphicFramePr>
          <p:nvPr>
            <p:extLst>
              <p:ext uri="{D42A27DB-BD31-4B8C-83A1-F6EECF244321}">
                <p14:modId xmlns:p14="http://schemas.microsoft.com/office/powerpoint/2010/main" val="474786957"/>
              </p:ext>
            </p:extLst>
          </p:nvPr>
        </p:nvGraphicFramePr>
        <p:xfrm>
          <a:off x="2438400" y="2133600"/>
          <a:ext cx="4953000" cy="1798320"/>
        </p:xfrm>
        <a:graphic>
          <a:graphicData uri="http://schemas.openxmlformats.org/drawingml/2006/table">
            <a:tbl>
              <a:tblPr firstRow="1" bandRow="1">
                <a:tableStyleId>{5C22544A-7EE6-4342-B048-85BDC9FD1C3A}</a:tableStyleId>
              </a:tblPr>
              <a:tblGrid>
                <a:gridCol w="533400"/>
                <a:gridCol w="4419600"/>
              </a:tblGrid>
              <a:tr h="314960">
                <a:tc>
                  <a:txBody>
                    <a:bodyPr/>
                    <a:lstStyle/>
                    <a:p>
                      <a:pPr algn="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en-US"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 met</a:t>
                      </a:r>
                    </a:p>
                  </a:txBody>
                  <a:tcPr marT="0" marB="0">
                    <a:noFill/>
                  </a:tcPr>
                </a:tc>
              </a:tr>
              <a:tr h="370840">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7</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370840">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14</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370840">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0</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Getting worse</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70840">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9</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a:spcAft>
                          <a:spcPts val="1200"/>
                        </a:spcAft>
                      </a:pPr>
                      <a:r>
                        <a:rPr lang="en-US" sz="20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graphicFrame>
        <p:nvGraphicFramePr>
          <p:cNvPr id="17" name="Table 16" descr="Tabel accomanying traffic light circles to indicate progress for the Physical Activity topic area"/>
          <p:cNvGraphicFramePr>
            <a:graphicFrameLocks noGrp="1"/>
          </p:cNvGraphicFramePr>
          <p:nvPr>
            <p:extLst>
              <p:ext uri="{D42A27DB-BD31-4B8C-83A1-F6EECF244321}">
                <p14:modId xmlns:p14="http://schemas.microsoft.com/office/powerpoint/2010/main" val="1256534850"/>
              </p:ext>
            </p:extLst>
          </p:nvPr>
        </p:nvGraphicFramePr>
        <p:xfrm>
          <a:off x="2438400" y="4373880"/>
          <a:ext cx="4876800" cy="1798320"/>
        </p:xfrm>
        <a:graphic>
          <a:graphicData uri="http://schemas.openxmlformats.org/drawingml/2006/table">
            <a:tbl>
              <a:tblPr firstRow="1" bandRow="1">
                <a:tableStyleId>{5C22544A-7EE6-4342-B048-85BDC9FD1C3A}</a:tableStyleId>
              </a:tblPr>
              <a:tblGrid>
                <a:gridCol w="533400"/>
                <a:gridCol w="4343400"/>
              </a:tblGrid>
              <a:tr h="314960">
                <a:tc>
                  <a:txBody>
                    <a:bodyPr/>
                    <a:lstStyle/>
                    <a:p>
                      <a:pPr algn="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5</a:t>
                      </a:r>
                      <a:endParaRPr lang="en-US"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Targets met</a:t>
                      </a:r>
                    </a:p>
                  </a:txBody>
                  <a:tcPr marT="0" marB="0">
                    <a:noFill/>
                  </a:tcPr>
                </a:tc>
              </a:tr>
              <a:tr h="370840">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370840">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6</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370840">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Getting worse</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70840">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12</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spTree>
    <p:extLst>
      <p:ext uri="{BB962C8B-B14F-4D97-AF65-F5344CB8AC3E}">
        <p14:creationId xmlns:p14="http://schemas.microsoft.com/office/powerpoint/2010/main" val="23080365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Success Factors </a:t>
            </a:r>
            <a:r>
              <a:rPr lang="en-US" sz="4000" dirty="0" smtClean="0"/>
              <a:t>- 2</a:t>
            </a:r>
            <a:endParaRPr lang="en-US" sz="4000" dirty="0"/>
          </a:p>
        </p:txBody>
      </p:sp>
      <p:sp>
        <p:nvSpPr>
          <p:cNvPr id="6" name="Text Placeholder 5"/>
          <p:cNvSpPr>
            <a:spLocks noGrp="1"/>
          </p:cNvSpPr>
          <p:nvPr>
            <p:ph type="body" sz="half" idx="1"/>
          </p:nvPr>
        </p:nvSpPr>
        <p:spPr>
          <a:xfrm>
            <a:off x="457200" y="2057400"/>
            <a:ext cx="5486400" cy="4068763"/>
          </a:xfrm>
        </p:spPr>
        <p:txBody>
          <a:bodyPr/>
          <a:lstStyle/>
          <a:p>
            <a:r>
              <a:rPr lang="en-US" dirty="0">
                <a:latin typeface="Calibri" pitchFamily="34" charset="0"/>
              </a:rPr>
              <a:t>Community engagement </a:t>
            </a:r>
            <a:endParaRPr lang="en-US" dirty="0" smtClean="0">
              <a:latin typeface="Calibri" pitchFamily="34" charset="0"/>
            </a:endParaRPr>
          </a:p>
          <a:p>
            <a:r>
              <a:rPr lang="en-US" dirty="0" smtClean="0">
                <a:latin typeface="Calibri" pitchFamily="34" charset="0"/>
              </a:rPr>
              <a:t>Funding </a:t>
            </a:r>
            <a:r>
              <a:rPr lang="en-US" dirty="0">
                <a:latin typeface="Calibri" pitchFamily="34" charset="0"/>
              </a:rPr>
              <a:t>directly at local level</a:t>
            </a:r>
          </a:p>
          <a:p>
            <a:r>
              <a:rPr lang="en-US" dirty="0">
                <a:latin typeface="Calibri" pitchFamily="34" charset="0"/>
              </a:rPr>
              <a:t>Strong backbone organization to </a:t>
            </a:r>
            <a:r>
              <a:rPr lang="en-US" dirty="0" smtClean="0">
                <a:latin typeface="Calibri" pitchFamily="34" charset="0"/>
              </a:rPr>
              <a:t>convene </a:t>
            </a:r>
            <a:r>
              <a:rPr lang="en-US" dirty="0">
                <a:latin typeface="Calibri" pitchFamily="34" charset="0"/>
              </a:rPr>
              <a:t>and manage </a:t>
            </a:r>
          </a:p>
          <a:p>
            <a:r>
              <a:rPr lang="en-US" dirty="0">
                <a:latin typeface="Calibri" pitchFamily="34" charset="0"/>
              </a:rPr>
              <a:t>Health equity lens</a:t>
            </a:r>
          </a:p>
          <a:p>
            <a:r>
              <a:rPr lang="en-US" dirty="0">
                <a:latin typeface="Calibri" pitchFamily="34" charset="0"/>
              </a:rPr>
              <a:t>Sufficient per capita funding to </a:t>
            </a:r>
            <a:r>
              <a:rPr lang="en-US" dirty="0" smtClean="0">
                <a:latin typeface="Calibri" pitchFamily="34" charset="0"/>
              </a:rPr>
              <a:t>accelerate </a:t>
            </a:r>
            <a:r>
              <a:rPr lang="en-US" dirty="0">
                <a:latin typeface="Calibri" pitchFamily="34" charset="0"/>
              </a:rPr>
              <a:t>change</a:t>
            </a:r>
          </a:p>
          <a:p>
            <a:endParaRPr lang="en-US" dirty="0"/>
          </a:p>
        </p:txBody>
      </p:sp>
      <p:pic>
        <p:nvPicPr>
          <p:cNvPr id="1250306" name="Picture 1" descr="Description: equalityvequity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86000"/>
            <a:ext cx="30519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004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idx="4294967295"/>
          </p:nvPr>
        </p:nvSpPr>
        <p:spPr>
          <a:xfrm>
            <a:off x="152400" y="457200"/>
            <a:ext cx="8229600" cy="762000"/>
          </a:xfrm>
        </p:spPr>
        <p:txBody>
          <a:bodyPr/>
          <a:lstStyle/>
          <a:p>
            <a:r>
              <a:rPr lang="en-US" dirty="0" smtClean="0"/>
              <a:t>Community Engagement</a:t>
            </a:r>
          </a:p>
        </p:txBody>
      </p:sp>
      <p:grpSp>
        <p:nvGrpSpPr>
          <p:cNvPr id="2" name="Group 1" descr="photo collage"/>
          <p:cNvGrpSpPr/>
          <p:nvPr/>
        </p:nvGrpSpPr>
        <p:grpSpPr>
          <a:xfrm>
            <a:off x="-152400" y="1290357"/>
            <a:ext cx="9458324" cy="5582487"/>
            <a:chOff x="0" y="1618727"/>
            <a:chExt cx="9153217" cy="5239273"/>
          </a:xfrm>
        </p:grpSpPr>
        <p:pic>
          <p:nvPicPr>
            <p:cNvPr id="221190" name="Picture 0" descr="students on parade supporting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8413"/>
              <a:ext cx="506730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pic>
          <p:nvPicPr>
            <p:cNvPr id="221191" name="Picture 7" descr="Adults attending a workshop working on quality improv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5" y="1618727"/>
              <a:ext cx="7512460" cy="218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192" name="Picture 8" descr="Students and adults looking at a proj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454" y="3808413"/>
              <a:ext cx="4231546" cy="30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195" name="Picture 11" descr="reporting from a working session on how parents and school can work togeth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671" y="1623460"/>
              <a:ext cx="4231546" cy="307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8275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idx="4294967295"/>
          </p:nvPr>
        </p:nvSpPr>
        <p:spPr>
          <a:xfrm>
            <a:off x="152400" y="-10633"/>
            <a:ext cx="7772400" cy="1600200"/>
          </a:xfrm>
        </p:spPr>
        <p:txBody>
          <a:bodyPr anchor="ctr"/>
          <a:lstStyle/>
          <a:p>
            <a:r>
              <a:rPr lang="en-US" sz="4000" dirty="0" smtClean="0"/>
              <a:t>Challenge</a:t>
            </a:r>
            <a:r>
              <a:rPr lang="en-US" sz="4400" dirty="0" smtClean="0"/>
              <a:t>s</a:t>
            </a:r>
            <a:endParaRPr lang="en-US" sz="4800" dirty="0"/>
          </a:p>
        </p:txBody>
      </p:sp>
      <p:sp>
        <p:nvSpPr>
          <p:cNvPr id="313347" name="Content Placeholder 2"/>
          <p:cNvSpPr>
            <a:spLocks noGrp="1"/>
          </p:cNvSpPr>
          <p:nvPr>
            <p:ph idx="4294967295"/>
          </p:nvPr>
        </p:nvSpPr>
        <p:spPr>
          <a:xfrm>
            <a:off x="381000" y="1828800"/>
            <a:ext cx="8382000" cy="4114800"/>
          </a:xfrm>
        </p:spPr>
        <p:txBody>
          <a:bodyPr/>
          <a:lstStyle/>
          <a:p>
            <a:pPr>
              <a:spcAft>
                <a:spcPts val="600"/>
              </a:spcAft>
            </a:pPr>
            <a:r>
              <a:rPr lang="en-US" sz="2400" dirty="0">
                <a:latin typeface="Calibri" pitchFamily="34" charset="0"/>
              </a:rPr>
              <a:t>Time frame: </a:t>
            </a:r>
            <a:r>
              <a:rPr lang="en-US" sz="2400" dirty="0" smtClean="0">
                <a:latin typeface="Calibri" pitchFamily="34" charset="0"/>
              </a:rPr>
              <a:t>it takes 5-10 years (for community transformation)</a:t>
            </a:r>
          </a:p>
          <a:p>
            <a:pPr>
              <a:spcAft>
                <a:spcPts val="600"/>
              </a:spcAft>
            </a:pPr>
            <a:r>
              <a:rPr lang="en-US" sz="2400" dirty="0" smtClean="0">
                <a:latin typeface="Calibri" pitchFamily="34" charset="0"/>
              </a:rPr>
              <a:t>Need to show early wins</a:t>
            </a:r>
            <a:endParaRPr lang="en-US" sz="2400" dirty="0">
              <a:latin typeface="Calibri" pitchFamily="34" charset="0"/>
            </a:endParaRPr>
          </a:p>
          <a:p>
            <a:pPr>
              <a:spcAft>
                <a:spcPts val="600"/>
              </a:spcAft>
            </a:pPr>
            <a:r>
              <a:rPr lang="en-US" sz="2400" dirty="0" smtClean="0">
                <a:latin typeface="Calibri" pitchFamily="34" charset="0"/>
              </a:rPr>
              <a:t>Capacity </a:t>
            </a:r>
            <a:r>
              <a:rPr lang="en-US" sz="2400" dirty="0">
                <a:latin typeface="Calibri" pitchFamily="34" charset="0"/>
              </a:rPr>
              <a:t>for facilitating PSE </a:t>
            </a:r>
            <a:r>
              <a:rPr lang="en-US" sz="2400" dirty="0" smtClean="0">
                <a:latin typeface="Calibri" pitchFamily="34" charset="0"/>
              </a:rPr>
              <a:t>change</a:t>
            </a:r>
          </a:p>
          <a:p>
            <a:pPr>
              <a:spcAft>
                <a:spcPts val="600"/>
              </a:spcAft>
            </a:pPr>
            <a:r>
              <a:rPr lang="en-US" sz="2400" dirty="0" smtClean="0">
                <a:latin typeface="Calibri" pitchFamily="34" charset="0"/>
              </a:rPr>
              <a:t>Lack of data to identify gaps in PSE and monitor progress</a:t>
            </a:r>
          </a:p>
          <a:p>
            <a:pPr>
              <a:spcAft>
                <a:spcPts val="600"/>
              </a:spcAft>
            </a:pPr>
            <a:r>
              <a:rPr lang="en-US" sz="2400" dirty="0" smtClean="0">
                <a:latin typeface="Calibri" pitchFamily="34" charset="0"/>
              </a:rPr>
              <a:t>Insufficient intensity of evaluation</a:t>
            </a:r>
          </a:p>
          <a:p>
            <a:pPr>
              <a:spcAft>
                <a:spcPts val="600"/>
              </a:spcAft>
            </a:pPr>
            <a:r>
              <a:rPr lang="en-US" sz="2400" dirty="0" smtClean="0">
                <a:latin typeface="Calibri" pitchFamily="34" charset="0"/>
              </a:rPr>
              <a:t>Siloed funding streams hamper integration of local work</a:t>
            </a:r>
          </a:p>
          <a:p>
            <a:pPr>
              <a:spcAft>
                <a:spcPts val="600"/>
              </a:spcAft>
            </a:pPr>
            <a:r>
              <a:rPr lang="en-US" sz="2400" dirty="0" smtClean="0">
                <a:latin typeface="Calibri" pitchFamily="34" charset="0"/>
              </a:rPr>
              <a:t>Differences in funder and local priorities</a:t>
            </a:r>
          </a:p>
          <a:p>
            <a:pPr>
              <a:spcAft>
                <a:spcPts val="600"/>
              </a:spcAft>
            </a:pPr>
            <a:r>
              <a:rPr lang="en-US" sz="2400" dirty="0" smtClean="0">
                <a:latin typeface="Calibri" pitchFamily="34" charset="0"/>
              </a:rPr>
              <a:t>Staying focused – so much to do</a:t>
            </a:r>
          </a:p>
          <a:p>
            <a:endParaRPr lang="en-US" dirty="0" smtClean="0">
              <a:latin typeface="Calibri" pitchFamily="34" charset="0"/>
            </a:endParaRPr>
          </a:p>
          <a:p>
            <a:endParaRPr lang="en-US" dirty="0">
              <a:latin typeface="Calibri" pitchFamily="34" charset="0"/>
            </a:endParaRPr>
          </a:p>
        </p:txBody>
      </p:sp>
    </p:spTree>
    <p:extLst>
      <p:ext uri="{BB962C8B-B14F-4D97-AF65-F5344CB8AC3E}">
        <p14:creationId xmlns:p14="http://schemas.microsoft.com/office/powerpoint/2010/main" val="193806031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idx="4294967295"/>
          </p:nvPr>
        </p:nvSpPr>
        <p:spPr>
          <a:xfrm>
            <a:off x="152400" y="-10633"/>
            <a:ext cx="7772400" cy="1600200"/>
          </a:xfrm>
        </p:spPr>
        <p:txBody>
          <a:bodyPr anchor="ctr"/>
          <a:lstStyle/>
          <a:p>
            <a:r>
              <a:rPr lang="en-US" sz="2000" dirty="0" smtClean="0"/>
              <a:t>Sustain the work</a:t>
            </a:r>
            <a:br>
              <a:rPr lang="en-US" sz="2000" dirty="0" smtClean="0"/>
            </a:br>
            <a:endParaRPr lang="en-US" sz="2000" dirty="0"/>
          </a:p>
        </p:txBody>
      </p:sp>
      <p:pic>
        <p:nvPicPr>
          <p:cNvPr id="1254402" name="Picture 2" descr="Sustaining the work. This slide coveres 3 main areas, Healthcare reform, investing in prevention and finding win/wins across s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20612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rgbClr val="00AEC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7106" name="Title 3"/>
          <p:cNvSpPr>
            <a:spLocks noGrp="1"/>
          </p:cNvSpPr>
          <p:nvPr>
            <p:ph type="title" idx="4294967295"/>
          </p:nvPr>
        </p:nvSpPr>
        <p:spPr>
          <a:xfrm>
            <a:off x="0" y="457200"/>
            <a:ext cx="9169400" cy="908050"/>
          </a:xfrm>
        </p:spPr>
        <p:txBody>
          <a:bodyPr/>
          <a:lstStyle/>
          <a:p>
            <a:pPr algn="ctr" eaLnBrk="1" hangingPunct="1"/>
            <a:r>
              <a:rPr lang="en-US" sz="4800" b="1" dirty="0" smtClean="0">
                <a:latin typeface="Verdana" pitchFamily="34" charset="0"/>
                <a:ea typeface="Verdana" pitchFamily="34" charset="0"/>
                <a:cs typeface="Verdana" pitchFamily="34" charset="0"/>
              </a:rPr>
              <a:t>The End…Thanks </a:t>
            </a:r>
          </a:p>
        </p:txBody>
      </p:sp>
      <p:sp>
        <p:nvSpPr>
          <p:cNvPr id="5" name="Rectangle 4"/>
          <p:cNvSpPr/>
          <p:nvPr/>
        </p:nvSpPr>
        <p:spPr>
          <a:xfrm>
            <a:off x="2359695" y="6019800"/>
            <a:ext cx="4424609" cy="400110"/>
          </a:xfrm>
          <a:prstGeom prst="rect">
            <a:avLst/>
          </a:prstGeom>
        </p:spPr>
        <p:txBody>
          <a:bodyPr wrap="none">
            <a:spAutoFit/>
          </a:bodyPr>
          <a:lstStyle/>
          <a:p>
            <a:pPr algn="ctr" fontAlgn="base">
              <a:spcBef>
                <a:spcPct val="0"/>
              </a:spcBef>
              <a:spcAft>
                <a:spcPct val="0"/>
              </a:spcAft>
            </a:pPr>
            <a:r>
              <a:rPr lang="en-US" sz="2000" b="1" dirty="0">
                <a:solidFill>
                  <a:srgbClr val="007681"/>
                </a:solidFill>
              </a:rPr>
              <a:t>kingcounty.gov/health/</a:t>
            </a:r>
            <a:r>
              <a:rPr lang="en-US" sz="2000" b="1" dirty="0" err="1">
                <a:solidFill>
                  <a:srgbClr val="007681"/>
                </a:solidFill>
              </a:rPr>
              <a:t>cppw</a:t>
            </a:r>
            <a:endParaRPr lang="en-US" sz="2000" b="1" dirty="0">
              <a:solidFill>
                <a:srgbClr val="007681"/>
              </a:solidFill>
            </a:endParaRPr>
          </a:p>
        </p:txBody>
      </p:sp>
      <p:pic>
        <p:nvPicPr>
          <p:cNvPr id="7" name="Picture 2" descr="DSCN0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599" y="2133600"/>
            <a:ext cx="4622800" cy="3467100"/>
          </a:xfrm>
          <a:prstGeom prst="rect">
            <a:avLst/>
          </a:prstGeom>
          <a:solidFill>
            <a:srgbClr val="000000"/>
          </a:solidFill>
          <a:ln w="9525">
            <a:solidFill>
              <a:srgbClr val="000000"/>
            </a:solid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73820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sz="4400" dirty="0" smtClean="0">
                <a:latin typeface="Arial Black" panose="020B0A04020102020204" pitchFamily="34" charset="0"/>
                <a:ea typeface="ＭＳ Ｐゴシック" pitchFamily="34" charset="-128"/>
              </a:rPr>
              <a:t>Roundtable Discussion</a:t>
            </a:r>
            <a:r>
              <a:rPr lang="en-US" sz="2200" dirty="0" smtClean="0">
                <a:latin typeface="Arial Black" panose="020B0A04020102020204" pitchFamily="34" charset="0"/>
                <a:ea typeface="ＭＳ Ｐゴシック" pitchFamily="34" charset="-128"/>
              </a:rPr>
              <a:t/>
            </a:r>
            <a:br>
              <a:rPr lang="en-US" sz="2200" dirty="0" smtClean="0">
                <a:latin typeface="Arial Black" panose="020B0A04020102020204" pitchFamily="34" charset="0"/>
                <a:ea typeface="ＭＳ Ｐゴシック" pitchFamily="34" charset="-128"/>
              </a:rPr>
            </a:br>
            <a:r>
              <a:rPr lang="en-US" sz="2200" dirty="0" smtClean="0">
                <a:latin typeface="Arial Black" panose="020B0A04020102020204" pitchFamily="34" charset="0"/>
                <a:ea typeface="ＭＳ Ｐゴシック" pitchFamily="34" charset="-128"/>
              </a:rPr>
              <a:t>Please take a moment to </a:t>
            </a:r>
            <a:r>
              <a:rPr lang="en-US" sz="2200" smtClean="0">
                <a:latin typeface="Arial Black" panose="020B0A04020102020204" pitchFamily="34" charset="0"/>
                <a:ea typeface="ＭＳ Ｐゴシック" pitchFamily="34" charset="-128"/>
              </a:rPr>
              <a:t>fill out </a:t>
            </a:r>
            <a:r>
              <a:rPr lang="en-US" sz="2200" dirty="0" smtClean="0">
                <a:latin typeface="Arial Black" panose="020B0A04020102020204" pitchFamily="34" charset="0"/>
                <a:ea typeface="ＭＳ Ｐゴシック" pitchFamily="34" charset="-128"/>
              </a:rPr>
              <a:t>our brief survey </a:t>
            </a:r>
            <a:r>
              <a:rPr lang="en-US" sz="1600" dirty="0"/>
              <a:t/>
            </a:r>
            <a:br>
              <a:rPr lang="en-US" sz="1600" dirty="0"/>
            </a:br>
            <a:endParaRPr lang="en-US" sz="2200" dirty="0"/>
          </a:p>
        </p:txBody>
      </p:sp>
    </p:spTree>
    <p:extLst>
      <p:ext uri="{BB962C8B-B14F-4D97-AF65-F5344CB8AC3E}">
        <p14:creationId xmlns:p14="http://schemas.microsoft.com/office/powerpoint/2010/main" val="16531823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7546975" cy="609600"/>
          </a:xfrm>
        </p:spPr>
        <p:txBody>
          <a:bodyPr/>
          <a:lstStyle/>
          <a:p>
            <a:r>
              <a:rPr lang="en-US" dirty="0" smtClean="0">
                <a:cs typeface="Arial" pitchFamily="34" charset="0"/>
              </a:rPr>
              <a:t>LHI </a:t>
            </a:r>
            <a:r>
              <a:rPr lang="en-US" dirty="0" err="1" smtClean="0">
                <a:cs typeface="Arial" pitchFamily="34" charset="0"/>
              </a:rPr>
              <a:t>Infographic</a:t>
            </a:r>
            <a:r>
              <a:rPr lang="en-US" dirty="0" smtClean="0">
                <a:cs typeface="Arial" pitchFamily="34" charset="0"/>
              </a:rPr>
              <a:t> gallery </a:t>
            </a:r>
            <a:r>
              <a:rPr lang="en-US" dirty="0">
                <a:cs typeface="Arial" pitchFamily="34" charset="0"/>
              </a:rPr>
              <a:t/>
            </a:r>
            <a:br>
              <a:rPr lang="en-US" dirty="0">
                <a:cs typeface="Arial" pitchFamily="34" charset="0"/>
              </a:rPr>
            </a:br>
            <a:endParaRPr lang="en-US" dirty="0"/>
          </a:p>
        </p:txBody>
      </p:sp>
      <p:pic>
        <p:nvPicPr>
          <p:cNvPr id="2050" name="Picture 2" descr="screen capture of the infographic gallery on healthy people dot g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3115" cy="68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424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7546975" cy="609600"/>
          </a:xfrm>
        </p:spPr>
        <p:txBody>
          <a:bodyPr/>
          <a:lstStyle/>
          <a:p>
            <a:r>
              <a:rPr lang="en-US" dirty="0">
                <a:cs typeface="Arial" pitchFamily="34" charset="0"/>
              </a:rPr>
              <a:t>Healthy People 2020: Clinical Preventive Services LHI Webinar </a:t>
            </a:r>
            <a:br>
              <a:rPr lang="en-US" dirty="0">
                <a:cs typeface="Arial" pitchFamily="34" charset="0"/>
              </a:rPr>
            </a:br>
            <a:endParaRPr lang="en-US" dirty="0"/>
          </a:p>
        </p:txBody>
      </p:sp>
      <p:sp>
        <p:nvSpPr>
          <p:cNvPr id="3" name="TextBox 2"/>
          <p:cNvSpPr txBox="1"/>
          <p:nvPr/>
        </p:nvSpPr>
        <p:spPr>
          <a:xfrm>
            <a:off x="1367971" y="3441680"/>
            <a:ext cx="7620000" cy="2677656"/>
          </a:xfrm>
          <a:prstGeom prst="rect">
            <a:avLst/>
          </a:prstGeom>
          <a:noFill/>
        </p:spPr>
        <p:txBody>
          <a:bodyPr wrap="square" rtlCol="0">
            <a:spAutoFit/>
          </a:bodyPr>
          <a:lstStyle/>
          <a:p>
            <a:pPr algn="ctr"/>
            <a:endParaRPr lang="en-US" sz="2400" dirty="0">
              <a:solidFill>
                <a:srgbClr val="000000"/>
              </a:solidFill>
              <a:latin typeface="Arial Black" pitchFamily="34" charset="0"/>
            </a:endParaRPr>
          </a:p>
          <a:p>
            <a:pPr algn="ctr"/>
            <a:endParaRPr lang="en-US" sz="1600" dirty="0">
              <a:solidFill>
                <a:srgbClr val="000000"/>
              </a:solidFill>
              <a:latin typeface="Arial Black" pitchFamily="34" charset="0"/>
            </a:endParaRPr>
          </a:p>
          <a:p>
            <a:pPr algn="ctr"/>
            <a:r>
              <a:rPr lang="en-US" sz="1600" dirty="0">
                <a:solidFill>
                  <a:srgbClr val="000000"/>
                </a:solidFill>
                <a:latin typeface="Arial Black" panose="020B0A04020102020204" pitchFamily="34" charset="0"/>
                <a:cs typeface="Arial" panose="020B0604020202020204" pitchFamily="34" charset="0"/>
              </a:rPr>
              <a:t>Join us on May 22</a:t>
            </a:r>
            <a:r>
              <a:rPr lang="en-US" sz="1600" baseline="30000" dirty="0">
                <a:solidFill>
                  <a:srgbClr val="000000"/>
                </a:solidFill>
                <a:latin typeface="Arial Black" panose="020B0A04020102020204" pitchFamily="34" charset="0"/>
                <a:cs typeface="Arial" panose="020B0604020202020204" pitchFamily="34" charset="0"/>
              </a:rPr>
              <a:t>nd</a:t>
            </a:r>
            <a:r>
              <a:rPr lang="en-US" sz="1600" dirty="0">
                <a:solidFill>
                  <a:srgbClr val="000000"/>
                </a:solidFill>
                <a:latin typeface="Arial Black" panose="020B0A04020102020204" pitchFamily="34" charset="0"/>
                <a:cs typeface="Arial" panose="020B0604020202020204" pitchFamily="34" charset="0"/>
              </a:rPr>
              <a:t> for a </a:t>
            </a:r>
          </a:p>
          <a:p>
            <a:pPr algn="ctr"/>
            <a:r>
              <a:rPr lang="en-US" sz="1600" i="1" dirty="0">
                <a:solidFill>
                  <a:srgbClr val="000000"/>
                </a:solidFill>
                <a:latin typeface="Arial Black" panose="020B0A04020102020204" pitchFamily="34" charset="0"/>
                <a:cs typeface="Arial" panose="020B0604020202020204" pitchFamily="34" charset="0"/>
              </a:rPr>
              <a:t>Who’s Leading the Leading Health Indicators?</a:t>
            </a:r>
            <a:r>
              <a:rPr lang="en-US" sz="1600" dirty="0">
                <a:solidFill>
                  <a:srgbClr val="000000"/>
                </a:solidFill>
                <a:latin typeface="Arial Black" panose="020B0A04020102020204" pitchFamily="34" charset="0"/>
                <a:cs typeface="Arial" panose="020B0604020202020204" pitchFamily="34" charset="0"/>
              </a:rPr>
              <a:t>  Webinar </a:t>
            </a:r>
          </a:p>
          <a:p>
            <a:pPr algn="ctr"/>
            <a:endParaRPr lang="en-US" sz="1600" dirty="0">
              <a:solidFill>
                <a:srgbClr val="000000"/>
              </a:solidFill>
              <a:latin typeface="Arial Black" panose="020B0A04020102020204" pitchFamily="34" charset="0"/>
              <a:cs typeface="Arial" panose="020B0604020202020204" pitchFamily="34" charset="0"/>
            </a:endParaRPr>
          </a:p>
          <a:p>
            <a:pPr algn="ctr"/>
            <a:r>
              <a:rPr lang="en-US" sz="1600" dirty="0">
                <a:solidFill>
                  <a:srgbClr val="000000"/>
                </a:solidFill>
                <a:latin typeface="Arial Black" panose="020B0A04020102020204" pitchFamily="34" charset="0"/>
                <a:cs typeface="Arial" panose="020B0604020202020204" pitchFamily="34" charset="0"/>
              </a:rPr>
              <a:t>Learn how one group is working to address the importance of immunizations for children.</a:t>
            </a:r>
          </a:p>
          <a:p>
            <a:pPr algn="ctr"/>
            <a:endParaRPr lang="en-US" sz="1600" dirty="0">
              <a:solidFill>
                <a:srgbClr val="000000"/>
              </a:solidFill>
              <a:latin typeface="Arial Black" panose="020B0A04020102020204" pitchFamily="34" charset="0"/>
              <a:cs typeface="Arial" panose="020B0604020202020204" pitchFamily="34" charset="0"/>
            </a:endParaRPr>
          </a:p>
          <a:p>
            <a:pPr algn="ctr"/>
            <a:r>
              <a:rPr lang="en-US" sz="1600" dirty="0">
                <a:solidFill>
                  <a:srgbClr val="000000"/>
                </a:solidFill>
                <a:latin typeface="Arial Black" panose="020B0A04020102020204" pitchFamily="34" charset="0"/>
                <a:cs typeface="Arial" panose="020B0604020202020204" pitchFamily="34" charset="0"/>
              </a:rPr>
              <a:t>Register soon!</a:t>
            </a:r>
          </a:p>
          <a:p>
            <a:pPr algn="ctr"/>
            <a:r>
              <a:rPr lang="en-US" sz="1600" dirty="0">
                <a:solidFill>
                  <a:srgbClr val="000000"/>
                </a:solidFill>
                <a:latin typeface="Arial Black" panose="020B0A04020102020204" pitchFamily="34" charset="0"/>
                <a:cs typeface="Arial" panose="020B0604020202020204" pitchFamily="34" charset="0"/>
              </a:rPr>
              <a:t> www.healthypeople.gov</a:t>
            </a:r>
          </a:p>
        </p:txBody>
      </p:sp>
      <p:pic>
        <p:nvPicPr>
          <p:cNvPr id="4" name="Picture 3" descr="Photo of a child with a physici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145" y="1603249"/>
            <a:ext cx="4077651" cy="2359152"/>
          </a:xfrm>
          <a:prstGeom prst="rect">
            <a:avLst/>
          </a:prstGeom>
        </p:spPr>
      </p:pic>
    </p:spTree>
    <p:extLst>
      <p:ext uri="{BB962C8B-B14F-4D97-AF65-F5344CB8AC3E}">
        <p14:creationId xmlns:p14="http://schemas.microsoft.com/office/powerpoint/2010/main" val="33449503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00200" y="152400"/>
            <a:ext cx="7470775" cy="1066800"/>
          </a:xfrm>
        </p:spPr>
        <p:txBody>
          <a:bodyPr/>
          <a:lstStyle/>
          <a:p>
            <a:pPr eaLnBrk="1" hangingPunct="1"/>
            <a:r>
              <a:rPr lang="en-US" dirty="0" smtClean="0">
                <a:ea typeface="ＭＳ Ｐゴシック" pitchFamily="34" charset="-128"/>
              </a:rPr>
              <a:t>Stay Connected</a:t>
            </a:r>
          </a:p>
        </p:txBody>
      </p:sp>
      <p:sp>
        <p:nvSpPr>
          <p:cNvPr id="34819" name="Content Placeholder 2"/>
          <p:cNvSpPr>
            <a:spLocks noGrp="1"/>
          </p:cNvSpPr>
          <p:nvPr>
            <p:ph type="body" idx="1"/>
          </p:nvPr>
        </p:nvSpPr>
        <p:spPr>
          <a:xfrm>
            <a:off x="1524000" y="1444625"/>
            <a:ext cx="7467600" cy="4879975"/>
          </a:xfrm>
        </p:spPr>
        <p:txBody>
          <a:bodyPr/>
          <a:lstStyle/>
          <a:p>
            <a:pPr marL="0" indent="0" algn="ctr" eaLnBrk="1" hangingPunct="1">
              <a:spcBef>
                <a:spcPts val="0"/>
              </a:spcBef>
              <a:buFont typeface="Arial" charset="0"/>
              <a:buNone/>
              <a:defRPr/>
            </a:pPr>
            <a:endParaRPr lang="en-US" b="1" cap="small" dirty="0" smtClean="0">
              <a:ea typeface="ＭＳ Ｐゴシック"/>
              <a:cs typeface="Arial" charset="0"/>
            </a:endParaRPr>
          </a:p>
          <a:p>
            <a:pPr marL="0" indent="0" algn="ctr" eaLnBrk="1" hangingPunct="1">
              <a:spcBef>
                <a:spcPts val="0"/>
              </a:spcBef>
              <a:buFont typeface="Arial" charset="0"/>
              <a:buNone/>
              <a:defRPr/>
            </a:pPr>
            <a:endParaRPr lang="en-US" b="1" cap="small" dirty="0" smtClean="0">
              <a:ea typeface="ＭＳ Ｐゴシック"/>
              <a:cs typeface="Arial" charset="0"/>
            </a:endParaRP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Web</a:t>
            </a:r>
            <a:r>
              <a:rPr lang="en-US" dirty="0" smtClean="0">
                <a:ea typeface="ＭＳ Ｐゴシック"/>
              </a:rPr>
              <a:t>	      healthypeople.gov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Email</a:t>
            </a:r>
            <a:r>
              <a:rPr lang="en-US" dirty="0" smtClean="0">
                <a:ea typeface="ＭＳ Ｐゴシック"/>
              </a:rPr>
              <a:t>	      hp2020@hhs.gov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Twitter      </a:t>
            </a:r>
            <a:r>
              <a:rPr lang="en-US" dirty="0" smtClean="0">
                <a:ea typeface="ＭＳ Ｐゴシック"/>
              </a:rPr>
              <a:t>@gohealthypeople</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LinkedIn</a:t>
            </a:r>
            <a:r>
              <a:rPr lang="en-US" dirty="0" smtClean="0">
                <a:ea typeface="ＭＳ Ｐゴシック"/>
              </a:rPr>
              <a:t>     Healthy People 2020</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YouTube</a:t>
            </a:r>
            <a:r>
              <a:rPr lang="en-US" dirty="0" smtClean="0">
                <a:ea typeface="ＭＳ Ｐゴシック"/>
              </a:rPr>
              <a:t>    ODPHP (search “healthy people”)</a:t>
            </a:r>
          </a:p>
        </p:txBody>
      </p:sp>
      <p:sp>
        <p:nvSpPr>
          <p:cNvPr id="18" name="Content Placeholder 2"/>
          <p:cNvSpPr txBox="1">
            <a:spLocks/>
          </p:cNvSpPr>
          <p:nvPr/>
        </p:nvSpPr>
        <p:spPr bwMode="auto">
          <a:xfrm>
            <a:off x="1371600" y="1752600"/>
            <a:ext cx="7772400" cy="838200"/>
          </a:xfrm>
          <a:prstGeom prst="rect">
            <a:avLst/>
          </a:prstGeom>
          <a:noFill/>
          <a:ln w="9525">
            <a:noFill/>
            <a:miter lim="800000"/>
            <a:headEnd/>
            <a:tailEnd/>
          </a:ln>
        </p:spPr>
        <p:txBody>
          <a:bodyPr/>
          <a:lstStyle/>
          <a:p>
            <a:pPr algn="ctr">
              <a:buClr>
                <a:srgbClr val="97233F"/>
              </a:buClr>
              <a:buFont typeface="Arial" charset="0"/>
              <a:buNone/>
              <a:defRPr/>
            </a:pPr>
            <a:r>
              <a:rPr lang="en-US" sz="2800" b="1" kern="0" cap="small" dirty="0">
                <a:solidFill>
                  <a:srgbClr val="000000"/>
                </a:solidFill>
                <a:latin typeface="Calibri" pitchFamily="34" charset="0"/>
                <a:ea typeface="ＭＳ Ｐゴシック" pitchFamily="84" charset="-128"/>
                <a:cs typeface="Arial" charset="0"/>
              </a:rPr>
              <a:t>Join the Healthy People Listserv &amp; Consortium</a:t>
            </a:r>
            <a:endParaRPr lang="en-US" sz="2800" kern="0" dirty="0">
              <a:solidFill>
                <a:srgbClr val="000000"/>
              </a:solidFill>
              <a:latin typeface="Calibri" pitchFamily="34" charset="0"/>
              <a:ea typeface="ＭＳ Ｐゴシック" pitchFamily="84" charset="-128"/>
              <a:cs typeface="Arial" pitchFamily="34" charset="0"/>
            </a:endParaRPr>
          </a:p>
        </p:txBody>
      </p:sp>
      <p:pic>
        <p:nvPicPr>
          <p:cNvPr id="15371"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43840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20040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witter logo"/>
          <p:cNvPicPr>
            <a:picLocks noChangeAspect="1" noChangeArrowheads="1"/>
          </p:cNvPicPr>
          <p:nvPr/>
        </p:nvPicPr>
        <p:blipFill>
          <a:blip r:embed="rId5" cstate="print"/>
          <a:srcRect/>
          <a:stretch>
            <a:fillRect/>
          </a:stretch>
        </p:blipFill>
        <p:spPr bwMode="auto">
          <a:xfrm>
            <a:off x="2590800" y="3962400"/>
            <a:ext cx="671513" cy="654404"/>
          </a:xfrm>
          <a:prstGeom prst="rect">
            <a:avLst/>
          </a:prstGeom>
          <a:noFill/>
          <a:ln w="9525">
            <a:noFill/>
            <a:miter lim="800000"/>
            <a:headEnd/>
            <a:tailEnd/>
          </a:ln>
        </p:spPr>
      </p:pic>
      <p:pic>
        <p:nvPicPr>
          <p:cNvPr id="2050" name="Picture 2" descr="LinkedIn logo and YouTube logo"/>
          <p:cNvPicPr>
            <a:picLocks noChangeAspect="1" noChangeArrowheads="1"/>
          </p:cNvPicPr>
          <p:nvPr/>
        </p:nvPicPr>
        <p:blipFill>
          <a:blip r:embed="rId6" cstate="print"/>
          <a:srcRect/>
          <a:stretch>
            <a:fillRect/>
          </a:stretch>
        </p:blipFill>
        <p:spPr bwMode="auto">
          <a:xfrm>
            <a:off x="2514600" y="4705349"/>
            <a:ext cx="762000" cy="1582615"/>
          </a:xfrm>
          <a:prstGeom prst="rect">
            <a:avLst/>
          </a:prstGeom>
          <a:noFill/>
          <a:ln w="9525">
            <a:noFill/>
            <a:miter lim="800000"/>
            <a:headEnd/>
            <a:tailEnd/>
          </a:ln>
        </p:spPr>
      </p:pic>
    </p:spTree>
    <p:extLst>
      <p:ext uri="{BB962C8B-B14F-4D97-AF65-F5344CB8AC3E}">
        <p14:creationId xmlns:p14="http://schemas.microsoft.com/office/powerpoint/2010/main" val="5258759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7546975" cy="609600"/>
          </a:xfrm>
        </p:spPr>
        <p:txBody>
          <a:bodyPr/>
          <a:lstStyle/>
          <a:p>
            <a:r>
              <a:rPr lang="en-US" dirty="0" smtClean="0">
                <a:cs typeface="Arial" pitchFamily="34" charset="0"/>
              </a:rPr>
              <a:t>Healthy People 2020 Sharing Library</a:t>
            </a:r>
            <a:r>
              <a:rPr lang="en-US" dirty="0">
                <a:cs typeface="Arial" pitchFamily="34" charset="0"/>
              </a:rPr>
              <a:t/>
            </a:r>
            <a:br>
              <a:rPr lang="en-US" dirty="0">
                <a:cs typeface="Arial" pitchFamily="34" charset="0"/>
              </a:rPr>
            </a:br>
            <a:endParaRPr lang="en-US" dirty="0"/>
          </a:p>
        </p:txBody>
      </p:sp>
      <p:pic>
        <p:nvPicPr>
          <p:cNvPr id="1026" name="Picture 2" descr="screen scpature of the sharing library on the healthy people dot gov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71"/>
            <a:ext cx="9263743" cy="693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829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1" dirty="0" smtClean="0"/>
        </a:defPPr>
      </a:lstStyle>
    </a:tx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8mm revisited design template">
  <a:themeElements>
    <a:clrScheme name="1_8mm revisited design template 14">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3333CC"/>
      </a:hlink>
      <a:folHlink>
        <a:srgbClr val="D616B1"/>
      </a:folHlink>
    </a:clrScheme>
    <a:fontScheme name="1_8mm revisited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8mm revisited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8mm revisited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8mm revisited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8mm revisited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8mm revisited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8mm revisited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8mm revisited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8mm revisited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8mm revisited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8mm revisited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8mm revisited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8mm revisited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8mm revisited design template 13">
        <a:dk1>
          <a:srgbClr val="5C1F00"/>
        </a:dk1>
        <a:lt1>
          <a:srgbClr val="0033CC"/>
        </a:lt1>
        <a:dk2>
          <a:srgbClr val="800000"/>
        </a:dk2>
        <a:lt2>
          <a:srgbClr val="DFD293"/>
        </a:lt2>
        <a:accent1>
          <a:srgbClr val="CC3300"/>
        </a:accent1>
        <a:accent2>
          <a:srgbClr val="BE7960"/>
        </a:accent2>
        <a:accent3>
          <a:srgbClr val="C0AAAA"/>
        </a:accent3>
        <a:accent4>
          <a:srgbClr val="002AAE"/>
        </a:accent4>
        <a:accent5>
          <a:srgbClr val="E2ADAA"/>
        </a:accent5>
        <a:accent6>
          <a:srgbClr val="AC6D56"/>
        </a:accent6>
        <a:hlink>
          <a:srgbClr val="3333CC"/>
        </a:hlink>
        <a:folHlink>
          <a:srgbClr val="D616B1"/>
        </a:folHlink>
      </a:clrScheme>
      <a:clrMap bg1="dk2" tx1="lt1" bg2="dk1" tx2="lt2" accent1="accent1" accent2="accent2" accent3="accent3" accent4="accent4" accent5="accent5" accent6="accent6" hlink="hlink" folHlink="folHlink"/>
    </a:extraClrScheme>
    <a:extraClrScheme>
      <a:clrScheme name="1_8mm revisited design template 14">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3333CC"/>
        </a:hlink>
        <a:folHlink>
          <a:srgbClr val="D616B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Urban">
  <a:themeElements>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Urban">
  <a:themeElements>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1" dirty="0" smtClean="0"/>
        </a:defPPr>
      </a:lstStyle>
    </a:tx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marL="0" indent="0" algn="ctr">
          <a:buNone/>
          <a:defRPr sz="2200" kern="0" dirty="0">
            <a:solidFill>
              <a:srgbClr val="000000"/>
            </a:solidFill>
            <a:latin typeface="Calibri" pitchFamily="34" charset="0"/>
            <a:ea typeface="ＭＳ Ｐゴシック" pitchFamily="84" charset="-128"/>
          </a:defRPr>
        </a:defPPr>
      </a:lst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98415</TotalTime>
  <Words>6447</Words>
  <Application>Microsoft Office PowerPoint</Application>
  <PresentationFormat>On-screen Show (4:3)</PresentationFormat>
  <Paragraphs>966</Paragraphs>
  <Slides>100</Slides>
  <Notes>96</Notes>
  <HiddenSlides>0</HiddenSlides>
  <MMClips>0</MMClips>
  <ScaleCrop>false</ScaleCrop>
  <HeadingPairs>
    <vt:vector size="6" baseType="variant">
      <vt:variant>
        <vt:lpstr>Theme</vt:lpstr>
      </vt:variant>
      <vt:variant>
        <vt:i4>19</vt:i4>
      </vt:variant>
      <vt:variant>
        <vt:lpstr>Embedded OLE Servers</vt:lpstr>
      </vt:variant>
      <vt:variant>
        <vt:i4>3</vt:i4>
      </vt:variant>
      <vt:variant>
        <vt:lpstr>Slide Titles</vt:lpstr>
      </vt:variant>
      <vt:variant>
        <vt:i4>100</vt:i4>
      </vt:variant>
    </vt:vector>
  </HeadingPairs>
  <TitlesOfParts>
    <vt:vector size="122" baseType="lpstr">
      <vt:lpstr>Office Theme</vt:lpstr>
      <vt:lpstr>NCHHSTP_PPT_dark(</vt:lpstr>
      <vt:lpstr>1_Urban</vt:lpstr>
      <vt:lpstr>1_Office Theme</vt:lpstr>
      <vt:lpstr>Urban</vt:lpstr>
      <vt:lpstr>2_Office Theme</vt:lpstr>
      <vt:lpstr>2_Urban</vt:lpstr>
      <vt:lpstr>3_Urban</vt:lpstr>
      <vt:lpstr>3_Office Theme</vt:lpstr>
      <vt:lpstr>4_Urban</vt:lpstr>
      <vt:lpstr>2_8mm revisited design template</vt:lpstr>
      <vt:lpstr>4_Office Theme</vt:lpstr>
      <vt:lpstr>6_Office Theme</vt:lpstr>
      <vt:lpstr>7_Office Theme</vt:lpstr>
      <vt:lpstr>5_Urban</vt:lpstr>
      <vt:lpstr>9_Office Theme</vt:lpstr>
      <vt:lpstr>5_Office Theme</vt:lpstr>
      <vt:lpstr>6_Urban</vt:lpstr>
      <vt:lpstr>7_Urban</vt:lpstr>
      <vt:lpstr>Microsoft PowerPoint 97-2003 Presentation</vt:lpstr>
      <vt:lpstr>Chart</vt:lpstr>
      <vt:lpstr>Worksheet</vt:lpstr>
      <vt:lpstr>Healthy Places, Healthy People:  A Progress Review on Nutrition and Weight Status,  &amp; Physical Activity </vt:lpstr>
      <vt:lpstr>Howard K. Koh, MD, MPH  Assistant Secretary for Health U.S. Department of Health and Human Services </vt:lpstr>
      <vt:lpstr>Overview and Presenters </vt:lpstr>
      <vt:lpstr>Healthy People 2020 Evolves</vt:lpstr>
      <vt:lpstr>Public Health and Economic Impact</vt:lpstr>
      <vt:lpstr>Federal Guidelines </vt:lpstr>
      <vt:lpstr>Irma Arispe, PhD Associate Director, National Center for Health Statistics Centers for Disease Control and Prevention</vt:lpstr>
      <vt:lpstr>Presentation Overview</vt:lpstr>
      <vt:lpstr>Tracking the Nation’s Progress</vt:lpstr>
      <vt:lpstr>Healthy Weight, Adults, 2009–2012</vt:lpstr>
      <vt:lpstr>Obesity, Adults, 2009–2012</vt:lpstr>
      <vt:lpstr>Self-Reported Obesity, Adults, 2012</vt:lpstr>
      <vt:lpstr>Obesity, Children/Adolescents and Adults 1988–1994 through 2011–2012</vt:lpstr>
      <vt:lpstr>Obesity, Children and Adolescents, 2009–2012</vt:lpstr>
      <vt:lpstr>Food Insecurity, US Households, 1995–2012</vt:lpstr>
      <vt:lpstr>Total Vegetable Consumption, 2007–2010</vt:lpstr>
      <vt:lpstr>Added Sugars Consumption, 2007–2010</vt:lpstr>
      <vt:lpstr>Sodium Consumption, 2009–2010</vt:lpstr>
      <vt:lpstr>Healthier Food Access for Children and Adolescents</vt:lpstr>
      <vt:lpstr>Incentive Policies for Food Retail Outlets to Provide Foods Encouraged by the Dietary Guidelines, 2011</vt:lpstr>
      <vt:lpstr>Presentation Overview </vt:lpstr>
      <vt:lpstr>Physical Activity Benefits </vt:lpstr>
      <vt:lpstr>Leisure-Time Physical Activity (PA), Adults</vt:lpstr>
      <vt:lpstr>No Leisure-Time Physical Activity, Adults </vt:lpstr>
      <vt:lpstr> No Leisure-Time Physical Activity,  Adults, 2012</vt:lpstr>
      <vt:lpstr>Meeting the Aerobic and Muscle- Strengthening PA Guidelines, Adults, 2012</vt:lpstr>
      <vt:lpstr>Meeting the Aerobic PA Guidelines,  High School Students, 2011</vt:lpstr>
      <vt:lpstr>Participation in Daily School Physical  Education, High School Students</vt:lpstr>
      <vt:lpstr>Computer Use for Non-School Work for Two or  Fewer Hours a School Day, High School Students </vt:lpstr>
      <vt:lpstr>PA Access and Environment </vt:lpstr>
      <vt:lpstr>Key Takeaways – NWS</vt:lpstr>
      <vt:lpstr>Key Takeaways – PA</vt:lpstr>
      <vt:lpstr>David M. Murray, Ph.D. Associate Director for Prevention Director, Office of Disease Prevention</vt:lpstr>
      <vt:lpstr>National Institutes of Health </vt:lpstr>
      <vt:lpstr>NIH Investments in Nutrition, Weight Status, and Physical Activity</vt:lpstr>
      <vt:lpstr>Examples of Research on Nutrition and Weight Status - Adults</vt:lpstr>
      <vt:lpstr>Examples of Research on Nutrition and Weight Status - Adults</vt:lpstr>
      <vt:lpstr>Examples of Research on Nutrition and Weight Status - Adults</vt:lpstr>
      <vt:lpstr>Examples of Research on Nutrition and Weight Status - Youth</vt:lpstr>
      <vt:lpstr>Examples of Research on Nutrition and Weight Status</vt:lpstr>
      <vt:lpstr>Examples of Research on Nutrition and Weight Status - Youth</vt:lpstr>
      <vt:lpstr>Examples of Research on Nutrition and Weight Status - Adults</vt:lpstr>
      <vt:lpstr>Examples of Physical Activity Research</vt:lpstr>
      <vt:lpstr>Examples of Physical Activity Research</vt:lpstr>
      <vt:lpstr>Examples of Physical Activity Research - Adults</vt:lpstr>
      <vt:lpstr>Examples of Data Resources and Surveys for NWS and PA</vt:lpstr>
      <vt:lpstr>Examples of Tools for Investigators in NWS and PA</vt:lpstr>
      <vt:lpstr>title</vt:lpstr>
      <vt:lpstr>title</vt:lpstr>
      <vt:lpstr> </vt:lpstr>
      <vt:lpstr>Michael M. Landa Director FDA/Center for Food Safety and Applied Nutrition</vt:lpstr>
      <vt:lpstr>FDA is a Regulatory and Public Health Agency</vt:lpstr>
      <vt:lpstr>FDA’s Contributions to Nutrition &amp; Weight Status Objectives </vt:lpstr>
      <vt:lpstr>FDA Nutrition Activities Related to Healthy People 2020</vt:lpstr>
      <vt:lpstr>Proposed Regulation:     Nutrition Facts Label</vt:lpstr>
      <vt:lpstr>Proposed Regulation:  Updating Serving Sizes and RACCs</vt:lpstr>
      <vt:lpstr>Proposed Regulations:  Menu and Vending Machines Labeling</vt:lpstr>
      <vt:lpstr>Partially Hydrogenated Oils and GRAS Status</vt:lpstr>
      <vt:lpstr>Sodium Reduction:  FDA Considers Voluntary Targets</vt:lpstr>
      <vt:lpstr>FDA Authorized Health Claims Addressing HP2020 Objectives</vt:lpstr>
      <vt:lpstr>Summary </vt:lpstr>
      <vt:lpstr>Thank You!</vt:lpstr>
      <vt:lpstr>  Janet Collins, PhD Director, Division of Nutrition, Physical Activity, and Obesity Centers for Disease Control and Prevention </vt:lpstr>
      <vt:lpstr>title</vt:lpstr>
      <vt:lpstr>Supporting Healthy People Through Healthy Places</vt:lpstr>
      <vt:lpstr>The Role of CDC in  Healthy Places</vt:lpstr>
      <vt:lpstr>HP2020 Selected  Healthy Places Objectives</vt:lpstr>
      <vt:lpstr>HP2020 Selected Healthy Places Objectives</vt:lpstr>
      <vt:lpstr>Supporting Health People Through Healthy Places</vt:lpstr>
      <vt:lpstr>Early Care and Education (ECE) </vt:lpstr>
      <vt:lpstr> Schools </vt:lpstr>
      <vt:lpstr> Worksites </vt:lpstr>
      <vt:lpstr> Communities</vt:lpstr>
      <vt:lpstr> Health Care</vt:lpstr>
      <vt:lpstr>State Health Actions:  A Comprehensive Approach</vt:lpstr>
      <vt:lpstr>Summary</vt:lpstr>
      <vt:lpstr>Communities Putting Prevention to Work – Seattle King County</vt:lpstr>
      <vt:lpstr>An Opportunity to Address  Health Inequity</vt:lpstr>
      <vt:lpstr>Quote from the Institute of Medicine (IOM).</vt:lpstr>
      <vt:lpstr>CPPW Overview - 1</vt:lpstr>
      <vt:lpstr>CPPW Overview - 2</vt:lpstr>
      <vt:lpstr>Promoting Healthy Eating and  Active Living</vt:lpstr>
      <vt:lpstr>Increase Access to physical activity </vt:lpstr>
      <vt:lpstr>Decrease access to unhealthy food.</vt:lpstr>
      <vt:lpstr>Let’s Do This!</vt:lpstr>
      <vt:lpstr>Schools</vt:lpstr>
      <vt:lpstr>Farmers Market Access Project</vt:lpstr>
      <vt:lpstr>Youth obesity declines In school districts where we invested in CPPW. </vt:lpstr>
      <vt:lpstr>Success Factors -1</vt:lpstr>
      <vt:lpstr>Success Factors - 2</vt:lpstr>
      <vt:lpstr>Community Engagement</vt:lpstr>
      <vt:lpstr>Challenges</vt:lpstr>
      <vt:lpstr>Sustain the work </vt:lpstr>
      <vt:lpstr>The End…Thanks </vt:lpstr>
      <vt:lpstr>Roundtable Discussion Please take a moment to fill out our brief survey  </vt:lpstr>
      <vt:lpstr>LHI Infographic gallery  </vt:lpstr>
      <vt:lpstr>Healthy People 2020: Clinical Preventive Services LHI Webinar  </vt:lpstr>
      <vt:lpstr>Stay Connected</vt:lpstr>
      <vt:lpstr>Healthy People 2020 Sharing Library </vt:lpstr>
      <vt:lpstr>Healthy People 2020  Progress Review Planning Group</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DHHS</dc:creator>
  <cp:lastModifiedBy>CDC User</cp:lastModifiedBy>
  <cp:revision>1147</cp:revision>
  <cp:lastPrinted>2014-04-30T15:05:25Z</cp:lastPrinted>
  <dcterms:created xsi:type="dcterms:W3CDTF">2012-06-04T17:32:29Z</dcterms:created>
  <dcterms:modified xsi:type="dcterms:W3CDTF">2014-05-09T03:48:26Z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