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7"/>
  </p:notesMasterIdLst>
  <p:handoutMasterIdLst>
    <p:handoutMasterId r:id="rId28"/>
  </p:handoutMasterIdLst>
  <p:sldIdLst>
    <p:sldId id="257" r:id="rId3"/>
    <p:sldId id="258" r:id="rId4"/>
    <p:sldId id="259" r:id="rId5"/>
    <p:sldId id="260" r:id="rId6"/>
    <p:sldId id="261" r:id="rId7"/>
    <p:sldId id="262" r:id="rId8"/>
    <p:sldId id="264" r:id="rId9"/>
    <p:sldId id="288" r:id="rId10"/>
    <p:sldId id="289" r:id="rId11"/>
    <p:sldId id="290" r:id="rId12"/>
    <p:sldId id="268" r:id="rId13"/>
    <p:sldId id="295" r:id="rId14"/>
    <p:sldId id="270" r:id="rId15"/>
    <p:sldId id="272" r:id="rId16"/>
    <p:sldId id="273" r:id="rId17"/>
    <p:sldId id="276" r:id="rId18"/>
    <p:sldId id="277" r:id="rId19"/>
    <p:sldId id="274" r:id="rId20"/>
    <p:sldId id="275" r:id="rId21"/>
    <p:sldId id="278" r:id="rId22"/>
    <p:sldId id="279" r:id="rId23"/>
    <p:sldId id="297" r:id="rId24"/>
    <p:sldId id="287" r:id="rId25"/>
    <p:sldId id="29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3" autoAdjust="0"/>
  </p:normalViewPr>
  <p:slideViewPr>
    <p:cSldViewPr showGuides="1">
      <p:cViewPr varScale="1">
        <p:scale>
          <a:sx n="124" d="100"/>
          <a:sy n="124" d="100"/>
        </p:scale>
        <p:origin x="-1254" y="-90"/>
      </p:cViewPr>
      <p:guideLst>
        <p:guide orient="horz" pos="2160"/>
        <p:guide pos="2880"/>
      </p:guideLst>
    </p:cSldViewPr>
  </p:slideViewPr>
  <p:notesTextViewPr>
    <p:cViewPr>
      <p:scale>
        <a:sx n="1" d="1"/>
        <a:sy n="1" d="1"/>
      </p:scale>
      <p:origin x="0" y="0"/>
    </p:cViewPr>
  </p:notesTextViewPr>
  <p:sorterViewPr>
    <p:cViewPr>
      <p:scale>
        <a:sx n="100" d="100"/>
        <a:sy n="100" d="100"/>
      </p:scale>
      <p:origin x="0" y="90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5290172061828E-2"/>
          <c:y val="8.6605260356210897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Pt>
            <c:idx val="6"/>
            <c:bubble3D val="0"/>
            <c:spPr>
              <a:solidFill>
                <a:srgbClr val="0070C0"/>
              </a:solidFill>
              <a:ln w="12700">
                <a:solidFill>
                  <a:schemeClr val="tx1"/>
                </a:solidFill>
              </a:ln>
            </c:spPr>
          </c:dPt>
          <c:dLbls>
            <c:dLbl>
              <c:idx val="0"/>
              <c:layout>
                <c:manualLayout>
                  <c:x val="3.7879390076240471E-2"/>
                  <c:y val="2.0407821566197328E-2"/>
                </c:manualLayout>
              </c:layout>
              <c:tx>
                <c:rich>
                  <a:bodyPr/>
                  <a:lstStyle/>
                  <a:p>
                    <a:r>
                      <a:rPr lang="en-US" b="0" dirty="0" smtClean="0">
                        <a:latin typeface="Tahoma" pitchFamily="34" charset="0"/>
                        <a:ea typeface="Tahoma" pitchFamily="34" charset="0"/>
                        <a:cs typeface="Tahoma" pitchFamily="34" charset="0"/>
                      </a:rPr>
                      <a:t>15.4% (n=4)</a:t>
                    </a:r>
                    <a:endParaRPr lang="en-US" dirty="0"/>
                  </a:p>
                </c:rich>
              </c:tx>
              <c:showLegendKey val="0"/>
              <c:showVal val="1"/>
              <c:showCatName val="0"/>
              <c:showSerName val="0"/>
              <c:showPercent val="1"/>
              <c:showBubbleSize val="0"/>
            </c:dLbl>
            <c:dLbl>
              <c:idx val="1"/>
              <c:delete val="1"/>
            </c:dLbl>
            <c:dLbl>
              <c:idx val="2"/>
              <c:layout>
                <c:manualLayout>
                  <c:x val="0.1756321709786276"/>
                  <c:y val="-9.3469688450317796E-3"/>
                </c:manualLayout>
              </c:layout>
              <c:tx>
                <c:rich>
                  <a:bodyPr/>
                  <a:lstStyle/>
                  <a:p>
                    <a:r>
                      <a:rPr lang="en-US" b="0" dirty="0" smtClean="0">
                        <a:latin typeface="Tahoma" pitchFamily="34" charset="0"/>
                        <a:ea typeface="Tahoma" pitchFamily="34" charset="0"/>
                        <a:cs typeface="Tahoma" pitchFamily="34" charset="0"/>
                      </a:rPr>
                      <a:t>38.5% </a:t>
                    </a:r>
                  </a:p>
                  <a:p>
                    <a:r>
                      <a:rPr lang="en-US" b="0" dirty="0" smtClean="0">
                        <a:latin typeface="Tahoma" pitchFamily="34" charset="0"/>
                        <a:ea typeface="Tahoma" pitchFamily="34" charset="0"/>
                        <a:cs typeface="Tahoma" pitchFamily="34" charset="0"/>
                      </a:rPr>
                      <a:t>(n=10)</a:t>
                    </a:r>
                    <a:endParaRPr lang="en-US" dirty="0">
                      <a:solidFill>
                        <a:srgbClr val="FF0000"/>
                      </a:solidFill>
                    </a:endParaRPr>
                  </a:p>
                </c:rich>
              </c:tx>
              <c:showLegendKey val="0"/>
              <c:showVal val="1"/>
              <c:showCatName val="0"/>
              <c:showSerName val="0"/>
              <c:showPercent val="1"/>
              <c:showBubbleSize val="0"/>
            </c:dLbl>
            <c:dLbl>
              <c:idx val="3"/>
              <c:delete val="1"/>
            </c:dLbl>
            <c:dLbl>
              <c:idx val="4"/>
              <c:delete val="1"/>
            </c:dLbl>
            <c:dLbl>
              <c:idx val="5"/>
              <c:layout>
                <c:manualLayout>
                  <c:x val="0.63809523809523805"/>
                  <c:y val="-0.28998124019323551"/>
                </c:manualLayout>
              </c:layout>
              <c:tx>
                <c:rich>
                  <a:bodyPr/>
                  <a:lstStyle/>
                  <a:p>
                    <a:r>
                      <a:rPr lang="en-US" b="0" dirty="0" smtClean="0">
                        <a:latin typeface="Tahoma" pitchFamily="34" charset="0"/>
                        <a:ea typeface="Tahoma" pitchFamily="34" charset="0"/>
                        <a:cs typeface="Tahoma" pitchFamily="34" charset="0"/>
                      </a:rPr>
                      <a:t>15.4% </a:t>
                    </a:r>
                  </a:p>
                  <a:p>
                    <a:r>
                      <a:rPr lang="en-US" b="0" dirty="0" smtClean="0">
                        <a:latin typeface="Tahoma" pitchFamily="34" charset="0"/>
                        <a:ea typeface="Tahoma" pitchFamily="34" charset="0"/>
                        <a:cs typeface="Tahoma" pitchFamily="34" charset="0"/>
                      </a:rPr>
                      <a:t>(n=4)</a:t>
                    </a:r>
                    <a:endParaRPr lang="en-US" dirty="0"/>
                  </a:p>
                </c:rich>
              </c:tx>
              <c:showLegendKey val="0"/>
              <c:showVal val="1"/>
              <c:showCatName val="0"/>
              <c:showSerName val="0"/>
              <c:showPercent val="1"/>
              <c:showBubbleSize val="0"/>
            </c:dLbl>
            <c:dLbl>
              <c:idx val="6"/>
              <c:layout>
                <c:manualLayout>
                  <c:x val="-1.594888138982627E-2"/>
                  <c:y val="0"/>
                </c:manualLayout>
              </c:layout>
              <c:tx>
                <c:rich>
                  <a:bodyPr/>
                  <a:lstStyle/>
                  <a:p>
                    <a:r>
                      <a:rPr lang="en-US" dirty="0" smtClean="0"/>
                      <a:t>30.7% </a:t>
                    </a:r>
                  </a:p>
                  <a:p>
                    <a:r>
                      <a:rPr lang="en-US" dirty="0" smtClean="0"/>
                      <a:t>(n=8)</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Sheet1!$A$2:$A$8</c:f>
              <c:strCache>
                <c:ptCount val="7"/>
                <c:pt idx="0">
                  <c:v>Target met</c:v>
                </c:pt>
                <c:pt idx="1">
                  <c:v>Improving</c:v>
                </c:pt>
                <c:pt idx="2">
                  <c:v>No change</c:v>
                </c:pt>
                <c:pt idx="3">
                  <c:v>Getting worse</c:v>
                </c:pt>
                <c:pt idx="4">
                  <c:v>Baseline only</c:v>
                </c:pt>
                <c:pt idx="5">
                  <c:v>Developmental</c:v>
                </c:pt>
                <c:pt idx="6">
                  <c:v>Tracking</c:v>
                </c:pt>
              </c:strCache>
            </c:strRef>
          </c:cat>
          <c:val>
            <c:numRef>
              <c:f>Sheet1!$B$2:$B$8</c:f>
              <c:numCache>
                <c:formatCode>General</c:formatCode>
                <c:ptCount val="7"/>
                <c:pt idx="0">
                  <c:v>4</c:v>
                </c:pt>
                <c:pt idx="1">
                  <c:v>4</c:v>
                </c:pt>
                <c:pt idx="2">
                  <c:v>10</c:v>
                </c:pt>
                <c:pt idx="3">
                  <c:v>0</c:v>
                </c:pt>
                <c:pt idx="4">
                  <c:v>0</c:v>
                </c:pt>
                <c:pt idx="5">
                  <c:v>0</c:v>
                </c:pt>
                <c:pt idx="6">
                  <c:v>8</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45429647381032E-2"/>
          <c:y val="4.1531310549532095E-2"/>
          <c:w val="0.92047038685381721"/>
          <c:h val="0.81014882755040241"/>
        </c:manualLayout>
      </c:layout>
      <c:barChart>
        <c:barDir val="col"/>
        <c:grouping val="clustered"/>
        <c:varyColors val="0"/>
        <c:ser>
          <c:idx val="0"/>
          <c:order val="0"/>
          <c:tx>
            <c:strRef>
              <c:f>Sheet1!$B$1</c:f>
              <c:strCache>
                <c:ptCount val="1"/>
                <c:pt idx="0">
                  <c:v>2007</c:v>
                </c:pt>
              </c:strCache>
            </c:strRef>
          </c:tx>
          <c:spPr>
            <a:solidFill>
              <a:schemeClr val="accent5">
                <a:lumMod val="75000"/>
              </a:schemeClr>
            </a:solidFill>
            <a:ln>
              <a:solidFill>
                <a:schemeClr val="tx1"/>
              </a:solidFill>
            </a:ln>
          </c:spPr>
          <c:invertIfNegative val="0"/>
          <c:errBars>
            <c:errBarType val="both"/>
            <c:errValType val="cust"/>
            <c:noEndCap val="0"/>
            <c:plus>
              <c:numRef>
                <c:f>Sheet1!$F$2:$F$8</c:f>
                <c:numCache>
                  <c:formatCode>General</c:formatCode>
                  <c:ptCount val="7"/>
                  <c:pt idx="0">
                    <c:v>0.36960504</c:v>
                  </c:pt>
                  <c:pt idx="1">
                    <c:v>1.0780000000000001</c:v>
                  </c:pt>
                  <c:pt idx="2">
                    <c:v>0.68207999999999991</c:v>
                  </c:pt>
                  <c:pt idx="3">
                    <c:v>0.85848000000000002</c:v>
                  </c:pt>
                  <c:pt idx="4">
                    <c:v>1.3014400000000002</c:v>
                  </c:pt>
                  <c:pt idx="5">
                    <c:v>0.8133999999999999</c:v>
                  </c:pt>
                  <c:pt idx="6">
                    <c:v>0.88983999999999996</c:v>
                  </c:pt>
                </c:numCache>
              </c:numRef>
            </c:plus>
            <c:minus>
              <c:numRef>
                <c:f>Sheet1!$F$2:$F$8</c:f>
                <c:numCache>
                  <c:formatCode>General</c:formatCode>
                  <c:ptCount val="7"/>
                  <c:pt idx="0">
                    <c:v>0.36960504</c:v>
                  </c:pt>
                  <c:pt idx="1">
                    <c:v>1.0780000000000001</c:v>
                  </c:pt>
                  <c:pt idx="2">
                    <c:v>0.68207999999999991</c:v>
                  </c:pt>
                  <c:pt idx="3">
                    <c:v>0.85848000000000002</c:v>
                  </c:pt>
                  <c:pt idx="4">
                    <c:v>1.3014400000000002</c:v>
                  </c:pt>
                  <c:pt idx="5">
                    <c:v>0.8133999999999999</c:v>
                  </c:pt>
                  <c:pt idx="6">
                    <c:v>0.88983999999999996</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Sheet1!$B$2:$B$8</c:f>
              <c:numCache>
                <c:formatCode>General</c:formatCode>
                <c:ptCount val="7"/>
                <c:pt idx="0">
                  <c:v>15.489274999999999</c:v>
                </c:pt>
                <c:pt idx="1">
                  <c:v>26.039019</c:v>
                </c:pt>
                <c:pt idx="2">
                  <c:v>15.733245</c:v>
                </c:pt>
                <c:pt idx="3">
                  <c:v>15.886602</c:v>
                </c:pt>
                <c:pt idx="4">
                  <c:v>12.424535000000001</c:v>
                </c:pt>
                <c:pt idx="5">
                  <c:v>11.062522</c:v>
                </c:pt>
                <c:pt idx="6">
                  <c:v>8.8811470000000003</c:v>
                </c:pt>
              </c:numCache>
            </c:numRef>
          </c:val>
        </c:ser>
        <c:ser>
          <c:idx val="1"/>
          <c:order val="1"/>
          <c:tx>
            <c:strRef>
              <c:f>Sheet1!$C$1</c:f>
              <c:strCache>
                <c:ptCount val="1"/>
                <c:pt idx="0">
                  <c:v>2011</c:v>
                </c:pt>
              </c:strCache>
            </c:strRef>
          </c:tx>
          <c:spPr>
            <a:solidFill>
              <a:schemeClr val="accent5"/>
            </a:solidFill>
            <a:ln>
              <a:solidFill>
                <a:schemeClr val="tx1"/>
              </a:solidFill>
            </a:ln>
          </c:spPr>
          <c:invertIfNegative val="0"/>
          <c:errBars>
            <c:errBarType val="both"/>
            <c:errValType val="cust"/>
            <c:noEndCap val="0"/>
            <c:plus>
              <c:numRef>
                <c:f>Sheet1!#REF!</c:f>
                <c:numCache>
                  <c:formatCode>General</c:formatCode>
                  <c:ptCount val="1"/>
                  <c:pt idx="0">
                    <c:v>1</c:v>
                  </c:pt>
                </c:numCache>
              </c:numRef>
            </c:plus>
            <c:minus>
              <c:numRef>
                <c:f>Sheet1!#REF!</c:f>
                <c:numCache>
                  <c:formatCode>General</c:formatCode>
                  <c:ptCount val="1"/>
                  <c:pt idx="0">
                    <c:v>1</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Sheet1!$C$2:$C$8</c:f>
              <c:numCache>
                <c:formatCode>General</c:formatCode>
                <c:ptCount val="7"/>
                <c:pt idx="0">
                  <c:v>18.329091999999999</c:v>
                </c:pt>
                <c:pt idx="1">
                  <c:v>29.494772999999999</c:v>
                </c:pt>
                <c:pt idx="2">
                  <c:v>20.058532</c:v>
                </c:pt>
                <c:pt idx="3">
                  <c:v>19.856601999999999</c:v>
                </c:pt>
                <c:pt idx="4">
                  <c:v>16.209786999999999</c:v>
                </c:pt>
                <c:pt idx="5">
                  <c:v>12.728653</c:v>
                </c:pt>
                <c:pt idx="6">
                  <c:v>9.7885080000000002</c:v>
                </c:pt>
              </c:numCache>
            </c:numRef>
          </c:val>
        </c:ser>
        <c:dLbls>
          <c:showLegendKey val="0"/>
          <c:showVal val="0"/>
          <c:showCatName val="0"/>
          <c:showSerName val="0"/>
          <c:showPercent val="0"/>
          <c:showBubbleSize val="0"/>
        </c:dLbls>
        <c:gapWidth val="150"/>
        <c:axId val="101508608"/>
        <c:axId val="101510144"/>
      </c:barChart>
      <c:catAx>
        <c:axId val="101508608"/>
        <c:scaling>
          <c:orientation val="minMax"/>
        </c:scaling>
        <c:delete val="0"/>
        <c:axPos val="b"/>
        <c:majorTickMark val="out"/>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1510144"/>
        <c:crosses val="autoZero"/>
        <c:auto val="1"/>
        <c:lblAlgn val="ctr"/>
        <c:lblOffset val="100"/>
        <c:noMultiLvlLbl val="0"/>
      </c:catAx>
      <c:valAx>
        <c:axId val="101510144"/>
        <c:scaling>
          <c:orientation val="minMax"/>
          <c:max val="50"/>
        </c:scaling>
        <c:delete val="0"/>
        <c:axPos val="l"/>
        <c:majorGridlines>
          <c:spPr>
            <a:ln>
              <a:prstDash val="dash"/>
            </a:ln>
          </c:spPr>
        </c:majorGridlines>
        <c:numFmt formatCode="General" sourceLinked="1"/>
        <c:majorTickMark val="in"/>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1508608"/>
        <c:crosses val="autoZero"/>
        <c:crossBetween val="between"/>
        <c:majorUnit val="10"/>
      </c:valAx>
    </c:plotArea>
    <c:legend>
      <c:legendPos val="r"/>
      <c:layout>
        <c:manualLayout>
          <c:xMode val="edge"/>
          <c:yMode val="edge"/>
          <c:x val="9.5859294762067782E-2"/>
          <c:y val="6.4582936748291075E-2"/>
          <c:w val="0.36790882117996121"/>
          <c:h val="0.13334559141645755"/>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539022365794017"/>
          <c:y val="2.5000000000000001E-2"/>
          <c:w val="0.66206709738205805"/>
          <c:h val="0.88690846456692918"/>
        </c:manualLayout>
      </c:layout>
      <c:barChart>
        <c:barDir val="bar"/>
        <c:grouping val="clustered"/>
        <c:varyColors val="0"/>
        <c:ser>
          <c:idx val="0"/>
          <c:order val="0"/>
          <c:tx>
            <c:strRef>
              <c:f>Sheet1!$B$1</c:f>
              <c:strCache>
                <c:ptCount val="1"/>
                <c:pt idx="0">
                  <c:v>2011</c:v>
                </c:pt>
              </c:strCache>
            </c:strRef>
          </c:tx>
          <c:spPr>
            <a:solidFill>
              <a:schemeClr val="accent5">
                <a:lumMod val="40000"/>
                <a:lumOff val="60000"/>
              </a:schemeClr>
            </a:solidFill>
            <a:ln>
              <a:solidFill>
                <a:schemeClr val="accent4">
                  <a:lumMod val="75000"/>
                </a:schemeClr>
              </a:solidFill>
            </a:ln>
          </c:spPr>
          <c:invertIfNegative val="0"/>
          <c:errBars>
            <c:errBarType val="both"/>
            <c:errValType val="cust"/>
            <c:noEndCap val="0"/>
            <c:plus>
              <c:numRef>
                <c:f>Sheet1!$F$2:$F$9</c:f>
                <c:numCache>
                  <c:formatCode>General</c:formatCode>
                  <c:ptCount val="8"/>
                  <c:pt idx="0">
                    <c:v>0.42677627999999995</c:v>
                  </c:pt>
                  <c:pt idx="1">
                    <c:v>4.5342208800000003</c:v>
                  </c:pt>
                  <c:pt idx="2">
                    <c:v>3.4403311599999999</c:v>
                  </c:pt>
                  <c:pt idx="3">
                    <c:v>6.7105500000000005</c:v>
                  </c:pt>
                  <c:pt idx="4">
                    <c:v>1.6733872400000001</c:v>
                  </c:pt>
                  <c:pt idx="5">
                    <c:v>1.0017952000000001</c:v>
                  </c:pt>
                  <c:pt idx="6">
                    <c:v>1.0681568799999999</c:v>
                  </c:pt>
                  <c:pt idx="7">
                    <c:v>0.37339764000000003</c:v>
                  </c:pt>
                </c:numCache>
              </c:numRef>
            </c:plus>
            <c:minus>
              <c:numRef>
                <c:f>Sheet1!$F$2:$F$9</c:f>
                <c:numCache>
                  <c:formatCode>General</c:formatCode>
                  <c:ptCount val="8"/>
                  <c:pt idx="0">
                    <c:v>0.42677627999999995</c:v>
                  </c:pt>
                  <c:pt idx="1">
                    <c:v>4.5342208800000003</c:v>
                  </c:pt>
                  <c:pt idx="2">
                    <c:v>3.4403311599999999</c:v>
                  </c:pt>
                  <c:pt idx="3">
                    <c:v>6.7105500000000005</c:v>
                  </c:pt>
                  <c:pt idx="4">
                    <c:v>1.6733872400000001</c:v>
                  </c:pt>
                  <c:pt idx="5">
                    <c:v>1.0017952000000001</c:v>
                  </c:pt>
                  <c:pt idx="6">
                    <c:v>1.0681568799999999</c:v>
                  </c:pt>
                  <c:pt idx="7">
                    <c:v>0.37339764000000003</c:v>
                  </c:pt>
                </c:numCache>
              </c:numRef>
            </c:minus>
          </c:errBars>
          <c:cat>
            <c:strRef>
              <c:f>Sheet1!$A$2:$A$9</c:f>
              <c:strCache>
                <c:ptCount val="8"/>
                <c:pt idx="0">
                  <c:v>White </c:v>
                </c:pt>
                <c:pt idx="1">
                  <c:v>American Indian </c:v>
                </c:pt>
                <c:pt idx="2">
                  <c:v>2+ Races </c:v>
                </c:pt>
                <c:pt idx="3">
                  <c:v>Hawaiian, Pacific Islander</c:v>
                </c:pt>
                <c:pt idx="4">
                  <c:v>Asian </c:v>
                </c:pt>
                <c:pt idx="5">
                  <c:v>Hispanic</c:v>
                </c:pt>
                <c:pt idx="6">
                  <c:v>Black </c:v>
                </c:pt>
                <c:pt idx="7">
                  <c:v>Total</c:v>
                </c:pt>
              </c:strCache>
            </c:strRef>
          </c:cat>
          <c:val>
            <c:numRef>
              <c:f>Sheet1!$B$2:$B$9</c:f>
              <c:numCache>
                <c:formatCode>General</c:formatCode>
                <c:ptCount val="8"/>
                <c:pt idx="0">
                  <c:v>15.187286</c:v>
                </c:pt>
                <c:pt idx="1">
                  <c:v>16.613745999999999</c:v>
                </c:pt>
                <c:pt idx="2">
                  <c:v>19.578645000000002</c:v>
                </c:pt>
                <c:pt idx="3">
                  <c:v>20.77562</c:v>
                </c:pt>
                <c:pt idx="4">
                  <c:v>21.282042000000001</c:v>
                </c:pt>
                <c:pt idx="5">
                  <c:v>26.346664000000001</c:v>
                </c:pt>
                <c:pt idx="6">
                  <c:v>27.295748</c:v>
                </c:pt>
                <c:pt idx="7">
                  <c:v>18.329091999999999</c:v>
                </c:pt>
              </c:numCache>
            </c:numRef>
          </c:val>
        </c:ser>
        <c:ser>
          <c:idx val="1"/>
          <c:order val="1"/>
          <c:tx>
            <c:strRef>
              <c:f>Sheet1!$C$1</c:f>
              <c:strCache>
                <c:ptCount val="1"/>
                <c:pt idx="0">
                  <c:v>2007</c:v>
                </c:pt>
              </c:strCache>
            </c:strRef>
          </c:tx>
          <c:spPr>
            <a:solidFill>
              <a:schemeClr val="accent5"/>
            </a:solidFill>
            <a:ln>
              <a:solidFill>
                <a:schemeClr val="tx1"/>
              </a:solidFill>
            </a:ln>
          </c:spPr>
          <c:invertIfNegative val="0"/>
          <c:errBars>
            <c:errBarType val="both"/>
            <c:errValType val="cust"/>
            <c:noEndCap val="0"/>
            <c:plus>
              <c:numRef>
                <c:f>Sheet1!$G$2:$G$9</c:f>
                <c:numCache>
                  <c:formatCode>General</c:formatCode>
                  <c:ptCount val="8"/>
                  <c:pt idx="0">
                    <c:v>0.3655988</c:v>
                  </c:pt>
                  <c:pt idx="1">
                    <c:v>4.8047832000000001</c:v>
                  </c:pt>
                  <c:pt idx="2">
                    <c:v>4.14398292</c:v>
                  </c:pt>
                  <c:pt idx="3">
                    <c:v>9.6010992000000002</c:v>
                  </c:pt>
                  <c:pt idx="4">
                    <c:v>1.9373580799999999</c:v>
                  </c:pt>
                  <c:pt idx="5">
                    <c:v>1.3881974399999999</c:v>
                  </c:pt>
                  <c:pt idx="6">
                    <c:v>1.3723822000000001</c:v>
                  </c:pt>
                  <c:pt idx="7">
                    <c:v>0.36960504</c:v>
                  </c:pt>
                </c:numCache>
              </c:numRef>
            </c:plus>
            <c:minus>
              <c:numRef>
                <c:f>Sheet1!$G$2:$G$9</c:f>
                <c:numCache>
                  <c:formatCode>General</c:formatCode>
                  <c:ptCount val="8"/>
                  <c:pt idx="0">
                    <c:v>0.3655988</c:v>
                  </c:pt>
                  <c:pt idx="1">
                    <c:v>4.8047832000000001</c:v>
                  </c:pt>
                  <c:pt idx="2">
                    <c:v>4.14398292</c:v>
                  </c:pt>
                  <c:pt idx="3">
                    <c:v>9.6010992000000002</c:v>
                  </c:pt>
                  <c:pt idx="4">
                    <c:v>1.9373580799999999</c:v>
                  </c:pt>
                  <c:pt idx="5">
                    <c:v>1.3881974399999999</c:v>
                  </c:pt>
                  <c:pt idx="6">
                    <c:v>1.3723822000000001</c:v>
                  </c:pt>
                  <c:pt idx="7">
                    <c:v>0.36960504</c:v>
                  </c:pt>
                </c:numCache>
              </c:numRef>
            </c:minus>
          </c:errBars>
          <c:cat>
            <c:strRef>
              <c:f>Sheet1!$A$2:$A$9</c:f>
              <c:strCache>
                <c:ptCount val="8"/>
                <c:pt idx="0">
                  <c:v>White </c:v>
                </c:pt>
                <c:pt idx="1">
                  <c:v>American Indian </c:v>
                </c:pt>
                <c:pt idx="2">
                  <c:v>2+ Races </c:v>
                </c:pt>
                <c:pt idx="3">
                  <c:v>Hawaiian, Pacific Islander</c:v>
                </c:pt>
                <c:pt idx="4">
                  <c:v>Asian </c:v>
                </c:pt>
                <c:pt idx="5">
                  <c:v>Hispanic</c:v>
                </c:pt>
                <c:pt idx="6">
                  <c:v>Black </c:v>
                </c:pt>
                <c:pt idx="7">
                  <c:v>Total</c:v>
                </c:pt>
              </c:strCache>
            </c:strRef>
          </c:cat>
          <c:val>
            <c:numRef>
              <c:f>Sheet1!$C$2:$C$9</c:f>
              <c:numCache>
                <c:formatCode>General</c:formatCode>
                <c:ptCount val="8"/>
                <c:pt idx="0">
                  <c:v>12.892829000000001</c:v>
                </c:pt>
                <c:pt idx="1">
                  <c:v>13.920147</c:v>
                </c:pt>
                <c:pt idx="2">
                  <c:v>18.378132000000001</c:v>
                </c:pt>
                <c:pt idx="3">
                  <c:v>23.152812999999998</c:v>
                </c:pt>
                <c:pt idx="4">
                  <c:v>19.678830999999999</c:v>
                </c:pt>
                <c:pt idx="5">
                  <c:v>22.385909999999999</c:v>
                </c:pt>
                <c:pt idx="6">
                  <c:v>22.747033999999999</c:v>
                </c:pt>
                <c:pt idx="7">
                  <c:v>15.489274999999999</c:v>
                </c:pt>
              </c:numCache>
            </c:numRef>
          </c:val>
        </c:ser>
        <c:dLbls>
          <c:showLegendKey val="0"/>
          <c:showVal val="0"/>
          <c:showCatName val="0"/>
          <c:showSerName val="0"/>
          <c:showPercent val="0"/>
          <c:showBubbleSize val="0"/>
        </c:dLbls>
        <c:gapWidth val="101"/>
        <c:axId val="101559296"/>
        <c:axId val="101565184"/>
      </c:barChart>
      <c:catAx>
        <c:axId val="101559296"/>
        <c:scaling>
          <c:orientation val="minMax"/>
        </c:scaling>
        <c:delete val="0"/>
        <c:axPos val="l"/>
        <c:majorTickMark val="none"/>
        <c:minorTickMark val="none"/>
        <c:tickLblPos val="nextTo"/>
        <c:crossAx val="101565184"/>
        <c:crosses val="autoZero"/>
        <c:auto val="1"/>
        <c:lblAlgn val="ctr"/>
        <c:lblOffset val="100"/>
        <c:noMultiLvlLbl val="0"/>
      </c:catAx>
      <c:valAx>
        <c:axId val="101565184"/>
        <c:scaling>
          <c:orientation val="minMax"/>
          <c:max val="40"/>
        </c:scaling>
        <c:delete val="0"/>
        <c:axPos val="b"/>
        <c:majorGridlines>
          <c:spPr>
            <a:ln w="9525">
              <a:solidFill>
                <a:schemeClr val="bg1">
                  <a:lumMod val="85000"/>
                </a:schemeClr>
              </a:solidFill>
              <a:prstDash val="sysDash"/>
            </a:ln>
          </c:spPr>
        </c:majorGridlines>
        <c:numFmt formatCode="General" sourceLinked="1"/>
        <c:majorTickMark val="in"/>
        <c:minorTickMark val="none"/>
        <c:tickLblPos val="nextTo"/>
        <c:crossAx val="101559296"/>
        <c:crosses val="autoZero"/>
        <c:crossBetween val="between"/>
        <c:majorUnit val="10"/>
      </c:valAx>
    </c:plotArea>
    <c:legend>
      <c:legendPos val="r"/>
      <c:layout>
        <c:manualLayout>
          <c:xMode val="edge"/>
          <c:yMode val="edge"/>
          <c:x val="0.89692832090678931"/>
          <c:y val="1.2596910963052684E-2"/>
          <c:w val="9.6513521747281589E-2"/>
          <c:h val="0.20634448818897638"/>
        </c:manualLayout>
      </c:layout>
      <c:overlay val="0"/>
    </c:legend>
    <c:plotVisOnly val="1"/>
    <c:dispBlanksAs val="gap"/>
    <c:showDLblsOverMax val="0"/>
  </c:chart>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45429647381032E-2"/>
          <c:y val="4.1531310549532095E-2"/>
          <c:w val="0.92047038685381721"/>
          <c:h val="0.81014882755040241"/>
        </c:manualLayout>
      </c:layout>
      <c:barChart>
        <c:barDir val="col"/>
        <c:grouping val="clustered"/>
        <c:varyColors val="0"/>
        <c:ser>
          <c:idx val="0"/>
          <c:order val="0"/>
          <c:tx>
            <c:strRef>
              <c:f>Sheet1!$B$1</c:f>
              <c:strCache>
                <c:ptCount val="1"/>
                <c:pt idx="0">
                  <c:v>2007</c:v>
                </c:pt>
              </c:strCache>
            </c:strRef>
          </c:tx>
          <c:spPr>
            <a:solidFill>
              <a:schemeClr val="accent5">
                <a:lumMod val="75000"/>
              </a:schemeClr>
            </a:solidFill>
            <a:ln>
              <a:solidFill>
                <a:schemeClr val="tx1"/>
              </a:solidFill>
            </a:ln>
          </c:spPr>
          <c:invertIfNegative val="0"/>
          <c:errBars>
            <c:errBarType val="both"/>
            <c:errValType val="cust"/>
            <c:noEndCap val="0"/>
            <c:plus>
              <c:numRef>
                <c:f>Sheet1!$F$2:$F$8</c:f>
                <c:numCache>
                  <c:formatCode>General</c:formatCode>
                  <c:ptCount val="7"/>
                  <c:pt idx="0">
                    <c:v>0.23715999999999998</c:v>
                  </c:pt>
                  <c:pt idx="1">
                    <c:v>0.86436000000000002</c:v>
                  </c:pt>
                  <c:pt idx="2">
                    <c:v>0.43903999999999999</c:v>
                  </c:pt>
                  <c:pt idx="3">
                    <c:v>0.56251999999999991</c:v>
                  </c:pt>
                  <c:pt idx="4">
                    <c:v>0.66052</c:v>
                  </c:pt>
                  <c:pt idx="5">
                    <c:v>0.47236</c:v>
                  </c:pt>
                  <c:pt idx="6">
                    <c:v>0.45080000000000003</c:v>
                  </c:pt>
                </c:numCache>
              </c:numRef>
            </c:plus>
            <c:minus>
              <c:numRef>
                <c:f>Sheet1!$F$2:$F$8</c:f>
                <c:numCache>
                  <c:formatCode>General</c:formatCode>
                  <c:ptCount val="7"/>
                  <c:pt idx="0">
                    <c:v>0.23715999999999998</c:v>
                  </c:pt>
                  <c:pt idx="1">
                    <c:v>0.86436000000000002</c:v>
                  </c:pt>
                  <c:pt idx="2">
                    <c:v>0.43903999999999999</c:v>
                  </c:pt>
                  <c:pt idx="3">
                    <c:v>0.56251999999999991</c:v>
                  </c:pt>
                  <c:pt idx="4">
                    <c:v>0.66052</c:v>
                  </c:pt>
                  <c:pt idx="5">
                    <c:v>0.47236</c:v>
                  </c:pt>
                  <c:pt idx="6">
                    <c:v>0.45080000000000003</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Sheet1!$B$2:$B$8</c:f>
              <c:numCache>
                <c:formatCode>General</c:formatCode>
                <c:ptCount val="7"/>
                <c:pt idx="0">
                  <c:v>7.1</c:v>
                </c:pt>
                <c:pt idx="1">
                  <c:v>13.7</c:v>
                </c:pt>
                <c:pt idx="2">
                  <c:v>7.7</c:v>
                </c:pt>
                <c:pt idx="3">
                  <c:v>7.4</c:v>
                </c:pt>
                <c:pt idx="4">
                  <c:v>4.5999999999999996</c:v>
                </c:pt>
                <c:pt idx="5">
                  <c:v>4</c:v>
                </c:pt>
                <c:pt idx="6">
                  <c:v>2.4</c:v>
                </c:pt>
              </c:numCache>
            </c:numRef>
          </c:val>
        </c:ser>
        <c:ser>
          <c:idx val="1"/>
          <c:order val="1"/>
          <c:tx>
            <c:strRef>
              <c:f>Sheet1!$C$1</c:f>
              <c:strCache>
                <c:ptCount val="1"/>
                <c:pt idx="0">
                  <c:v>2011</c:v>
                </c:pt>
              </c:strCache>
            </c:strRef>
          </c:tx>
          <c:spPr>
            <a:solidFill>
              <a:schemeClr val="accent5"/>
            </a:solidFill>
            <a:ln>
              <a:solidFill>
                <a:schemeClr val="tx1"/>
              </a:solidFill>
            </a:ln>
          </c:spPr>
          <c:invertIfNegative val="0"/>
          <c:errBars>
            <c:errBarType val="both"/>
            <c:errValType val="cust"/>
            <c:noEndCap val="0"/>
            <c:plus>
              <c:numRef>
                <c:f>Sheet1!$G$2:$G$8</c:f>
                <c:numCache>
                  <c:formatCode>General</c:formatCode>
                  <c:ptCount val="7"/>
                  <c:pt idx="0">
                    <c:v>0.22932</c:v>
                  </c:pt>
                  <c:pt idx="1">
                    <c:v>1.0309600000000001</c:v>
                  </c:pt>
                  <c:pt idx="2">
                    <c:v>0.48803999999999997</c:v>
                  </c:pt>
                  <c:pt idx="3">
                    <c:v>0.67815999999999999</c:v>
                  </c:pt>
                  <c:pt idx="4">
                    <c:v>0.76832</c:v>
                  </c:pt>
                  <c:pt idx="5">
                    <c:v>0.38219999999999998</c:v>
                  </c:pt>
                  <c:pt idx="6">
                    <c:v>0.37631999999999999</c:v>
                  </c:pt>
                </c:numCache>
              </c:numRef>
            </c:plus>
            <c:minus>
              <c:numRef>
                <c:f>Sheet1!$G$2:$G$8</c:f>
                <c:numCache>
                  <c:formatCode>General</c:formatCode>
                  <c:ptCount val="7"/>
                  <c:pt idx="0">
                    <c:v>0.22932</c:v>
                  </c:pt>
                  <c:pt idx="1">
                    <c:v>1.0309600000000001</c:v>
                  </c:pt>
                  <c:pt idx="2">
                    <c:v>0.48803999999999997</c:v>
                  </c:pt>
                  <c:pt idx="3">
                    <c:v>0.67815999999999999</c:v>
                  </c:pt>
                  <c:pt idx="4">
                    <c:v>0.76832</c:v>
                  </c:pt>
                  <c:pt idx="5">
                    <c:v>0.38219999999999998</c:v>
                  </c:pt>
                  <c:pt idx="6">
                    <c:v>0.37631999999999999</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Sheet1!$C$2:$C$8</c:f>
              <c:numCache>
                <c:formatCode>General</c:formatCode>
                <c:ptCount val="7"/>
                <c:pt idx="0">
                  <c:v>9</c:v>
                </c:pt>
                <c:pt idx="1">
                  <c:v>17.5</c:v>
                </c:pt>
                <c:pt idx="2">
                  <c:v>9.6</c:v>
                </c:pt>
                <c:pt idx="3">
                  <c:v>10.8</c:v>
                </c:pt>
                <c:pt idx="4">
                  <c:v>6.9</c:v>
                </c:pt>
                <c:pt idx="5">
                  <c:v>5</c:v>
                </c:pt>
                <c:pt idx="6">
                  <c:v>3</c:v>
                </c:pt>
              </c:numCache>
            </c:numRef>
          </c:val>
        </c:ser>
        <c:dLbls>
          <c:showLegendKey val="0"/>
          <c:showVal val="0"/>
          <c:showCatName val="0"/>
          <c:showSerName val="0"/>
          <c:showPercent val="0"/>
          <c:showBubbleSize val="0"/>
        </c:dLbls>
        <c:gapWidth val="150"/>
        <c:axId val="101688448"/>
        <c:axId val="101689984"/>
      </c:barChart>
      <c:catAx>
        <c:axId val="101688448"/>
        <c:scaling>
          <c:orientation val="minMax"/>
        </c:scaling>
        <c:delete val="0"/>
        <c:axPos val="b"/>
        <c:majorTickMark val="none"/>
        <c:minorTickMark val="none"/>
        <c:tickLblPos val="nextTo"/>
        <c:spPr>
          <a:ln>
            <a:solidFill>
              <a:schemeClr val="tx1"/>
            </a:solidFill>
          </a:ln>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1689984"/>
        <c:crosses val="autoZero"/>
        <c:auto val="1"/>
        <c:lblAlgn val="ctr"/>
        <c:lblOffset val="100"/>
        <c:noMultiLvlLbl val="0"/>
      </c:catAx>
      <c:valAx>
        <c:axId val="101689984"/>
        <c:scaling>
          <c:orientation val="minMax"/>
          <c:max val="20"/>
        </c:scaling>
        <c:delete val="0"/>
        <c:axPos val="l"/>
        <c:majorGridlines>
          <c:spPr>
            <a:ln>
              <a:prstDash val="dash"/>
            </a:ln>
          </c:spPr>
        </c:majorGridlines>
        <c:numFmt formatCode="General" sourceLinked="1"/>
        <c:majorTickMark val="in"/>
        <c:minorTickMark val="none"/>
        <c:tickLblPos val="nextTo"/>
        <c:spPr>
          <a:ln>
            <a:solidFill>
              <a:schemeClr val="tx1"/>
            </a:solidFill>
          </a:ln>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1688448"/>
        <c:crosses val="autoZero"/>
        <c:crossBetween val="between"/>
        <c:majorUnit val="5"/>
      </c:valAx>
    </c:plotArea>
    <c:legend>
      <c:legendPos val="r"/>
      <c:layout>
        <c:manualLayout>
          <c:xMode val="edge"/>
          <c:yMode val="edge"/>
          <c:x val="0.39296074403743009"/>
          <c:y val="1.2385134550488879E-2"/>
          <c:w val="0.43022766175967136"/>
          <c:h val="0.10312581119667735"/>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62417646256592"/>
          <c:y val="2.5000000000000001E-2"/>
          <c:w val="0.74428753015928795"/>
          <c:h val="0.85196215392430785"/>
        </c:manualLayout>
      </c:layout>
      <c:barChart>
        <c:barDir val="bar"/>
        <c:grouping val="clustered"/>
        <c:varyColors val="0"/>
        <c:ser>
          <c:idx val="0"/>
          <c:order val="0"/>
          <c:tx>
            <c:strRef>
              <c:f>Sheet1!$B$1</c:f>
              <c:strCache>
                <c:ptCount val="1"/>
                <c:pt idx="0">
                  <c:v>2011</c:v>
                </c:pt>
              </c:strCache>
            </c:strRef>
          </c:tx>
          <c:spPr>
            <a:solidFill>
              <a:schemeClr val="accent5">
                <a:lumMod val="40000"/>
                <a:lumOff val="60000"/>
              </a:schemeClr>
            </a:solidFill>
            <a:ln>
              <a:solidFill>
                <a:schemeClr val="accent4">
                  <a:lumMod val="75000"/>
                </a:schemeClr>
              </a:solidFill>
            </a:ln>
          </c:spPr>
          <c:invertIfNegative val="0"/>
          <c:errBars>
            <c:errBarType val="both"/>
            <c:errValType val="cust"/>
            <c:noEndCap val="0"/>
            <c:plus>
              <c:numRef>
                <c:f>Sheet1!$F$2:$F$9</c:f>
                <c:numCache>
                  <c:formatCode>General</c:formatCode>
                  <c:ptCount val="8"/>
                  <c:pt idx="0">
                    <c:v>0.28237524000000003</c:v>
                  </c:pt>
                  <c:pt idx="1">
                    <c:v>1.6496222399999998</c:v>
                  </c:pt>
                  <c:pt idx="2">
                    <c:v>3.2086454400000002</c:v>
                  </c:pt>
                  <c:pt idx="3">
                    <c:v>5.3797785999999999</c:v>
                  </c:pt>
                  <c:pt idx="4">
                    <c:v>0.79238291999999999</c:v>
                  </c:pt>
                  <c:pt idx="5">
                    <c:v>0.87501260000000003</c:v>
                  </c:pt>
                  <c:pt idx="6">
                    <c:v>6.6402526399999999</c:v>
                  </c:pt>
                  <c:pt idx="7">
                    <c:v>0.23025295999999998</c:v>
                  </c:pt>
                </c:numCache>
              </c:numRef>
            </c:plus>
            <c:minus>
              <c:numRef>
                <c:f>Sheet1!$F$2:$F$9</c:f>
                <c:numCache>
                  <c:formatCode>General</c:formatCode>
                  <c:ptCount val="8"/>
                  <c:pt idx="0">
                    <c:v>0.28237524000000003</c:v>
                  </c:pt>
                  <c:pt idx="1">
                    <c:v>1.6496222399999998</c:v>
                  </c:pt>
                  <c:pt idx="2">
                    <c:v>3.2086454400000002</c:v>
                  </c:pt>
                  <c:pt idx="3">
                    <c:v>5.3797785999999999</c:v>
                  </c:pt>
                  <c:pt idx="4">
                    <c:v>0.79238291999999999</c:v>
                  </c:pt>
                  <c:pt idx="5">
                    <c:v>0.87501260000000003</c:v>
                  </c:pt>
                  <c:pt idx="6">
                    <c:v>6.6402526399999999</c:v>
                  </c:pt>
                  <c:pt idx="7">
                    <c:v>0.23025295999999998</c:v>
                  </c:pt>
                </c:numCache>
              </c:numRef>
            </c:minus>
          </c:errBars>
          <c:cat>
            <c:strRef>
              <c:f>Sheet1!$A$2:$A$9</c:f>
              <c:strCache>
                <c:ptCount val="8"/>
                <c:pt idx="0">
                  <c:v>White Non-Hispanic</c:v>
                </c:pt>
                <c:pt idx="1">
                  <c:v>Asian only</c:v>
                </c:pt>
                <c:pt idx="2">
                  <c:v>2+ Races Non-Hispanic</c:v>
                </c:pt>
                <c:pt idx="3">
                  <c:v>American Indian only</c:v>
                </c:pt>
                <c:pt idx="4">
                  <c:v>Hispanic</c:v>
                </c:pt>
                <c:pt idx="5">
                  <c:v>Black Non-Hispanic</c:v>
                </c:pt>
                <c:pt idx="6">
                  <c:v>Hawaiian, Pacific Islander only</c:v>
                </c:pt>
                <c:pt idx="7">
                  <c:v>Total</c:v>
                </c:pt>
              </c:strCache>
            </c:strRef>
          </c:cat>
          <c:val>
            <c:numRef>
              <c:f>Sheet1!$B$2:$B$9</c:f>
              <c:numCache>
                <c:formatCode>General</c:formatCode>
                <c:ptCount val="8"/>
                <c:pt idx="0">
                  <c:v>12.121448000000001</c:v>
                </c:pt>
                <c:pt idx="1">
                  <c:v>19.094231000000001</c:v>
                </c:pt>
                <c:pt idx="2">
                  <c:v>23.046393999999999</c:v>
                </c:pt>
                <c:pt idx="3">
                  <c:v>22.398432</c:v>
                </c:pt>
                <c:pt idx="4">
                  <c:v>31.013642999999998</c:v>
                </c:pt>
                <c:pt idx="5">
                  <c:v>30.972097000000002</c:v>
                </c:pt>
                <c:pt idx="6">
                  <c:v>26.111643999999998</c:v>
                </c:pt>
                <c:pt idx="7">
                  <c:v>17.204974</c:v>
                </c:pt>
              </c:numCache>
            </c:numRef>
          </c:val>
        </c:ser>
        <c:ser>
          <c:idx val="1"/>
          <c:order val="1"/>
          <c:tx>
            <c:strRef>
              <c:f>Sheet1!$C$1</c:f>
              <c:strCache>
                <c:ptCount val="1"/>
                <c:pt idx="0">
                  <c:v>2007</c:v>
                </c:pt>
              </c:strCache>
            </c:strRef>
          </c:tx>
          <c:spPr>
            <a:solidFill>
              <a:schemeClr val="accent5">
                <a:lumMod val="75000"/>
              </a:schemeClr>
            </a:solidFill>
            <a:ln>
              <a:solidFill>
                <a:schemeClr val="tx1"/>
              </a:solidFill>
            </a:ln>
          </c:spPr>
          <c:invertIfNegative val="0"/>
          <c:errBars>
            <c:errBarType val="both"/>
            <c:errValType val="cust"/>
            <c:noEndCap val="0"/>
            <c:plus>
              <c:numRef>
                <c:f>Sheet1!$G$2:$G$9</c:f>
                <c:numCache>
                  <c:formatCode>General</c:formatCode>
                  <c:ptCount val="8"/>
                  <c:pt idx="0">
                    <c:v>0.29269071999999996</c:v>
                  </c:pt>
                  <c:pt idx="1">
                    <c:v>1.7849719999999998</c:v>
                  </c:pt>
                  <c:pt idx="2">
                    <c:v>4.2475297200000002</c:v>
                  </c:pt>
                  <c:pt idx="3">
                    <c:v>6.0877462799999993</c:v>
                  </c:pt>
                  <c:pt idx="4">
                    <c:v>1.0595270000000001</c:v>
                  </c:pt>
                  <c:pt idx="5">
                    <c:v>1.2116622000000001</c:v>
                  </c:pt>
                  <c:pt idx="6">
                    <c:v>10.3897248</c:v>
                  </c:pt>
                  <c:pt idx="7">
                    <c:v>0.28811803999999996</c:v>
                  </c:pt>
                </c:numCache>
              </c:numRef>
            </c:plus>
            <c:minus>
              <c:numRef>
                <c:f>Sheet1!$G$2:$G$9</c:f>
                <c:numCache>
                  <c:formatCode>General</c:formatCode>
                  <c:ptCount val="8"/>
                  <c:pt idx="0">
                    <c:v>0.29269071999999996</c:v>
                  </c:pt>
                  <c:pt idx="1">
                    <c:v>1.7849719999999998</c:v>
                  </c:pt>
                  <c:pt idx="2">
                    <c:v>4.2475297200000002</c:v>
                  </c:pt>
                  <c:pt idx="3">
                    <c:v>6.0877462799999993</c:v>
                  </c:pt>
                  <c:pt idx="4">
                    <c:v>1.0595270000000001</c:v>
                  </c:pt>
                  <c:pt idx="5">
                    <c:v>1.2116622000000001</c:v>
                  </c:pt>
                  <c:pt idx="6">
                    <c:v>10.3897248</c:v>
                  </c:pt>
                  <c:pt idx="7">
                    <c:v>0.28811803999999996</c:v>
                  </c:pt>
                </c:numCache>
              </c:numRef>
            </c:minus>
          </c:errBars>
          <c:cat>
            <c:strRef>
              <c:f>Sheet1!$A$2:$A$9</c:f>
              <c:strCache>
                <c:ptCount val="8"/>
                <c:pt idx="0">
                  <c:v>White Non-Hispanic</c:v>
                </c:pt>
                <c:pt idx="1">
                  <c:v>Asian only</c:v>
                </c:pt>
                <c:pt idx="2">
                  <c:v>2+ Races Non-Hispanic</c:v>
                </c:pt>
                <c:pt idx="3">
                  <c:v>American Indian only</c:v>
                </c:pt>
                <c:pt idx="4">
                  <c:v>Hispanic</c:v>
                </c:pt>
                <c:pt idx="5">
                  <c:v>Black Non-Hispanic</c:v>
                </c:pt>
                <c:pt idx="6">
                  <c:v>Hawaiian, Pacific Islander only</c:v>
                </c:pt>
                <c:pt idx="7">
                  <c:v>Total</c:v>
                </c:pt>
              </c:strCache>
            </c:strRef>
          </c:cat>
          <c:val>
            <c:numRef>
              <c:f>Sheet1!$C$2:$C$9</c:f>
              <c:numCache>
                <c:formatCode>General</c:formatCode>
                <c:ptCount val="8"/>
                <c:pt idx="0">
                  <c:v>10.140272</c:v>
                </c:pt>
                <c:pt idx="1">
                  <c:v>17.041725</c:v>
                </c:pt>
                <c:pt idx="2">
                  <c:v>20.433910000000001</c:v>
                </c:pt>
                <c:pt idx="3">
                  <c:v>22.734560999999999</c:v>
                </c:pt>
                <c:pt idx="4">
                  <c:v>26.150155999999999</c:v>
                </c:pt>
                <c:pt idx="5">
                  <c:v>28.022449000000002</c:v>
                </c:pt>
                <c:pt idx="6">
                  <c:v>35.173887000000001</c:v>
                </c:pt>
                <c:pt idx="7">
                  <c:v>14.614136999999999</c:v>
                </c:pt>
              </c:numCache>
            </c:numRef>
          </c:val>
        </c:ser>
        <c:dLbls>
          <c:showLegendKey val="0"/>
          <c:showVal val="0"/>
          <c:showCatName val="0"/>
          <c:showSerName val="0"/>
          <c:showPercent val="0"/>
          <c:showBubbleSize val="0"/>
        </c:dLbls>
        <c:gapWidth val="101"/>
        <c:axId val="102051840"/>
        <c:axId val="102053376"/>
      </c:barChart>
      <c:catAx>
        <c:axId val="102051840"/>
        <c:scaling>
          <c:orientation val="minMax"/>
        </c:scaling>
        <c:delete val="0"/>
        <c:axPos val="l"/>
        <c:majorTickMark val="none"/>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2053376"/>
        <c:crosses val="autoZero"/>
        <c:auto val="1"/>
        <c:lblAlgn val="ctr"/>
        <c:lblOffset val="100"/>
        <c:noMultiLvlLbl val="0"/>
      </c:catAx>
      <c:valAx>
        <c:axId val="102053376"/>
        <c:scaling>
          <c:orientation val="minMax"/>
        </c:scaling>
        <c:delete val="0"/>
        <c:axPos val="b"/>
        <c:majorGridlines>
          <c:spPr>
            <a:ln w="9525">
              <a:solidFill>
                <a:schemeClr val="bg1">
                  <a:lumMod val="85000"/>
                </a:schemeClr>
              </a:solidFill>
              <a:prstDash val="sysDash"/>
            </a:ln>
          </c:spPr>
        </c:majorGridlines>
        <c:numFmt formatCode="General" sourceLinked="1"/>
        <c:majorTickMark val="none"/>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2051840"/>
        <c:crosses val="autoZero"/>
        <c:crossBetween val="between"/>
      </c:valAx>
    </c:plotArea>
    <c:legend>
      <c:legendPos val="r"/>
      <c:layout>
        <c:manualLayout>
          <c:xMode val="edge"/>
          <c:yMode val="edge"/>
          <c:x val="0.90348648383236785"/>
          <c:y val="0.27913957327914657"/>
          <c:w val="9.6513521747281589E-2"/>
          <c:h val="0.20634448818897638"/>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88145231846024E-2"/>
          <c:y val="7.9953627347136097E-2"/>
          <c:w val="0.89223118985126859"/>
          <c:h val="0.83643439736415182"/>
        </c:manualLayout>
      </c:layout>
      <c:lineChart>
        <c:grouping val="standard"/>
        <c:varyColors val="0"/>
        <c:ser>
          <c:idx val="0"/>
          <c:order val="0"/>
          <c:tx>
            <c:strRef>
              <c:f>Sheet1!$B$1</c:f>
              <c:strCache>
                <c:ptCount val="1"/>
                <c:pt idx="0">
                  <c:v>Total</c:v>
                </c:pt>
              </c:strCache>
            </c:strRef>
          </c:tx>
          <c:spPr>
            <a:ln w="50800">
              <a:solidFill>
                <a:schemeClr val="tx2">
                  <a:lumMod val="60000"/>
                  <a:lumOff val="40000"/>
                </a:schemeClr>
              </a:solidFill>
            </a:ln>
          </c:spPr>
          <c:marker>
            <c:symbol val="none"/>
          </c:marker>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5"/>
            <c:bubble3D val="0"/>
          </c:dPt>
          <c:dPt>
            <c:idx val="16"/>
            <c:bubble3D val="0"/>
          </c:dPt>
          <c:dPt>
            <c:idx val="17"/>
            <c:bubble3D val="0"/>
          </c:dPt>
          <c:dPt>
            <c:idx val="18"/>
            <c:bubble3D val="0"/>
          </c:dPt>
          <c:dPt>
            <c:idx val="19"/>
            <c:bubble3D val="0"/>
          </c:dPt>
          <c:dPt>
            <c:idx val="21"/>
            <c:bubble3D val="0"/>
          </c:dPt>
          <c:dPt>
            <c:idx val="24"/>
            <c:bubble3D val="0"/>
          </c:dPt>
          <c:dPt>
            <c:idx val="31"/>
            <c:bubble3D val="0"/>
          </c:dPt>
          <c:dLbls>
            <c:delete val="1"/>
          </c:dLbls>
          <c:cat>
            <c:numRef>
              <c:f>Sheet1!$A$2:$A$20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Sheet1!$B$2:$B$20</c:f>
              <c:numCache>
                <c:formatCode>0.00</c:formatCode>
                <c:ptCount val="19"/>
                <c:pt idx="0">
                  <c:v>11.94</c:v>
                </c:pt>
                <c:pt idx="1">
                  <c:v>12.02</c:v>
                </c:pt>
                <c:pt idx="2">
                  <c:v>10.11</c:v>
                </c:pt>
                <c:pt idx="3">
                  <c:v>11.79</c:v>
                </c:pt>
                <c:pt idx="4" formatCode="General">
                  <c:v>10.06</c:v>
                </c:pt>
                <c:pt idx="5" formatCode="General">
                  <c:v>10.47</c:v>
                </c:pt>
                <c:pt idx="6" formatCode="General">
                  <c:v>10.69</c:v>
                </c:pt>
                <c:pt idx="7">
                  <c:v>11.1</c:v>
                </c:pt>
                <c:pt idx="8">
                  <c:v>11.21</c:v>
                </c:pt>
                <c:pt idx="9">
                  <c:v>11.95</c:v>
                </c:pt>
                <c:pt idx="10">
                  <c:v>11</c:v>
                </c:pt>
                <c:pt idx="11">
                  <c:v>10.94</c:v>
                </c:pt>
                <c:pt idx="12">
                  <c:v>11.11</c:v>
                </c:pt>
                <c:pt idx="13">
                  <c:v>14.59</c:v>
                </c:pt>
                <c:pt idx="14">
                  <c:v>14.69</c:v>
                </c:pt>
                <c:pt idx="15" formatCode="General">
                  <c:v>14.51</c:v>
                </c:pt>
                <c:pt idx="16" formatCode="General">
                  <c:v>14.94</c:v>
                </c:pt>
                <c:pt idx="17">
                  <c:v>14.51</c:v>
                </c:pt>
              </c:numCache>
            </c:numRef>
          </c:val>
          <c:smooth val="0"/>
        </c:ser>
        <c:ser>
          <c:idx val="3"/>
          <c:order val="1"/>
          <c:tx>
            <c:strRef>
              <c:f>Sheet1!$C$1</c:f>
              <c:strCache>
                <c:ptCount val="1"/>
                <c:pt idx="0">
                  <c:v>2020 Target</c:v>
                </c:pt>
              </c:strCache>
            </c:strRef>
          </c:tx>
          <c:spPr>
            <a:ln w="50800">
              <a:solidFill>
                <a:schemeClr val="tx1"/>
              </a:solidFill>
              <a:prstDash val="dash"/>
            </a:ln>
          </c:spPr>
          <c:marker>
            <c:symbol val="none"/>
          </c:marker>
          <c:dLbls>
            <c:delete val="1"/>
          </c:dLbls>
          <c:cat>
            <c:numRef>
              <c:f>Sheet1!$A$2:$A$20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Sheet1!$C$2:$C$20</c:f>
              <c:numCache>
                <c:formatCode>General</c:formatCode>
                <c:ptCount val="19"/>
                <c:pt idx="13">
                  <c:v>6</c:v>
                </c:pt>
                <c:pt idx="14">
                  <c:v>6</c:v>
                </c:pt>
                <c:pt idx="15">
                  <c:v>6</c:v>
                </c:pt>
                <c:pt idx="16">
                  <c:v>6</c:v>
                </c:pt>
                <c:pt idx="17">
                  <c:v>6</c:v>
                </c:pt>
                <c:pt idx="18">
                  <c:v>6</c:v>
                </c:pt>
              </c:numCache>
            </c:numRef>
          </c:val>
          <c:smooth val="0"/>
        </c:ser>
        <c:dLbls>
          <c:showLegendKey val="0"/>
          <c:showVal val="1"/>
          <c:showCatName val="0"/>
          <c:showSerName val="0"/>
          <c:showPercent val="0"/>
          <c:showBubbleSize val="0"/>
        </c:dLbls>
        <c:marker val="1"/>
        <c:smooth val="0"/>
        <c:axId val="102114816"/>
        <c:axId val="102116352"/>
      </c:lineChart>
      <c:catAx>
        <c:axId val="102114816"/>
        <c:scaling>
          <c:orientation val="minMax"/>
        </c:scaling>
        <c:delete val="0"/>
        <c:axPos val="b"/>
        <c:numFmt formatCode="General" sourceLinked="1"/>
        <c:majorTickMark val="none"/>
        <c:minorTickMark val="in"/>
        <c:tickLblPos val="nextTo"/>
        <c:spPr>
          <a:ln>
            <a:solidFill>
              <a:srgbClr val="7F7F7F"/>
            </a:solidFill>
          </a:ln>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crossAx val="102116352"/>
        <c:crosses val="autoZero"/>
        <c:auto val="0"/>
        <c:lblAlgn val="ctr"/>
        <c:lblOffset val="100"/>
        <c:tickLblSkip val="1"/>
        <c:tickMarkSkip val="1"/>
        <c:noMultiLvlLbl val="0"/>
      </c:catAx>
      <c:valAx>
        <c:axId val="102116352"/>
        <c:scaling>
          <c:orientation val="minMax"/>
          <c:max val="16"/>
          <c:min val="0"/>
        </c:scaling>
        <c:delete val="0"/>
        <c:axPos val="l"/>
        <c:majorGridlines>
          <c:spPr>
            <a:ln>
              <a:solidFill>
                <a:schemeClr val="bg1">
                  <a:lumMod val="85000"/>
                </a:schemeClr>
              </a:solidFill>
              <a:prstDash val="sysDash"/>
            </a:ln>
          </c:spPr>
        </c:majorGridlines>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r>
                  <a:rPr lang="en-US" sz="1500" b="1" i="0" baseline="0" dirty="0" smtClean="0">
                    <a:effectLst/>
                    <a:latin typeface="Tahoma" panose="020B0604030504040204" pitchFamily="34" charset="0"/>
                    <a:ea typeface="Tahoma" panose="020B0604030504040204" pitchFamily="34" charset="0"/>
                    <a:cs typeface="Tahoma" panose="020B0604030504040204" pitchFamily="34" charset="0"/>
                  </a:rPr>
                  <a:t>Percent</a:t>
                </a:r>
                <a:endParaRPr lang="en-US" sz="1500" dirty="0">
                  <a:effectLst/>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4.028674540682415E-2"/>
              <c:y val="1.3593147199242661E-4"/>
            </c:manualLayout>
          </c:layout>
          <c:overlay val="0"/>
        </c:title>
        <c:numFmt formatCode="#,##0" sourceLinked="0"/>
        <c:majorTickMark val="in"/>
        <c:minorTickMark val="none"/>
        <c:tickLblPos val="nextTo"/>
        <c:spPr>
          <a:ln>
            <a:solidFill>
              <a:srgbClr val="7F7F7F"/>
            </a:solidFill>
          </a:ln>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2114816"/>
        <c:crosses val="autoZero"/>
        <c:crossBetween val="between"/>
        <c:majorUnit val="2"/>
        <c:minorUnit val="1"/>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21555118110235E-2"/>
          <c:y val="4.957800196850394E-2"/>
          <c:w val="0.89733169291338588"/>
          <c:h val="0.80763656496062985"/>
        </c:manualLayout>
      </c:layout>
      <c:barChart>
        <c:barDir val="col"/>
        <c:grouping val="clustered"/>
        <c:varyColors val="0"/>
        <c:ser>
          <c:idx val="0"/>
          <c:order val="0"/>
          <c:tx>
            <c:strRef>
              <c:f>Sheet1!$B$1</c:f>
              <c:strCache>
                <c:ptCount val="1"/>
                <c:pt idx="0">
                  <c:v>In Physical Fights</c:v>
                </c:pt>
              </c:strCache>
            </c:strRef>
          </c:tx>
          <c:spPr>
            <a:solidFill>
              <a:schemeClr val="accent5">
                <a:lumMod val="75000"/>
              </a:schemeClr>
            </a:solidFill>
            <a:ln>
              <a:solidFill>
                <a:schemeClr val="tx1"/>
              </a:solidFill>
            </a:ln>
          </c:spPr>
          <c:invertIfNegative val="0"/>
          <c:errBars>
            <c:errBarType val="both"/>
            <c:errValType val="cust"/>
            <c:noEndCap val="0"/>
            <c:plus>
              <c:numRef>
                <c:f>Sheet1!$E$2:$E$5</c:f>
                <c:numCache>
                  <c:formatCode>General</c:formatCode>
                  <c:ptCount val="4"/>
                  <c:pt idx="0">
                    <c:v>11.399999999999999</c:v>
                  </c:pt>
                  <c:pt idx="1">
                    <c:v>8.7000000000000028</c:v>
                  </c:pt>
                  <c:pt idx="2">
                    <c:v>7.5</c:v>
                  </c:pt>
                  <c:pt idx="3">
                    <c:v>16.200000000000003</c:v>
                  </c:pt>
                </c:numCache>
              </c:numRef>
            </c:plus>
            <c:minus>
              <c:numRef>
                <c:f>Sheet1!$D$2:$D$5</c:f>
                <c:numCache>
                  <c:formatCode>General</c:formatCode>
                  <c:ptCount val="4"/>
                  <c:pt idx="0">
                    <c:v>5.5</c:v>
                  </c:pt>
                  <c:pt idx="1">
                    <c:v>6.0999999999999943</c:v>
                  </c:pt>
                  <c:pt idx="2">
                    <c:v>1.2999999999999972</c:v>
                  </c:pt>
                  <c:pt idx="3">
                    <c:v>11.5</c:v>
                  </c:pt>
                </c:numCache>
              </c:numRef>
            </c:minus>
          </c:errBars>
          <c:cat>
            <c:strRef>
              <c:f>Sheet1!$A$2:$A$5</c:f>
              <c:strCache>
                <c:ptCount val="4"/>
                <c:pt idx="0">
                  <c:v>Straight</c:v>
                </c:pt>
                <c:pt idx="1">
                  <c:v>Lesbian/Gay</c:v>
                </c:pt>
                <c:pt idx="2">
                  <c:v>Bisexual</c:v>
                </c:pt>
                <c:pt idx="3">
                  <c:v>Not sure</c:v>
                </c:pt>
              </c:strCache>
            </c:strRef>
          </c:cat>
          <c:val>
            <c:numRef>
              <c:f>Sheet1!$B$2:$B$5</c:f>
              <c:numCache>
                <c:formatCode>General</c:formatCode>
                <c:ptCount val="4"/>
                <c:pt idx="0">
                  <c:v>29</c:v>
                </c:pt>
                <c:pt idx="1">
                  <c:v>41.8</c:v>
                </c:pt>
                <c:pt idx="2">
                  <c:v>42.8</c:v>
                </c:pt>
                <c:pt idx="3">
                  <c:v>35</c:v>
                </c:pt>
              </c:numCache>
            </c:numRef>
          </c:val>
        </c:ser>
        <c:ser>
          <c:idx val="1"/>
          <c:order val="1"/>
          <c:tx>
            <c:strRef>
              <c:f>Sheet1!$C$1</c:f>
              <c:strCache>
                <c:ptCount val="1"/>
                <c:pt idx="0">
                  <c:v>Injured in Physical Fights</c:v>
                </c:pt>
              </c:strCache>
            </c:strRef>
          </c:tx>
          <c:spPr>
            <a:solidFill>
              <a:schemeClr val="accent5">
                <a:lumMod val="40000"/>
                <a:lumOff val="60000"/>
              </a:schemeClr>
            </a:solidFill>
            <a:ln>
              <a:solidFill>
                <a:schemeClr val="tx1"/>
              </a:solidFill>
            </a:ln>
          </c:spPr>
          <c:invertIfNegative val="0"/>
          <c:errBars>
            <c:errBarType val="both"/>
            <c:errValType val="cust"/>
            <c:noEndCap val="0"/>
            <c:plus>
              <c:numRef>
                <c:f>Sheet1!$G$2:$G$5</c:f>
                <c:numCache>
                  <c:formatCode>General</c:formatCode>
                  <c:ptCount val="4"/>
                  <c:pt idx="0">
                    <c:v>1.1999999999999997</c:v>
                  </c:pt>
                  <c:pt idx="1">
                    <c:v>4.8000000000000007</c:v>
                  </c:pt>
                  <c:pt idx="2">
                    <c:v>5.2999999999999989</c:v>
                  </c:pt>
                  <c:pt idx="3">
                    <c:v>3.5999999999999996</c:v>
                  </c:pt>
                </c:numCache>
              </c:numRef>
            </c:plus>
            <c:minus>
              <c:numRef>
                <c:f>Sheet1!$F$2:$F$5</c:f>
                <c:numCache>
                  <c:formatCode>General</c:formatCode>
                  <c:ptCount val="4"/>
                  <c:pt idx="0">
                    <c:v>1.1000000000000001</c:v>
                  </c:pt>
                  <c:pt idx="1">
                    <c:v>11.8</c:v>
                  </c:pt>
                  <c:pt idx="2">
                    <c:v>1.5000000000000009</c:v>
                  </c:pt>
                  <c:pt idx="3">
                    <c:v>5.9</c:v>
                  </c:pt>
                </c:numCache>
              </c:numRef>
            </c:minus>
          </c:errBars>
          <c:cat>
            <c:strRef>
              <c:f>Sheet1!$A$2:$A$5</c:f>
              <c:strCache>
                <c:ptCount val="4"/>
                <c:pt idx="0">
                  <c:v>Straight</c:v>
                </c:pt>
                <c:pt idx="1">
                  <c:v>Lesbian/Gay</c:v>
                </c:pt>
                <c:pt idx="2">
                  <c:v>Bisexual</c:v>
                </c:pt>
                <c:pt idx="3">
                  <c:v>Not sure</c:v>
                </c:pt>
              </c:strCache>
            </c:strRef>
          </c:cat>
          <c:val>
            <c:numRef>
              <c:f>Sheet1!$C$2:$C$5</c:f>
              <c:numCache>
                <c:formatCode>General</c:formatCode>
                <c:ptCount val="4"/>
                <c:pt idx="0">
                  <c:v>3.4</c:v>
                </c:pt>
                <c:pt idx="1">
                  <c:v>15.5</c:v>
                </c:pt>
                <c:pt idx="2">
                  <c:v>8.8000000000000007</c:v>
                </c:pt>
                <c:pt idx="3">
                  <c:v>9.8000000000000007</c:v>
                </c:pt>
              </c:numCache>
            </c:numRef>
          </c:val>
        </c:ser>
        <c:dLbls>
          <c:showLegendKey val="0"/>
          <c:showVal val="0"/>
          <c:showCatName val="0"/>
          <c:showSerName val="0"/>
          <c:showPercent val="0"/>
          <c:showBubbleSize val="0"/>
        </c:dLbls>
        <c:gapWidth val="150"/>
        <c:axId val="96025984"/>
        <c:axId val="96027776"/>
      </c:barChart>
      <c:catAx>
        <c:axId val="96025984"/>
        <c:scaling>
          <c:orientation val="minMax"/>
        </c:scaling>
        <c:delete val="0"/>
        <c:axPos val="b"/>
        <c:majorTickMark val="none"/>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96027776"/>
        <c:crosses val="autoZero"/>
        <c:auto val="1"/>
        <c:lblAlgn val="ctr"/>
        <c:lblOffset val="100"/>
        <c:noMultiLvlLbl val="0"/>
      </c:catAx>
      <c:valAx>
        <c:axId val="96027776"/>
        <c:scaling>
          <c:orientation val="minMax"/>
          <c:max val="70"/>
          <c:min val="0"/>
        </c:scaling>
        <c:delete val="0"/>
        <c:axPos val="l"/>
        <c:majorGridlines>
          <c:spPr>
            <a:ln>
              <a:prstDash val="dash"/>
            </a:ln>
          </c:spPr>
        </c:majorGridlines>
        <c:numFmt formatCode="General" sourceLinked="1"/>
        <c:majorTickMark val="in"/>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96025984"/>
        <c:crosses val="autoZero"/>
        <c:crossBetween val="between"/>
      </c:valAx>
    </c:plotArea>
    <c:legend>
      <c:legendPos val="r"/>
      <c:layout>
        <c:manualLayout>
          <c:xMode val="edge"/>
          <c:yMode val="edge"/>
          <c:x val="0.10153658136482933"/>
          <c:y val="3.2773129921259872E-2"/>
          <c:w val="0.61802050081577642"/>
          <c:h val="0.18445374015748031"/>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5290172061828E-2"/>
          <c:y val="8.6605260356210897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Pt>
            <c:idx val="6"/>
            <c:bubble3D val="0"/>
            <c:spPr>
              <a:solidFill>
                <a:srgbClr val="0070C0"/>
              </a:solidFill>
              <a:ln w="12700">
                <a:solidFill>
                  <a:schemeClr val="tx1"/>
                </a:solidFill>
              </a:ln>
            </c:spPr>
          </c:dPt>
          <c:dLbls>
            <c:dLbl>
              <c:idx val="0"/>
              <c:layout>
                <c:manualLayout>
                  <c:x val="0.26327609048868894"/>
                  <c:y val="6.2468353405615136E-2"/>
                </c:manualLayout>
              </c:layout>
              <c:tx>
                <c:rich>
                  <a:bodyPr/>
                  <a:lstStyle/>
                  <a:p>
                    <a:r>
                      <a:rPr lang="en-US" b="0" dirty="0" smtClean="0">
                        <a:latin typeface="Tahoma" pitchFamily="34" charset="0"/>
                        <a:ea typeface="Tahoma" pitchFamily="34" charset="0"/>
                        <a:cs typeface="Tahoma" pitchFamily="34" charset="0"/>
                      </a:rPr>
                      <a:t>25% (n=1)</a:t>
                    </a:r>
                    <a:endParaRPr lang="en-US" dirty="0"/>
                  </a:p>
                </c:rich>
              </c:tx>
              <c:showLegendKey val="0"/>
              <c:showVal val="1"/>
              <c:showCatName val="0"/>
              <c:showSerName val="0"/>
              <c:showPercent val="1"/>
              <c:showBubbleSize val="0"/>
            </c:dLbl>
            <c:dLbl>
              <c:idx val="1"/>
              <c:delete val="1"/>
            </c:dLbl>
            <c:dLbl>
              <c:idx val="2"/>
              <c:layout>
                <c:manualLayout>
                  <c:x val="-2.4367829021372328E-2"/>
                  <c:y val="1.6356689501279113E-2"/>
                </c:manualLayout>
              </c:layout>
              <c:tx>
                <c:rich>
                  <a:bodyPr/>
                  <a:lstStyle/>
                  <a:p>
                    <a:r>
                      <a:rPr lang="en-US" b="0" dirty="0" smtClean="0">
                        <a:latin typeface="Tahoma" pitchFamily="34" charset="0"/>
                        <a:ea typeface="Tahoma" pitchFamily="34" charset="0"/>
                        <a:cs typeface="Tahoma" pitchFamily="34" charset="0"/>
                      </a:rPr>
                      <a:t>25% </a:t>
                    </a:r>
                  </a:p>
                  <a:p>
                    <a:r>
                      <a:rPr lang="en-US" b="0" dirty="0" smtClean="0">
                        <a:latin typeface="Tahoma" pitchFamily="34" charset="0"/>
                        <a:ea typeface="Tahoma" pitchFamily="34" charset="0"/>
                        <a:cs typeface="Tahoma" pitchFamily="34" charset="0"/>
                      </a:rPr>
                      <a:t>(n=1)</a:t>
                    </a:r>
                    <a:endParaRPr lang="en-US" dirty="0">
                      <a:solidFill>
                        <a:srgbClr val="FF0000"/>
                      </a:solidFill>
                    </a:endParaRPr>
                  </a:p>
                </c:rich>
              </c:tx>
              <c:showLegendKey val="0"/>
              <c:showVal val="1"/>
              <c:showCatName val="0"/>
              <c:showSerName val="0"/>
              <c:showPercent val="1"/>
              <c:showBubbleSize val="0"/>
            </c:dLbl>
            <c:dLbl>
              <c:idx val="3"/>
              <c:delete val="1"/>
            </c:dLbl>
            <c:dLbl>
              <c:idx val="4"/>
              <c:delete val="1"/>
            </c:dLbl>
            <c:dLbl>
              <c:idx val="5"/>
              <c:delete val="1"/>
            </c:dLbl>
            <c:dLbl>
              <c:idx val="6"/>
              <c:layout>
                <c:manualLayout>
                  <c:x val="-0.25245694288213971"/>
                  <c:y val="0.11216141823844752"/>
                </c:manualLayout>
              </c:layout>
              <c:tx>
                <c:rich>
                  <a:bodyPr/>
                  <a:lstStyle/>
                  <a:p>
                    <a:r>
                      <a:rPr lang="en-US" dirty="0" smtClean="0"/>
                      <a:t>50% </a:t>
                    </a:r>
                  </a:p>
                  <a:p>
                    <a:r>
                      <a:rPr lang="en-US" dirty="0" smtClean="0"/>
                      <a:t>(n=2)</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Sheet1!$A$2:$A$8</c:f>
              <c:strCache>
                <c:ptCount val="7"/>
                <c:pt idx="0">
                  <c:v>Target met</c:v>
                </c:pt>
                <c:pt idx="1">
                  <c:v>Improving</c:v>
                </c:pt>
                <c:pt idx="2">
                  <c:v>No change</c:v>
                </c:pt>
                <c:pt idx="3">
                  <c:v>Getting worse</c:v>
                </c:pt>
                <c:pt idx="4">
                  <c:v>Baseline only</c:v>
                </c:pt>
                <c:pt idx="5">
                  <c:v>Developmental</c:v>
                </c:pt>
                <c:pt idx="6">
                  <c:v>Tracking</c:v>
                </c:pt>
              </c:strCache>
            </c:strRef>
          </c:cat>
          <c:val>
            <c:numRef>
              <c:f>Sheet1!$B$2:$B$8</c:f>
              <c:numCache>
                <c:formatCode>General</c:formatCode>
                <c:ptCount val="7"/>
                <c:pt idx="0">
                  <c:v>0</c:v>
                </c:pt>
                <c:pt idx="1">
                  <c:v>1</c:v>
                </c:pt>
                <c:pt idx="2">
                  <c:v>1</c:v>
                </c:pt>
                <c:pt idx="3">
                  <c:v>0</c:v>
                </c:pt>
                <c:pt idx="4">
                  <c:v>0</c:v>
                </c:pt>
                <c:pt idx="5">
                  <c:v>2</c:v>
                </c:pt>
                <c:pt idx="6">
                  <c:v>0</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0415960871247"/>
          <c:y val="0"/>
          <c:w val="0.75107950922193101"/>
          <c:h val="0.86323679331426317"/>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dPt>
          <c:dPt>
            <c:idx val="1"/>
            <c:invertIfNegative val="0"/>
            <c:bubble3D val="0"/>
            <c:spPr>
              <a:solidFill>
                <a:srgbClr val="FB5192"/>
              </a:solidFill>
              <a:ln>
                <a:solidFill>
                  <a:schemeClr val="tx1"/>
                </a:solidFill>
              </a:ln>
            </c:spPr>
          </c:dPt>
          <c:dPt>
            <c:idx val="2"/>
            <c:invertIfNegative val="0"/>
            <c:bubble3D val="0"/>
            <c:spPr>
              <a:solidFill>
                <a:srgbClr val="FB5192"/>
              </a:solidFill>
              <a:ln>
                <a:solidFill>
                  <a:schemeClr val="tx1"/>
                </a:solidFill>
              </a:ln>
            </c:spPr>
          </c:dPt>
          <c:dPt>
            <c:idx val="3"/>
            <c:invertIfNegative val="0"/>
            <c:bubble3D val="0"/>
            <c:spPr>
              <a:solidFill>
                <a:schemeClr val="accent4"/>
              </a:solidFill>
              <a:ln>
                <a:solidFill>
                  <a:schemeClr val="tx1"/>
                </a:solidFill>
              </a:ln>
            </c:spPr>
          </c:dPt>
          <c:dPt>
            <c:idx val="4"/>
            <c:invertIfNegative val="0"/>
            <c:bubble3D val="0"/>
            <c:spPr>
              <a:solidFill>
                <a:srgbClr val="B3A2C7"/>
              </a:solidFill>
              <a:ln>
                <a:solidFill>
                  <a:schemeClr val="tx1"/>
                </a:solidFill>
              </a:ln>
            </c:spPr>
          </c:dPt>
          <c:dPt>
            <c:idx val="5"/>
            <c:invertIfNegative val="0"/>
            <c:bubble3D val="0"/>
            <c:spPr>
              <a:solidFill>
                <a:schemeClr val="accent4">
                  <a:lumMod val="60000"/>
                  <a:lumOff val="40000"/>
                </a:schemeClr>
              </a:solidFill>
              <a:ln>
                <a:solidFill>
                  <a:schemeClr val="tx1"/>
                </a:solidFill>
              </a:ln>
            </c:spPr>
          </c:dPt>
          <c:dPt>
            <c:idx val="6"/>
            <c:invertIfNegative val="0"/>
            <c:bubble3D val="0"/>
            <c:spPr>
              <a:solidFill>
                <a:schemeClr val="accent3">
                  <a:lumMod val="75000"/>
                </a:schemeClr>
              </a:solidFill>
              <a:ln>
                <a:solidFill>
                  <a:schemeClr val="tx1"/>
                </a:solidFill>
              </a:ln>
            </c:spPr>
          </c:dPt>
          <c:dPt>
            <c:idx val="7"/>
            <c:invertIfNegative val="0"/>
            <c:bubble3D val="0"/>
            <c:spPr>
              <a:solidFill>
                <a:schemeClr val="accent3"/>
              </a:solidFill>
              <a:ln>
                <a:solidFill>
                  <a:schemeClr val="tx1"/>
                </a:solidFill>
              </a:ln>
            </c:spPr>
          </c:dPt>
          <c:dPt>
            <c:idx val="8"/>
            <c:invertIfNegative val="0"/>
            <c:bubble3D val="0"/>
            <c:spPr>
              <a:solidFill>
                <a:schemeClr val="accent3">
                  <a:lumMod val="40000"/>
                  <a:lumOff val="60000"/>
                </a:schemeClr>
              </a:solidFill>
              <a:ln>
                <a:solidFill>
                  <a:schemeClr val="tx1"/>
                </a:solidFill>
              </a:ln>
            </c:spPr>
          </c:dPt>
          <c:dPt>
            <c:idx val="9"/>
            <c:invertIfNegative val="0"/>
            <c:bubble3D val="0"/>
            <c:spPr>
              <a:solidFill>
                <a:schemeClr val="accent3">
                  <a:lumMod val="60000"/>
                  <a:lumOff val="40000"/>
                </a:schemeClr>
              </a:solidFill>
              <a:ln>
                <a:solidFill>
                  <a:schemeClr val="tx1"/>
                </a:solidFill>
              </a:ln>
            </c:spPr>
          </c:dPt>
          <c:dPt>
            <c:idx val="10"/>
            <c:invertIfNegative val="0"/>
            <c:bubble3D val="0"/>
            <c:spPr>
              <a:solidFill>
                <a:schemeClr val="accent4">
                  <a:lumMod val="50000"/>
                </a:schemeClr>
              </a:solidFill>
              <a:ln>
                <a:solidFill>
                  <a:schemeClr val="tx1"/>
                </a:solidFill>
              </a:ln>
            </c:spPr>
          </c:dPt>
          <c:dPt>
            <c:idx val="11"/>
            <c:invertIfNegative val="0"/>
            <c:bubble3D val="0"/>
            <c:spPr>
              <a:solidFill>
                <a:schemeClr val="accent4">
                  <a:lumMod val="75000"/>
                </a:schemeClr>
              </a:solidFill>
              <a:ln>
                <a:solidFill>
                  <a:schemeClr val="tx1"/>
                </a:solidFill>
              </a:ln>
            </c:spPr>
          </c:dPt>
          <c:dPt>
            <c:idx val="12"/>
            <c:invertIfNegative val="0"/>
            <c:bubble3D val="0"/>
            <c:spPr>
              <a:solidFill>
                <a:schemeClr val="accent4"/>
              </a:solidFill>
              <a:ln>
                <a:solidFill>
                  <a:schemeClr val="tx1"/>
                </a:solidFill>
              </a:ln>
            </c:spPr>
          </c:dPt>
          <c:dPt>
            <c:idx val="13"/>
            <c:invertIfNegative val="0"/>
            <c:bubble3D val="0"/>
            <c:spPr>
              <a:solidFill>
                <a:schemeClr val="accent4"/>
              </a:solidFill>
              <a:ln>
                <a:solidFill>
                  <a:schemeClr val="tx1"/>
                </a:solidFill>
              </a:ln>
            </c:spPr>
          </c:dPt>
          <c:dPt>
            <c:idx val="14"/>
            <c:invertIfNegative val="0"/>
            <c:bubble3D val="0"/>
            <c:spPr>
              <a:solidFill>
                <a:schemeClr val="accent4">
                  <a:lumMod val="20000"/>
                  <a:lumOff val="80000"/>
                </a:schemeClr>
              </a:solidFill>
              <a:ln>
                <a:solidFill>
                  <a:schemeClr val="tx1"/>
                </a:solidFill>
              </a:ln>
            </c:spPr>
          </c:dPt>
          <c:dPt>
            <c:idx val="15"/>
            <c:invertIfNegative val="0"/>
            <c:bubble3D val="0"/>
            <c:spPr>
              <a:solidFill>
                <a:schemeClr val="accent4">
                  <a:lumMod val="40000"/>
                  <a:lumOff val="60000"/>
                </a:schemeClr>
              </a:solidFill>
              <a:ln>
                <a:solidFill>
                  <a:schemeClr val="tx1"/>
                </a:solidFill>
              </a:ln>
            </c:spPr>
          </c:dPt>
          <c:dPt>
            <c:idx val="16"/>
            <c:invertIfNegative val="0"/>
            <c:bubble3D val="0"/>
            <c:spPr>
              <a:solidFill>
                <a:schemeClr val="accent4">
                  <a:lumMod val="60000"/>
                  <a:lumOff val="40000"/>
                </a:schemeClr>
              </a:solidFill>
              <a:ln>
                <a:solidFill>
                  <a:schemeClr val="tx1"/>
                </a:solidFill>
              </a:ln>
            </c:spPr>
          </c:dPt>
          <c:dPt>
            <c:idx val="17"/>
            <c:invertIfNegative val="0"/>
            <c:bubble3D val="0"/>
            <c:spPr>
              <a:solidFill>
                <a:schemeClr val="accent4">
                  <a:lumMod val="60000"/>
                  <a:lumOff val="40000"/>
                </a:schemeClr>
              </a:solidFill>
              <a:ln>
                <a:solidFill>
                  <a:schemeClr val="tx1"/>
                </a:solidFill>
              </a:ln>
            </c:spPr>
          </c:dPt>
          <c:dPt>
            <c:idx val="18"/>
            <c:invertIfNegative val="0"/>
            <c:bubble3D val="0"/>
            <c:spPr>
              <a:solidFill>
                <a:schemeClr val="accent6">
                  <a:lumMod val="60000"/>
                  <a:lumOff val="40000"/>
                </a:schemeClr>
              </a:solidFill>
              <a:ln>
                <a:solidFill>
                  <a:schemeClr val="tx1"/>
                </a:solidFill>
              </a:ln>
            </c:spPr>
          </c:dPt>
          <c:dPt>
            <c:idx val="19"/>
            <c:invertIfNegative val="0"/>
            <c:bubble3D val="0"/>
            <c:spPr>
              <a:solidFill>
                <a:schemeClr val="accent6">
                  <a:lumMod val="40000"/>
                  <a:lumOff val="60000"/>
                </a:schemeClr>
              </a:solidFill>
              <a:ln>
                <a:solidFill>
                  <a:schemeClr val="tx1"/>
                </a:solidFill>
              </a:ln>
            </c:spPr>
          </c:dPt>
          <c:dPt>
            <c:idx val="20"/>
            <c:invertIfNegative val="0"/>
            <c:bubble3D val="0"/>
            <c:spPr>
              <a:solidFill>
                <a:schemeClr val="accent6">
                  <a:lumMod val="20000"/>
                  <a:lumOff val="80000"/>
                </a:schemeClr>
              </a:solidFill>
              <a:ln>
                <a:solidFill>
                  <a:schemeClr val="tx1"/>
                </a:solidFill>
              </a:ln>
            </c:spPr>
          </c:dPt>
          <c:errBars>
            <c:errBarType val="both"/>
            <c:errValType val="cust"/>
            <c:noEndCap val="0"/>
            <c:plus>
              <c:numRef>
                <c:f>Sheet1!$E$2:$E$10</c:f>
                <c:numCache>
                  <c:formatCode>General</c:formatCode>
                  <c:ptCount val="9"/>
                  <c:pt idx="1">
                    <c:v>0.48803999999999997</c:v>
                  </c:pt>
                  <c:pt idx="3">
                    <c:v>0.94079999999999997</c:v>
                  </c:pt>
                  <c:pt idx="4">
                    <c:v>0.63700000000000001</c:v>
                  </c:pt>
                  <c:pt idx="6">
                    <c:v>0.49980000000000002</c:v>
                  </c:pt>
                  <c:pt idx="7">
                    <c:v>3.84552</c:v>
                  </c:pt>
                  <c:pt idx="8">
                    <c:v>5.76044</c:v>
                  </c:pt>
                </c:numCache>
              </c:numRef>
            </c:plus>
            <c:minus>
              <c:numRef>
                <c:f>Sheet1!$E$2:$E$10</c:f>
                <c:numCache>
                  <c:formatCode>General</c:formatCode>
                  <c:ptCount val="9"/>
                  <c:pt idx="1">
                    <c:v>0.48803999999999997</c:v>
                  </c:pt>
                  <c:pt idx="3">
                    <c:v>0.94079999999999997</c:v>
                  </c:pt>
                  <c:pt idx="4">
                    <c:v>0.63700000000000001</c:v>
                  </c:pt>
                  <c:pt idx="6">
                    <c:v>0.49980000000000002</c:v>
                  </c:pt>
                  <c:pt idx="7">
                    <c:v>3.84552</c:v>
                  </c:pt>
                  <c:pt idx="8">
                    <c:v>5.76044</c:v>
                  </c:pt>
                </c:numCache>
              </c:numRef>
            </c:minus>
          </c:errBars>
          <c:cat>
            <c:strRef>
              <c:f>Sheet1!$A$2:$A$10</c:f>
              <c:strCache>
                <c:ptCount val="9"/>
                <c:pt idx="1">
                  <c:v>Total</c:v>
                </c:pt>
                <c:pt idx="3">
                  <c:v>Male</c:v>
                </c:pt>
                <c:pt idx="4">
                  <c:v>Female</c:v>
                </c:pt>
                <c:pt idx="6">
                  <c:v>Straight</c:v>
                </c:pt>
                <c:pt idx="7">
                  <c:v>Gay/Lesbian</c:v>
                </c:pt>
                <c:pt idx="8">
                  <c:v>Bisexual</c:v>
                </c:pt>
              </c:strCache>
            </c:strRef>
          </c:cat>
          <c:val>
            <c:numRef>
              <c:f>Sheet1!$B$2:$B$10</c:f>
              <c:numCache>
                <c:formatCode>General</c:formatCode>
                <c:ptCount val="9"/>
                <c:pt idx="1">
                  <c:v>86.593000000000004</c:v>
                </c:pt>
                <c:pt idx="3">
                  <c:v>87.227999999999994</c:v>
                </c:pt>
                <c:pt idx="4">
                  <c:v>86.001999999999995</c:v>
                </c:pt>
                <c:pt idx="5">
                  <c:v>0</c:v>
                </c:pt>
                <c:pt idx="6">
                  <c:v>86.736999999999995</c:v>
                </c:pt>
                <c:pt idx="7">
                  <c:v>86.132000000000005</c:v>
                </c:pt>
                <c:pt idx="8">
                  <c:v>85.869</c:v>
                </c:pt>
              </c:numCache>
            </c:numRef>
          </c:val>
        </c:ser>
        <c:dLbls>
          <c:showLegendKey val="0"/>
          <c:showVal val="0"/>
          <c:showCatName val="0"/>
          <c:showSerName val="0"/>
          <c:showPercent val="0"/>
          <c:showBubbleSize val="0"/>
        </c:dLbls>
        <c:gapWidth val="0"/>
        <c:axId val="90116864"/>
        <c:axId val="90118400"/>
      </c:barChart>
      <c:barChart>
        <c:barDir val="bar"/>
        <c:grouping val="clustered"/>
        <c:varyColors val="0"/>
        <c:ser>
          <c:idx val="1"/>
          <c:order val="1"/>
          <c:tx>
            <c:strRef>
              <c:f>Sheet1!$F$1</c:f>
              <c:strCache>
                <c:ptCount val="1"/>
                <c:pt idx="0">
                  <c:v>Target</c:v>
                </c:pt>
              </c:strCache>
            </c:strRef>
          </c:tx>
          <c:spPr>
            <a:noFill/>
            <a:ln>
              <a:noFill/>
            </a:ln>
          </c:spPr>
          <c:invertIfNegative val="0"/>
          <c:trendline>
            <c:spPr>
              <a:ln w="44450">
                <a:solidFill>
                  <a:schemeClr val="tx1"/>
                </a:solidFill>
                <a:prstDash val="sysDash"/>
              </a:ln>
            </c:spPr>
            <c:trendlineType val="linear"/>
            <c:dispRSqr val="0"/>
            <c:dispEq val="0"/>
          </c:trendline>
          <c:cat>
            <c:strRef>
              <c:f>Sheet1!$A$2:$A$10</c:f>
              <c:strCache>
                <c:ptCount val="9"/>
                <c:pt idx="1">
                  <c:v>Total</c:v>
                </c:pt>
                <c:pt idx="3">
                  <c:v>Male</c:v>
                </c:pt>
                <c:pt idx="4">
                  <c:v>Female</c:v>
                </c:pt>
                <c:pt idx="6">
                  <c:v>Straight</c:v>
                </c:pt>
                <c:pt idx="7">
                  <c:v>Gay/Lesbian</c:v>
                </c:pt>
                <c:pt idx="8">
                  <c:v>Bisexual</c:v>
                </c:pt>
              </c:strCache>
            </c:strRef>
          </c:cat>
          <c:val>
            <c:numRef>
              <c:f>Sheet1!$F$3:$F$19</c:f>
              <c:numCache>
                <c:formatCode>General</c:formatCode>
                <c:ptCount val="17"/>
              </c:numCache>
            </c:numRef>
          </c:val>
        </c:ser>
        <c:dLbls>
          <c:showLegendKey val="0"/>
          <c:showVal val="0"/>
          <c:showCatName val="0"/>
          <c:showSerName val="0"/>
          <c:showPercent val="0"/>
          <c:showBubbleSize val="0"/>
        </c:dLbls>
        <c:gapWidth val="500"/>
        <c:overlap val="-100"/>
        <c:axId val="90130304"/>
        <c:axId val="90128768"/>
      </c:barChart>
      <c:catAx>
        <c:axId val="90116864"/>
        <c:scaling>
          <c:orientation val="maxMin"/>
        </c:scaling>
        <c:delete val="0"/>
        <c:axPos val="l"/>
        <c:numFmt formatCode="General" sourceLinked="1"/>
        <c:majorTickMark val="none"/>
        <c:minorTickMark val="none"/>
        <c:tickLblPos val="nextTo"/>
        <c:spPr>
          <a:ln>
            <a:solidFill>
              <a:schemeClr val="tx1"/>
            </a:solidFill>
          </a:ln>
        </c:spPr>
        <c:txPr>
          <a:bodyPr/>
          <a:lstStyle/>
          <a:p>
            <a:pPr>
              <a:defRPr sz="1200">
                <a:latin typeface="Tahoma" pitchFamily="34" charset="0"/>
                <a:ea typeface="Tahoma" pitchFamily="34" charset="0"/>
                <a:cs typeface="Tahoma" pitchFamily="34" charset="0"/>
              </a:defRPr>
            </a:pPr>
            <a:endParaRPr lang="en-US"/>
          </a:p>
        </c:txPr>
        <c:crossAx val="90118400"/>
        <c:crosses val="autoZero"/>
        <c:auto val="1"/>
        <c:lblAlgn val="ctr"/>
        <c:lblOffset val="9"/>
        <c:noMultiLvlLbl val="0"/>
      </c:catAx>
      <c:valAx>
        <c:axId val="90118400"/>
        <c:scaling>
          <c:orientation val="minMax"/>
          <c:max val="100"/>
          <c:min val="0"/>
        </c:scaling>
        <c:delete val="0"/>
        <c:axPos val="b"/>
        <c:majorGridlines>
          <c:spPr>
            <a:ln cmpd="sng">
              <a:solidFill>
                <a:schemeClr val="bg1">
                  <a:lumMod val="85000"/>
                </a:schemeClr>
              </a:solidFill>
              <a:prstDash val="sysDash"/>
            </a:ln>
          </c:spPr>
        </c:majorGridlines>
        <c:title>
          <c:tx>
            <c:rich>
              <a:bodyPr/>
              <a:lstStyle/>
              <a:p>
                <a:pPr algn="r">
                  <a:defRPr/>
                </a:pPr>
                <a:r>
                  <a:rPr lang="en-US" sz="1500" dirty="0" smtClean="0">
                    <a:latin typeface="Tahoma" pitchFamily="34" charset="0"/>
                    <a:ea typeface="Tahoma" pitchFamily="34" charset="0"/>
                    <a:cs typeface="Tahoma" pitchFamily="34" charset="0"/>
                  </a:rPr>
                  <a:t>Percent</a:t>
                </a:r>
                <a:endParaRPr lang="en-US" sz="1500" dirty="0">
                  <a:latin typeface="Tahoma" pitchFamily="34" charset="0"/>
                  <a:ea typeface="Tahoma" pitchFamily="34" charset="0"/>
                  <a:cs typeface="Tahoma" pitchFamily="34" charset="0"/>
                </a:endParaRPr>
              </a:p>
            </c:rich>
          </c:tx>
          <c:layout>
            <c:manualLayout>
              <c:xMode val="edge"/>
              <c:yMode val="edge"/>
              <c:x val="0.5405953781520233"/>
              <c:y val="0.91592793882206214"/>
            </c:manualLayout>
          </c:layout>
          <c:overlay val="0"/>
        </c:title>
        <c:numFmt formatCode="0" sourceLinked="0"/>
        <c:majorTickMark val="in"/>
        <c:minorTickMark val="none"/>
        <c:tickLblPos val="high"/>
        <c:spPr>
          <a:ln>
            <a:solidFill>
              <a:schemeClr val="tx1"/>
            </a:solidFill>
          </a:ln>
        </c:spPr>
        <c:txPr>
          <a:bodyPr/>
          <a:lstStyle/>
          <a:p>
            <a:pPr>
              <a:defRPr sz="1400">
                <a:latin typeface="Tahoma" pitchFamily="34" charset="0"/>
                <a:ea typeface="Tahoma" pitchFamily="34" charset="0"/>
                <a:cs typeface="Tahoma" pitchFamily="34" charset="0"/>
              </a:defRPr>
            </a:pPr>
            <a:endParaRPr lang="en-US"/>
          </a:p>
        </c:txPr>
        <c:crossAx val="90116864"/>
        <c:crosses val="max"/>
        <c:crossBetween val="between"/>
        <c:majorUnit val="20"/>
      </c:valAx>
      <c:valAx>
        <c:axId val="90128768"/>
        <c:scaling>
          <c:orientation val="minMax"/>
          <c:max val="300"/>
          <c:min val="0"/>
        </c:scaling>
        <c:delete val="1"/>
        <c:axPos val="t"/>
        <c:numFmt formatCode="General" sourceLinked="1"/>
        <c:majorTickMark val="out"/>
        <c:minorTickMark val="none"/>
        <c:tickLblPos val="none"/>
        <c:crossAx val="90130304"/>
        <c:crosses val="max"/>
        <c:crossBetween val="between"/>
        <c:majorUnit val="50"/>
      </c:valAx>
      <c:catAx>
        <c:axId val="90130304"/>
        <c:scaling>
          <c:orientation val="minMax"/>
        </c:scaling>
        <c:delete val="1"/>
        <c:axPos val="l"/>
        <c:majorTickMark val="out"/>
        <c:minorTickMark val="none"/>
        <c:tickLblPos val="none"/>
        <c:crossAx val="90128768"/>
        <c:crosses val="autoZero"/>
        <c:auto val="1"/>
        <c:lblAlgn val="ctr"/>
        <c:lblOffset val="100"/>
        <c:noMultiLvlLbl val="0"/>
      </c:cat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3791878956307"/>
          <c:y val="4.5454545454545456E-2"/>
          <c:w val="0.76357672202739368"/>
          <c:h val="0.84465611937396701"/>
        </c:manualLayout>
      </c:layout>
      <c:barChart>
        <c:barDir val="bar"/>
        <c:grouping val="clustered"/>
        <c:varyColors val="0"/>
        <c:ser>
          <c:idx val="0"/>
          <c:order val="0"/>
          <c:tx>
            <c:strRef>
              <c:f>Sheet1!$B$1</c:f>
              <c:strCache>
                <c:ptCount val="1"/>
                <c:pt idx="0">
                  <c:v>2010</c:v>
                </c:pt>
              </c:strCache>
            </c:strRef>
          </c:tx>
          <c:invertIfNegative val="0"/>
          <c:dPt>
            <c:idx val="0"/>
            <c:invertIfNegative val="0"/>
            <c:bubble3D val="0"/>
            <c:spPr>
              <a:solidFill>
                <a:schemeClr val="accent5">
                  <a:lumMod val="20000"/>
                  <a:lumOff val="80000"/>
                </a:schemeClr>
              </a:solidFill>
              <a:ln>
                <a:solidFill>
                  <a:schemeClr val="tx1"/>
                </a:solidFill>
              </a:ln>
            </c:spPr>
          </c:dPt>
          <c:dPt>
            <c:idx val="1"/>
            <c:invertIfNegative val="0"/>
            <c:bubble3D val="0"/>
            <c:spPr>
              <a:solidFill>
                <a:schemeClr val="accent5">
                  <a:lumMod val="40000"/>
                  <a:lumOff val="60000"/>
                </a:schemeClr>
              </a:solidFill>
              <a:ln>
                <a:solidFill>
                  <a:schemeClr val="tx1"/>
                </a:solidFill>
              </a:ln>
            </c:spPr>
          </c:dPt>
          <c:dPt>
            <c:idx val="2"/>
            <c:invertIfNegative val="0"/>
            <c:bubble3D val="0"/>
            <c:spPr>
              <a:solidFill>
                <a:schemeClr val="accent5">
                  <a:lumMod val="60000"/>
                  <a:lumOff val="40000"/>
                </a:schemeClr>
              </a:solidFill>
              <a:ln>
                <a:solidFill>
                  <a:schemeClr val="tx1"/>
                </a:solidFill>
              </a:ln>
            </c:spPr>
          </c:dPt>
          <c:dPt>
            <c:idx val="3"/>
            <c:invertIfNegative val="0"/>
            <c:bubble3D val="0"/>
            <c:spPr>
              <a:solidFill>
                <a:schemeClr val="accent5"/>
              </a:solidFill>
              <a:ln>
                <a:solidFill>
                  <a:schemeClr val="tx1"/>
                </a:solidFill>
              </a:ln>
            </c:spPr>
          </c:dPt>
          <c:dPt>
            <c:idx val="4"/>
            <c:invertIfNegative val="0"/>
            <c:bubble3D val="0"/>
            <c:spPr>
              <a:solidFill>
                <a:schemeClr val="accent5">
                  <a:lumMod val="75000"/>
                </a:schemeClr>
              </a:solidFill>
              <a:ln>
                <a:solidFill>
                  <a:schemeClr val="tx1"/>
                </a:solidFill>
              </a:ln>
            </c:spPr>
          </c:dPt>
          <c:dPt>
            <c:idx val="5"/>
            <c:invertIfNegative val="0"/>
            <c:bubble3D val="0"/>
            <c:spPr>
              <a:solidFill>
                <a:schemeClr val="accent5">
                  <a:lumMod val="50000"/>
                </a:schemeClr>
              </a:solidFill>
              <a:ln>
                <a:solidFill>
                  <a:schemeClr val="tx1"/>
                </a:solidFill>
              </a:ln>
            </c:spPr>
          </c:dPt>
          <c:dPt>
            <c:idx val="7"/>
            <c:invertIfNegative val="0"/>
            <c:bubble3D val="0"/>
            <c:spPr>
              <a:solidFill>
                <a:schemeClr val="accent4">
                  <a:lumMod val="40000"/>
                  <a:lumOff val="60000"/>
                </a:schemeClr>
              </a:solidFill>
              <a:ln>
                <a:solidFill>
                  <a:schemeClr val="tx1"/>
                </a:solidFill>
              </a:ln>
            </c:spPr>
          </c:dPt>
          <c:dPt>
            <c:idx val="8"/>
            <c:invertIfNegative val="0"/>
            <c:bubble3D val="0"/>
            <c:spPr>
              <a:solidFill>
                <a:schemeClr val="accent4"/>
              </a:solidFill>
              <a:ln>
                <a:solidFill>
                  <a:schemeClr val="tx1"/>
                </a:solidFill>
              </a:ln>
            </c:spPr>
          </c:dPt>
          <c:dPt>
            <c:idx val="10"/>
            <c:invertIfNegative val="0"/>
            <c:bubble3D val="0"/>
            <c:spPr>
              <a:solidFill>
                <a:srgbClr val="FB5192"/>
              </a:solidFill>
              <a:ln>
                <a:solidFill>
                  <a:schemeClr val="tx1"/>
                </a:solidFill>
              </a:ln>
            </c:spPr>
          </c:dPt>
          <c:errBars>
            <c:errBarType val="both"/>
            <c:errValType val="cust"/>
            <c:noEndCap val="0"/>
            <c:plus>
              <c:numRef>
                <c:f>Sheet1!$E$3:$E$13</c:f>
                <c:numCache>
                  <c:formatCode>General</c:formatCode>
                  <c:ptCount val="11"/>
                  <c:pt idx="0">
                    <c:v>2.5852399999999998</c:v>
                  </c:pt>
                  <c:pt idx="1">
                    <c:v>6.9693680000000002</c:v>
                  </c:pt>
                  <c:pt idx="2">
                    <c:v>3.0595599999999998</c:v>
                  </c:pt>
                  <c:pt idx="3">
                    <c:v>3.9376399999999996</c:v>
                  </c:pt>
                  <c:pt idx="4">
                    <c:v>6.5855999999999995</c:v>
                  </c:pt>
                  <c:pt idx="5">
                    <c:v>0.87024000000000001</c:v>
                  </c:pt>
                  <c:pt idx="7">
                    <c:v>0.97804000000000002</c:v>
                  </c:pt>
                  <c:pt idx="8">
                    <c:v>1.2818400000000001</c:v>
                  </c:pt>
                  <c:pt idx="10">
                    <c:v>0.80555999999999994</c:v>
                  </c:pt>
                </c:numCache>
              </c:numRef>
            </c:plus>
            <c:minus>
              <c:numRef>
                <c:f>Sheet1!$E$3:$E$13</c:f>
                <c:numCache>
                  <c:formatCode>General</c:formatCode>
                  <c:ptCount val="11"/>
                  <c:pt idx="0">
                    <c:v>2.5852399999999998</c:v>
                  </c:pt>
                  <c:pt idx="1">
                    <c:v>6.9693680000000002</c:v>
                  </c:pt>
                  <c:pt idx="2">
                    <c:v>3.0595599999999998</c:v>
                  </c:pt>
                  <c:pt idx="3">
                    <c:v>3.9376399999999996</c:v>
                  </c:pt>
                  <c:pt idx="4">
                    <c:v>6.5855999999999995</c:v>
                  </c:pt>
                  <c:pt idx="5">
                    <c:v>0.87024000000000001</c:v>
                  </c:pt>
                  <c:pt idx="7">
                    <c:v>0.97804000000000002</c:v>
                  </c:pt>
                  <c:pt idx="8">
                    <c:v>1.2818400000000001</c:v>
                  </c:pt>
                  <c:pt idx="10">
                    <c:v>0.80555999999999994</c:v>
                  </c:pt>
                </c:numCache>
              </c:numRef>
            </c:minus>
          </c:errBars>
          <c:cat>
            <c:strRef>
              <c:f>Sheet1!$A$3:$A$13</c:f>
              <c:strCache>
                <c:ptCount val="11"/>
                <c:pt idx="0">
                  <c:v>Black </c:v>
                </c:pt>
                <c:pt idx="1">
                  <c:v>American Indian</c:v>
                </c:pt>
                <c:pt idx="2">
                  <c:v>Hispanic</c:v>
                </c:pt>
                <c:pt idx="3">
                  <c:v>2 or more races</c:v>
                </c:pt>
                <c:pt idx="4">
                  <c:v>Asian</c:v>
                </c:pt>
                <c:pt idx="5">
                  <c:v>White</c:v>
                </c:pt>
                <c:pt idx="7">
                  <c:v>Female</c:v>
                </c:pt>
                <c:pt idx="8">
                  <c:v>Male</c:v>
                </c:pt>
                <c:pt idx="10">
                  <c:v>Total</c:v>
                </c:pt>
              </c:strCache>
            </c:strRef>
          </c:cat>
          <c:val>
            <c:numRef>
              <c:f>Sheet1!$B$3:$B$13</c:f>
              <c:numCache>
                <c:formatCode>General</c:formatCode>
                <c:ptCount val="11"/>
                <c:pt idx="0">
                  <c:v>58.9</c:v>
                </c:pt>
                <c:pt idx="1">
                  <c:v>59.6</c:v>
                </c:pt>
                <c:pt idx="2">
                  <c:v>60.3</c:v>
                </c:pt>
                <c:pt idx="3">
                  <c:v>64.3</c:v>
                </c:pt>
                <c:pt idx="4">
                  <c:v>67.7</c:v>
                </c:pt>
                <c:pt idx="5">
                  <c:v>73.3</c:v>
                </c:pt>
                <c:pt idx="7">
                  <c:v>70.099999999999994</c:v>
                </c:pt>
                <c:pt idx="8">
                  <c:v>69.8</c:v>
                </c:pt>
                <c:pt idx="10">
                  <c:v>70</c:v>
                </c:pt>
              </c:numCache>
            </c:numRef>
          </c:val>
        </c:ser>
        <c:dLbls>
          <c:showLegendKey val="0"/>
          <c:showVal val="0"/>
          <c:showCatName val="0"/>
          <c:showSerName val="0"/>
          <c:showPercent val="0"/>
          <c:showBubbleSize val="0"/>
        </c:dLbls>
        <c:gapWidth val="0"/>
        <c:axId val="96351744"/>
        <c:axId val="96353280"/>
      </c:barChart>
      <c:catAx>
        <c:axId val="96351744"/>
        <c:scaling>
          <c:orientation val="minMax"/>
        </c:scaling>
        <c:delete val="0"/>
        <c:axPos val="l"/>
        <c:majorTickMark val="none"/>
        <c:minorTickMark val="none"/>
        <c:tickLblPos val="nextTo"/>
        <c:crossAx val="96353280"/>
        <c:crosses val="autoZero"/>
        <c:auto val="1"/>
        <c:lblAlgn val="ctr"/>
        <c:lblOffset val="100"/>
        <c:noMultiLvlLbl val="0"/>
      </c:catAx>
      <c:valAx>
        <c:axId val="96353280"/>
        <c:scaling>
          <c:orientation val="minMax"/>
          <c:max val="100"/>
        </c:scaling>
        <c:delete val="0"/>
        <c:axPos val="b"/>
        <c:majorGridlines>
          <c:spPr>
            <a:ln>
              <a:solidFill>
                <a:schemeClr val="bg1">
                  <a:lumMod val="85000"/>
                </a:schemeClr>
              </a:solidFill>
              <a:prstDash val="dash"/>
            </a:ln>
          </c:spPr>
        </c:majorGridlines>
        <c:numFmt formatCode="General" sourceLinked="1"/>
        <c:majorTickMark val="none"/>
        <c:minorTickMark val="none"/>
        <c:tickLblPos val="nextTo"/>
        <c:crossAx val="96351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773955887093062E-2"/>
          <c:y val="5.02212223472066E-2"/>
          <c:w val="0.90645692314776438"/>
          <c:h val="0.8608192481619088"/>
        </c:manualLayout>
      </c:layout>
      <c:lineChart>
        <c:grouping val="standard"/>
        <c:varyColors val="0"/>
        <c:ser>
          <c:idx val="0"/>
          <c:order val="0"/>
          <c:tx>
            <c:strRef>
              <c:f>Sheet1!$B$1</c:f>
              <c:strCache>
                <c:ptCount val="1"/>
                <c:pt idx="0">
                  <c:v>Total</c:v>
                </c:pt>
              </c:strCache>
            </c:strRef>
          </c:tx>
          <c:spPr>
            <a:ln w="38100">
              <a:solidFill>
                <a:srgbClr val="FB5192"/>
              </a:solidFill>
            </a:ln>
          </c:spPr>
          <c:marker>
            <c:symbol val="none"/>
          </c:marker>
          <c:cat>
            <c:strRef>
              <c:f>Sheet1!$A$2:$A$6</c:f>
              <c:strCache>
                <c:ptCount val="5"/>
                <c:pt idx="0">
                  <c:v>2007-2008</c:v>
                </c:pt>
                <c:pt idx="1">
                  <c:v>2008-2009</c:v>
                </c:pt>
                <c:pt idx="2">
                  <c:v>2009-2010</c:v>
                </c:pt>
                <c:pt idx="3">
                  <c:v>2010-2011</c:v>
                </c:pt>
                <c:pt idx="4">
                  <c:v>2011-2012</c:v>
                </c:pt>
              </c:strCache>
            </c:strRef>
          </c:cat>
          <c:val>
            <c:numRef>
              <c:f>Sheet1!$B$2:$B$6</c:f>
              <c:numCache>
                <c:formatCode>0.0</c:formatCode>
                <c:ptCount val="5"/>
                <c:pt idx="0">
                  <c:v>75</c:v>
                </c:pt>
                <c:pt idx="1">
                  <c:v>75</c:v>
                </c:pt>
                <c:pt idx="2">
                  <c:v>78</c:v>
                </c:pt>
                <c:pt idx="3">
                  <c:v>80</c:v>
                </c:pt>
                <c:pt idx="4">
                  <c:v>81</c:v>
                </c:pt>
              </c:numCache>
            </c:numRef>
          </c:val>
          <c:smooth val="0"/>
        </c:ser>
        <c:ser>
          <c:idx val="1"/>
          <c:order val="1"/>
          <c:tx>
            <c:strRef>
              <c:f>Sheet1!$C$1</c:f>
              <c:strCache>
                <c:ptCount val="1"/>
                <c:pt idx="0">
                  <c:v>Black</c:v>
                </c:pt>
              </c:strCache>
            </c:strRef>
          </c:tx>
          <c:spPr>
            <a:ln w="38100"/>
          </c:spPr>
          <c:marker>
            <c:symbol val="none"/>
          </c:marker>
          <c:cat>
            <c:strRef>
              <c:f>Sheet1!$A$2:$A$6</c:f>
              <c:strCache>
                <c:ptCount val="5"/>
                <c:pt idx="0">
                  <c:v>2007-2008</c:v>
                </c:pt>
                <c:pt idx="1">
                  <c:v>2008-2009</c:v>
                </c:pt>
                <c:pt idx="2">
                  <c:v>2009-2010</c:v>
                </c:pt>
                <c:pt idx="3">
                  <c:v>2010-2011</c:v>
                </c:pt>
                <c:pt idx="4">
                  <c:v>2011-2012</c:v>
                </c:pt>
              </c:strCache>
            </c:strRef>
          </c:cat>
          <c:val>
            <c:numRef>
              <c:f>Sheet1!$C$2:$C$6</c:f>
              <c:numCache>
                <c:formatCode>0.0</c:formatCode>
                <c:ptCount val="5"/>
                <c:pt idx="0">
                  <c:v>61</c:v>
                </c:pt>
                <c:pt idx="1">
                  <c:v>63</c:v>
                </c:pt>
                <c:pt idx="2">
                  <c:v>66</c:v>
                </c:pt>
                <c:pt idx="3">
                  <c:v>67</c:v>
                </c:pt>
                <c:pt idx="4">
                  <c:v>62.496322873112099</c:v>
                </c:pt>
              </c:numCache>
            </c:numRef>
          </c:val>
          <c:smooth val="0"/>
        </c:ser>
        <c:ser>
          <c:idx val="2"/>
          <c:order val="2"/>
          <c:tx>
            <c:strRef>
              <c:f>Sheet1!$D$1</c:f>
              <c:strCache>
                <c:ptCount val="1"/>
                <c:pt idx="0">
                  <c:v>White</c:v>
                </c:pt>
              </c:strCache>
            </c:strRef>
          </c:tx>
          <c:spPr>
            <a:ln w="38100"/>
          </c:spPr>
          <c:marker>
            <c:symbol val="none"/>
          </c:marker>
          <c:cat>
            <c:strRef>
              <c:f>Sheet1!$A$2:$A$6</c:f>
              <c:strCache>
                <c:ptCount val="5"/>
                <c:pt idx="0">
                  <c:v>2007-2008</c:v>
                </c:pt>
                <c:pt idx="1">
                  <c:v>2008-2009</c:v>
                </c:pt>
                <c:pt idx="2">
                  <c:v>2009-2010</c:v>
                </c:pt>
                <c:pt idx="3">
                  <c:v>2010-2011</c:v>
                </c:pt>
                <c:pt idx="4">
                  <c:v>2011-2012</c:v>
                </c:pt>
              </c:strCache>
            </c:strRef>
          </c:cat>
          <c:val>
            <c:numRef>
              <c:f>Sheet1!$D$2:$D$6</c:f>
              <c:numCache>
                <c:formatCode>0.0</c:formatCode>
                <c:ptCount val="5"/>
                <c:pt idx="0">
                  <c:v>81</c:v>
                </c:pt>
                <c:pt idx="1">
                  <c:v>82</c:v>
                </c:pt>
                <c:pt idx="2">
                  <c:v>83</c:v>
                </c:pt>
                <c:pt idx="3">
                  <c:v>84</c:v>
                </c:pt>
                <c:pt idx="4">
                  <c:v>85</c:v>
                </c:pt>
              </c:numCache>
            </c:numRef>
          </c:val>
          <c:smooth val="0"/>
        </c:ser>
        <c:ser>
          <c:idx val="3"/>
          <c:order val="3"/>
          <c:tx>
            <c:strRef>
              <c:f>Sheet1!$E$1</c:f>
              <c:strCache>
                <c:ptCount val="1"/>
                <c:pt idx="0">
                  <c:v>Hispanic</c:v>
                </c:pt>
              </c:strCache>
            </c:strRef>
          </c:tx>
          <c:spPr>
            <a:ln w="38100"/>
          </c:spPr>
          <c:marker>
            <c:symbol val="none"/>
          </c:marker>
          <c:cat>
            <c:strRef>
              <c:f>Sheet1!$A$2:$A$6</c:f>
              <c:strCache>
                <c:ptCount val="5"/>
                <c:pt idx="0">
                  <c:v>2007-2008</c:v>
                </c:pt>
                <c:pt idx="1">
                  <c:v>2008-2009</c:v>
                </c:pt>
                <c:pt idx="2">
                  <c:v>2009-2010</c:v>
                </c:pt>
                <c:pt idx="3">
                  <c:v>2010-2011</c:v>
                </c:pt>
                <c:pt idx="4">
                  <c:v>2011-2012</c:v>
                </c:pt>
              </c:strCache>
            </c:strRef>
          </c:cat>
          <c:val>
            <c:numRef>
              <c:f>Sheet1!$E$2:$E$6</c:f>
              <c:numCache>
                <c:formatCode>0.0</c:formatCode>
                <c:ptCount val="5"/>
                <c:pt idx="0">
                  <c:v>64</c:v>
                </c:pt>
                <c:pt idx="1">
                  <c:v>75</c:v>
                </c:pt>
                <c:pt idx="2">
                  <c:v>71</c:v>
                </c:pt>
                <c:pt idx="3">
                  <c:v>75</c:v>
                </c:pt>
                <c:pt idx="4">
                  <c:v>76</c:v>
                </c:pt>
              </c:numCache>
            </c:numRef>
          </c:val>
          <c:smooth val="0"/>
        </c:ser>
        <c:ser>
          <c:idx val="4"/>
          <c:order val="4"/>
          <c:tx>
            <c:strRef>
              <c:f>Sheet1!$F$1</c:f>
              <c:strCache>
                <c:ptCount val="1"/>
                <c:pt idx="0">
                  <c:v>American Indian</c:v>
                </c:pt>
              </c:strCache>
            </c:strRef>
          </c:tx>
          <c:spPr>
            <a:ln w="38100"/>
          </c:spPr>
          <c:marker>
            <c:symbol val="none"/>
          </c:marker>
          <c:cat>
            <c:strRef>
              <c:f>Sheet1!$A$2:$A$6</c:f>
              <c:strCache>
                <c:ptCount val="5"/>
                <c:pt idx="0">
                  <c:v>2007-2008</c:v>
                </c:pt>
                <c:pt idx="1">
                  <c:v>2008-2009</c:v>
                </c:pt>
                <c:pt idx="2">
                  <c:v>2009-2010</c:v>
                </c:pt>
                <c:pt idx="3">
                  <c:v>2010-2011</c:v>
                </c:pt>
                <c:pt idx="4">
                  <c:v>2011-2012</c:v>
                </c:pt>
              </c:strCache>
            </c:strRef>
          </c:cat>
          <c:val>
            <c:numRef>
              <c:f>Sheet1!$F$2:$F$6</c:f>
              <c:numCache>
                <c:formatCode>General</c:formatCode>
                <c:ptCount val="5"/>
                <c:pt idx="0">
                  <c:v>64</c:v>
                </c:pt>
                <c:pt idx="1">
                  <c:v>64</c:v>
                </c:pt>
                <c:pt idx="2">
                  <c:v>69</c:v>
                </c:pt>
                <c:pt idx="3">
                  <c:v>68</c:v>
                </c:pt>
                <c:pt idx="4">
                  <c:v>68</c:v>
                </c:pt>
              </c:numCache>
            </c:numRef>
          </c:val>
          <c:smooth val="0"/>
        </c:ser>
        <c:ser>
          <c:idx val="5"/>
          <c:order val="5"/>
          <c:tx>
            <c:strRef>
              <c:f>Sheet1!$G$1</c:f>
              <c:strCache>
                <c:ptCount val="1"/>
                <c:pt idx="0">
                  <c:v>Asian or Pacific Islander</c:v>
                </c:pt>
              </c:strCache>
            </c:strRef>
          </c:tx>
          <c:spPr>
            <a:ln w="38100"/>
          </c:spPr>
          <c:marker>
            <c:symbol val="none"/>
          </c:marker>
          <c:cat>
            <c:strRef>
              <c:f>Sheet1!$A$2:$A$6</c:f>
              <c:strCache>
                <c:ptCount val="5"/>
                <c:pt idx="0">
                  <c:v>2007-2008</c:v>
                </c:pt>
                <c:pt idx="1">
                  <c:v>2008-2009</c:v>
                </c:pt>
                <c:pt idx="2">
                  <c:v>2009-2010</c:v>
                </c:pt>
                <c:pt idx="3">
                  <c:v>2010-2011</c:v>
                </c:pt>
                <c:pt idx="4">
                  <c:v>2011-2012</c:v>
                </c:pt>
              </c:strCache>
            </c:strRef>
          </c:cat>
          <c:val>
            <c:numRef>
              <c:f>Sheet1!$G$2:$G$6</c:f>
              <c:numCache>
                <c:formatCode>General</c:formatCode>
                <c:ptCount val="5"/>
                <c:pt idx="0">
                  <c:v>91</c:v>
                </c:pt>
                <c:pt idx="1">
                  <c:v>93</c:v>
                </c:pt>
                <c:pt idx="2">
                  <c:v>94</c:v>
                </c:pt>
                <c:pt idx="3">
                  <c:v>93</c:v>
                </c:pt>
                <c:pt idx="4">
                  <c:v>93</c:v>
                </c:pt>
              </c:numCache>
            </c:numRef>
          </c:val>
          <c:smooth val="0"/>
        </c:ser>
        <c:ser>
          <c:idx val="6"/>
          <c:order val="6"/>
          <c:tx>
            <c:strRef>
              <c:f>Sheet1!$H$1</c:f>
              <c:strCache>
                <c:ptCount val="1"/>
                <c:pt idx="0">
                  <c:v>Target</c:v>
                </c:pt>
              </c:strCache>
            </c:strRef>
          </c:tx>
          <c:spPr>
            <a:ln w="57150">
              <a:solidFill>
                <a:schemeClr val="tx1"/>
              </a:solidFill>
              <a:prstDash val="dash"/>
            </a:ln>
          </c:spPr>
          <c:marker>
            <c:symbol val="none"/>
          </c:marker>
          <c:cat>
            <c:strRef>
              <c:f>Sheet1!$A$2:$A$6</c:f>
              <c:strCache>
                <c:ptCount val="5"/>
                <c:pt idx="0">
                  <c:v>2007-2008</c:v>
                </c:pt>
                <c:pt idx="1">
                  <c:v>2008-2009</c:v>
                </c:pt>
                <c:pt idx="2">
                  <c:v>2009-2010</c:v>
                </c:pt>
                <c:pt idx="3">
                  <c:v>2010-2011</c:v>
                </c:pt>
                <c:pt idx="4">
                  <c:v>2011-2012</c:v>
                </c:pt>
              </c:strCache>
            </c:strRef>
          </c:cat>
          <c:val>
            <c:numRef>
              <c:f>Sheet1!$H$2:$H$6</c:f>
              <c:numCache>
                <c:formatCode>General</c:formatCode>
                <c:ptCount val="5"/>
                <c:pt idx="2">
                  <c:v>82.4</c:v>
                </c:pt>
                <c:pt idx="3">
                  <c:v>82.4</c:v>
                </c:pt>
                <c:pt idx="4">
                  <c:v>82.4</c:v>
                </c:pt>
              </c:numCache>
            </c:numRef>
          </c:val>
          <c:smooth val="0"/>
        </c:ser>
        <c:dLbls>
          <c:showLegendKey val="0"/>
          <c:showVal val="0"/>
          <c:showCatName val="0"/>
          <c:showSerName val="0"/>
          <c:showPercent val="0"/>
          <c:showBubbleSize val="0"/>
        </c:dLbls>
        <c:marker val="1"/>
        <c:smooth val="0"/>
        <c:axId val="96452992"/>
        <c:axId val="96454528"/>
      </c:lineChart>
      <c:catAx>
        <c:axId val="96452992"/>
        <c:scaling>
          <c:orientation val="minMax"/>
        </c:scaling>
        <c:delete val="0"/>
        <c:axPos val="b"/>
        <c:numFmt formatCode="General" sourceLinked="1"/>
        <c:majorTickMark val="none"/>
        <c:minorTickMark val="in"/>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96454528"/>
        <c:crosses val="autoZero"/>
        <c:auto val="1"/>
        <c:lblAlgn val="ctr"/>
        <c:lblOffset val="100"/>
        <c:noMultiLvlLbl val="0"/>
      </c:catAx>
      <c:valAx>
        <c:axId val="96454528"/>
        <c:scaling>
          <c:orientation val="minMax"/>
          <c:max val="100"/>
          <c:min val="40"/>
        </c:scaling>
        <c:delete val="0"/>
        <c:axPos val="l"/>
        <c:majorGridlines>
          <c:spPr>
            <a:ln>
              <a:prstDash val="dash"/>
            </a:ln>
          </c:spPr>
        </c:majorGridlines>
        <c:numFmt formatCode="#,##0" sourceLinked="0"/>
        <c:majorTickMark val="in"/>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96452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45429647381032E-2"/>
          <c:y val="4.1531310549532095E-2"/>
          <c:w val="0.92047038685381721"/>
          <c:h val="0.81014882755040241"/>
        </c:manualLayout>
      </c:layout>
      <c:barChart>
        <c:barDir val="col"/>
        <c:grouping val="clustered"/>
        <c:varyColors val="0"/>
        <c:ser>
          <c:idx val="0"/>
          <c:order val="0"/>
          <c:tx>
            <c:strRef>
              <c:f>Sheet1!$B$1</c:f>
              <c:strCache>
                <c:ptCount val="1"/>
                <c:pt idx="0">
                  <c:v>2007</c:v>
                </c:pt>
              </c:strCache>
            </c:strRef>
          </c:tx>
          <c:spPr>
            <a:solidFill>
              <a:schemeClr val="accent5">
                <a:lumMod val="75000"/>
              </a:schemeClr>
            </a:solidFill>
            <a:ln>
              <a:solidFill>
                <a:schemeClr val="tx1"/>
              </a:solidFill>
            </a:ln>
          </c:spPr>
          <c:invertIfNegative val="0"/>
          <c:errBars>
            <c:errBarType val="both"/>
            <c:errValType val="cust"/>
            <c:noEndCap val="0"/>
            <c:plus>
              <c:numRef>
                <c:f>Sheet1!$F$2:$F$8</c:f>
                <c:numCache>
                  <c:formatCode>General</c:formatCode>
                  <c:ptCount val="7"/>
                  <c:pt idx="0">
                    <c:v>0.46909659999999997</c:v>
                  </c:pt>
                  <c:pt idx="1">
                    <c:v>1.3421472399999999</c:v>
                  </c:pt>
                  <c:pt idx="2">
                    <c:v>1.0009543599999999</c:v>
                  </c:pt>
                  <c:pt idx="3">
                    <c:v>0.97454923999999998</c:v>
                  </c:pt>
                  <c:pt idx="4">
                    <c:v>1.8297285999999999</c:v>
                  </c:pt>
                  <c:pt idx="5">
                    <c:v>1.02709096</c:v>
                  </c:pt>
                  <c:pt idx="6">
                    <c:v>1.3462789199999998</c:v>
                  </c:pt>
                </c:numCache>
              </c:numRef>
            </c:plus>
            <c:minus>
              <c:numRef>
                <c:f>Sheet1!$F$2:$F$8</c:f>
                <c:numCache>
                  <c:formatCode>General</c:formatCode>
                  <c:ptCount val="7"/>
                  <c:pt idx="0">
                    <c:v>0.46909659999999997</c:v>
                  </c:pt>
                  <c:pt idx="1">
                    <c:v>1.3421472399999999</c:v>
                  </c:pt>
                  <c:pt idx="2">
                    <c:v>1.0009543599999999</c:v>
                  </c:pt>
                  <c:pt idx="3">
                    <c:v>0.97454923999999998</c:v>
                  </c:pt>
                  <c:pt idx="4">
                    <c:v>1.8297285999999999</c:v>
                  </c:pt>
                  <c:pt idx="5">
                    <c:v>1.02709096</c:v>
                  </c:pt>
                  <c:pt idx="6">
                    <c:v>1.3462789199999998</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Sheet1!$B$2:$B$8</c:f>
              <c:numCache>
                <c:formatCode>General</c:formatCode>
                <c:ptCount val="7"/>
                <c:pt idx="0">
                  <c:v>34.6</c:v>
                </c:pt>
                <c:pt idx="1">
                  <c:v>48.558999999999997</c:v>
                </c:pt>
                <c:pt idx="2">
                  <c:v>35.090000000000003</c:v>
                </c:pt>
                <c:pt idx="3">
                  <c:v>36.005699999999997</c:v>
                </c:pt>
                <c:pt idx="4">
                  <c:v>32.517000000000003</c:v>
                </c:pt>
                <c:pt idx="5">
                  <c:v>28.146599999999999</c:v>
                </c:pt>
                <c:pt idx="6">
                  <c:v>23.588999999999999</c:v>
                </c:pt>
              </c:numCache>
            </c:numRef>
          </c:val>
        </c:ser>
        <c:ser>
          <c:idx val="1"/>
          <c:order val="1"/>
          <c:tx>
            <c:strRef>
              <c:f>Sheet1!$C$1</c:f>
              <c:strCache>
                <c:ptCount val="1"/>
                <c:pt idx="0">
                  <c:v>2011</c:v>
                </c:pt>
              </c:strCache>
            </c:strRef>
          </c:tx>
          <c:spPr>
            <a:solidFill>
              <a:schemeClr val="accent5"/>
            </a:solidFill>
            <a:ln>
              <a:solidFill>
                <a:schemeClr val="tx1"/>
              </a:solidFill>
            </a:ln>
          </c:spPr>
          <c:invertIfNegative val="0"/>
          <c:errBars>
            <c:errBarType val="both"/>
            <c:errValType val="cust"/>
            <c:noEndCap val="0"/>
            <c:plus>
              <c:numRef>
                <c:f>Sheet1!$G$2:$G$8</c:f>
                <c:numCache>
                  <c:formatCode>General</c:formatCode>
                  <c:ptCount val="7"/>
                  <c:pt idx="0">
                    <c:v>0.44539432000000001</c:v>
                  </c:pt>
                  <c:pt idx="1">
                    <c:v>1.36846808</c:v>
                  </c:pt>
                  <c:pt idx="2">
                    <c:v>0.91836779999999996</c:v>
                  </c:pt>
                  <c:pt idx="3">
                    <c:v>0.9452491999999999</c:v>
                  </c:pt>
                  <c:pt idx="4">
                    <c:v>1.4983298399999998</c:v>
                  </c:pt>
                  <c:pt idx="5">
                    <c:v>0.83582632000000001</c:v>
                  </c:pt>
                  <c:pt idx="6">
                    <c:v>1.1520409599999999</c:v>
                  </c:pt>
                </c:numCache>
              </c:numRef>
            </c:plus>
            <c:minus>
              <c:numRef>
                <c:f>Sheet1!$G$2:$G$8</c:f>
                <c:numCache>
                  <c:formatCode>General</c:formatCode>
                  <c:ptCount val="7"/>
                  <c:pt idx="0">
                    <c:v>0.44539432000000001</c:v>
                  </c:pt>
                  <c:pt idx="1">
                    <c:v>1.36846808</c:v>
                  </c:pt>
                  <c:pt idx="2">
                    <c:v>0.91836779999999996</c:v>
                  </c:pt>
                  <c:pt idx="3">
                    <c:v>0.9452491999999999</c:v>
                  </c:pt>
                  <c:pt idx="4">
                    <c:v>1.4983298399999998</c:v>
                  </c:pt>
                  <c:pt idx="5">
                    <c:v>0.83582632000000001</c:v>
                  </c:pt>
                  <c:pt idx="6">
                    <c:v>1.1520409599999999</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Sheet1!$C$2:$C$8</c:f>
              <c:numCache>
                <c:formatCode>General</c:formatCode>
                <c:ptCount val="7"/>
                <c:pt idx="0">
                  <c:v>38.426000000000002</c:v>
                </c:pt>
                <c:pt idx="1">
                  <c:v>52.830519000000002</c:v>
                </c:pt>
                <c:pt idx="2">
                  <c:v>41.123486</c:v>
                </c:pt>
                <c:pt idx="3">
                  <c:v>41.058388999999998</c:v>
                </c:pt>
                <c:pt idx="4">
                  <c:v>36.675716999999999</c:v>
                </c:pt>
                <c:pt idx="5">
                  <c:v>30.288298999999999</c:v>
                </c:pt>
                <c:pt idx="6">
                  <c:v>25.897497000000001</c:v>
                </c:pt>
              </c:numCache>
            </c:numRef>
          </c:val>
        </c:ser>
        <c:dLbls>
          <c:showLegendKey val="0"/>
          <c:showVal val="0"/>
          <c:showCatName val="0"/>
          <c:showSerName val="0"/>
          <c:showPercent val="0"/>
          <c:showBubbleSize val="0"/>
        </c:dLbls>
        <c:gapWidth val="150"/>
        <c:axId val="100738176"/>
        <c:axId val="100739712"/>
      </c:barChart>
      <c:catAx>
        <c:axId val="100738176"/>
        <c:scaling>
          <c:orientation val="minMax"/>
        </c:scaling>
        <c:delete val="0"/>
        <c:axPos val="b"/>
        <c:majorTickMark val="none"/>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0739712"/>
        <c:crosses val="autoZero"/>
        <c:auto val="1"/>
        <c:lblAlgn val="ctr"/>
        <c:lblOffset val="100"/>
        <c:noMultiLvlLbl val="0"/>
      </c:catAx>
      <c:valAx>
        <c:axId val="100739712"/>
        <c:scaling>
          <c:orientation val="minMax"/>
          <c:max val="100"/>
        </c:scaling>
        <c:delete val="0"/>
        <c:axPos val="l"/>
        <c:majorGridlines>
          <c:spPr>
            <a:ln>
              <a:solidFill>
                <a:schemeClr val="bg1">
                  <a:lumMod val="75000"/>
                </a:schemeClr>
              </a:solidFill>
              <a:prstDash val="dash"/>
            </a:ln>
          </c:spPr>
        </c:majorGridlines>
        <c:numFmt formatCode="General" sourceLinked="1"/>
        <c:majorTickMark val="in"/>
        <c:minorTickMark val="none"/>
        <c:tickLblPos val="nextTo"/>
        <c:spPr>
          <a:ln>
            <a:solidFill>
              <a:schemeClr val="tx1"/>
            </a:solidFill>
          </a:ln>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0738176"/>
        <c:crosses val="autoZero"/>
        <c:crossBetween val="between"/>
        <c:majorUnit val="20"/>
      </c:valAx>
    </c:plotArea>
    <c:legend>
      <c:legendPos val="r"/>
      <c:layout>
        <c:manualLayout>
          <c:xMode val="edge"/>
          <c:yMode val="edge"/>
          <c:x val="9.5859294762067782E-2"/>
          <c:y val="4.8099420264774588E-2"/>
          <c:w val="0.37805374871619307"/>
          <c:h val="0.11686207493294107"/>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05680539932508"/>
          <c:y val="2.5000000000000001E-2"/>
          <c:w val="0.73943581271091119"/>
          <c:h val="0.88690846456692918"/>
        </c:manualLayout>
      </c:layout>
      <c:barChart>
        <c:barDir val="bar"/>
        <c:grouping val="clustered"/>
        <c:varyColors val="0"/>
        <c:ser>
          <c:idx val="0"/>
          <c:order val="0"/>
          <c:tx>
            <c:strRef>
              <c:f>Sheet1!$B$1</c:f>
              <c:strCache>
                <c:ptCount val="1"/>
                <c:pt idx="0">
                  <c:v>2011</c:v>
                </c:pt>
              </c:strCache>
            </c:strRef>
          </c:tx>
          <c:spPr>
            <a:solidFill>
              <a:schemeClr val="accent5">
                <a:lumMod val="40000"/>
                <a:lumOff val="60000"/>
              </a:schemeClr>
            </a:solidFill>
            <a:ln>
              <a:solidFill>
                <a:schemeClr val="accent4">
                  <a:lumMod val="75000"/>
                </a:schemeClr>
              </a:solidFill>
            </a:ln>
          </c:spPr>
          <c:invertIfNegative val="0"/>
          <c:errBars>
            <c:errBarType val="both"/>
            <c:errValType val="cust"/>
            <c:noEndCap val="0"/>
            <c:plus>
              <c:numRef>
                <c:f>Sheet1!$F$2:$F$9</c:f>
                <c:numCache>
                  <c:formatCode>General</c:formatCode>
                  <c:ptCount val="8"/>
                  <c:pt idx="0">
                    <c:v>0.54708500000000004</c:v>
                  </c:pt>
                  <c:pt idx="1">
                    <c:v>6.9264008800000001</c:v>
                  </c:pt>
                  <c:pt idx="2">
                    <c:v>4.2265537999999996</c:v>
                  </c:pt>
                  <c:pt idx="3">
                    <c:v>1.8791264799999998</c:v>
                  </c:pt>
                  <c:pt idx="4">
                    <c:v>8.347616480000001</c:v>
                  </c:pt>
                  <c:pt idx="5">
                    <c:v>1.1728796800000001</c:v>
                  </c:pt>
                  <c:pt idx="6">
                    <c:v>1.1521389599999998</c:v>
                  </c:pt>
                  <c:pt idx="7">
                    <c:v>0.44539432000000001</c:v>
                  </c:pt>
                </c:numCache>
              </c:numRef>
            </c:plus>
            <c:minus>
              <c:numRef>
                <c:f>Sheet1!$F$2:$F$9</c:f>
                <c:numCache>
                  <c:formatCode>General</c:formatCode>
                  <c:ptCount val="8"/>
                  <c:pt idx="0">
                    <c:v>0.54708500000000004</c:v>
                  </c:pt>
                  <c:pt idx="1">
                    <c:v>6.9264008800000001</c:v>
                  </c:pt>
                  <c:pt idx="2">
                    <c:v>4.2265537999999996</c:v>
                  </c:pt>
                  <c:pt idx="3">
                    <c:v>1.8791264799999998</c:v>
                  </c:pt>
                  <c:pt idx="4">
                    <c:v>8.347616480000001</c:v>
                  </c:pt>
                  <c:pt idx="5">
                    <c:v>1.1728796800000001</c:v>
                  </c:pt>
                  <c:pt idx="6">
                    <c:v>1.1521389599999998</c:v>
                  </c:pt>
                  <c:pt idx="7">
                    <c:v>0.44539432000000001</c:v>
                  </c:pt>
                </c:numCache>
              </c:numRef>
            </c:minus>
          </c:errBars>
          <c:cat>
            <c:strRef>
              <c:f>Sheet1!$A$2:$A$9</c:f>
              <c:strCache>
                <c:ptCount val="8"/>
                <c:pt idx="0">
                  <c:v>White</c:v>
                </c:pt>
                <c:pt idx="1">
                  <c:v>American Indian only</c:v>
                </c:pt>
                <c:pt idx="2">
                  <c:v>2+ Races </c:v>
                </c:pt>
                <c:pt idx="3">
                  <c:v>Asian only</c:v>
                </c:pt>
                <c:pt idx="4">
                  <c:v>Hawaiian, Pacific Islander only</c:v>
                </c:pt>
                <c:pt idx="5">
                  <c:v>Black</c:v>
                </c:pt>
                <c:pt idx="6">
                  <c:v>Hispanic</c:v>
                </c:pt>
                <c:pt idx="7">
                  <c:v>Total</c:v>
                </c:pt>
              </c:strCache>
            </c:strRef>
          </c:cat>
          <c:val>
            <c:numRef>
              <c:f>Sheet1!$B$2:$B$9</c:f>
              <c:numCache>
                <c:formatCode>General</c:formatCode>
                <c:ptCount val="8"/>
                <c:pt idx="0">
                  <c:v>33.690752000000003</c:v>
                </c:pt>
                <c:pt idx="1">
                  <c:v>30.566261000000001</c:v>
                </c:pt>
                <c:pt idx="2">
                  <c:v>43.066246999999997</c:v>
                </c:pt>
                <c:pt idx="3">
                  <c:v>43.455908000000001</c:v>
                </c:pt>
                <c:pt idx="4">
                  <c:v>45.097428999999998</c:v>
                </c:pt>
                <c:pt idx="5">
                  <c:v>50.550167999999999</c:v>
                </c:pt>
                <c:pt idx="6">
                  <c:v>51.696654000000002</c:v>
                </c:pt>
                <c:pt idx="7">
                  <c:v>38.426000000000002</c:v>
                </c:pt>
              </c:numCache>
            </c:numRef>
          </c:val>
        </c:ser>
        <c:ser>
          <c:idx val="1"/>
          <c:order val="1"/>
          <c:tx>
            <c:strRef>
              <c:f>Sheet1!$C$1</c:f>
              <c:strCache>
                <c:ptCount val="1"/>
                <c:pt idx="0">
                  <c:v>2007</c:v>
                </c:pt>
              </c:strCache>
            </c:strRef>
          </c:tx>
          <c:spPr>
            <a:solidFill>
              <a:schemeClr val="accent5"/>
            </a:solidFill>
            <a:ln>
              <a:solidFill>
                <a:schemeClr val="tx1"/>
              </a:solidFill>
            </a:ln>
          </c:spPr>
          <c:invertIfNegative val="0"/>
          <c:errBars>
            <c:errBarType val="both"/>
            <c:errValType val="cust"/>
            <c:noEndCap val="0"/>
            <c:plus>
              <c:numRef>
                <c:f>Sheet1!$G$2:$G$9</c:f>
                <c:numCache>
                  <c:formatCode>General</c:formatCode>
                  <c:ptCount val="8"/>
                  <c:pt idx="0">
                    <c:v>0.49281652000000004</c:v>
                  </c:pt>
                  <c:pt idx="1">
                    <c:v>7.4501540399999993</c:v>
                  </c:pt>
                  <c:pt idx="2">
                    <c:v>4.3479640399999999</c:v>
                  </c:pt>
                  <c:pt idx="3">
                    <c:v>2.5232354000000004</c:v>
                  </c:pt>
                  <c:pt idx="4">
                    <c:v>11.314531199999999</c:v>
                  </c:pt>
                  <c:pt idx="5">
                    <c:v>1.6325741599999999</c:v>
                  </c:pt>
                  <c:pt idx="6">
                    <c:v>1.5553638799999998</c:v>
                  </c:pt>
                  <c:pt idx="7">
                    <c:v>0.46909659999999997</c:v>
                  </c:pt>
                </c:numCache>
              </c:numRef>
            </c:plus>
            <c:minus>
              <c:numRef>
                <c:f>Sheet1!$G$2:$G$9</c:f>
                <c:numCache>
                  <c:formatCode>General</c:formatCode>
                  <c:ptCount val="8"/>
                  <c:pt idx="0">
                    <c:v>0.49281652000000004</c:v>
                  </c:pt>
                  <c:pt idx="1">
                    <c:v>7.4501540399999993</c:v>
                  </c:pt>
                  <c:pt idx="2">
                    <c:v>4.3479640399999999</c:v>
                  </c:pt>
                  <c:pt idx="3">
                    <c:v>2.5232354000000004</c:v>
                  </c:pt>
                  <c:pt idx="4">
                    <c:v>11.314531199999999</c:v>
                  </c:pt>
                  <c:pt idx="5">
                    <c:v>1.6325741599999999</c:v>
                  </c:pt>
                  <c:pt idx="6">
                    <c:v>1.5553638799999998</c:v>
                  </c:pt>
                  <c:pt idx="7">
                    <c:v>0.46909659999999997</c:v>
                  </c:pt>
                </c:numCache>
              </c:numRef>
            </c:minus>
          </c:errBars>
          <c:cat>
            <c:strRef>
              <c:f>Sheet1!$A$2:$A$9</c:f>
              <c:strCache>
                <c:ptCount val="8"/>
                <c:pt idx="0">
                  <c:v>White</c:v>
                </c:pt>
                <c:pt idx="1">
                  <c:v>American Indian only</c:v>
                </c:pt>
                <c:pt idx="2">
                  <c:v>2+ Races </c:v>
                </c:pt>
                <c:pt idx="3">
                  <c:v>Asian only</c:v>
                </c:pt>
                <c:pt idx="4">
                  <c:v>Hawaiian, Pacific Islander only</c:v>
                </c:pt>
                <c:pt idx="5">
                  <c:v>Black</c:v>
                </c:pt>
                <c:pt idx="6">
                  <c:v>Hispanic</c:v>
                </c:pt>
                <c:pt idx="7">
                  <c:v>Total</c:v>
                </c:pt>
              </c:strCache>
            </c:strRef>
          </c:cat>
          <c:val>
            <c:numRef>
              <c:f>Sheet1!$C$2:$C$9</c:f>
              <c:numCache>
                <c:formatCode>General</c:formatCode>
                <c:ptCount val="8"/>
                <c:pt idx="0">
                  <c:v>30.131927999999998</c:v>
                </c:pt>
                <c:pt idx="1">
                  <c:v>34.117614000000003</c:v>
                </c:pt>
                <c:pt idx="2">
                  <c:v>37.583669</c:v>
                </c:pt>
                <c:pt idx="3">
                  <c:v>41.599542</c:v>
                </c:pt>
                <c:pt idx="4">
                  <c:v>58.533638000000003</c:v>
                </c:pt>
                <c:pt idx="5">
                  <c:v>46.107218000000003</c:v>
                </c:pt>
                <c:pt idx="6">
                  <c:v>47.747574</c:v>
                </c:pt>
                <c:pt idx="7">
                  <c:v>34.6</c:v>
                </c:pt>
              </c:numCache>
            </c:numRef>
          </c:val>
        </c:ser>
        <c:dLbls>
          <c:showLegendKey val="0"/>
          <c:showVal val="0"/>
          <c:showCatName val="0"/>
          <c:showSerName val="0"/>
          <c:showPercent val="0"/>
          <c:showBubbleSize val="0"/>
        </c:dLbls>
        <c:gapWidth val="101"/>
        <c:axId val="101052416"/>
        <c:axId val="101053952"/>
      </c:barChart>
      <c:catAx>
        <c:axId val="101052416"/>
        <c:scaling>
          <c:orientation val="minMax"/>
        </c:scaling>
        <c:delete val="0"/>
        <c:axPos val="l"/>
        <c:majorTickMark val="none"/>
        <c:minorTickMark val="none"/>
        <c:tickLblPos val="nextTo"/>
        <c:spPr>
          <a:ln>
            <a:solidFill>
              <a:schemeClr val="tx1"/>
            </a:solidFill>
          </a:ln>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1053952"/>
        <c:crosses val="autoZero"/>
        <c:auto val="1"/>
        <c:lblAlgn val="ctr"/>
        <c:lblOffset val="100"/>
        <c:noMultiLvlLbl val="0"/>
      </c:catAx>
      <c:valAx>
        <c:axId val="101053952"/>
        <c:scaling>
          <c:orientation val="minMax"/>
        </c:scaling>
        <c:delete val="0"/>
        <c:axPos val="b"/>
        <c:majorGridlines>
          <c:spPr>
            <a:ln w="9525">
              <a:solidFill>
                <a:schemeClr val="bg1">
                  <a:lumMod val="85000"/>
                </a:schemeClr>
              </a:solidFill>
              <a:prstDash val="sysDash"/>
            </a:ln>
          </c:spPr>
        </c:majorGridlines>
        <c:numFmt formatCode="General" sourceLinked="1"/>
        <c:majorTickMark val="in"/>
        <c:minorTickMark val="none"/>
        <c:tickLblPos val="nextTo"/>
        <c:spPr>
          <a:ln>
            <a:solidFill>
              <a:schemeClr val="tx1"/>
            </a:solidFill>
          </a:ln>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1052416"/>
        <c:crosses val="autoZero"/>
        <c:crossBetween val="between"/>
      </c:valAx>
    </c:plotArea>
    <c:legend>
      <c:legendPos val="r"/>
      <c:layout>
        <c:manualLayout>
          <c:xMode val="edge"/>
          <c:yMode val="edge"/>
          <c:x val="0.90051028777652797"/>
          <c:y val="3.3193924529925541E-2"/>
          <c:w val="9.6513521747281589E-2"/>
          <c:h val="0.20634448818897638"/>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45429647381032E-2"/>
          <c:y val="4.1531310549532095E-2"/>
          <c:w val="0.92047038685381721"/>
          <c:h val="0.82815697379932773"/>
        </c:manualLayout>
      </c:layout>
      <c:barChart>
        <c:barDir val="col"/>
        <c:grouping val="clustered"/>
        <c:varyColors val="0"/>
        <c:ser>
          <c:idx val="0"/>
          <c:order val="0"/>
          <c:tx>
            <c:strRef>
              <c:f>Sheet1!$B$1</c:f>
              <c:strCache>
                <c:ptCount val="1"/>
                <c:pt idx="0">
                  <c:v>2007</c:v>
                </c:pt>
              </c:strCache>
            </c:strRef>
          </c:tx>
          <c:spPr>
            <a:solidFill>
              <a:schemeClr val="accent5">
                <a:lumMod val="75000"/>
              </a:schemeClr>
            </a:solidFill>
            <a:ln>
              <a:solidFill>
                <a:schemeClr val="tx1"/>
              </a:solidFill>
            </a:ln>
          </c:spPr>
          <c:invertIfNegative val="0"/>
          <c:errBars>
            <c:errBarType val="both"/>
            <c:errValType val="cust"/>
            <c:noEndCap val="0"/>
            <c:plus>
              <c:numRef>
                <c:f>Sheet1!$F$2:$F$8</c:f>
                <c:numCache>
                  <c:formatCode>General</c:formatCode>
                  <c:ptCount val="7"/>
                  <c:pt idx="0">
                    <c:v>0.38001067999999999</c:v>
                  </c:pt>
                  <c:pt idx="1">
                    <c:v>1.2533396399999999</c:v>
                  </c:pt>
                  <c:pt idx="2">
                    <c:v>0.82234151999999994</c:v>
                  </c:pt>
                  <c:pt idx="3">
                    <c:v>0.87846807999999998</c:v>
                  </c:pt>
                  <c:pt idx="4">
                    <c:v>1.3026512800000001</c:v>
                  </c:pt>
                  <c:pt idx="5">
                    <c:v>0.65560432000000002</c:v>
                  </c:pt>
                  <c:pt idx="6">
                    <c:v>0.83593412</c:v>
                  </c:pt>
                </c:numCache>
              </c:numRef>
            </c:plus>
            <c:minus>
              <c:numRef>
                <c:f>Sheet1!$F$2:$F$8</c:f>
                <c:numCache>
                  <c:formatCode>General</c:formatCode>
                  <c:ptCount val="7"/>
                  <c:pt idx="0">
                    <c:v>0.38001067999999999</c:v>
                  </c:pt>
                  <c:pt idx="1">
                    <c:v>1.2533396399999999</c:v>
                  </c:pt>
                  <c:pt idx="2">
                    <c:v>0.82234151999999994</c:v>
                  </c:pt>
                  <c:pt idx="3">
                    <c:v>0.87846807999999998</c:v>
                  </c:pt>
                  <c:pt idx="4">
                    <c:v>1.3026512800000001</c:v>
                  </c:pt>
                  <c:pt idx="5">
                    <c:v>0.65560432000000002</c:v>
                  </c:pt>
                  <c:pt idx="6">
                    <c:v>0.83593412</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Sheet1!$B$2:$B$8</c:f>
              <c:numCache>
                <c:formatCode>General</c:formatCode>
                <c:ptCount val="7"/>
                <c:pt idx="0">
                  <c:v>20.144057</c:v>
                </c:pt>
                <c:pt idx="1">
                  <c:v>40.701929999999997</c:v>
                </c:pt>
                <c:pt idx="2">
                  <c:v>22.727626999999998</c:v>
                </c:pt>
                <c:pt idx="3">
                  <c:v>20.317983999999999</c:v>
                </c:pt>
                <c:pt idx="4">
                  <c:v>13.915292000000001</c:v>
                </c:pt>
                <c:pt idx="5">
                  <c:v>9.6869990000000001</c:v>
                </c:pt>
                <c:pt idx="6">
                  <c:v>6.289682</c:v>
                </c:pt>
              </c:numCache>
            </c:numRef>
          </c:val>
        </c:ser>
        <c:ser>
          <c:idx val="1"/>
          <c:order val="1"/>
          <c:tx>
            <c:strRef>
              <c:f>Sheet1!$C$1</c:f>
              <c:strCache>
                <c:ptCount val="1"/>
                <c:pt idx="0">
                  <c:v>2011</c:v>
                </c:pt>
              </c:strCache>
            </c:strRef>
          </c:tx>
          <c:spPr>
            <a:solidFill>
              <a:schemeClr val="accent5"/>
            </a:solidFill>
            <a:ln>
              <a:solidFill>
                <a:schemeClr val="tx1"/>
              </a:solidFill>
            </a:ln>
          </c:spPr>
          <c:invertIfNegative val="0"/>
          <c:errBars>
            <c:errBarType val="both"/>
            <c:errValType val="cust"/>
            <c:noEndCap val="0"/>
            <c:plus>
              <c:numRef>
                <c:f>Sheet1!#REF!</c:f>
                <c:numCache>
                  <c:formatCode>General</c:formatCode>
                  <c:ptCount val="1"/>
                  <c:pt idx="0">
                    <c:v>1</c:v>
                  </c:pt>
                </c:numCache>
              </c:numRef>
            </c:plus>
            <c:minus>
              <c:numRef>
                <c:f>Sheet1!#REF!</c:f>
                <c:numCache>
                  <c:formatCode>General</c:formatCode>
                  <c:ptCount val="1"/>
                  <c:pt idx="0">
                    <c:v>1</c:v>
                  </c:pt>
                </c:numCache>
              </c:numRef>
            </c:minus>
          </c:errBars>
          <c:cat>
            <c:strRef>
              <c:f>Sheet1!$A$2:$A$8</c:f>
              <c:strCache>
                <c:ptCount val="7"/>
                <c:pt idx="0">
                  <c:v>Total</c:v>
                </c:pt>
                <c:pt idx="1">
                  <c:v>&lt; High School</c:v>
                </c:pt>
                <c:pt idx="2">
                  <c:v>High School  Graduate</c:v>
                </c:pt>
                <c:pt idx="3">
                  <c:v>Some College, no degree</c:v>
                </c:pt>
                <c:pt idx="4">
                  <c:v>Associates Degree</c:v>
                </c:pt>
                <c:pt idx="5">
                  <c:v>Bachelors Degree</c:v>
                </c:pt>
                <c:pt idx="6">
                  <c:v>Advanced Degree</c:v>
                </c:pt>
              </c:strCache>
            </c:strRef>
          </c:cat>
          <c:val>
            <c:numRef>
              <c:f>Sheet1!$C$2:$C$8</c:f>
              <c:numCache>
                <c:formatCode>General</c:formatCode>
                <c:ptCount val="7"/>
                <c:pt idx="0">
                  <c:v>24.741762000000001</c:v>
                </c:pt>
                <c:pt idx="1">
                  <c:v>45.828968000000003</c:v>
                </c:pt>
                <c:pt idx="2">
                  <c:v>30.047129999999999</c:v>
                </c:pt>
                <c:pt idx="3">
                  <c:v>26.721563</c:v>
                </c:pt>
                <c:pt idx="4">
                  <c:v>20.539529000000002</c:v>
                </c:pt>
                <c:pt idx="5">
                  <c:v>12.546309000000001</c:v>
                </c:pt>
                <c:pt idx="6">
                  <c:v>8.5876199999999994</c:v>
                </c:pt>
              </c:numCache>
            </c:numRef>
          </c:val>
        </c:ser>
        <c:dLbls>
          <c:showLegendKey val="0"/>
          <c:showVal val="0"/>
          <c:showCatName val="0"/>
          <c:showSerName val="0"/>
          <c:showPercent val="0"/>
          <c:showBubbleSize val="0"/>
        </c:dLbls>
        <c:gapWidth val="150"/>
        <c:axId val="101062528"/>
        <c:axId val="101064064"/>
      </c:barChart>
      <c:catAx>
        <c:axId val="101062528"/>
        <c:scaling>
          <c:orientation val="minMax"/>
        </c:scaling>
        <c:delete val="0"/>
        <c:axPos val="b"/>
        <c:majorTickMark val="out"/>
        <c:minorTickMark val="none"/>
        <c:tickLblPos val="nextTo"/>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crossAx val="101064064"/>
        <c:crosses val="autoZero"/>
        <c:auto val="1"/>
        <c:lblAlgn val="ctr"/>
        <c:lblOffset val="100"/>
        <c:noMultiLvlLbl val="0"/>
      </c:catAx>
      <c:valAx>
        <c:axId val="101064064"/>
        <c:scaling>
          <c:orientation val="minMax"/>
          <c:max val="50"/>
        </c:scaling>
        <c:delete val="0"/>
        <c:axPos val="l"/>
        <c:majorGridlines>
          <c:spPr>
            <a:ln>
              <a:solidFill>
                <a:schemeClr val="bg1">
                  <a:lumMod val="75000"/>
                </a:schemeClr>
              </a:solidFill>
              <a:prstDash val="dash"/>
            </a:ln>
          </c:spPr>
        </c:majorGridlines>
        <c:numFmt formatCode="General" sourceLinked="1"/>
        <c:majorTickMark val="in"/>
        <c:minorTickMark val="none"/>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crossAx val="101062528"/>
        <c:crosses val="autoZero"/>
        <c:crossBetween val="between"/>
        <c:majorUnit val="10"/>
      </c:valAx>
    </c:plotArea>
    <c:legend>
      <c:legendPos val="r"/>
      <c:layout>
        <c:manualLayout>
          <c:xMode val="edge"/>
          <c:yMode val="edge"/>
          <c:x val="0.5480332078055461"/>
          <c:y val="4.8099420264774588E-2"/>
          <c:w val="0.43022766175967136"/>
          <c:h val="0.10312581119667735"/>
        </c:manualLayout>
      </c:layout>
      <c:overlay val="0"/>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526254831899568"/>
          <c:y val="2.5000000000000001E-2"/>
          <c:w val="0.67274903615266424"/>
          <c:h val="0.88690846456692918"/>
        </c:manualLayout>
      </c:layout>
      <c:barChart>
        <c:barDir val="bar"/>
        <c:grouping val="clustered"/>
        <c:varyColors val="0"/>
        <c:ser>
          <c:idx val="0"/>
          <c:order val="0"/>
          <c:tx>
            <c:strRef>
              <c:f>Sheet1!$B$1</c:f>
              <c:strCache>
                <c:ptCount val="1"/>
                <c:pt idx="0">
                  <c:v>2011</c:v>
                </c:pt>
              </c:strCache>
            </c:strRef>
          </c:tx>
          <c:spPr>
            <a:solidFill>
              <a:schemeClr val="accent5">
                <a:lumMod val="40000"/>
                <a:lumOff val="60000"/>
              </a:schemeClr>
            </a:solidFill>
            <a:ln>
              <a:solidFill>
                <a:schemeClr val="accent4">
                  <a:lumMod val="75000"/>
                </a:schemeClr>
              </a:solidFill>
            </a:ln>
          </c:spPr>
          <c:invertIfNegative val="0"/>
          <c:errBars>
            <c:errBarType val="both"/>
            <c:errValType val="cust"/>
            <c:noEndCap val="0"/>
            <c:plus>
              <c:numRef>
                <c:f>Sheet1!$F$2:$F$9</c:f>
                <c:numCache>
                  <c:formatCode>General</c:formatCode>
                  <c:ptCount val="8"/>
                  <c:pt idx="0">
                    <c:v>0.43112551999999998</c:v>
                  </c:pt>
                  <c:pt idx="1">
                    <c:v>1.5794071999999999</c:v>
                  </c:pt>
                  <c:pt idx="2">
                    <c:v>6.1815303200000002</c:v>
                  </c:pt>
                  <c:pt idx="3">
                    <c:v>7.1720143599999995</c:v>
                  </c:pt>
                  <c:pt idx="4">
                    <c:v>3.57238028</c:v>
                  </c:pt>
                  <c:pt idx="5">
                    <c:v>1.0589076400000001</c:v>
                  </c:pt>
                  <c:pt idx="6">
                    <c:v>1.11631996</c:v>
                  </c:pt>
                  <c:pt idx="7">
                    <c:v>0.37047527999999996</c:v>
                  </c:pt>
                </c:numCache>
              </c:numRef>
            </c:plus>
            <c:minus>
              <c:numRef>
                <c:f>Sheet1!$F$2:$F$9</c:f>
                <c:numCache>
                  <c:formatCode>General</c:formatCode>
                  <c:ptCount val="8"/>
                  <c:pt idx="0">
                    <c:v>0.43112551999999998</c:v>
                  </c:pt>
                  <c:pt idx="1">
                    <c:v>1.5794071999999999</c:v>
                  </c:pt>
                  <c:pt idx="2">
                    <c:v>6.1815303200000002</c:v>
                  </c:pt>
                  <c:pt idx="3">
                    <c:v>7.1720143599999995</c:v>
                  </c:pt>
                  <c:pt idx="4">
                    <c:v>3.57238028</c:v>
                  </c:pt>
                  <c:pt idx="5">
                    <c:v>1.0589076400000001</c:v>
                  </c:pt>
                  <c:pt idx="6">
                    <c:v>1.11631996</c:v>
                  </c:pt>
                  <c:pt idx="7">
                    <c:v>0.37047527999999996</c:v>
                  </c:pt>
                </c:numCache>
              </c:numRef>
            </c:minus>
          </c:errBars>
          <c:cat>
            <c:strRef>
              <c:f>Sheet1!$A$2:$A$9</c:f>
              <c:strCache>
                <c:ptCount val="8"/>
                <c:pt idx="0">
                  <c:v>White</c:v>
                </c:pt>
                <c:pt idx="1">
                  <c:v>Asian</c:v>
                </c:pt>
                <c:pt idx="2">
                  <c:v>American Indian </c:v>
                </c:pt>
                <c:pt idx="3">
                  <c:v>Hawaiian, Pacific Islander </c:v>
                </c:pt>
                <c:pt idx="4">
                  <c:v>2+ Races</c:v>
                </c:pt>
                <c:pt idx="5">
                  <c:v>Black</c:v>
                </c:pt>
                <c:pt idx="6">
                  <c:v>Hispanic</c:v>
                </c:pt>
                <c:pt idx="7">
                  <c:v>Total</c:v>
                </c:pt>
              </c:strCache>
            </c:strRef>
          </c:cat>
          <c:val>
            <c:numRef>
              <c:f>Sheet1!$B$2:$B$9</c:f>
              <c:numCache>
                <c:formatCode>General</c:formatCode>
                <c:ptCount val="8"/>
                <c:pt idx="0">
                  <c:v>19.876064</c:v>
                </c:pt>
                <c:pt idx="1">
                  <c:v>21.723610000000001</c:v>
                </c:pt>
                <c:pt idx="2">
                  <c:v>27.012823999999998</c:v>
                </c:pt>
                <c:pt idx="3">
                  <c:v>27.530653999999998</c:v>
                </c:pt>
                <c:pt idx="4">
                  <c:v>29.237513</c:v>
                </c:pt>
                <c:pt idx="5">
                  <c:v>38.572859999999999</c:v>
                </c:pt>
                <c:pt idx="6">
                  <c:v>39.205016999999998</c:v>
                </c:pt>
                <c:pt idx="7">
                  <c:v>24.741762000000001</c:v>
                </c:pt>
              </c:numCache>
            </c:numRef>
          </c:val>
        </c:ser>
        <c:ser>
          <c:idx val="1"/>
          <c:order val="1"/>
          <c:tx>
            <c:strRef>
              <c:f>Sheet1!$C$1</c:f>
              <c:strCache>
                <c:ptCount val="1"/>
                <c:pt idx="0">
                  <c:v>2007</c:v>
                </c:pt>
              </c:strCache>
            </c:strRef>
          </c:tx>
          <c:spPr>
            <a:solidFill>
              <a:schemeClr val="accent5"/>
            </a:solidFill>
            <a:ln>
              <a:solidFill>
                <a:schemeClr val="tx1"/>
              </a:solidFill>
            </a:ln>
          </c:spPr>
          <c:invertIfNegative val="0"/>
          <c:errBars>
            <c:errBarType val="both"/>
            <c:errValType val="cust"/>
            <c:noEndCap val="0"/>
            <c:plus>
              <c:numRef>
                <c:f>Sheet1!$G$2:$G$9</c:f>
                <c:numCache>
                  <c:formatCode>General</c:formatCode>
                  <c:ptCount val="8"/>
                  <c:pt idx="0">
                    <c:v>0.40040448000000001</c:v>
                  </c:pt>
                  <c:pt idx="1">
                    <c:v>1.9722793999999999</c:v>
                  </c:pt>
                  <c:pt idx="2">
                    <c:v>6.7997143199999996</c:v>
                  </c:pt>
                  <c:pt idx="3">
                    <c:v>9.0883553599999995</c:v>
                  </c:pt>
                  <c:pt idx="4">
                    <c:v>4.69865508</c:v>
                  </c:pt>
                  <c:pt idx="5">
                    <c:v>1.56250808</c:v>
                  </c:pt>
                  <c:pt idx="6">
                    <c:v>1.35086924</c:v>
                  </c:pt>
                  <c:pt idx="7">
                    <c:v>0.38001067999999999</c:v>
                  </c:pt>
                </c:numCache>
              </c:numRef>
            </c:plus>
            <c:minus>
              <c:numRef>
                <c:f>Sheet1!$G$2:$G$9</c:f>
                <c:numCache>
                  <c:formatCode>General</c:formatCode>
                  <c:ptCount val="8"/>
                  <c:pt idx="0">
                    <c:v>0.40040448000000001</c:v>
                  </c:pt>
                  <c:pt idx="1">
                    <c:v>1.9722793999999999</c:v>
                  </c:pt>
                  <c:pt idx="2">
                    <c:v>6.7997143199999996</c:v>
                  </c:pt>
                  <c:pt idx="3">
                    <c:v>9.0883553599999995</c:v>
                  </c:pt>
                  <c:pt idx="4">
                    <c:v>4.69865508</c:v>
                  </c:pt>
                  <c:pt idx="5">
                    <c:v>1.56250808</c:v>
                  </c:pt>
                  <c:pt idx="6">
                    <c:v>1.35086924</c:v>
                  </c:pt>
                  <c:pt idx="7">
                    <c:v>0.38001067999999999</c:v>
                  </c:pt>
                </c:numCache>
              </c:numRef>
            </c:minus>
          </c:errBars>
          <c:cat>
            <c:strRef>
              <c:f>Sheet1!$A$2:$A$9</c:f>
              <c:strCache>
                <c:ptCount val="8"/>
                <c:pt idx="0">
                  <c:v>White</c:v>
                </c:pt>
                <c:pt idx="1">
                  <c:v>Asian</c:v>
                </c:pt>
                <c:pt idx="2">
                  <c:v>American Indian </c:v>
                </c:pt>
                <c:pt idx="3">
                  <c:v>Hawaiian, Pacific Islander </c:v>
                </c:pt>
                <c:pt idx="4">
                  <c:v>2+ Races</c:v>
                </c:pt>
                <c:pt idx="5">
                  <c:v>Black</c:v>
                </c:pt>
                <c:pt idx="6">
                  <c:v>Hispanic</c:v>
                </c:pt>
                <c:pt idx="7">
                  <c:v>Total</c:v>
                </c:pt>
              </c:strCache>
            </c:strRef>
          </c:cat>
          <c:val>
            <c:numRef>
              <c:f>Sheet1!$C$2:$C$9</c:f>
              <c:numCache>
                <c:formatCode>General</c:formatCode>
                <c:ptCount val="8"/>
                <c:pt idx="0">
                  <c:v>15.992934999999999</c:v>
                </c:pt>
                <c:pt idx="1">
                  <c:v>18.900183999999999</c:v>
                </c:pt>
                <c:pt idx="2">
                  <c:v>26.149639000000001</c:v>
                </c:pt>
                <c:pt idx="3">
                  <c:v>24.430396999999999</c:v>
                </c:pt>
                <c:pt idx="4">
                  <c:v>23.443860999999998</c:v>
                </c:pt>
                <c:pt idx="5">
                  <c:v>33.311278000000001</c:v>
                </c:pt>
                <c:pt idx="6">
                  <c:v>31.700745000000001</c:v>
                </c:pt>
                <c:pt idx="7">
                  <c:v>20.144057</c:v>
                </c:pt>
              </c:numCache>
            </c:numRef>
          </c:val>
        </c:ser>
        <c:dLbls>
          <c:showLegendKey val="0"/>
          <c:showVal val="0"/>
          <c:showCatName val="0"/>
          <c:showSerName val="0"/>
          <c:showPercent val="0"/>
          <c:showBubbleSize val="0"/>
        </c:dLbls>
        <c:gapWidth val="101"/>
        <c:axId val="101117312"/>
        <c:axId val="101123200"/>
      </c:barChart>
      <c:catAx>
        <c:axId val="101117312"/>
        <c:scaling>
          <c:orientation val="minMax"/>
        </c:scaling>
        <c:delete val="0"/>
        <c:axPos val="l"/>
        <c:majorTickMark val="none"/>
        <c:minorTickMark val="none"/>
        <c:tickLblPos val="nextTo"/>
        <c:crossAx val="101123200"/>
        <c:crosses val="autoZero"/>
        <c:auto val="1"/>
        <c:lblAlgn val="ctr"/>
        <c:lblOffset val="100"/>
        <c:noMultiLvlLbl val="0"/>
      </c:catAx>
      <c:valAx>
        <c:axId val="101123200"/>
        <c:scaling>
          <c:orientation val="minMax"/>
        </c:scaling>
        <c:delete val="0"/>
        <c:axPos val="b"/>
        <c:majorGridlines>
          <c:spPr>
            <a:ln w="9525">
              <a:solidFill>
                <a:schemeClr val="bg1">
                  <a:lumMod val="85000"/>
                </a:schemeClr>
              </a:solidFill>
              <a:prstDash val="sysDash"/>
            </a:ln>
          </c:spPr>
        </c:majorGridlines>
        <c:numFmt formatCode="General" sourceLinked="1"/>
        <c:majorTickMark val="in"/>
        <c:minorTickMark val="none"/>
        <c:tickLblPos val="nextTo"/>
        <c:crossAx val="101117312"/>
        <c:crosses val="autoZero"/>
        <c:crossBetween val="between"/>
      </c:valAx>
    </c:plotArea>
    <c:legend>
      <c:legendPos val="r"/>
      <c:layout>
        <c:manualLayout>
          <c:xMode val="edge"/>
          <c:yMode val="edge"/>
          <c:x val="0.88265314491938507"/>
          <c:y val="2.6827755905511806E-2"/>
          <c:w val="9.6513521747281589E-2"/>
          <c:h val="0.20634448818897638"/>
        </c:manualLayout>
      </c:layout>
      <c:overlay val="0"/>
    </c:legend>
    <c:plotVisOnly val="1"/>
    <c:dispBlanksAs val="gap"/>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8873BB3-154A-4798-B65D-4979C1E73AA9}" type="datetimeFigureOut">
              <a:rPr lang="en-US" smtClean="0"/>
              <a:t>2/4/2015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45BBE3-81EF-47FE-8108-D53EAE78029B}" type="slidenum">
              <a:rPr lang="en-US" smtClean="0"/>
              <a:t>‹#›</a:t>
            </a:fld>
            <a:endParaRPr lang="en-US"/>
          </a:p>
        </p:txBody>
      </p:sp>
    </p:spTree>
    <p:extLst>
      <p:ext uri="{BB962C8B-B14F-4D97-AF65-F5344CB8AC3E}">
        <p14:creationId xmlns:p14="http://schemas.microsoft.com/office/powerpoint/2010/main" val="3750923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3095C9-7107-42E2-AF84-41BDC08F03FA}" type="datetimeFigureOut">
              <a:rPr lang="en-US" smtClean="0"/>
              <a:t>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19AC4F-38F3-4E2E-B984-8E20DE8A4B10}" type="slidenum">
              <a:rPr lang="en-US" smtClean="0"/>
              <a:t>‹#›</a:t>
            </a:fld>
            <a:endParaRPr lang="en-US"/>
          </a:p>
        </p:txBody>
      </p:sp>
    </p:spTree>
    <p:extLst>
      <p:ext uri="{BB962C8B-B14F-4D97-AF65-F5344CB8AC3E}">
        <p14:creationId xmlns:p14="http://schemas.microsoft.com/office/powerpoint/2010/main" val="410669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E597640D-AB5B-4981-ACF3-00B2C557B552}" type="datetime1">
              <a:rPr lang="en-US" smtClean="0">
                <a:solidFill>
                  <a:prstClr val="black"/>
                </a:solidFill>
              </a:rPr>
              <a:pPr/>
              <a:t>2/4/2015</a:t>
            </a:fld>
            <a:endParaRPr lang="en-US" dirty="0">
              <a:solidFill>
                <a:prstClr val="black"/>
              </a:solidFill>
            </a:endParaRPr>
          </a:p>
        </p:txBody>
      </p:sp>
      <p:sp>
        <p:nvSpPr>
          <p:cNvPr id="12" name="Slide Image Placeholder 11"/>
          <p:cNvSpPr>
            <a:spLocks noGrp="1" noRot="1" noChangeAspect="1"/>
          </p:cNvSpPr>
          <p:nvPr>
            <p:ph type="sldImg"/>
          </p:nvPr>
        </p:nvSpPr>
        <p:spPr>
          <a:xfrm>
            <a:off x="1139825" y="685800"/>
            <a:ext cx="4645025" cy="3484563"/>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37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38165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4678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62252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9AC4F-38F3-4E2E-B984-8E20DE8A4B10}" type="slidenum">
              <a:rPr lang="en-US" smtClean="0"/>
              <a:t>20</a:t>
            </a:fld>
            <a:endParaRPr lang="en-US"/>
          </a:p>
        </p:txBody>
      </p:sp>
    </p:spTree>
    <p:extLst>
      <p:ext uri="{BB962C8B-B14F-4D97-AF65-F5344CB8AC3E}">
        <p14:creationId xmlns:p14="http://schemas.microsoft.com/office/powerpoint/2010/main" val="383806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648200"/>
            <a:ext cx="5608320" cy="4648200"/>
          </a:xfrm>
        </p:spPr>
        <p:txBody>
          <a:bodyPr>
            <a:normAutofit/>
          </a:bodyPr>
          <a:lstStyle/>
          <a:p>
            <a:pPr defTabSz="914350">
              <a:defRPr/>
            </a:pP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CDB01C0-5827-423D-B17A-92830EC4C2F4}" type="slidenum">
              <a:rPr lang="en-US" smtClean="0"/>
              <a:pPr/>
              <a:t>22</a:t>
            </a:fld>
            <a:endParaRPr lang="en-US" dirty="0"/>
          </a:p>
        </p:txBody>
      </p:sp>
      <p:sp>
        <p:nvSpPr>
          <p:cNvPr id="5" name="Date Placeholder 4"/>
          <p:cNvSpPr>
            <a:spLocks noGrp="1"/>
          </p:cNvSpPr>
          <p:nvPr>
            <p:ph type="dt" idx="11"/>
          </p:nvPr>
        </p:nvSpPr>
        <p:spPr/>
        <p:txBody>
          <a:bodyPr/>
          <a:lstStyle/>
          <a:p>
            <a:fld id="{70C4E7B5-8E52-4DE7-9FAF-DCB4BD29171C}" type="datetime1">
              <a:rPr lang="en-US" smtClean="0"/>
              <a:pPr/>
              <a:t>2/4/2015</a:t>
            </a:fld>
            <a:endParaRPr lang="en-US" dirty="0"/>
          </a:p>
        </p:txBody>
      </p:sp>
      <p:sp>
        <p:nvSpPr>
          <p:cNvPr id="13" name="Slide Image Placeholder 12"/>
          <p:cNvSpPr>
            <a:spLocks noGrp="1" noRot="1" noChangeAspect="1"/>
          </p:cNvSpPr>
          <p:nvPr>
            <p:ph type="sldImg"/>
          </p:nvPr>
        </p:nvSpPr>
        <p:spPr>
          <a:xfrm>
            <a:off x="757238" y="484188"/>
            <a:ext cx="5502275" cy="4125912"/>
          </a:xfrm>
        </p:spPr>
      </p:sp>
    </p:spTree>
    <p:extLst>
      <p:ext uri="{BB962C8B-B14F-4D97-AF65-F5344CB8AC3E}">
        <p14:creationId xmlns:p14="http://schemas.microsoft.com/office/powerpoint/2010/main" val="3265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46896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2</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2/4/2015</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3</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2/4/2015</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7"/>
              </a:spcAft>
            </a:pPr>
            <a:endParaRPr lang="en-US" dirty="0">
              <a:latin typeface="Arial" pitchFamily="34" charset="0"/>
              <a:cs typeface="Arial" pitchFamily="34" charset="0"/>
            </a:endParaRPr>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4</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2/4/2015</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5</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2/4/2015</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7"/>
              </a:spcAft>
            </a:pPr>
            <a:endParaRPr lang="en-US" dirty="0">
              <a:latin typeface="Arial" pitchFamily="34" charset="0"/>
              <a:cs typeface="Arial" pitchFamily="34" charset="0"/>
            </a:endParaRPr>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6</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2/4/2015</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will look at the domain of Health and Health Care.</a:t>
            </a:r>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2" y="4415794"/>
            <a:ext cx="6553200" cy="4575810"/>
          </a:xfrm>
        </p:spPr>
        <p:txBody>
          <a:bodyPr>
            <a:noAutofit/>
          </a:bodyPr>
          <a:lstStyle/>
          <a:p>
            <a:pPr defTabSz="914300">
              <a:defRPr/>
            </a:pPr>
            <a:endParaRPr lang="en-US" sz="1100" dirty="0"/>
          </a:p>
        </p:txBody>
      </p:sp>
      <p:sp>
        <p:nvSpPr>
          <p:cNvPr id="4" name="Slide Number Placeholder 3"/>
          <p:cNvSpPr>
            <a:spLocks noGrp="1"/>
          </p:cNvSpPr>
          <p:nvPr>
            <p:ph type="sldNum" sz="quarter" idx="10"/>
          </p:nvPr>
        </p:nvSpPr>
        <p:spPr/>
        <p:txBody>
          <a:bodyPr/>
          <a:lstStyle/>
          <a:p>
            <a:fld id="{505CBE22-21B7-4090-A7D8-E04915029615}"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3885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smtClean="0"/>
              <a:t>The second social determinants of health domain is social and community context. This domain</a:t>
            </a:r>
            <a:r>
              <a:rPr lang="en-US" baseline="0" dirty="0" smtClean="0"/>
              <a:t> includes characteristics such as social cohesion, perceptions of discrimination and equity, civic participation, and incarceration or institutionalization. </a:t>
            </a:r>
          </a:p>
          <a:p>
            <a:endParaRPr lang="en-US" baseline="0" dirty="0" smtClean="0"/>
          </a:p>
          <a:p>
            <a:pPr marL="171441" indent="-171441">
              <a:buFont typeface="Arial" panose="020B0604020202020204" pitchFamily="34" charset="0"/>
              <a:buChar char="•"/>
            </a:pPr>
            <a:r>
              <a:rPr lang="en-US" baseline="0" dirty="0" smtClean="0"/>
              <a:t>We’ll be presenting data for the nation as a whole in these charts because there currently are no data sources that permit analysis by LGBT status.</a:t>
            </a:r>
          </a:p>
          <a:p>
            <a:pPr marL="171441" indent="-171441">
              <a:buFont typeface="Arial" panose="020B0604020202020204" pitchFamily="34" charset="0"/>
              <a:buChar char="•"/>
            </a:pPr>
            <a:endParaRPr lang="en-US" baseline="0" dirty="0" smtClean="0"/>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0A8EA-F996-4B0E-94F0-8D2A5DE75E68}"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164837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0A8EA-F996-4B0E-94F0-8D2A5DE75E68}"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322805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0A8EA-F996-4B0E-94F0-8D2A5DE75E68}"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2218745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fontAlgn="auto">
              <a:spcBef>
                <a:spcPts val="0"/>
              </a:spcBef>
              <a:spcAft>
                <a:spcPts val="0"/>
              </a:spcAft>
              <a:defRPr/>
            </a:pPr>
            <a:endParaRPr lang="en-US" dirty="0">
              <a:solidFill>
                <a:srgbClr val="003F72"/>
              </a:solidFill>
              <a:latin typeface="Calibri"/>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en-US" dirty="0">
              <a:solidFill>
                <a:srgbClr val="000000"/>
              </a:solidFill>
              <a:latin typeface="Arial" charset="0"/>
              <a:ea typeface="ＭＳ Ｐゴシック" pitchFamily="-107" charset="-128"/>
            </a:endParaRPr>
          </a:p>
        </p:txBody>
      </p:sp>
      <p:sp>
        <p:nvSpPr>
          <p:cNvPr id="14" name="Title 1"/>
          <p:cNvSpPr>
            <a:spLocks noGrp="1"/>
          </p:cNvSpPr>
          <p:nvPr>
            <p:ph type="title"/>
          </p:nvPr>
        </p:nvSpPr>
        <p:spPr>
          <a:xfrm>
            <a:off x="1371599" y="4406900"/>
            <a:ext cx="7123113" cy="1362075"/>
          </a:xfrm>
          <a:prstGeom prst="rect">
            <a:avLst/>
          </a:prstGeom>
        </p:spPr>
        <p:txBody>
          <a:bodyPr anchor="t"/>
          <a:lstStyle>
            <a:lvl1pPr algn="l">
              <a:defRPr sz="3200" b="1" cap="a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pic>
        <p:nvPicPr>
          <p:cNvPr id="8"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12120355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a:prstGeom prst="rect">
            <a:avLst/>
          </a:prstGeo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a:prstGeom prst="rect">
            <a:avLst/>
          </a:prstGeo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a:prstGeom prst="rect">
            <a:avLst/>
          </a:prstGeo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prstGeom prst="rect">
            <a:avLst/>
          </a:prstGeo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3413263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Tahoma"/>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038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p:txBody>
          <a:bodyPr/>
          <a:lstStyle/>
          <a:p>
            <a:fld id="{F8ECAD15-DF40-4D57-8D99-2197AD37FB1A}" type="slidenum">
              <a:rPr lang="en-US" smtClean="0">
                <a:solidFill>
                  <a:prstClr val="black">
                    <a:tint val="75000"/>
                  </a:prstClr>
                </a:solidFill>
              </a:rPr>
              <a:pPr/>
              <a:t>‹#›</a:t>
            </a:fld>
            <a:endParaRPr lang="en-US">
              <a:solidFill>
                <a:prstClr val="black">
                  <a:tint val="75000"/>
                </a:prstClr>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26073305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7CB476-EE9E-4301-8253-92925F707B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432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B76EA9-844C-444B-9638-E1AF1EB2C9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6719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1F9B5F-039C-425A-9BCA-42BEDC3116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74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39B83A-F8FF-48EF-85FE-21241C7B07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813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0A8EA-F996-4B0E-94F0-8D2A5DE75E68}"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89181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79EE61-D6C7-4CAE-835B-AC0CC2FCBF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5230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6CA6BD-6CA4-4825-8359-CBEA62F9FC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8582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C39E43E-5BA8-4BBE-A758-69D037E91E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479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9B934A-D30A-459D-9C68-4B673A496E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2366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F72ABA-BBFD-4DED-876B-B0FDC3D9B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4995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8DAC82-8F81-42DC-B7F9-071FCB7C56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2344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607A7C-FF5E-4497-A56A-7275BFFFB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9866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624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0A8EA-F996-4B0E-94F0-8D2A5DE75E68}"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15393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0A8EA-F996-4B0E-94F0-8D2A5DE75E68}"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87141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0A8EA-F996-4B0E-94F0-8D2A5DE75E68}"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218316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0A8EA-F996-4B0E-94F0-8D2A5DE75E68}"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65769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0A8EA-F996-4B0E-94F0-8D2A5DE75E68}"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88961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0A8EA-F996-4B0E-94F0-8D2A5DE75E68}"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35364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0A8EA-F996-4B0E-94F0-8D2A5DE75E68}"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4C999-2067-4790-B1B1-124A13764E0C}" type="slidenum">
              <a:rPr lang="en-US" smtClean="0"/>
              <a:t>‹#›</a:t>
            </a:fld>
            <a:endParaRPr lang="en-US"/>
          </a:p>
        </p:txBody>
      </p:sp>
    </p:spTree>
    <p:extLst>
      <p:ext uri="{BB962C8B-B14F-4D97-AF65-F5344CB8AC3E}">
        <p14:creationId xmlns:p14="http://schemas.microsoft.com/office/powerpoint/2010/main" val="88748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0A8EA-F996-4B0E-94F0-8D2A5DE75E68}" type="datetimeFigureOut">
              <a:rPr lang="en-US" smtClean="0"/>
              <a:t>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4C999-2067-4790-B1B1-124A13764E0C}" type="slidenum">
              <a:rPr lang="en-US" smtClean="0"/>
              <a:t>‹#›</a:t>
            </a:fld>
            <a:endParaRPr lang="en-US"/>
          </a:p>
        </p:txBody>
      </p:sp>
    </p:spTree>
    <p:extLst>
      <p:ext uri="{BB962C8B-B14F-4D97-AF65-F5344CB8AC3E}">
        <p14:creationId xmlns:p14="http://schemas.microsoft.com/office/powerpoint/2010/main" val="307310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fld id="{2B0C919A-00E0-4F09-B35F-D3B3917CF8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65979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ctr" rtl="0" eaLnBrk="0" fontAlgn="base" hangingPunct="0">
        <a:spcBef>
          <a:spcPct val="0"/>
        </a:spcBef>
        <a:spcAft>
          <a:spcPct val="0"/>
        </a:spcAft>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ahoma" pitchFamily="34" charset="0"/>
                <a:ea typeface="Tahoma" pitchFamily="34" charset="0"/>
                <a:cs typeface="Tahoma" pitchFamily="34" charset="0"/>
              </a:rPr>
              <a:t>Appendix</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49045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200" b="1" dirty="0" smtClean="0">
                <a:solidFill>
                  <a:srgbClr val="003F72"/>
                </a:solidFill>
              </a:rPr>
              <a:t>Adults Age 18 and Over with Disabilities Who Report Sufficient Social and Emotional Support, 2010</a:t>
            </a:r>
            <a:endParaRPr lang="en-US" sz="3200" dirty="0"/>
          </a:p>
        </p:txBody>
      </p:sp>
      <p:sp>
        <p:nvSpPr>
          <p:cNvPr id="4" name="Slide Number Placeholder 2"/>
          <p:cNvSpPr>
            <a:spLocks noGrp="1"/>
          </p:cNvSpPr>
          <p:nvPr>
            <p:ph type="sldNum" sz="quarter" idx="12"/>
          </p:nvPr>
        </p:nvSpPr>
        <p:spPr>
          <a:xfrm>
            <a:off x="8686800" y="6461125"/>
            <a:ext cx="457200" cy="396875"/>
          </a:xfrm>
        </p:spPr>
        <p:txBody>
          <a:bodyPr/>
          <a:lstStyle/>
          <a:p>
            <a:fld id="{C88FAF9D-AF5A-496A-B0B6-E10018E45057}" type="slidenum">
              <a:rPr lang="en-US" smtClean="0">
                <a:solidFill>
                  <a:schemeClr val="tx1"/>
                </a:solidFill>
              </a:rPr>
              <a:pPr/>
              <a:t>10</a:t>
            </a:fld>
            <a:endParaRPr lang="en-US" dirty="0">
              <a:solidFill>
                <a:schemeClr val="tx1"/>
              </a:solidFill>
            </a:endParaRPr>
          </a:p>
        </p:txBody>
      </p:sp>
      <p:sp>
        <p:nvSpPr>
          <p:cNvPr id="5" name="Text Placeholder 8"/>
          <p:cNvSpPr txBox="1">
            <a:spLocks/>
          </p:cNvSpPr>
          <p:nvPr/>
        </p:nvSpPr>
        <p:spPr>
          <a:xfrm>
            <a:off x="7458076" y="6324600"/>
            <a:ext cx="1381124"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base">
              <a:spcBef>
                <a:spcPts val="0"/>
              </a:spcBef>
              <a:spcAft>
                <a:spcPct val="0"/>
              </a:spcAft>
            </a:pPr>
            <a:r>
              <a:rPr lang="en-US" sz="1200" dirty="0" smtClean="0">
                <a:solidFill>
                  <a:prstClr val="black"/>
                </a:solidFill>
                <a:ea typeface="Tahoma" pitchFamily="34" charset="0"/>
                <a:cs typeface="Tahoma" pitchFamily="34" charset="0"/>
              </a:rPr>
              <a:t>Obj. DH-17</a:t>
            </a:r>
          </a:p>
          <a:p>
            <a:pPr algn="ctr" fontAlgn="base">
              <a:spcBef>
                <a:spcPts val="0"/>
              </a:spcBef>
              <a:spcAft>
                <a:spcPct val="0"/>
              </a:spcAft>
            </a:pPr>
            <a:r>
              <a:rPr lang="en-US" sz="1200" b="0" dirty="0" smtClean="0">
                <a:solidFill>
                  <a:prstClr val="black"/>
                </a:solidFill>
                <a:ea typeface="Tahoma" pitchFamily="34" charset="0"/>
                <a:cs typeface="Tahoma" pitchFamily="34" charset="0"/>
              </a:rPr>
              <a:t>Increase desired</a:t>
            </a:r>
          </a:p>
          <a:p>
            <a:pPr algn="l" fontAlgn="base">
              <a:spcBef>
                <a:spcPts val="0"/>
              </a:spcBef>
              <a:spcAft>
                <a:spcPct val="0"/>
              </a:spcAft>
            </a:pPr>
            <a:endParaRPr lang="en-US" sz="1400" dirty="0" smtClean="0">
              <a:solidFill>
                <a:prstClr val="black"/>
              </a:solidFill>
              <a:latin typeface="Arial" pitchFamily="34" charset="0"/>
              <a:cs typeface="Arial" pitchFamily="34" charset="0"/>
            </a:endParaRPr>
          </a:p>
          <a:p>
            <a:pPr algn="l" fontAlgn="base">
              <a:spcBef>
                <a:spcPts val="0"/>
              </a:spcBef>
              <a:spcAft>
                <a:spcPct val="0"/>
              </a:spcAft>
            </a:pPr>
            <a:endParaRPr lang="en-US" sz="1400" b="0" dirty="0" smtClean="0">
              <a:solidFill>
                <a:prstClr val="black"/>
              </a:solidFill>
              <a:latin typeface="Arial" pitchFamily="34" charset="0"/>
              <a:cs typeface="Arial" pitchFamily="34" charset="0"/>
            </a:endParaRPr>
          </a:p>
        </p:txBody>
      </p:sp>
      <p:graphicFrame>
        <p:nvGraphicFramePr>
          <p:cNvPr id="6" name="Chart 5" descr="Adults with disabilities who report sufficient social and emotional support, 2010"/>
          <p:cNvGraphicFramePr/>
          <p:nvPr>
            <p:extLst>
              <p:ext uri="{D42A27DB-BD31-4B8C-83A1-F6EECF244321}">
                <p14:modId xmlns:p14="http://schemas.microsoft.com/office/powerpoint/2010/main" val="3584349532"/>
              </p:ext>
            </p:extLst>
          </p:nvPr>
        </p:nvGraphicFramePr>
        <p:xfrm>
          <a:off x="76200" y="1447800"/>
          <a:ext cx="9067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Font typeface="Arial" pitchFamily="34" charset="0"/>
              <a:buNone/>
            </a:pPr>
            <a:r>
              <a:rPr lang="en-US" sz="1200" dirty="0" smtClean="0">
                <a:solidFill>
                  <a:prstClr val="black"/>
                </a:solidFill>
                <a:ea typeface="Tahoma" panose="020B0604030504040204" pitchFamily="34" charset="0"/>
                <a:cs typeface="Tahoma" panose="020B0604030504040204" pitchFamily="34" charset="0"/>
              </a:rPr>
              <a:t>SOURCE: </a:t>
            </a:r>
            <a:r>
              <a:rPr lang="en-US" sz="1200" dirty="0" smtClean="0">
                <a:solidFill>
                  <a:prstClr val="black"/>
                </a:solidFill>
              </a:rPr>
              <a:t>Behavioral </a:t>
            </a:r>
            <a:r>
              <a:rPr lang="en-US" sz="1200" dirty="0">
                <a:solidFill>
                  <a:prstClr val="black"/>
                </a:solidFill>
              </a:rPr>
              <a:t>Risk Factor Surveillance System (BRFSS), </a:t>
            </a:r>
            <a:r>
              <a:rPr lang="en-US" sz="1200" dirty="0" smtClean="0">
                <a:solidFill>
                  <a:prstClr val="black"/>
                </a:solidFill>
              </a:rPr>
              <a:t>CDC/</a:t>
            </a:r>
            <a:r>
              <a:rPr lang="en-US" sz="1200" dirty="0" err="1" smtClean="0">
                <a:solidFill>
                  <a:prstClr val="black"/>
                </a:solidFill>
              </a:rPr>
              <a:t>PHSIPO</a:t>
            </a:r>
            <a:r>
              <a:rPr lang="en-US" sz="1200" dirty="0">
                <a:solidFill>
                  <a:prstClr val="black"/>
                </a:solidFill>
              </a:rPr>
              <a:t>.</a:t>
            </a:r>
          </a:p>
        </p:txBody>
      </p:sp>
      <p:sp>
        <p:nvSpPr>
          <p:cNvPr id="8" name="TextBox 7"/>
          <p:cNvSpPr txBox="1"/>
          <p:nvPr/>
        </p:nvSpPr>
        <p:spPr>
          <a:xfrm>
            <a:off x="0" y="6059269"/>
            <a:ext cx="7458076" cy="461665"/>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ea typeface="Tahoma" panose="020B0604030504040204" pitchFamily="34" charset="0"/>
                <a:cs typeface="Tahoma" panose="020B0604030504040204" pitchFamily="34" charset="0"/>
              </a:rPr>
              <a:t>NOTE: Data </a:t>
            </a:r>
            <a:r>
              <a:rPr lang="en-US" sz="1200" dirty="0">
                <a:solidFill>
                  <a:prstClr val="black"/>
                </a:solidFill>
                <a:ea typeface="Tahoma" panose="020B0604030504040204" pitchFamily="34" charset="0"/>
                <a:cs typeface="Tahoma" panose="020B0604030504040204" pitchFamily="34" charset="0"/>
              </a:rPr>
              <a:t>on race and Hispanic origin are collected separately. Black and White exclude persons of Hispanic origin. Persons of Hispanic origin may be any race</a:t>
            </a:r>
            <a:r>
              <a:rPr lang="en-US" sz="1200" dirty="0" smtClean="0">
                <a:solidFill>
                  <a:prstClr val="black"/>
                </a:solidFill>
                <a:ea typeface="Tahoma" pitchFamily="34" charset="0"/>
                <a:cs typeface="Tahoma" pitchFamily="34" charset="0"/>
              </a:rPr>
              <a:t>. American Indian includes Alaska Natives.</a:t>
            </a:r>
            <a:endParaRPr lang="en-US" sz="1200" dirty="0">
              <a:solidFill>
                <a:prstClr val="black"/>
              </a:solidFill>
              <a:ea typeface="Tahoma" panose="020B0604030504040204" pitchFamily="34" charset="0"/>
              <a:cs typeface="Tahoma" panose="020B0604030504040204" pitchFamily="34" charset="0"/>
            </a:endParaRPr>
          </a:p>
        </p:txBody>
      </p:sp>
      <p:sp>
        <p:nvSpPr>
          <p:cNvPr id="9" name="Text Box 5"/>
          <p:cNvSpPr txBox="1">
            <a:spLocks noChangeArrowheads="1"/>
          </p:cNvSpPr>
          <p:nvPr/>
        </p:nvSpPr>
        <p:spPr bwMode="auto">
          <a:xfrm>
            <a:off x="4955829" y="5726656"/>
            <a:ext cx="987771" cy="323165"/>
          </a:xfrm>
          <a:prstGeom prst="rect">
            <a:avLst/>
          </a:prstGeom>
          <a:noFill/>
          <a:ln w="9525">
            <a:noFill/>
            <a:miter lim="800000"/>
            <a:headEnd/>
            <a:tailEnd/>
          </a:ln>
          <a:effec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500" b="1" dirty="0">
                <a:solidFill>
                  <a:prstClr val="black"/>
                </a:solidFill>
                <a:ea typeface="Tahoma" pitchFamily="34" charset="0"/>
                <a:cs typeface="Tahoma" pitchFamily="34" charset="0"/>
              </a:rPr>
              <a:t>Percent</a:t>
            </a:r>
            <a:r>
              <a:rPr lang="en-US" altLang="en-US" sz="1500" dirty="0">
                <a:solidFill>
                  <a:prstClr val="black"/>
                </a:solidFill>
                <a:ea typeface="Tahoma" pitchFamily="34" charset="0"/>
                <a:cs typeface="Tahoma" pitchFamily="34" charset="0"/>
              </a:rPr>
              <a:t> </a:t>
            </a:r>
          </a:p>
        </p:txBody>
      </p:sp>
    </p:spTree>
    <p:extLst>
      <p:ext uri="{BB962C8B-B14F-4D97-AF65-F5344CB8AC3E}">
        <p14:creationId xmlns:p14="http://schemas.microsoft.com/office/powerpoint/2010/main" val="4119661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descr="Edu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716989" cy="6858000"/>
          </a:xfrm>
          <a:prstGeom prst="rect">
            <a:avLst/>
          </a:prstGeom>
        </p:spPr>
      </p:pic>
    </p:spTree>
    <p:extLst>
      <p:ext uri="{BB962C8B-B14F-4D97-AF65-F5344CB8AC3E}">
        <p14:creationId xmlns:p14="http://schemas.microsoft.com/office/powerpoint/2010/main" val="1160730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458361"/>
            <a:ext cx="8915400" cy="1200329"/>
          </a:xfrm>
          <a:prstGeom prst="rect">
            <a:avLst/>
          </a:prstGeom>
          <a:noFill/>
        </p:spPr>
        <p:txBody>
          <a:bodyPr wrap="square" rtlCol="0">
            <a:spAutoFit/>
          </a:bodyPr>
          <a:lstStyle/>
          <a:p>
            <a:r>
              <a:rPr lang="en-US" sz="9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Measured with the (AFGR) for on-time highschool graduation. There </a:t>
            </a:r>
            <a:r>
              <a:rPr lang="en-US" sz="9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900" dirty="0" smtClean="0">
                <a:solidFill>
                  <a:prstClr val="black"/>
                </a:solidFill>
                <a:latin typeface="Tahoma" panose="020B0604030504040204" pitchFamily="34" charset="0"/>
                <a:ea typeface="Tahoma" panose="020B0604030504040204" pitchFamily="34" charset="0"/>
                <a:cs typeface="Tahoma" panose="020B0604030504040204" pitchFamily="34" charset="0"/>
              </a:rPr>
              <a:t>are currently no data available about LGBT populations for objective AH-5.1. </a:t>
            </a:r>
            <a:r>
              <a:rPr lang="en-US" sz="900" dirty="0">
                <a:solidFill>
                  <a:prstClr val="black"/>
                </a:solidFill>
                <a:latin typeface="Tahoma" panose="020B0604030504040204" pitchFamily="34" charset="0"/>
                <a:ea typeface="Tahoma" panose="020B0604030504040204" pitchFamily="34" charset="0"/>
                <a:cs typeface="Tahoma" panose="020B0604030504040204" pitchFamily="34" charset="0"/>
              </a:rPr>
              <a:t>Data on race and Hispanic origin are collected separately. Black and White exclude persons of Hispanic origin. Persons of Hispanic origin may be any race</a:t>
            </a:r>
            <a:r>
              <a:rPr lang="en-US" sz="9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900" dirty="0">
                <a:latin typeface="Tahoma" panose="020B0604030504040204" pitchFamily="34" charset="0"/>
                <a:ea typeface="Tahoma" panose="020B0604030504040204" pitchFamily="34" charset="0"/>
                <a:cs typeface="Tahoma" panose="020B0604030504040204" pitchFamily="34" charset="0"/>
              </a:rPr>
              <a:t>Estimates are for any of the 50 states and the District of Columbia that reported all data </a:t>
            </a:r>
            <a:r>
              <a:rPr lang="en-US" sz="900" dirty="0" smtClean="0">
                <a:latin typeface="Tahoma" panose="020B0604030504040204" pitchFamily="34" charset="0"/>
                <a:ea typeface="Tahoma" panose="020B0604030504040204" pitchFamily="34" charset="0"/>
                <a:cs typeface="Tahoma" panose="020B0604030504040204" pitchFamily="34" charset="0"/>
              </a:rPr>
              <a:t>elements. Data </a:t>
            </a:r>
            <a:r>
              <a:rPr lang="en-US" sz="900" dirty="0">
                <a:latin typeface="Tahoma" panose="020B0604030504040204" pitchFamily="34" charset="0"/>
                <a:ea typeface="Tahoma" panose="020B0604030504040204" pitchFamily="34" charset="0"/>
                <a:cs typeface="Tahoma" panose="020B0604030504040204" pitchFamily="34" charset="0"/>
              </a:rPr>
              <a:t>do not include students served by Bureau of Indian Education and Department of Defense </a:t>
            </a:r>
            <a:r>
              <a:rPr lang="en-US" sz="900" dirty="0" smtClean="0">
                <a:latin typeface="Tahoma" panose="020B0604030504040204" pitchFamily="34" charset="0"/>
                <a:ea typeface="Tahoma" panose="020B0604030504040204" pitchFamily="34" charset="0"/>
                <a:cs typeface="Tahoma" panose="020B0604030504040204" pitchFamily="34" charset="0"/>
              </a:rPr>
              <a:t>schools. Exceptions </a:t>
            </a:r>
            <a:r>
              <a:rPr lang="en-US" sz="900" dirty="0">
                <a:latin typeface="Tahoma" panose="020B0604030504040204" pitchFamily="34" charset="0"/>
                <a:ea typeface="Tahoma" panose="020B0604030504040204" pitchFamily="34" charset="0"/>
                <a:cs typeface="Tahoma" panose="020B0604030504040204" pitchFamily="34" charset="0"/>
              </a:rPr>
              <a:t>for the 2007-08 school year were:  estimates for race/ethnicity do not include data from Delaware, Maine, or </a:t>
            </a:r>
            <a:r>
              <a:rPr lang="en-US" sz="900" dirty="0" smtClean="0">
                <a:latin typeface="Tahoma" panose="020B0604030504040204" pitchFamily="34" charset="0"/>
                <a:ea typeface="Tahoma" panose="020B0604030504040204" pitchFamily="34" charset="0"/>
                <a:cs typeface="Tahoma" panose="020B0604030504040204" pitchFamily="34" charset="0"/>
              </a:rPr>
              <a:t>Nevada. Exceptions  </a:t>
            </a:r>
            <a:r>
              <a:rPr lang="en-US" sz="900" dirty="0">
                <a:latin typeface="Tahoma" panose="020B0604030504040204" pitchFamily="34" charset="0"/>
                <a:ea typeface="Tahoma" panose="020B0604030504040204" pitchFamily="34" charset="0"/>
                <a:cs typeface="Tahoma" panose="020B0604030504040204" pitchFamily="34" charset="0"/>
              </a:rPr>
              <a:t>for the 2008-09 school year were:  data for the total line were imputed for Nevada and California based on data from the previous school year </a:t>
            </a:r>
            <a:r>
              <a:rPr lang="en-US" sz="900" dirty="0" smtClean="0">
                <a:latin typeface="Tahoma" panose="020B0604030504040204" pitchFamily="34" charset="0"/>
                <a:ea typeface="Tahoma" panose="020B0604030504040204" pitchFamily="34" charset="0"/>
                <a:cs typeface="Tahoma" panose="020B0604030504040204" pitchFamily="34" charset="0"/>
              </a:rPr>
              <a:t>and estimates </a:t>
            </a:r>
            <a:r>
              <a:rPr lang="en-US" sz="900" dirty="0">
                <a:latin typeface="Tahoma" panose="020B0604030504040204" pitchFamily="34" charset="0"/>
                <a:ea typeface="Tahoma" panose="020B0604030504040204" pitchFamily="34" charset="0"/>
                <a:cs typeface="Tahoma" panose="020B0604030504040204" pitchFamily="34" charset="0"/>
              </a:rPr>
              <a:t>for race/ethnicity do not include data from Nevada or </a:t>
            </a:r>
            <a:r>
              <a:rPr lang="en-US" sz="900" dirty="0" smtClean="0">
                <a:latin typeface="Tahoma" panose="020B0604030504040204" pitchFamily="34" charset="0"/>
                <a:ea typeface="Tahoma" panose="020B0604030504040204" pitchFamily="34" charset="0"/>
                <a:cs typeface="Tahoma" panose="020B0604030504040204" pitchFamily="34" charset="0"/>
              </a:rPr>
              <a:t>Maine. Exceptions </a:t>
            </a:r>
            <a:r>
              <a:rPr lang="en-US" sz="900" dirty="0">
                <a:latin typeface="Tahoma" panose="020B0604030504040204" pitchFamily="34" charset="0"/>
                <a:ea typeface="Tahoma" panose="020B0604030504040204" pitchFamily="34" charset="0"/>
                <a:cs typeface="Tahoma" panose="020B0604030504040204" pitchFamily="34" charset="0"/>
              </a:rPr>
              <a:t>for the 2009-10 school year were:  data were imputed for </a:t>
            </a:r>
            <a:r>
              <a:rPr lang="en-US" sz="900" dirty="0" smtClean="0">
                <a:latin typeface="Tahoma" panose="020B0604030504040204" pitchFamily="34" charset="0"/>
                <a:ea typeface="Tahoma" panose="020B0604030504040204" pitchFamily="34" charset="0"/>
                <a:cs typeface="Tahoma" panose="020B0604030504040204" pitchFamily="34" charset="0"/>
              </a:rPr>
              <a:t>Connecticut. Exceptions </a:t>
            </a:r>
            <a:r>
              <a:rPr lang="en-US" sz="900" dirty="0">
                <a:latin typeface="Tahoma" panose="020B0604030504040204" pitchFamily="34" charset="0"/>
                <a:ea typeface="Tahoma" panose="020B0604030504040204" pitchFamily="34" charset="0"/>
                <a:cs typeface="Tahoma" panose="020B0604030504040204" pitchFamily="34" charset="0"/>
              </a:rPr>
              <a:t>for the 2011-12 school year were:  data were imputed for Texas.  	</a:t>
            </a:r>
          </a:p>
          <a:p>
            <a:endParaRPr lang="en-US"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457200" y="80682"/>
            <a:ext cx="8229600" cy="1143000"/>
          </a:xfrm>
        </p:spPr>
        <p:txBody>
          <a:bodyPr>
            <a:noAutofit/>
          </a:bodyPr>
          <a:lstStyle/>
          <a:p>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On-Time High School Graduation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2" descr="On-time high school graduation, by race and ethnicity"/>
          <p:cNvGraphicFramePr/>
          <p:nvPr>
            <p:extLst>
              <p:ext uri="{D42A27DB-BD31-4B8C-83A1-F6EECF244321}">
                <p14:modId xmlns:p14="http://schemas.microsoft.com/office/powerpoint/2010/main" val="818440061"/>
              </p:ext>
            </p:extLst>
          </p:nvPr>
        </p:nvGraphicFramePr>
        <p:xfrm>
          <a:off x="228600" y="1075982"/>
          <a:ext cx="8686800" cy="41056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09551" y="914400"/>
            <a:ext cx="1261110" cy="323165"/>
          </a:xfrm>
          <a:prstGeom prst="rect">
            <a:avLst/>
          </a:prstGeom>
          <a:noFill/>
        </p:spPr>
        <p:txBody>
          <a:bodyPr wrap="square" rtlCol="0">
            <a:spAutoFit/>
          </a:bodyPr>
          <a:lstStyle/>
          <a:p>
            <a:r>
              <a:rPr lang="en-US" sz="1500" b="1" dirty="0" smtClean="0">
                <a:solidFill>
                  <a:prstClr val="black"/>
                </a:solidFill>
                <a:latin typeface="Tahoma"/>
              </a:rPr>
              <a:t>Percent</a:t>
            </a:r>
            <a:endParaRPr lang="en-US" sz="1500" b="1" dirty="0">
              <a:solidFill>
                <a:prstClr val="black"/>
              </a:solidFill>
              <a:latin typeface="Tahoma"/>
            </a:endParaRPr>
          </a:p>
        </p:txBody>
      </p:sp>
      <p:sp>
        <p:nvSpPr>
          <p:cNvPr id="5" name="TextBox 4"/>
          <p:cNvSpPr txBox="1"/>
          <p:nvPr/>
        </p:nvSpPr>
        <p:spPr>
          <a:xfrm>
            <a:off x="4301490" y="5163235"/>
            <a:ext cx="1261110" cy="323165"/>
          </a:xfrm>
          <a:prstGeom prst="rect">
            <a:avLst/>
          </a:prstGeom>
          <a:noFill/>
        </p:spPr>
        <p:txBody>
          <a:bodyPr wrap="square" rtlCol="0">
            <a:spAutoFit/>
          </a:bodyPr>
          <a:lstStyle/>
          <a:p>
            <a:r>
              <a:rPr lang="en-US" sz="1500" b="1" dirty="0" smtClean="0">
                <a:solidFill>
                  <a:prstClr val="black"/>
                </a:solidFill>
                <a:latin typeface="Tahoma"/>
              </a:rPr>
              <a:t>Year</a:t>
            </a:r>
            <a:endParaRPr lang="en-US" sz="1500" b="1" dirty="0">
              <a:solidFill>
                <a:prstClr val="black"/>
              </a:solidFill>
              <a:latin typeface="Tahoma"/>
            </a:endParaRPr>
          </a:p>
        </p:txBody>
      </p:sp>
      <p:sp>
        <p:nvSpPr>
          <p:cNvPr id="6" name="Text Placeholder 8"/>
          <p:cNvSpPr txBox="1">
            <a:spLocks/>
          </p:cNvSpPr>
          <p:nvPr/>
        </p:nvSpPr>
        <p:spPr>
          <a:xfrm>
            <a:off x="7297092" y="6382328"/>
            <a:ext cx="1465907"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Obj. AH-5.1</a:t>
            </a:r>
          </a:p>
          <a:p>
            <a:pPr algn="ctr" fontAlgn="auto">
              <a:spcBef>
                <a:spcPts val="0"/>
              </a:spcBef>
              <a:spcAft>
                <a:spcPts val="0"/>
              </a:spcAft>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Increase desired</a:t>
            </a:r>
            <a:endPar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2"/>
          <p:cNvSpPr txBox="1">
            <a:spLocks/>
          </p:cNvSpPr>
          <p:nvPr/>
        </p:nvSpPr>
        <p:spPr>
          <a:xfrm>
            <a:off x="0" y="65298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000" dirty="0" smtClean="0">
                <a:solidFill>
                  <a:prstClr val="black"/>
                </a:solidFill>
                <a:latin typeface="+mj-lt"/>
                <a:ea typeface="Tahoma" panose="020B0604030504040204" pitchFamily="34" charset="0"/>
                <a:cs typeface="Tahoma" panose="020B0604030504040204" pitchFamily="34" charset="0"/>
              </a:rPr>
              <a:t>SOURCE: </a:t>
            </a:r>
            <a:r>
              <a:rPr lang="en-US" sz="1000" dirty="0" smtClean="0">
                <a:latin typeface="+mj-lt"/>
              </a:rPr>
              <a:t>Common </a:t>
            </a:r>
            <a:r>
              <a:rPr lang="en-US" sz="1000" dirty="0">
                <a:latin typeface="+mj-lt"/>
              </a:rPr>
              <a:t>Core of Data (CCD), ED/NCES. </a:t>
            </a:r>
            <a:endParaRPr lang="en-US" sz="1000" dirty="0">
              <a:solidFill>
                <a:srgbClr val="000000"/>
              </a:solidFill>
              <a:latin typeface="+mj-lt"/>
              <a:ea typeface="Tahoma" panose="020B0604030504040204" pitchFamily="34" charset="0"/>
              <a:cs typeface="Tahoma" panose="020B0604030504040204" pitchFamily="34" charset="0"/>
            </a:endParaRPr>
          </a:p>
        </p:txBody>
      </p:sp>
      <p:grpSp>
        <p:nvGrpSpPr>
          <p:cNvPr id="13" name="Group 12" descr="adjustment for scaling"/>
          <p:cNvGrpSpPr/>
          <p:nvPr/>
        </p:nvGrpSpPr>
        <p:grpSpPr>
          <a:xfrm>
            <a:off x="348014" y="4162300"/>
            <a:ext cx="501016" cy="704165"/>
            <a:chOff x="339090" y="4343400"/>
            <a:chExt cx="501016" cy="704165"/>
          </a:xfrm>
        </p:grpSpPr>
        <p:cxnSp>
          <p:nvCxnSpPr>
            <p:cNvPr id="10" name="Straight Connector 9"/>
            <p:cNvCxnSpPr/>
            <p:nvPr/>
          </p:nvCxnSpPr>
          <p:spPr>
            <a:xfrm flipV="1">
              <a:off x="762000" y="4343400"/>
              <a:ext cx="78106"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62000" y="4495800"/>
              <a:ext cx="78106"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9090" y="4724400"/>
              <a:ext cx="152400" cy="32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Slide Number Placeholder 2"/>
          <p:cNvSpPr>
            <a:spLocks noGrp="1"/>
          </p:cNvSpPr>
          <p:nvPr>
            <p:ph type="sldNum" sz="quarter" idx="12"/>
          </p:nvPr>
        </p:nvSpPr>
        <p:spPr>
          <a:xfrm>
            <a:off x="8686800" y="6461125"/>
            <a:ext cx="457200" cy="396875"/>
          </a:xfrm>
        </p:spPr>
        <p:txBody>
          <a:bodyPr/>
          <a:lstStyle/>
          <a:p>
            <a:fld id="{C88FAF9D-AF5A-496A-B0B6-E10018E45057}" type="slidenum">
              <a:rPr lang="en-US" smtClean="0">
                <a:solidFill>
                  <a:schemeClr val="tx1"/>
                </a:solidFill>
              </a:rPr>
              <a:pPr/>
              <a:t>12</a:t>
            </a:fld>
            <a:endParaRPr lang="en-US" dirty="0">
              <a:solidFill>
                <a:schemeClr val="tx1"/>
              </a:solidFill>
            </a:endParaRPr>
          </a:p>
        </p:txBody>
      </p:sp>
      <p:sp>
        <p:nvSpPr>
          <p:cNvPr id="16" name="TextBox 15"/>
          <p:cNvSpPr txBox="1"/>
          <p:nvPr/>
        </p:nvSpPr>
        <p:spPr>
          <a:xfrm>
            <a:off x="6934200" y="3505200"/>
            <a:ext cx="914400" cy="338554"/>
          </a:xfrm>
          <a:prstGeom prst="rect">
            <a:avLst/>
          </a:prstGeom>
          <a:noFill/>
        </p:spPr>
        <p:txBody>
          <a:bodyPr wrap="square" rtlCol="0">
            <a:spAutoFit/>
          </a:bodyPr>
          <a:lstStyle/>
          <a:p>
            <a:r>
              <a:rPr lang="en-US" sz="16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Black</a:t>
            </a:r>
            <a:endParaRPr lang="en-US" sz="16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7010400" y="1828800"/>
            <a:ext cx="914400" cy="338554"/>
          </a:xfrm>
          <a:prstGeom prst="rect">
            <a:avLst/>
          </a:prstGeom>
          <a:noFill/>
        </p:spPr>
        <p:txBody>
          <a:bodyPr wrap="square" rtlCol="0">
            <a:spAutoFit/>
          </a:bodyPr>
          <a:lstStyle/>
          <a:p>
            <a:r>
              <a:rPr lang="en-US" sz="1600" b="1"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White</a:t>
            </a:r>
            <a:endParaRPr lang="en-US" sz="16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943600" y="1295400"/>
            <a:ext cx="2895600" cy="338554"/>
          </a:xfrm>
          <a:prstGeom prst="rect">
            <a:avLst/>
          </a:prstGeom>
          <a:noFill/>
        </p:spPr>
        <p:txBody>
          <a:bodyPr wrap="square" rtlCol="0">
            <a:spAutoFit/>
          </a:bodyPr>
          <a:lstStyle/>
          <a:p>
            <a:r>
              <a:rPr lang="en-US" sz="16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Asian or Pacific Islander</a:t>
            </a:r>
            <a:endParaRPr lang="en-US" sz="1600" b="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7848600" y="2176046"/>
            <a:ext cx="914400" cy="338554"/>
          </a:xfrm>
          <a:prstGeom prst="rect">
            <a:avLst/>
          </a:prstGeom>
          <a:noFill/>
        </p:spPr>
        <p:txBody>
          <a:bodyPr wrap="square" rtlCol="0">
            <a:spAutoFit/>
          </a:bodyPr>
          <a:lstStyle/>
          <a:p>
            <a:r>
              <a:rPr lang="en-US" sz="1600" b="1" dirty="0" smtClean="0">
                <a:solidFill>
                  <a:srgbClr val="FB5192"/>
                </a:solidFill>
                <a:latin typeface="Tahoma" panose="020B0604030504040204" pitchFamily="34" charset="0"/>
                <a:ea typeface="Tahoma" panose="020B0604030504040204" pitchFamily="34" charset="0"/>
                <a:cs typeface="Tahoma" panose="020B0604030504040204" pitchFamily="34" charset="0"/>
              </a:rPr>
              <a:t>Total</a:t>
            </a:r>
            <a:endParaRPr lang="en-US" sz="1600" b="1" dirty="0">
              <a:solidFill>
                <a:srgbClr val="FB5192"/>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7543800" y="2404646"/>
            <a:ext cx="1143000" cy="338554"/>
          </a:xfrm>
          <a:prstGeom prst="rect">
            <a:avLst/>
          </a:prstGeom>
          <a:noFill/>
        </p:spPr>
        <p:txBody>
          <a:bodyPr wrap="square" rtlCol="0">
            <a:spAutoFit/>
          </a:bodyPr>
          <a:lstStyle/>
          <a:p>
            <a:r>
              <a:rPr lang="en-US" sz="16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Hispanic</a:t>
            </a:r>
            <a:endParaRPr lang="en-US" sz="16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6781800" y="2785646"/>
            <a:ext cx="1905000" cy="338554"/>
          </a:xfrm>
          <a:prstGeom prst="rect">
            <a:avLst/>
          </a:prstGeom>
          <a:noFill/>
        </p:spPr>
        <p:txBody>
          <a:bodyPr wrap="square" rtlCol="0">
            <a:spAutoFit/>
          </a:bodyPr>
          <a:lstStyle/>
          <a:p>
            <a:r>
              <a:rPr lang="en-US" sz="1600"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American Indian</a:t>
            </a:r>
            <a:endParaRPr lang="en-US" sz="16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a:spLocks noChangeArrowheads="1"/>
          </p:cNvSpPr>
          <p:nvPr/>
        </p:nvSpPr>
        <p:spPr bwMode="auto">
          <a:xfrm>
            <a:off x="4038600" y="1871258"/>
            <a:ext cx="2515164" cy="338542"/>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ct val="50000"/>
              </a:spcAft>
            </a:pPr>
            <a:r>
              <a:rPr lang="en-US" altLang="ko-KR" sz="1600" b="1" dirty="0" smtClean="0">
                <a:solidFill>
                  <a:prstClr val="black"/>
                </a:solidFill>
                <a:latin typeface="Tahoma" pitchFamily="34" charset="0"/>
                <a:ea typeface="Tahoma" pitchFamily="34" charset="0"/>
                <a:cs typeface="Tahoma" pitchFamily="34" charset="0"/>
              </a:rPr>
              <a:t>HP2020 Target: 82.4</a:t>
            </a:r>
            <a:endParaRPr lang="en-US" sz="1600" b="1" dirty="0">
              <a:solidFill>
                <a:prstClr val="black"/>
              </a:solidFill>
              <a:latin typeface="Tahoma" pitchFamily="34" charset="0"/>
              <a:ea typeface="Tahoma" pitchFamily="34" charset="0"/>
              <a:cs typeface="Tahoma" pitchFamily="34" charset="0"/>
            </a:endParaRPr>
          </a:p>
        </p:txBody>
      </p:sp>
      <p:sp>
        <p:nvSpPr>
          <p:cNvPr id="9" name="Rectangle 8" descr="scaling adjustment&#10;"/>
          <p:cNvSpPr/>
          <p:nvPr/>
        </p:nvSpPr>
        <p:spPr>
          <a:xfrm>
            <a:off x="795463" y="4238500"/>
            <a:ext cx="45719"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07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descr="Economic Stability&#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0" y="0"/>
            <a:ext cx="8902620" cy="6858000"/>
          </a:xfrm>
          <a:prstGeom prst="rect">
            <a:avLst/>
          </a:prstGeom>
        </p:spPr>
      </p:pic>
    </p:spTree>
    <p:extLst>
      <p:ext uri="{BB962C8B-B14F-4D97-AF65-F5344CB8AC3E}">
        <p14:creationId xmlns:p14="http://schemas.microsoft.com/office/powerpoint/2010/main" val="3380091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Households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That Spend More Than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30% of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on H</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ousing by Education</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8"/>
          <p:cNvSpPr txBox="1">
            <a:spLocks/>
          </p:cNvSpPr>
          <p:nvPr/>
        </p:nvSpPr>
        <p:spPr>
          <a:xfrm>
            <a:off x="7297092" y="64008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SDOH-4.1.1</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5"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Box 6"/>
          <p:cNvSpPr txBox="1"/>
          <p:nvPr/>
        </p:nvSpPr>
        <p:spPr>
          <a:xfrm>
            <a:off x="128650" y="1294400"/>
            <a:ext cx="1077539"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Chart 8" descr="Households that spend more than 30% of income on housing by educational attainment"/>
          <p:cNvGraphicFramePr/>
          <p:nvPr>
            <p:extLst>
              <p:ext uri="{D42A27DB-BD31-4B8C-83A1-F6EECF244321}">
                <p14:modId xmlns:p14="http://schemas.microsoft.com/office/powerpoint/2010/main" val="1905871900"/>
              </p:ext>
            </p:extLst>
          </p:nvPr>
        </p:nvGraphicFramePr>
        <p:xfrm>
          <a:off x="1905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14</a:t>
            </a:fld>
            <a:endParaRPr lang="en-US" dirty="0">
              <a:solidFill>
                <a:schemeClr val="tx1"/>
              </a:solidFill>
            </a:endParaRPr>
          </a:p>
        </p:txBody>
      </p:sp>
      <p:sp>
        <p:nvSpPr>
          <p:cNvPr id="10" name="Text Placeholder 2"/>
          <p:cNvSpPr txBox="1">
            <a:spLocks/>
          </p:cNvSpPr>
          <p:nvPr/>
        </p:nvSpPr>
        <p:spPr>
          <a:xfrm>
            <a:off x="0" y="6115896"/>
            <a:ext cx="7297093" cy="4043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I = 95% confidence interval</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*Data for educational status, or other demographic variables,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are for the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head of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household or survey respondent.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Educational attainment is for those age 25 and older</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007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Households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That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S</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pend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M</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ore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T</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han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30% of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15</a:t>
            </a:fld>
            <a:endParaRPr lang="en-US" dirty="0">
              <a:solidFill>
                <a:schemeClr val="tx1"/>
              </a:solidFill>
            </a:endParaRPr>
          </a:p>
        </p:txBody>
      </p:sp>
      <p:graphicFrame>
        <p:nvGraphicFramePr>
          <p:cNvPr id="4" name="Chart 3" descr="Households that spend more than 30% of income on housing by race and ethniticy"/>
          <p:cNvGraphicFramePr/>
          <p:nvPr>
            <p:extLst>
              <p:ext uri="{D42A27DB-BD31-4B8C-83A1-F6EECF244321}">
                <p14:modId xmlns:p14="http://schemas.microsoft.com/office/powerpoint/2010/main" val="4051593481"/>
              </p:ext>
            </p:extLst>
          </p:nvPr>
        </p:nvGraphicFramePr>
        <p:xfrm>
          <a:off x="0" y="1066800"/>
          <a:ext cx="8839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8"/>
          <p:cNvSpPr txBox="1">
            <a:spLocks/>
          </p:cNvSpPr>
          <p:nvPr/>
        </p:nvSpPr>
        <p:spPr>
          <a:xfrm>
            <a:off x="7068493" y="65532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SDOH-4.1.1</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6"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 Placeholder 2"/>
          <p:cNvSpPr txBox="1">
            <a:spLocks/>
          </p:cNvSpPr>
          <p:nvPr/>
        </p:nvSpPr>
        <p:spPr>
          <a:xfrm>
            <a:off x="0" y="5791200"/>
            <a:ext cx="9144000" cy="76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*Data for race and ethnicity variables, are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the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head of household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or survey respondent.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Black and White exclude persons of Hispanic origin. Persons of Hispanic origin may be any race. American Indian includes Alaska Native. Native Hawaiian includes other Pacific Islander.  Respondents were asked to select one or more races. Data for the single race categories shown are for persons who reported only one racial group.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66319" y="5875313"/>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sp>
        <p:nvSpPr>
          <p:cNvPr id="10" name="TextBox 9"/>
          <p:cNvSpPr txBox="1"/>
          <p:nvPr/>
        </p:nvSpPr>
        <p:spPr>
          <a:xfrm>
            <a:off x="4914676" y="5520690"/>
            <a:ext cx="978153" cy="338554"/>
          </a:xfrm>
          <a:prstGeom prst="rect">
            <a:avLst/>
          </a:prstGeom>
          <a:noFill/>
        </p:spPr>
        <p:txBody>
          <a:bodyPr wrap="none" rtlCol="0">
            <a:spAutoFit/>
          </a:bodyPr>
          <a:lstStyle/>
          <a:p>
            <a:pPr fontAlgn="auto">
              <a:spcBef>
                <a:spcPts val="0"/>
              </a:spcBef>
              <a:spcAft>
                <a:spcPts val="0"/>
              </a:spcAft>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344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0" y="6019800"/>
            <a:ext cx="7297093" cy="5567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I = 95% confidence interval</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*Data for educational status,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or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other demographic variables, are for the head of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household or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survey respondent.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Educational attainment is for those age 25 and older.</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128650" y="152400"/>
            <a:ext cx="9015350" cy="1265238"/>
          </a:xfrm>
        </p:spPr>
        <p:txBody>
          <a:bodyPr>
            <a:noAutofit/>
          </a:bodyPr>
          <a:lstStyle/>
          <a:p>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Households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Earning Less Than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200% of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The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P</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overty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T</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hreshold That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S</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pend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M</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ore Than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30% of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8"/>
          <p:cNvSpPr txBox="1">
            <a:spLocks/>
          </p:cNvSpPr>
          <p:nvPr/>
        </p:nvSpPr>
        <p:spPr>
          <a:xfrm>
            <a:off x="7297092" y="64008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SDOH-4.1.2 </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5"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Box 6"/>
          <p:cNvSpPr txBox="1"/>
          <p:nvPr/>
        </p:nvSpPr>
        <p:spPr>
          <a:xfrm>
            <a:off x="128650" y="1294400"/>
            <a:ext cx="1077539"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descr="Households earning less than 200% of the poverty threshold that spend more than 30% of income on housing"/>
          <p:cNvGraphicFramePr/>
          <p:nvPr>
            <p:extLst>
              <p:ext uri="{D42A27DB-BD31-4B8C-83A1-F6EECF244321}">
                <p14:modId xmlns:p14="http://schemas.microsoft.com/office/powerpoint/2010/main" val="2860763083"/>
              </p:ext>
            </p:extLst>
          </p:nvPr>
        </p:nvGraphicFramePr>
        <p:xfrm>
          <a:off x="190500" y="1600200"/>
          <a:ext cx="8763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63088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Households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Earning Less Than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200% of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The Poverty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T</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hreshold That Spend More Than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30% of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28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28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17</a:t>
            </a:fld>
            <a:endParaRPr lang="en-US" dirty="0">
              <a:solidFill>
                <a:schemeClr val="tx1"/>
              </a:solidFill>
            </a:endParaRPr>
          </a:p>
        </p:txBody>
      </p:sp>
      <p:graphicFrame>
        <p:nvGraphicFramePr>
          <p:cNvPr id="4" name="Chart 3" descr="Households earning less than 200% of the poverty threshold that spend more than 30% of income on housing"/>
          <p:cNvGraphicFramePr/>
          <p:nvPr>
            <p:extLst>
              <p:ext uri="{D42A27DB-BD31-4B8C-83A1-F6EECF244321}">
                <p14:modId xmlns:p14="http://schemas.microsoft.com/office/powerpoint/2010/main" val="2649957300"/>
              </p:ext>
            </p:extLst>
          </p:nvPr>
        </p:nvGraphicFramePr>
        <p:xfrm>
          <a:off x="228598" y="1143000"/>
          <a:ext cx="8686801" cy="45469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 Placeholder 8"/>
          <p:cNvSpPr txBox="1">
            <a:spLocks/>
          </p:cNvSpPr>
          <p:nvPr/>
        </p:nvSpPr>
        <p:spPr>
          <a:xfrm>
            <a:off x="7297092" y="64770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SDOH-4.1.2</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10" name="TextBox 9"/>
          <p:cNvSpPr txBox="1"/>
          <p:nvPr/>
        </p:nvSpPr>
        <p:spPr>
          <a:xfrm>
            <a:off x="5194047" y="5520690"/>
            <a:ext cx="978153" cy="338554"/>
          </a:xfrm>
          <a:prstGeom prst="rect">
            <a:avLst/>
          </a:prstGeom>
          <a:noFill/>
        </p:spPr>
        <p:txBody>
          <a:bodyPr wrap="none" rtlCol="0">
            <a:spAutoFit/>
          </a:bodyPr>
          <a:lstStyle/>
          <a:p>
            <a:pPr fontAlgn="auto">
              <a:spcBef>
                <a:spcPts val="0"/>
              </a:spcBef>
              <a:spcAft>
                <a:spcPts val="0"/>
              </a:spcAft>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2"/>
          <p:cNvSpPr txBox="1">
            <a:spLocks/>
          </p:cNvSpPr>
          <p:nvPr/>
        </p:nvSpPr>
        <p:spPr>
          <a:xfrm>
            <a:off x="0" y="5791200"/>
            <a:ext cx="9144000" cy="76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*Data for race and ethnicity variables are for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head of household or survey respondent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Black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and White exclude persons of Hispanic origin. Persons of Hispanic origin may be any race. American Indian includes Alaska Native. Native Hawaiian includes other Pacific Islander.  Respondents were asked to select one or more races. Data for the single race categories shown are for persons who reported only one racial group.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636657" y="5878830"/>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spTree>
    <p:extLst>
      <p:ext uri="{BB962C8B-B14F-4D97-AF65-F5344CB8AC3E}">
        <p14:creationId xmlns:p14="http://schemas.microsoft.com/office/powerpoint/2010/main" val="3829252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Households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That Spend More Than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50% of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8"/>
          <p:cNvSpPr txBox="1">
            <a:spLocks/>
          </p:cNvSpPr>
          <p:nvPr/>
        </p:nvSpPr>
        <p:spPr>
          <a:xfrm>
            <a:off x="7297092" y="64008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SDOH-4.2.1</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5"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Box 6"/>
          <p:cNvSpPr txBox="1"/>
          <p:nvPr/>
        </p:nvSpPr>
        <p:spPr>
          <a:xfrm>
            <a:off x="211774" y="1331344"/>
            <a:ext cx="1077539"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descr="Households that spend more than 50% of income on housing"/>
          <p:cNvGraphicFramePr/>
          <p:nvPr>
            <p:extLst>
              <p:ext uri="{D42A27DB-BD31-4B8C-83A1-F6EECF244321}">
                <p14:modId xmlns:p14="http://schemas.microsoft.com/office/powerpoint/2010/main" val="1082983058"/>
              </p:ext>
            </p:extLst>
          </p:nvPr>
        </p:nvGraphicFramePr>
        <p:xfrm>
          <a:off x="190500" y="1600200"/>
          <a:ext cx="8763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18</a:t>
            </a:fld>
            <a:endParaRPr lang="en-US" dirty="0">
              <a:solidFill>
                <a:schemeClr val="tx1"/>
              </a:solidFill>
            </a:endParaRPr>
          </a:p>
        </p:txBody>
      </p:sp>
      <p:sp>
        <p:nvSpPr>
          <p:cNvPr id="10" name="Text Placeholder 2"/>
          <p:cNvSpPr txBox="1">
            <a:spLocks/>
          </p:cNvSpPr>
          <p:nvPr/>
        </p:nvSpPr>
        <p:spPr>
          <a:xfrm>
            <a:off x="0" y="6040584"/>
            <a:ext cx="7297093" cy="4043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I = 95% confidence interval. *Data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for educational status, or other demographic variables,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or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other demographic variables, are for the head of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household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or survey respondent. Educational attainment is for those age 25 and older.</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712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Households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That Spend More Than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50% of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19</a:t>
            </a:fld>
            <a:endParaRPr lang="en-US" dirty="0">
              <a:solidFill>
                <a:schemeClr val="tx1"/>
              </a:solidFill>
            </a:endParaRPr>
          </a:p>
        </p:txBody>
      </p:sp>
      <p:graphicFrame>
        <p:nvGraphicFramePr>
          <p:cNvPr id="4" name="Chart 3" descr="Households that spend more than 50% of income on housing"/>
          <p:cNvGraphicFramePr/>
          <p:nvPr>
            <p:extLst>
              <p:ext uri="{D42A27DB-BD31-4B8C-83A1-F6EECF244321}">
                <p14:modId xmlns:p14="http://schemas.microsoft.com/office/powerpoint/2010/main" val="3250994912"/>
              </p:ext>
            </p:extLst>
          </p:nvPr>
        </p:nvGraphicFramePr>
        <p:xfrm>
          <a:off x="0" y="1168400"/>
          <a:ext cx="89154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 Placeholder 8"/>
          <p:cNvSpPr txBox="1">
            <a:spLocks/>
          </p:cNvSpPr>
          <p:nvPr/>
        </p:nvSpPr>
        <p:spPr>
          <a:xfrm>
            <a:off x="7297092" y="64770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SDOH-4.2.1</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10" name="TextBox 9"/>
          <p:cNvSpPr txBox="1"/>
          <p:nvPr/>
        </p:nvSpPr>
        <p:spPr>
          <a:xfrm>
            <a:off x="5163567" y="5638800"/>
            <a:ext cx="978153" cy="338554"/>
          </a:xfrm>
          <a:prstGeom prst="rect">
            <a:avLst/>
          </a:prstGeom>
          <a:noFill/>
        </p:spPr>
        <p:txBody>
          <a:bodyPr wrap="none" rtlCol="0">
            <a:spAutoFit/>
          </a:bodyPr>
          <a:lstStyle/>
          <a:p>
            <a:pPr fontAlgn="auto">
              <a:spcBef>
                <a:spcPts val="0"/>
              </a:spcBef>
              <a:spcAft>
                <a:spcPts val="0"/>
              </a:spcAft>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2"/>
          <p:cNvSpPr txBox="1">
            <a:spLocks/>
          </p:cNvSpPr>
          <p:nvPr/>
        </p:nvSpPr>
        <p:spPr>
          <a:xfrm>
            <a:off x="0" y="5867400"/>
            <a:ext cx="9144000" cy="76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*Data for race and ethnicity variables, are for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head of household or survey respondent. Black and White exclude persons of Hispanic origin. Persons of Hispanic origin may be any race. American Indian includes Alaska Native. Native Hawaiian includes other Pacific Islander.  Respondents were asked to select one or more races. Data for the single race categories shown are for persons who reported only one racial group. </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19427" y="5943307"/>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spTree>
    <p:extLst>
      <p:ext uri="{BB962C8B-B14F-4D97-AF65-F5344CB8AC3E}">
        <p14:creationId xmlns:p14="http://schemas.microsoft.com/office/powerpoint/2010/main" val="128759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047750"/>
            <a:ext cx="8809038" cy="5657850"/>
          </a:xfrm>
        </p:spPr>
        <p:txBody>
          <a:bodyPr numCol="2">
            <a:noAutofit/>
          </a:bodyPr>
          <a:lstStyle/>
          <a:p>
            <a:pPr marL="457200" lvl="1" indent="0">
              <a:buNone/>
            </a:pPr>
            <a:r>
              <a:rPr lang="en-US" sz="1400" b="1" dirty="0" smtClean="0">
                <a:latin typeface="Tahoma" panose="020B0604030504040204" pitchFamily="34" charset="0"/>
                <a:ea typeface="Tahoma" panose="020B0604030504040204" pitchFamily="34" charset="0"/>
                <a:cs typeface="Tahoma" panose="020B0604030504040204" pitchFamily="34" charset="0"/>
              </a:rPr>
              <a:t>Economic Stability:</a:t>
            </a:r>
          </a:p>
          <a:p>
            <a:pPr marL="457200" lvl="1" indent="0">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SDOH-1 </a:t>
            </a:r>
            <a:r>
              <a:rPr lang="en-US" sz="1400" dirty="0">
                <a:latin typeface="Tahoma" panose="020B0604030504040204" pitchFamily="34" charset="0"/>
                <a:ea typeface="Tahoma" panose="020B0604030504040204" pitchFamily="34" charset="0"/>
                <a:cs typeface="Tahoma" panose="020B0604030504040204" pitchFamily="34" charset="0"/>
              </a:rPr>
              <a:t>Proportion of children aged 0-17 years living with at least one parent employed year round, full </a:t>
            </a:r>
            <a:r>
              <a:rPr lang="en-US" sz="1400" dirty="0" smtClean="0">
                <a:latin typeface="Tahoma" panose="020B0604030504040204" pitchFamily="34" charset="0"/>
                <a:ea typeface="Tahoma" panose="020B0604030504040204" pitchFamily="34" charset="0"/>
                <a:cs typeface="Tahoma" panose="020B0604030504040204" pitchFamily="34" charset="0"/>
              </a:rPr>
              <a:t>time</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SDOH-3.1 </a:t>
            </a:r>
            <a:r>
              <a:rPr lang="en-US" sz="1400" dirty="0">
                <a:latin typeface="Tahoma" panose="020B0604030504040204" pitchFamily="34" charset="0"/>
                <a:ea typeface="Tahoma" panose="020B0604030504040204" pitchFamily="34" charset="0"/>
                <a:cs typeface="Tahoma" panose="020B0604030504040204" pitchFamily="34" charset="0"/>
              </a:rPr>
              <a:t>Proportion of persons living in poverty</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SDOH-3.2 </a:t>
            </a:r>
            <a:r>
              <a:rPr lang="en-US" sz="1400" dirty="0">
                <a:latin typeface="Tahoma" panose="020B0604030504040204" pitchFamily="34" charset="0"/>
                <a:ea typeface="Tahoma" panose="020B0604030504040204" pitchFamily="34" charset="0"/>
                <a:cs typeface="Tahoma" panose="020B0604030504040204" pitchFamily="34" charset="0"/>
              </a:rPr>
              <a:t>Proportion of children aged 0-17 years living in </a:t>
            </a:r>
            <a:r>
              <a:rPr lang="en-US" sz="1400" dirty="0" smtClean="0">
                <a:latin typeface="Tahoma" panose="020B0604030504040204" pitchFamily="34" charset="0"/>
                <a:ea typeface="Tahoma" panose="020B0604030504040204" pitchFamily="34" charset="0"/>
                <a:cs typeface="Tahoma" panose="020B0604030504040204" pitchFamily="34" charset="0"/>
              </a:rPr>
              <a:t>poverty</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SDOH-4.1.1 </a:t>
            </a:r>
            <a:r>
              <a:rPr lang="en-US" sz="1400" dirty="0">
                <a:latin typeface="Tahoma" panose="020B0604030504040204" pitchFamily="34" charset="0"/>
                <a:ea typeface="Tahoma" panose="020B0604030504040204" pitchFamily="34" charset="0"/>
                <a:cs typeface="Tahoma" panose="020B0604030504040204" pitchFamily="34" charset="0"/>
              </a:rPr>
              <a:t>Proportion of all households that spend more than 30% of income on housing</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SDOH-4.1.2 </a:t>
            </a:r>
            <a:r>
              <a:rPr lang="en-US" sz="1400" dirty="0">
                <a:latin typeface="Tahoma" panose="020B0604030504040204" pitchFamily="34" charset="0"/>
                <a:ea typeface="Tahoma" panose="020B0604030504040204" pitchFamily="34" charset="0"/>
                <a:cs typeface="Tahoma" panose="020B0604030504040204" pitchFamily="34" charset="0"/>
              </a:rPr>
              <a:t>Proportion of households earning less than 200% of the poverty threshold that spend more than 30% of income on housing</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SDOH-4.2.1 </a:t>
            </a:r>
            <a:r>
              <a:rPr lang="en-US" sz="1400" dirty="0">
                <a:latin typeface="Tahoma" panose="020B0604030504040204" pitchFamily="34" charset="0"/>
                <a:ea typeface="Tahoma" panose="020B0604030504040204" pitchFamily="34" charset="0"/>
                <a:cs typeface="Tahoma" panose="020B0604030504040204" pitchFamily="34" charset="0"/>
              </a:rPr>
              <a:t>Proportion of all households that spend more than 50% of income on housing</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SDOH-4.2.2 </a:t>
            </a:r>
            <a:r>
              <a:rPr lang="en-US" sz="1400" dirty="0">
                <a:latin typeface="Tahoma" panose="020B0604030504040204" pitchFamily="34" charset="0"/>
                <a:ea typeface="Tahoma" panose="020B0604030504040204" pitchFamily="34" charset="0"/>
                <a:cs typeface="Tahoma" panose="020B0604030504040204" pitchFamily="34" charset="0"/>
              </a:rPr>
              <a:t>Proportion of renter households that spend more than 50% of income on housing</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NWS-12 </a:t>
            </a:r>
            <a:r>
              <a:rPr lang="en-US" sz="1400" dirty="0">
                <a:latin typeface="Tahoma" panose="020B0604030504040204" pitchFamily="34" charset="0"/>
                <a:ea typeface="Tahoma" panose="020B0604030504040204" pitchFamily="34" charset="0"/>
                <a:cs typeface="Tahoma" panose="020B0604030504040204" pitchFamily="34" charset="0"/>
              </a:rPr>
              <a:t>Eliminate very low food security among children</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NWS-13 </a:t>
            </a:r>
            <a:r>
              <a:rPr lang="en-US" sz="1400" dirty="0">
                <a:latin typeface="Tahoma" panose="020B0604030504040204" pitchFamily="34" charset="0"/>
                <a:ea typeface="Tahoma" panose="020B0604030504040204" pitchFamily="34" charset="0"/>
                <a:cs typeface="Tahoma" panose="020B0604030504040204" pitchFamily="34" charset="0"/>
              </a:rPr>
              <a:t>Reduce household food insecurity and in doing so reduce hunger</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b="1" dirty="0" smtClean="0">
                <a:latin typeface="Tahoma" panose="020B0604030504040204" pitchFamily="34" charset="0"/>
                <a:ea typeface="Tahoma" panose="020B0604030504040204" pitchFamily="34" charset="0"/>
                <a:cs typeface="Tahoma" panose="020B0604030504040204" pitchFamily="34" charset="0"/>
              </a:rPr>
              <a:t>Education:</a:t>
            </a:r>
            <a:endParaRPr lang="en-US" sz="1400" b="1"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SDOH-2 </a:t>
            </a:r>
            <a:r>
              <a:rPr lang="en-US" sz="1400" dirty="0">
                <a:latin typeface="Tahoma" panose="020B0604030504040204" pitchFamily="34" charset="0"/>
                <a:ea typeface="Tahoma" panose="020B0604030504040204" pitchFamily="34" charset="0"/>
                <a:cs typeface="Tahoma" panose="020B0604030504040204" pitchFamily="34" charset="0"/>
              </a:rPr>
              <a:t>Proportion of high school completers who were enrolled in college the October immediately after completing high school</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AH-5.1 </a:t>
            </a:r>
            <a:r>
              <a:rPr lang="en-US" sz="1400" dirty="0">
                <a:latin typeface="Tahoma" panose="020B0604030504040204" pitchFamily="34" charset="0"/>
                <a:ea typeface="Tahoma" panose="020B0604030504040204" pitchFamily="34" charset="0"/>
                <a:cs typeface="Tahoma" panose="020B0604030504040204" pitchFamily="34" charset="0"/>
              </a:rPr>
              <a:t>Increase the proportion of students who graduate with a regular diploma 4 years after starting 9th </a:t>
            </a:r>
            <a:r>
              <a:rPr lang="en-US" sz="1400" dirty="0" smtClean="0">
                <a:latin typeface="Tahoma" panose="020B0604030504040204" pitchFamily="34" charset="0"/>
                <a:ea typeface="Tahoma" panose="020B0604030504040204" pitchFamily="34" charset="0"/>
                <a:cs typeface="Tahoma" panose="020B0604030504040204" pitchFamily="34" charset="0"/>
              </a:rPr>
              <a:t>grade</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DH-20 </a:t>
            </a:r>
            <a:r>
              <a:rPr lang="en-US" sz="1400" dirty="0">
                <a:latin typeface="Tahoma" panose="020B0604030504040204" pitchFamily="34" charset="0"/>
                <a:ea typeface="Tahoma" panose="020B0604030504040204" pitchFamily="34" charset="0"/>
                <a:cs typeface="Tahoma" panose="020B0604030504040204" pitchFamily="34" charset="0"/>
              </a:rPr>
              <a:t>Increase the proportion of children with disabilities, birth through age 2 years, who receive early intervention services in home or community-based </a:t>
            </a:r>
            <a:r>
              <a:rPr lang="en-US" sz="1400" dirty="0" smtClean="0">
                <a:latin typeface="Tahoma" panose="020B0604030504040204" pitchFamily="34" charset="0"/>
                <a:ea typeface="Tahoma" panose="020B0604030504040204" pitchFamily="34" charset="0"/>
                <a:cs typeface="Tahoma" panose="020B0604030504040204" pitchFamily="34" charset="0"/>
              </a:rPr>
              <a:t>settings</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EMC-2.3 </a:t>
            </a:r>
            <a:r>
              <a:rPr lang="en-US" sz="1400" dirty="0">
                <a:latin typeface="Tahoma" panose="020B0604030504040204" pitchFamily="34" charset="0"/>
                <a:ea typeface="Tahoma" panose="020B0604030504040204" pitchFamily="34" charset="0"/>
                <a:cs typeface="Tahoma" panose="020B0604030504040204" pitchFamily="34" charset="0"/>
              </a:rPr>
              <a:t>Increase the proportion of parents who read to their young </a:t>
            </a:r>
            <a:r>
              <a:rPr lang="en-US" sz="1400" dirty="0" smtClean="0">
                <a:latin typeface="Tahoma" panose="020B0604030504040204" pitchFamily="34" charset="0"/>
                <a:ea typeface="Tahoma" panose="020B0604030504040204" pitchFamily="34" charset="0"/>
                <a:cs typeface="Tahoma" panose="020B0604030504040204" pitchFamily="34" charset="0"/>
              </a:rPr>
              <a:t>child</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SDOH</a:t>
            </a:r>
            <a:endParaRPr lang="en-US" sz="3000" b="1" dirty="0">
              <a:solidFill>
                <a:srgbClr val="003F72"/>
              </a:solidFill>
              <a:latin typeface="Tahoma" pitchFamily="34" charset="0"/>
              <a:ea typeface="Tahoma" pitchFamily="34" charset="0"/>
              <a:cs typeface="Tahoma" pitchFamily="34" charset="0"/>
            </a:endParaRPr>
          </a:p>
        </p:txBody>
      </p:sp>
      <p:sp>
        <p:nvSpPr>
          <p:cNvPr id="25" name="Oval 24" descr="Improving"/>
          <p:cNvSpPr>
            <a:spLocks noChangeArrowheads="1"/>
          </p:cNvSpPr>
          <p:nvPr/>
        </p:nvSpPr>
        <p:spPr bwMode="auto">
          <a:xfrm>
            <a:off x="457200" y="1640775"/>
            <a:ext cx="153988" cy="144462"/>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33" name="Oval 32" descr="Getting worse"/>
          <p:cNvSpPr>
            <a:spLocks noChangeArrowheads="1"/>
          </p:cNvSpPr>
          <p:nvPr/>
        </p:nvSpPr>
        <p:spPr bwMode="auto">
          <a:xfrm>
            <a:off x="457200" y="3510150"/>
            <a:ext cx="153987" cy="144463"/>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34" name="Oval 33" descr="Getting worse"/>
          <p:cNvSpPr>
            <a:spLocks noChangeArrowheads="1"/>
          </p:cNvSpPr>
          <p:nvPr/>
        </p:nvSpPr>
        <p:spPr bwMode="auto">
          <a:xfrm>
            <a:off x="4848100" y="3891150"/>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45" name="Oval 44" descr="Improving"/>
          <p:cNvSpPr>
            <a:spLocks noChangeArrowheads="1"/>
          </p:cNvSpPr>
          <p:nvPr/>
        </p:nvSpPr>
        <p:spPr bwMode="auto">
          <a:xfrm>
            <a:off x="4810692" y="2335448"/>
            <a:ext cx="153988" cy="144462"/>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46" name="Text Box 14"/>
          <p:cNvSpPr txBox="1">
            <a:spLocks noChangeArrowheads="1"/>
          </p:cNvSpPr>
          <p:nvPr/>
        </p:nvSpPr>
        <p:spPr bwMode="auto">
          <a:xfrm>
            <a:off x="623063" y="618835"/>
            <a:ext cx="8368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     Informational</a:t>
            </a:r>
            <a:endParaRPr lang="en-US" sz="1200" dirty="0">
              <a:solidFill>
                <a:prstClr val="black"/>
              </a:solidFill>
              <a:latin typeface="Tahoma" pitchFamily="34" charset="0"/>
            </a:endParaRPr>
          </a:p>
        </p:txBody>
      </p:sp>
      <p:sp>
        <p:nvSpPr>
          <p:cNvPr id="47" name="Rectangle 15" descr="Legend"/>
          <p:cNvSpPr>
            <a:spLocks noChangeArrowheads="1"/>
          </p:cNvSpPr>
          <p:nvPr/>
        </p:nvSpPr>
        <p:spPr bwMode="auto">
          <a:xfrm>
            <a:off x="304800" y="609600"/>
            <a:ext cx="8686799" cy="286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48" name="Oval 20" descr="Target met"/>
          <p:cNvSpPr>
            <a:spLocks noChangeArrowheads="1"/>
          </p:cNvSpPr>
          <p:nvPr/>
        </p:nvSpPr>
        <p:spPr bwMode="auto">
          <a:xfrm>
            <a:off x="470848" y="690563"/>
            <a:ext cx="153988" cy="144462"/>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49" name="Oval 19" descr="Improving"/>
          <p:cNvSpPr>
            <a:spLocks noChangeArrowheads="1"/>
          </p:cNvSpPr>
          <p:nvPr/>
        </p:nvSpPr>
        <p:spPr bwMode="auto">
          <a:xfrm>
            <a:off x="1544348" y="690563"/>
            <a:ext cx="153988" cy="144462"/>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0" name="Oval 13" descr="No change"/>
          <p:cNvSpPr>
            <a:spLocks noChangeArrowheads="1"/>
          </p:cNvSpPr>
          <p:nvPr/>
        </p:nvSpPr>
        <p:spPr bwMode="auto">
          <a:xfrm>
            <a:off x="2622578" y="688975"/>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FFFF00"/>
              </a:solidFill>
              <a:latin typeface="Calibri"/>
            </a:endParaRPr>
          </a:p>
        </p:txBody>
      </p:sp>
      <p:sp>
        <p:nvSpPr>
          <p:cNvPr id="51" name="Oval 21" descr="Getting worse"/>
          <p:cNvSpPr>
            <a:spLocks noChangeArrowheads="1"/>
          </p:cNvSpPr>
          <p:nvPr/>
        </p:nvSpPr>
        <p:spPr bwMode="auto">
          <a:xfrm>
            <a:off x="4068791" y="688975"/>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52" name="Oval 18" descr="Baseline only"/>
          <p:cNvSpPr>
            <a:spLocks noChangeArrowheads="1"/>
          </p:cNvSpPr>
          <p:nvPr/>
        </p:nvSpPr>
        <p:spPr bwMode="auto">
          <a:xfrm>
            <a:off x="5350538"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3" name="Oval 18" descr="Developmental"/>
          <p:cNvSpPr>
            <a:spLocks noChangeArrowheads="1"/>
          </p:cNvSpPr>
          <p:nvPr/>
        </p:nvSpPr>
        <p:spPr bwMode="auto">
          <a:xfrm>
            <a:off x="6523678" y="683352"/>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5" name="Oval 18" descr="Baseline only"/>
          <p:cNvSpPr>
            <a:spLocks noChangeArrowheads="1"/>
          </p:cNvSpPr>
          <p:nvPr/>
        </p:nvSpPr>
        <p:spPr bwMode="auto">
          <a:xfrm>
            <a:off x="457199" y="2341437"/>
            <a:ext cx="153987" cy="144463"/>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6" name="Oval 18" descr="Baseline only"/>
          <p:cNvSpPr>
            <a:spLocks noChangeArrowheads="1"/>
          </p:cNvSpPr>
          <p:nvPr/>
        </p:nvSpPr>
        <p:spPr bwMode="auto">
          <a:xfrm>
            <a:off x="457200" y="2598737"/>
            <a:ext cx="153987" cy="144463"/>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8" name="Oval 57" descr="Little/No change"/>
          <p:cNvSpPr>
            <a:spLocks noChangeArrowheads="1"/>
          </p:cNvSpPr>
          <p:nvPr/>
        </p:nvSpPr>
        <p:spPr bwMode="auto">
          <a:xfrm>
            <a:off x="469075" y="3064825"/>
            <a:ext cx="153987" cy="144463"/>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srgbClr val="C00000"/>
              </a:solidFill>
              <a:latin typeface="Calibri"/>
            </a:endParaRPr>
          </a:p>
        </p:txBody>
      </p:sp>
      <p:sp>
        <p:nvSpPr>
          <p:cNvPr id="59" name="Oval 58" descr="Little/No change"/>
          <p:cNvSpPr>
            <a:spLocks noChangeArrowheads="1"/>
          </p:cNvSpPr>
          <p:nvPr/>
        </p:nvSpPr>
        <p:spPr bwMode="auto">
          <a:xfrm>
            <a:off x="457200" y="4212787"/>
            <a:ext cx="153987" cy="144463"/>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60" name="Oval 18" descr="Baseline only"/>
          <p:cNvSpPr>
            <a:spLocks noChangeArrowheads="1"/>
          </p:cNvSpPr>
          <p:nvPr/>
        </p:nvSpPr>
        <p:spPr bwMode="auto">
          <a:xfrm>
            <a:off x="469075" y="5615050"/>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63" name="Oval 18" descr="Baseline only"/>
          <p:cNvSpPr>
            <a:spLocks noChangeArrowheads="1"/>
          </p:cNvSpPr>
          <p:nvPr/>
        </p:nvSpPr>
        <p:spPr bwMode="auto">
          <a:xfrm>
            <a:off x="469075" y="5141062"/>
            <a:ext cx="153987" cy="144463"/>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5" name="Oval 18" descr="Baseline only"/>
          <p:cNvSpPr>
            <a:spLocks noChangeArrowheads="1"/>
          </p:cNvSpPr>
          <p:nvPr/>
        </p:nvSpPr>
        <p:spPr bwMode="auto">
          <a:xfrm>
            <a:off x="4823454" y="3019312"/>
            <a:ext cx="153987" cy="144463"/>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6" name="Oval 18" descr="Baseline only"/>
          <p:cNvSpPr>
            <a:spLocks noChangeArrowheads="1"/>
          </p:cNvSpPr>
          <p:nvPr/>
        </p:nvSpPr>
        <p:spPr bwMode="auto">
          <a:xfrm>
            <a:off x="4800600" y="1645427"/>
            <a:ext cx="153987" cy="158909"/>
          </a:xfrm>
          <a:prstGeom prst="ellipse">
            <a:avLst/>
          </a:prstGeom>
          <a:solidFill>
            <a:schemeClr val="accent1"/>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24" name="Oval 23" descr="Improving"/>
          <p:cNvSpPr>
            <a:spLocks noChangeArrowheads="1"/>
          </p:cNvSpPr>
          <p:nvPr/>
        </p:nvSpPr>
        <p:spPr bwMode="auto">
          <a:xfrm>
            <a:off x="7769846" y="676588"/>
            <a:ext cx="153988" cy="144462"/>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26" name="Oval 25" descr="Little/No change"/>
          <p:cNvSpPr>
            <a:spLocks noChangeArrowheads="1"/>
          </p:cNvSpPr>
          <p:nvPr/>
        </p:nvSpPr>
        <p:spPr bwMode="auto">
          <a:xfrm>
            <a:off x="468630" y="4678997"/>
            <a:ext cx="153987" cy="144463"/>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27" name="Slide Number Placeholder 2"/>
          <p:cNvSpPr txBox="1">
            <a:spLocks/>
          </p:cNvSpPr>
          <p:nvPr/>
        </p:nvSpPr>
        <p:spPr>
          <a:xfrm>
            <a:off x="8686800" y="6461125"/>
            <a:ext cx="457200" cy="39687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C88FAF9D-AF5A-496A-B0B6-E10018E45057}"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407281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0" y="6035668"/>
            <a:ext cx="7297093" cy="5703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I = 95% confidence interval</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*Data for educational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status</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or other demographic variables, are for the head of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household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or survey respondent</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Educational attainment is for those age 25 and older.</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Renter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Households That Spend More Than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50% of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8"/>
          <p:cNvSpPr txBox="1">
            <a:spLocks/>
          </p:cNvSpPr>
          <p:nvPr/>
        </p:nvSpPr>
        <p:spPr>
          <a:xfrm>
            <a:off x="7297092" y="64008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SDOH-4.2.2</a:t>
            </a:r>
            <a:endParaRPr lang="en-US" sz="1400" dirty="0" smtClean="0">
              <a:solidFill>
                <a:prstClr val="black"/>
              </a:solidFill>
              <a:latin typeface="Arial" pitchFamily="34" charset="0"/>
              <a:cs typeface="Arial" pitchFamily="34" charset="0"/>
            </a:endParaRPr>
          </a:p>
          <a:p>
            <a:pPr algn="l" fontAlgn="auto">
              <a:spcBef>
                <a:spcPts val="0"/>
              </a:spcBef>
              <a:spcAft>
                <a:spcPts val="0"/>
              </a:spcAft>
            </a:pPr>
            <a:endParaRPr lang="en-US" sz="1400" b="0" dirty="0" smtClean="0">
              <a:solidFill>
                <a:prstClr val="black"/>
              </a:solidFill>
              <a:latin typeface="Arial" pitchFamily="34" charset="0"/>
              <a:cs typeface="Arial" pitchFamily="34" charset="0"/>
            </a:endParaRPr>
          </a:p>
        </p:txBody>
      </p:sp>
      <p:sp>
        <p:nvSpPr>
          <p:cNvPr id="5"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Box 6"/>
          <p:cNvSpPr txBox="1"/>
          <p:nvPr/>
        </p:nvSpPr>
        <p:spPr>
          <a:xfrm>
            <a:off x="202538" y="1340580"/>
            <a:ext cx="1077539" cy="36933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descr="Renter households that spend more than 50% of income on housing"/>
          <p:cNvGraphicFramePr/>
          <p:nvPr>
            <p:extLst>
              <p:ext uri="{D42A27DB-BD31-4B8C-83A1-F6EECF244321}">
                <p14:modId xmlns:p14="http://schemas.microsoft.com/office/powerpoint/2010/main" val="3540890480"/>
              </p:ext>
            </p:extLst>
          </p:nvPr>
        </p:nvGraphicFramePr>
        <p:xfrm>
          <a:off x="1905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85133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Renter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Households That Spend More Than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50% of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Income </a:t>
            </a:r>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on </a:t>
            </a:r>
            <a:r>
              <a:rPr lang="en-US" sz="30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Housing</a:t>
            </a:r>
            <a:endPar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8686800" y="6492875"/>
            <a:ext cx="457200" cy="365125"/>
          </a:xfrm>
        </p:spPr>
        <p:txBody>
          <a:bodyPr/>
          <a:lstStyle/>
          <a:p>
            <a:fld id="{C88FAF9D-AF5A-496A-B0B6-E10018E45057}" type="slidenum">
              <a:rPr lang="en-US" smtClean="0">
                <a:solidFill>
                  <a:schemeClr val="tx1"/>
                </a:solidFill>
              </a:rPr>
              <a:pPr/>
              <a:t>21</a:t>
            </a:fld>
            <a:endParaRPr lang="en-US" dirty="0">
              <a:solidFill>
                <a:schemeClr val="tx1"/>
              </a:solidFill>
            </a:endParaRPr>
          </a:p>
        </p:txBody>
      </p:sp>
      <p:graphicFrame>
        <p:nvGraphicFramePr>
          <p:cNvPr id="4" name="Chart 3" descr="Renter households that spend more than 50% of income on housing"/>
          <p:cNvGraphicFramePr/>
          <p:nvPr>
            <p:extLst>
              <p:ext uri="{D42A27DB-BD31-4B8C-83A1-F6EECF244321}">
                <p14:modId xmlns:p14="http://schemas.microsoft.com/office/powerpoint/2010/main" val="2059017207"/>
              </p:ext>
            </p:extLst>
          </p:nvPr>
        </p:nvGraphicFramePr>
        <p:xfrm>
          <a:off x="219074" y="1143000"/>
          <a:ext cx="869632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0" y="6606011"/>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American Housing Survey, HUD and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Census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and DOL/BLS</a:t>
            </a:r>
          </a:p>
        </p:txBody>
      </p:sp>
      <p:sp>
        <p:nvSpPr>
          <p:cNvPr id="7" name="Text Placeholder 8"/>
          <p:cNvSpPr txBox="1">
            <a:spLocks/>
          </p:cNvSpPr>
          <p:nvPr/>
        </p:nvSpPr>
        <p:spPr>
          <a:xfrm>
            <a:off x="7391400" y="6477000"/>
            <a:ext cx="1465907" cy="3048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ts val="0"/>
              </a:spcBef>
              <a:spcAft>
                <a:spcPts val="0"/>
              </a:spcAft>
            </a:pPr>
            <a:r>
              <a:rPr lang="en-US" sz="1200" dirty="0" smtClean="0">
                <a:solidFill>
                  <a:prstClr val="black"/>
                </a:solidFill>
                <a:latin typeface="Tahoma" pitchFamily="34" charset="0"/>
                <a:ea typeface="Tahoma" pitchFamily="34" charset="0"/>
                <a:cs typeface="Tahoma" pitchFamily="34" charset="0"/>
              </a:rPr>
              <a:t>Obj. SDOH-4.2.2</a:t>
            </a:r>
            <a:endParaRPr lang="en-US" sz="1400" dirty="0" smtClean="0">
              <a:solidFill>
                <a:prstClr val="black"/>
              </a:solidFill>
              <a:latin typeface="Arial" pitchFamily="34" charset="0"/>
              <a:cs typeface="Arial" pitchFamily="34" charset="0"/>
            </a:endParaRPr>
          </a:p>
        </p:txBody>
      </p:sp>
      <p:sp>
        <p:nvSpPr>
          <p:cNvPr id="10" name="Text Placeholder 2"/>
          <p:cNvSpPr txBox="1">
            <a:spLocks/>
          </p:cNvSpPr>
          <p:nvPr/>
        </p:nvSpPr>
        <p:spPr>
          <a:xfrm>
            <a:off x="0" y="5791200"/>
            <a:ext cx="9144000" cy="76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*Data for race and ethnicity variables, are for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head of household or survey respondent. Black and White exclude persons of Hispanic origin. Persons of Hispanic origin may be any race. American Indian includes Alaska Native. Native Hawaiian includes other Pacific Islander.  Respondents were asked to select one or more races. Data for the single race categories shown are for persons who reported only one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racial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group. </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58857" y="5878830"/>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sp>
        <p:nvSpPr>
          <p:cNvPr id="12" name="TextBox 11"/>
          <p:cNvSpPr txBox="1"/>
          <p:nvPr/>
        </p:nvSpPr>
        <p:spPr>
          <a:xfrm>
            <a:off x="5029200" y="5540276"/>
            <a:ext cx="978153" cy="338554"/>
          </a:xfrm>
          <a:prstGeom prst="rect">
            <a:avLst/>
          </a:prstGeom>
          <a:noFill/>
        </p:spPr>
        <p:txBody>
          <a:bodyPr wrap="none" rtlCol="0">
            <a:spAutoFit/>
          </a:bodyPr>
          <a:lstStyle/>
          <a:p>
            <a:pPr fontAlgn="auto">
              <a:spcBef>
                <a:spcPts val="0"/>
              </a:spcBef>
              <a:spcAft>
                <a:spcPts val="0"/>
              </a:spcAft>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474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1" descr="Food insecurity spiked to historic highs in 2008, and has remained at an elevated level since." title="Food Insecurity"/>
          <p:cNvGraphicFramePr>
            <a:graphicFrameLocks noGrp="1"/>
          </p:cNvGraphicFramePr>
          <p:nvPr>
            <p:ph type="chart" sz="quarter" idx="4294967295"/>
            <p:extLst>
              <p:ext uri="{D42A27DB-BD31-4B8C-83A1-F6EECF244321}">
                <p14:modId xmlns:p14="http://schemas.microsoft.com/office/powerpoint/2010/main" val="3633572662"/>
              </p:ext>
            </p:extLst>
          </p:nvPr>
        </p:nvGraphicFramePr>
        <p:xfrm>
          <a:off x="0" y="685800"/>
          <a:ext cx="9144000" cy="4745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0" y="3175"/>
            <a:ext cx="9144000" cy="566738"/>
          </a:xfrm>
        </p:spPr>
        <p:txBody>
          <a:bodyPr>
            <a:noAutofit/>
          </a:bodyPr>
          <a:lstStyle/>
          <a:p>
            <a:r>
              <a:rPr lang="en-US" sz="3000" b="1" dirty="0">
                <a:solidFill>
                  <a:srgbClr val="003F72"/>
                </a:solidFill>
                <a:latin typeface="Tahoma" panose="020B0604030504040204" pitchFamily="34" charset="0"/>
                <a:ea typeface="Tahoma" panose="020B0604030504040204" pitchFamily="34" charset="0"/>
                <a:cs typeface="Tahoma" panose="020B0604030504040204" pitchFamily="34" charset="0"/>
              </a:rPr>
              <a:t>Food Insecurity, US Households, 1995–2012</a:t>
            </a:r>
          </a:p>
        </p:txBody>
      </p:sp>
      <p:sp>
        <p:nvSpPr>
          <p:cNvPr id="77" name="Text Placeholder 76"/>
          <p:cNvSpPr>
            <a:spLocks noGrp="1"/>
          </p:cNvSpPr>
          <p:nvPr>
            <p:ph type="body" sz="quarter" idx="4294967295"/>
          </p:nvPr>
        </p:nvSpPr>
        <p:spPr>
          <a:xfrm>
            <a:off x="6296025" y="3216275"/>
            <a:ext cx="2476499" cy="365125"/>
          </a:xfrm>
        </p:spPr>
        <p:txBody>
          <a:bodyPr>
            <a:noAutofit/>
          </a:bodyPr>
          <a:lstStyle/>
          <a:p>
            <a:pPr marL="0"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HP2020 Target: 6.0%</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sz="quarter" idx="4294967295"/>
          </p:nvPr>
        </p:nvSpPr>
        <p:spPr>
          <a:xfrm>
            <a:off x="0" y="6553200"/>
            <a:ext cx="7010400" cy="228600"/>
          </a:xfrm>
        </p:spPr>
        <p:txBody>
          <a:bodyPr>
            <a:noAutofit/>
          </a:bodyPr>
          <a:lstStyle/>
          <a:p>
            <a:pPr marL="0" indent="0">
              <a:buNone/>
            </a:pPr>
            <a:r>
              <a:rPr lang="en-US" sz="1100" dirty="0">
                <a:latin typeface="Tahoma" panose="020B0604030504040204" pitchFamily="34" charset="0"/>
                <a:ea typeface="Tahoma" panose="020B0604030504040204" pitchFamily="34" charset="0"/>
                <a:cs typeface="Tahoma" panose="020B0604030504040204" pitchFamily="34" charset="0"/>
              </a:rPr>
              <a:t>SOURCE: Food Security Supplement to the Current Population </a:t>
            </a:r>
            <a:r>
              <a:rPr lang="en-US" sz="1100" dirty="0" smtClean="0">
                <a:latin typeface="Tahoma" panose="020B0604030504040204" pitchFamily="34" charset="0"/>
                <a:ea typeface="Tahoma" panose="020B0604030504040204" pitchFamily="34" charset="0"/>
                <a:cs typeface="Tahoma" panose="020B0604030504040204" pitchFamily="34" charset="0"/>
              </a:rPr>
              <a:t>Survey (CPS), Census and DOL/BLS.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sz="quarter" idx="4294967295"/>
          </p:nvPr>
        </p:nvSpPr>
        <p:spPr>
          <a:xfrm>
            <a:off x="8906" y="5990370"/>
            <a:ext cx="9144000" cy="515938"/>
          </a:xfrm>
        </p:spPr>
        <p:txBody>
          <a:bodyPr>
            <a:normAutofit fontScale="92500" lnSpcReduction="20000"/>
          </a:bodyPr>
          <a:lstStyle/>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NOTE: Data are for the proportion of U.S. households that reported experiencing food insecurity at least some time in the past </a:t>
            </a:r>
            <a:r>
              <a:rPr lang="en-US" sz="1200" dirty="0" smtClean="0">
                <a:latin typeface="Tahoma" panose="020B0604030504040204" pitchFamily="34" charset="0"/>
                <a:ea typeface="Tahoma" panose="020B0604030504040204" pitchFamily="34" charset="0"/>
                <a:cs typeface="Tahoma" panose="020B0604030504040204" pitchFamily="34" charset="0"/>
              </a:rPr>
              <a:t>12 months </a:t>
            </a:r>
            <a:r>
              <a:rPr lang="en-US" sz="1200" dirty="0">
                <a:latin typeface="Tahoma" panose="020B0604030504040204" pitchFamily="34" charset="0"/>
                <a:ea typeface="Tahoma" panose="020B0604030504040204" pitchFamily="34" charset="0"/>
                <a:cs typeface="Tahoma" panose="020B0604030504040204" pitchFamily="34" charset="0"/>
              </a:rPr>
              <a:t>based on providing an affirmative answer to at least 3 of 18 core questions regarding food inadequacy and insufficiency that result from inadequate household resources.   </a:t>
            </a:r>
          </a:p>
        </p:txBody>
      </p:sp>
      <p:sp>
        <p:nvSpPr>
          <p:cNvPr id="9" name="Text Placeholder 8"/>
          <p:cNvSpPr txBox="1">
            <a:spLocks/>
          </p:cNvSpPr>
          <p:nvPr/>
        </p:nvSpPr>
        <p:spPr>
          <a:xfrm>
            <a:off x="7458076" y="6324600"/>
            <a:ext cx="1381124"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NWS-13</a:t>
            </a:r>
          </a:p>
          <a:p>
            <a:pPr algn="ctr">
              <a:spcBef>
                <a:spcPts val="0"/>
              </a:spcBef>
            </a:pPr>
            <a:r>
              <a:rPr lang="en-US" sz="1200" b="0" dirty="0" smtClean="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
        <p:nvSpPr>
          <p:cNvPr id="10"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smtClean="0">
                <a:solidFill>
                  <a:schemeClr val="tx1"/>
                </a:solidFill>
                <a:latin typeface="Tahoma" pitchFamily="34" charset="0"/>
                <a:ea typeface="Tahoma" pitchFamily="34" charset="0"/>
                <a:cs typeface="Tahoma" pitchFamily="34" charset="0"/>
              </a:rPr>
              <a:pPr/>
              <a:t>22</a:t>
            </a:fld>
            <a:endParaRPr lang="en-US" dirty="0">
              <a:solidFill>
                <a:schemeClr val="tx1"/>
              </a:solidFill>
              <a:latin typeface="Tahoma" pitchFamily="34" charset="0"/>
              <a:ea typeface="Tahoma" pitchFamily="34" charset="0"/>
              <a:cs typeface="Tahoma" pitchFamily="34" charset="0"/>
            </a:endParaRPr>
          </a:p>
        </p:txBody>
      </p:sp>
      <p:sp>
        <p:nvSpPr>
          <p:cNvPr id="6" name="TextBox 5"/>
          <p:cNvSpPr txBox="1"/>
          <p:nvPr/>
        </p:nvSpPr>
        <p:spPr>
          <a:xfrm>
            <a:off x="4304322" y="5486400"/>
            <a:ext cx="724878" cy="323165"/>
          </a:xfrm>
          <a:prstGeom prst="rect">
            <a:avLst/>
          </a:prstGeom>
          <a:noFill/>
        </p:spPr>
        <p:txBody>
          <a:bodyPr wrap="none" rtlCol="0">
            <a:spAutoFit/>
          </a:bodyPr>
          <a:lstStyle/>
          <a:p>
            <a:r>
              <a:rPr lang="en-US" sz="1500" b="1" dirty="0" smtClean="0">
                <a:latin typeface="+mj-lt"/>
              </a:rPr>
              <a:t>Years</a:t>
            </a:r>
            <a:endParaRPr lang="en-US" sz="1500" b="1" dirty="0">
              <a:latin typeface="+mj-lt"/>
            </a:endParaRPr>
          </a:p>
        </p:txBody>
      </p:sp>
    </p:spTree>
    <p:extLst>
      <p:ext uri="{BB962C8B-B14F-4D97-AF65-F5344CB8AC3E}">
        <p14:creationId xmlns:p14="http://schemas.microsoft.com/office/powerpoint/2010/main" val="14792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descr="Neighborhood and Built Environ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656820" cy="6858000"/>
          </a:xfrm>
          <a:prstGeom prst="rect">
            <a:avLst/>
          </a:prstGeom>
        </p:spPr>
      </p:pic>
    </p:spTree>
    <p:extLst>
      <p:ext uri="{BB962C8B-B14F-4D97-AF65-F5344CB8AC3E}">
        <p14:creationId xmlns:p14="http://schemas.microsoft.com/office/powerpoint/2010/main" val="58763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5915892"/>
            <a:ext cx="8839200" cy="838200"/>
          </a:xfrm>
          <a:prstGeom prst="rect">
            <a:avLst/>
          </a:prstGeom>
          <a:noFill/>
          <a:ln w="9525">
            <a:noFill/>
            <a:miter lim="800000"/>
            <a:headEnd/>
            <a:tailEnd/>
          </a:ln>
          <a:effectLst/>
        </p:spPr>
        <p:txBody>
          <a:bodyPr wrap="none" anchor="ctr"/>
          <a:lstStyle/>
          <a:p>
            <a:pPr fontAlgn="auto">
              <a:spcBef>
                <a:spcPts val="0"/>
              </a:spcBef>
              <a:spcAft>
                <a:spcPts val="0"/>
              </a:spcAft>
            </a:pP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I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Upper and lower range of median estimate collected from 7</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states and 6 metropolitan areas and are not nationally representative.  D</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ata are </a:t>
            </a:r>
            <a:endPar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for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high school students who reported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on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their sexual orientation. This data reflects any fights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on </a:t>
            </a:r>
            <a:r>
              <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rPr>
              <a:t>school property</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YRBS is part of CDC’s Youth Risk </a:t>
            </a:r>
          </a:p>
          <a:p>
            <a:pPr fontAlgn="auto">
              <a:spcBef>
                <a:spcPts val="0"/>
              </a:spcBef>
              <a:spcAft>
                <a:spcPts val="0"/>
              </a:spcAft>
            </a:pP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Behavioral Surveillance System.</a:t>
            </a:r>
          </a:p>
          <a:p>
            <a:pPr fontAlgn="auto">
              <a:spcBef>
                <a:spcPts val="0"/>
              </a:spcBef>
              <a:spcAft>
                <a:spcPts val="0"/>
              </a:spcAft>
            </a:pPr>
            <a:endPar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n-US" alt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Centers for Disease Control and Prevention. Sexual Identity, Sex of Sexual Contacts, and Health-Risk Behaviors Among Students in Grades 9—12</a:t>
            </a:r>
          </a:p>
          <a:p>
            <a:pPr fontAlgn="auto">
              <a:spcBef>
                <a:spcPts val="0"/>
              </a:spcBef>
              <a:spcAft>
                <a:spcPts val="0"/>
              </a:spcAft>
            </a:pP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—Youth Risk Behavior Surveillance, Selected Sites, United States, 2001-2009. </a:t>
            </a:r>
            <a:r>
              <a:rPr lang="en-US" sz="1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MMWR</a:t>
            </a:r>
            <a:r>
              <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Early Release 2011;60[June, 6].</a:t>
            </a:r>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457200" y="76200"/>
            <a:ext cx="8229600" cy="1143000"/>
          </a:xfrm>
        </p:spPr>
        <p:txBody>
          <a:bodyPr>
            <a:noAutofit/>
          </a:bodyPr>
          <a:lstStyle/>
          <a:p>
            <a:r>
              <a:rPr lang="en-US" sz="3200" b="1" dirty="0">
                <a:solidFill>
                  <a:schemeClr val="tx2"/>
                </a:solidFill>
                <a:latin typeface="Tahoma" pitchFamily="34" charset="0"/>
                <a:ea typeface="Tahoma" pitchFamily="34" charset="0"/>
                <a:cs typeface="Tahoma" pitchFamily="34" charset="0"/>
              </a:rPr>
              <a:t>Youth and Violence, by Sexual Orientation, Grades 9—12,  2001-2009</a:t>
            </a:r>
          </a:p>
        </p:txBody>
      </p:sp>
      <p:sp>
        <p:nvSpPr>
          <p:cNvPr id="5" name="TextBox 4"/>
          <p:cNvSpPr txBox="1"/>
          <p:nvPr/>
        </p:nvSpPr>
        <p:spPr>
          <a:xfrm>
            <a:off x="152400" y="1078468"/>
            <a:ext cx="1077539" cy="369332"/>
          </a:xfrm>
          <a:prstGeom prst="rect">
            <a:avLst/>
          </a:prstGeom>
          <a:noFill/>
        </p:spPr>
        <p:txBody>
          <a:bodyPr wrap="none" rtlCol="0">
            <a:spAutoFit/>
          </a:bodyPr>
          <a:lstStyle/>
          <a:p>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Percent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descr="Youth and Violence, by Sexual Orientation, Grades 9—12,  2001-2009"/>
          <p:cNvGraphicFramePr/>
          <p:nvPr>
            <p:extLst>
              <p:ext uri="{D42A27DB-BD31-4B8C-83A1-F6EECF244321}">
                <p14:modId xmlns:p14="http://schemas.microsoft.com/office/powerpoint/2010/main" val="3451098672"/>
              </p:ext>
            </p:extLst>
          </p:nvPr>
        </p:nvGraphicFramePr>
        <p:xfrm>
          <a:off x="0" y="1283732"/>
          <a:ext cx="8458200" cy="465986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p:cNvSpPr txBox="1">
            <a:spLocks/>
          </p:cNvSpPr>
          <p:nvPr/>
        </p:nvSpPr>
        <p:spPr>
          <a:xfrm>
            <a:off x="8686800" y="6461125"/>
            <a:ext cx="457200" cy="39687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C88FAF9D-AF5A-496A-B0B6-E10018E45057}"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63500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047750"/>
            <a:ext cx="8809038" cy="5657850"/>
          </a:xfrm>
        </p:spPr>
        <p:txBody>
          <a:bodyPr numCol="2">
            <a:noAutofit/>
          </a:bodyPr>
          <a:lstStyle/>
          <a:p>
            <a:pPr marL="457200" lvl="1"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Health and Health Care:</a:t>
            </a:r>
          </a:p>
          <a:p>
            <a:pPr marL="457200" lvl="1" indent="0">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AHS-1.1 </a:t>
            </a:r>
            <a:r>
              <a:rPr lang="en-US" sz="1300" dirty="0">
                <a:latin typeface="Tahoma" panose="020B0604030504040204" pitchFamily="34" charset="0"/>
                <a:ea typeface="Tahoma" panose="020B0604030504040204" pitchFamily="34" charset="0"/>
                <a:cs typeface="Tahoma" panose="020B0604030504040204" pitchFamily="34" charset="0"/>
              </a:rPr>
              <a:t>Proportion of </a:t>
            </a:r>
            <a:r>
              <a:rPr lang="en-US" sz="1300" dirty="0" smtClean="0">
                <a:latin typeface="Tahoma" panose="020B0604030504040204" pitchFamily="34" charset="0"/>
                <a:ea typeface="Tahoma" panose="020B0604030504040204" pitchFamily="34" charset="0"/>
                <a:cs typeface="Tahoma" panose="020B0604030504040204" pitchFamily="34" charset="0"/>
              </a:rPr>
              <a:t>persons </a:t>
            </a:r>
            <a:r>
              <a:rPr lang="en-US" sz="1300" dirty="0">
                <a:latin typeface="Tahoma" panose="020B0604030504040204" pitchFamily="34" charset="0"/>
                <a:ea typeface="Tahoma" panose="020B0604030504040204" pitchFamily="34" charset="0"/>
                <a:cs typeface="Tahoma" panose="020B0604030504040204" pitchFamily="34" charset="0"/>
              </a:rPr>
              <a:t>with medical insurance</a:t>
            </a:r>
          </a:p>
          <a:p>
            <a:pPr marL="457200" lvl="1" indent="0">
              <a:buNone/>
            </a:pPr>
            <a:r>
              <a:rPr lang="en-US" sz="1300" dirty="0">
                <a:latin typeface="Tahoma" panose="020B0604030504040204" pitchFamily="34" charset="0"/>
                <a:ea typeface="Tahoma" panose="020B0604030504040204" pitchFamily="34" charset="0"/>
                <a:cs typeface="Tahoma" panose="020B0604030504040204" pitchFamily="34" charset="0"/>
              </a:rPr>
              <a:t>AHS-3 Proportion of persons with a usual primary care provider</a:t>
            </a:r>
          </a:p>
          <a:p>
            <a:pPr marL="457200" lvl="1" indent="0">
              <a:buNone/>
            </a:pPr>
            <a:r>
              <a:rPr lang="en-US" sz="1300" dirty="0">
                <a:latin typeface="Tahoma" panose="020B0604030504040204" pitchFamily="34" charset="0"/>
                <a:ea typeface="Tahoma" panose="020B0604030504040204" pitchFamily="34" charset="0"/>
                <a:cs typeface="Tahoma" panose="020B0604030504040204" pitchFamily="34" charset="0"/>
              </a:rPr>
              <a:t>AHS-5.1 Proportion of persons </a:t>
            </a:r>
            <a:r>
              <a:rPr lang="en-US" sz="1300" dirty="0" smtClean="0">
                <a:latin typeface="Tahoma" panose="020B0604030504040204" pitchFamily="34" charset="0"/>
                <a:ea typeface="Tahoma" panose="020B0604030504040204" pitchFamily="34" charset="0"/>
                <a:cs typeface="Tahoma" panose="020B0604030504040204" pitchFamily="34" charset="0"/>
              </a:rPr>
              <a:t>of </a:t>
            </a:r>
            <a:r>
              <a:rPr lang="en-US" sz="1300" dirty="0">
                <a:latin typeface="Tahoma" panose="020B0604030504040204" pitchFamily="34" charset="0"/>
                <a:ea typeface="Tahoma" panose="020B0604030504040204" pitchFamily="34" charset="0"/>
                <a:cs typeface="Tahoma" panose="020B0604030504040204" pitchFamily="34" charset="0"/>
              </a:rPr>
              <a:t>all ages who have a specific source of ongoing care</a:t>
            </a:r>
          </a:p>
          <a:p>
            <a:pPr marL="457200" lvl="1" indent="0">
              <a:buNone/>
            </a:pPr>
            <a:r>
              <a:rPr lang="en-US" sz="1300" dirty="0">
                <a:latin typeface="Tahoma" panose="020B0604030504040204" pitchFamily="34" charset="0"/>
                <a:ea typeface="Tahoma" panose="020B0604030504040204" pitchFamily="34" charset="0"/>
                <a:cs typeface="Tahoma" panose="020B0604030504040204" pitchFamily="34" charset="0"/>
              </a:rPr>
              <a:t>AHS-6.1 Proportion of persons who are unable to obtain or delay obtaining necessary medical care, dental care, or prescription medicines</a:t>
            </a:r>
          </a:p>
          <a:p>
            <a:pPr marL="457200" lvl="1" indent="0">
              <a:buNone/>
            </a:pPr>
            <a:endParaRPr lang="en-US" sz="1600" b="1" dirty="0" smtClean="0"/>
          </a:p>
          <a:p>
            <a:pPr marL="457200" lvl="1"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Neighborhood and Built Environment:</a:t>
            </a:r>
          </a:p>
          <a:p>
            <a:pPr marL="457200" lvl="1" indent="0">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AH-11.1 Rate of minor and young adult perpetration of violent crimes (aged 10—24 years)</a:t>
            </a: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AH-11.2 Rate of minor and young adult perpetration of serious property crimes</a:t>
            </a: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EH-1 Number of days the Air Quality Index (</a:t>
            </a:r>
            <a:r>
              <a:rPr lang="en-US" sz="1300" dirty="0" err="1" smtClean="0">
                <a:latin typeface="Tahoma" panose="020B0604030504040204" pitchFamily="34" charset="0"/>
                <a:ea typeface="Tahoma" panose="020B0604030504040204" pitchFamily="34" charset="0"/>
                <a:cs typeface="Tahoma" panose="020B0604030504040204" pitchFamily="34" charset="0"/>
              </a:rPr>
              <a:t>AQI</a:t>
            </a:r>
            <a:r>
              <a:rPr lang="en-US" sz="1300" dirty="0" smtClean="0">
                <a:latin typeface="Tahoma" panose="020B0604030504040204" pitchFamily="34" charset="0"/>
                <a:ea typeface="Tahoma" panose="020B0604030504040204" pitchFamily="34" charset="0"/>
                <a:cs typeface="Tahoma" panose="020B0604030504040204" pitchFamily="34" charset="0"/>
              </a:rPr>
              <a:t>) exceeds 100, weighted by population and </a:t>
            </a:r>
            <a:r>
              <a:rPr lang="en-US" sz="1300" dirty="0" err="1" smtClean="0">
                <a:latin typeface="Tahoma" panose="020B0604030504040204" pitchFamily="34" charset="0"/>
                <a:ea typeface="Tahoma" panose="020B0604030504040204" pitchFamily="34" charset="0"/>
                <a:cs typeface="Tahoma" panose="020B0604030504040204" pitchFamily="34" charset="0"/>
              </a:rPr>
              <a:t>AQI</a:t>
            </a:r>
            <a:endParaRPr lang="en-US" sz="13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IVP-29 Homicides</a:t>
            </a: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IVP-33 Physical Assaults</a:t>
            </a:r>
          </a:p>
          <a:p>
            <a:pPr marL="457200" lvl="1" indent="0">
              <a:buNone/>
            </a:pPr>
            <a:r>
              <a:rPr lang="en-US" sz="1300" dirty="0" smtClean="0">
                <a:latin typeface="Tahoma" panose="020B0604030504040204" pitchFamily="34" charset="0"/>
                <a:ea typeface="Tahoma" panose="020B0604030504040204" pitchFamily="34" charset="0"/>
                <a:cs typeface="Tahoma" panose="020B0604030504040204" pitchFamily="34" charset="0"/>
              </a:rPr>
              <a:t>IVP-42 Children’s exposure to violence</a:t>
            </a:r>
          </a:p>
          <a:p>
            <a:pPr marL="457200" lvl="1"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Social </a:t>
            </a:r>
            <a:r>
              <a:rPr lang="en-US" sz="1600" b="1" dirty="0">
                <a:latin typeface="Tahoma" panose="020B0604030504040204" pitchFamily="34" charset="0"/>
                <a:ea typeface="Tahoma" panose="020B0604030504040204" pitchFamily="34" charset="0"/>
                <a:cs typeface="Tahoma" panose="020B0604030504040204" pitchFamily="34" charset="0"/>
              </a:rPr>
              <a:t>and Community </a:t>
            </a:r>
            <a:r>
              <a:rPr lang="en-US" sz="1600" b="1" dirty="0" smtClean="0">
                <a:latin typeface="Tahoma" panose="020B0604030504040204" pitchFamily="34" charset="0"/>
                <a:ea typeface="Tahoma" panose="020B0604030504040204" pitchFamily="34" charset="0"/>
                <a:cs typeface="Tahoma" panose="020B0604030504040204" pitchFamily="34" charset="0"/>
              </a:rPr>
              <a:t>Context:</a:t>
            </a:r>
            <a:endParaRPr lang="en-US" sz="1600" b="1"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AH-3.1 Proportion of adolescents who have an adult in their lives with whom they can talk about serious problems</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DH-17 Proportion of adults with disabilities who report sufficient social and emotional support</a:t>
            </a:r>
          </a:p>
          <a:p>
            <a:pPr marL="457200" lvl="1"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EMC-2.2 Proportion of parents who use positive communication with their child</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SDOH</a:t>
            </a:r>
            <a:endParaRPr lang="en-US" sz="3000" b="1" dirty="0">
              <a:solidFill>
                <a:srgbClr val="003F72"/>
              </a:solidFill>
              <a:latin typeface="Tahoma" pitchFamily="34" charset="0"/>
              <a:ea typeface="Tahoma" pitchFamily="34" charset="0"/>
              <a:cs typeface="Tahoma" pitchFamily="34" charset="0"/>
            </a:endParaRPr>
          </a:p>
        </p:txBody>
      </p:sp>
      <p:sp>
        <p:nvSpPr>
          <p:cNvPr id="25" name="Oval 24" descr="Improving"/>
          <p:cNvSpPr>
            <a:spLocks noChangeArrowheads="1"/>
          </p:cNvSpPr>
          <p:nvPr/>
        </p:nvSpPr>
        <p:spPr bwMode="auto">
          <a:xfrm>
            <a:off x="473018" y="1670072"/>
            <a:ext cx="153988" cy="144462"/>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latin typeface="Calibri"/>
            </a:endParaRPr>
          </a:p>
        </p:txBody>
      </p:sp>
      <p:sp>
        <p:nvSpPr>
          <p:cNvPr id="56" name="Oval 18" descr="Baseline only"/>
          <p:cNvSpPr>
            <a:spLocks noChangeArrowheads="1"/>
          </p:cNvSpPr>
          <p:nvPr/>
        </p:nvSpPr>
        <p:spPr bwMode="auto">
          <a:xfrm>
            <a:off x="465265" y="2111618"/>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latin typeface="Calibri"/>
            </a:endParaRPr>
          </a:p>
        </p:txBody>
      </p:sp>
      <p:sp>
        <p:nvSpPr>
          <p:cNvPr id="57" name="Oval 56" descr="Little/No change"/>
          <p:cNvSpPr>
            <a:spLocks noChangeArrowheads="1"/>
          </p:cNvSpPr>
          <p:nvPr/>
        </p:nvSpPr>
        <p:spPr bwMode="auto">
          <a:xfrm>
            <a:off x="477271" y="253423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latin typeface="Calibri"/>
            </a:endParaRPr>
          </a:p>
        </p:txBody>
      </p:sp>
      <p:sp>
        <p:nvSpPr>
          <p:cNvPr id="58" name="Oval 57" descr="Little/No change"/>
          <p:cNvSpPr>
            <a:spLocks noChangeArrowheads="1"/>
          </p:cNvSpPr>
          <p:nvPr/>
        </p:nvSpPr>
        <p:spPr bwMode="auto">
          <a:xfrm>
            <a:off x="477140" y="2984987"/>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latin typeface="Calibri"/>
            </a:endParaRPr>
          </a:p>
        </p:txBody>
      </p:sp>
      <p:sp>
        <p:nvSpPr>
          <p:cNvPr id="60" name="Oval 18" descr="Baseline only"/>
          <p:cNvSpPr>
            <a:spLocks noChangeArrowheads="1"/>
          </p:cNvSpPr>
          <p:nvPr/>
        </p:nvSpPr>
        <p:spPr bwMode="auto">
          <a:xfrm>
            <a:off x="469075" y="4688385"/>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1" name="Oval 18" descr="Baseline only"/>
          <p:cNvSpPr>
            <a:spLocks noChangeArrowheads="1"/>
          </p:cNvSpPr>
          <p:nvPr/>
        </p:nvSpPr>
        <p:spPr bwMode="auto">
          <a:xfrm>
            <a:off x="468630" y="5118001"/>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3" name="Oval 18" descr="Baseline only"/>
          <p:cNvSpPr>
            <a:spLocks noChangeArrowheads="1"/>
          </p:cNvSpPr>
          <p:nvPr/>
        </p:nvSpPr>
        <p:spPr bwMode="auto">
          <a:xfrm>
            <a:off x="480060" y="5556151"/>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4" name="Oval 18" descr="Baseline only"/>
          <p:cNvSpPr>
            <a:spLocks noChangeArrowheads="1"/>
          </p:cNvSpPr>
          <p:nvPr/>
        </p:nvSpPr>
        <p:spPr bwMode="auto">
          <a:xfrm>
            <a:off x="464820" y="5986974"/>
            <a:ext cx="153987" cy="144463"/>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6" name="Oval 18" descr="Baseline only"/>
          <p:cNvSpPr>
            <a:spLocks noChangeArrowheads="1"/>
          </p:cNvSpPr>
          <p:nvPr/>
        </p:nvSpPr>
        <p:spPr bwMode="auto">
          <a:xfrm>
            <a:off x="480060" y="6461491"/>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73" name="Oval 18" descr="Developmental"/>
          <p:cNvSpPr>
            <a:spLocks noChangeArrowheads="1"/>
          </p:cNvSpPr>
          <p:nvPr/>
        </p:nvSpPr>
        <p:spPr bwMode="auto">
          <a:xfrm>
            <a:off x="4800600" y="1682262"/>
            <a:ext cx="153987" cy="144463"/>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4" name="Oval 18" descr="Developmental"/>
          <p:cNvSpPr>
            <a:spLocks noChangeArrowheads="1"/>
          </p:cNvSpPr>
          <p:nvPr/>
        </p:nvSpPr>
        <p:spPr bwMode="auto">
          <a:xfrm>
            <a:off x="4800600" y="2340537"/>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5" name="Oval 19" descr="Improving"/>
          <p:cNvSpPr>
            <a:spLocks noChangeArrowheads="1"/>
          </p:cNvSpPr>
          <p:nvPr/>
        </p:nvSpPr>
        <p:spPr bwMode="auto">
          <a:xfrm>
            <a:off x="4799012" y="2836692"/>
            <a:ext cx="153988" cy="144462"/>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79" name="Oval 18" descr="Baseline only"/>
          <p:cNvSpPr>
            <a:spLocks noChangeArrowheads="1"/>
          </p:cNvSpPr>
          <p:nvPr/>
        </p:nvSpPr>
        <p:spPr bwMode="auto">
          <a:xfrm>
            <a:off x="477340" y="6242244"/>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26" name="Text Box 14"/>
          <p:cNvSpPr txBox="1">
            <a:spLocks noChangeArrowheads="1"/>
          </p:cNvSpPr>
          <p:nvPr/>
        </p:nvSpPr>
        <p:spPr bwMode="auto">
          <a:xfrm>
            <a:off x="623063" y="618835"/>
            <a:ext cx="8368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     Informational</a:t>
            </a:r>
            <a:endParaRPr lang="en-US" sz="1200" dirty="0">
              <a:solidFill>
                <a:prstClr val="black"/>
              </a:solidFill>
              <a:latin typeface="Tahoma" pitchFamily="34" charset="0"/>
            </a:endParaRPr>
          </a:p>
        </p:txBody>
      </p:sp>
      <p:sp>
        <p:nvSpPr>
          <p:cNvPr id="27" name="Rectangle 15" descr="Legend"/>
          <p:cNvSpPr>
            <a:spLocks noChangeArrowheads="1"/>
          </p:cNvSpPr>
          <p:nvPr/>
        </p:nvSpPr>
        <p:spPr bwMode="auto">
          <a:xfrm>
            <a:off x="304800" y="609600"/>
            <a:ext cx="8686799" cy="286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28" name="Oval 20" descr="Target met"/>
          <p:cNvSpPr>
            <a:spLocks noChangeArrowheads="1"/>
          </p:cNvSpPr>
          <p:nvPr/>
        </p:nvSpPr>
        <p:spPr bwMode="auto">
          <a:xfrm>
            <a:off x="470848" y="690563"/>
            <a:ext cx="153988" cy="144462"/>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29" name="Oval 19" descr="Improving"/>
          <p:cNvSpPr>
            <a:spLocks noChangeArrowheads="1"/>
          </p:cNvSpPr>
          <p:nvPr/>
        </p:nvSpPr>
        <p:spPr bwMode="auto">
          <a:xfrm>
            <a:off x="1544348" y="690563"/>
            <a:ext cx="153988" cy="144462"/>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30" name="Oval 13" descr="No change"/>
          <p:cNvSpPr>
            <a:spLocks noChangeArrowheads="1"/>
          </p:cNvSpPr>
          <p:nvPr/>
        </p:nvSpPr>
        <p:spPr bwMode="auto">
          <a:xfrm>
            <a:off x="2622578" y="688975"/>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FFFF00"/>
              </a:solidFill>
              <a:latin typeface="Calibri"/>
            </a:endParaRPr>
          </a:p>
        </p:txBody>
      </p:sp>
      <p:sp>
        <p:nvSpPr>
          <p:cNvPr id="31" name="Oval 21" descr="Getting worse"/>
          <p:cNvSpPr>
            <a:spLocks noChangeArrowheads="1"/>
          </p:cNvSpPr>
          <p:nvPr/>
        </p:nvSpPr>
        <p:spPr bwMode="auto">
          <a:xfrm>
            <a:off x="4068791" y="688975"/>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32" name="Oval 18" descr="Baseline only"/>
          <p:cNvSpPr>
            <a:spLocks noChangeArrowheads="1"/>
          </p:cNvSpPr>
          <p:nvPr/>
        </p:nvSpPr>
        <p:spPr bwMode="auto">
          <a:xfrm>
            <a:off x="5339108"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33" name="Oval 18" descr="Developmental"/>
          <p:cNvSpPr>
            <a:spLocks noChangeArrowheads="1"/>
          </p:cNvSpPr>
          <p:nvPr/>
        </p:nvSpPr>
        <p:spPr bwMode="auto">
          <a:xfrm>
            <a:off x="6523678" y="683352"/>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34" name="Oval 33" descr="Improving"/>
          <p:cNvSpPr>
            <a:spLocks noChangeArrowheads="1"/>
          </p:cNvSpPr>
          <p:nvPr/>
        </p:nvSpPr>
        <p:spPr bwMode="auto">
          <a:xfrm>
            <a:off x="7758416" y="676588"/>
            <a:ext cx="153988" cy="144462"/>
          </a:xfrm>
          <a:prstGeom prst="ellipse">
            <a:avLst/>
          </a:prstGeom>
          <a:solidFill>
            <a:srgbClr val="0070C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35" name="Slide Number Placeholder 2"/>
          <p:cNvSpPr txBox="1">
            <a:spLocks/>
          </p:cNvSpPr>
          <p:nvPr/>
        </p:nvSpPr>
        <p:spPr>
          <a:xfrm>
            <a:off x="8686800" y="6461125"/>
            <a:ext cx="457200" cy="39687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C88FAF9D-AF5A-496A-B0B6-E10018E45057}"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380960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IVP Objective Status"/>
          <p:cNvGraphicFramePr>
            <a:graphicFrameLocks noGrp="1"/>
          </p:cNvGraphicFramePr>
          <p:nvPr>
            <p:ph idx="1"/>
            <p:extLst>
              <p:ext uri="{D42A27DB-BD31-4B8C-83A1-F6EECF244321}">
                <p14:modId xmlns:p14="http://schemas.microsoft.com/office/powerpoint/2010/main" val="1955302820"/>
              </p:ext>
            </p:extLst>
          </p:nvPr>
        </p:nvGraphicFramePr>
        <p:xfrm>
          <a:off x="457200" y="1066800"/>
          <a:ext cx="80010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6553200" y="3257996"/>
            <a:ext cx="1752600" cy="2246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p>
          <a:p>
            <a:pPr>
              <a:spcBef>
                <a:spcPct val="50000"/>
              </a:spcBef>
            </a:pPr>
            <a:r>
              <a:rPr lang="en-US" sz="1400" dirty="0" smtClean="0">
                <a:solidFill>
                  <a:prstClr val="black"/>
                </a:solidFill>
                <a:latin typeface="Tahoma" pitchFamily="34" charset="0"/>
              </a:rPr>
              <a:t>     Informational</a:t>
            </a:r>
            <a:endParaRPr lang="en-US" sz="1400" dirty="0">
              <a:solidFill>
                <a:prstClr val="black"/>
              </a:solidFill>
              <a:latin typeface="Tahoma" pitchFamily="34" charset="0"/>
            </a:endParaRPr>
          </a:p>
        </p:txBody>
      </p:sp>
      <p:sp>
        <p:nvSpPr>
          <p:cNvPr id="4" name="Title 3"/>
          <p:cNvSpPr>
            <a:spLocks noGrp="1"/>
          </p:cNvSpPr>
          <p:nvPr>
            <p:ph type="title"/>
          </p:nvPr>
        </p:nvSpPr>
        <p:spPr>
          <a:xfrm>
            <a:off x="381000" y="152400"/>
            <a:ext cx="8382000" cy="790832"/>
          </a:xfrm>
        </p:spPr>
        <p:txBody>
          <a:bodyPr>
            <a:noAutofit/>
          </a:bodyPr>
          <a:lstStyle/>
          <a:p>
            <a:r>
              <a:rPr lang="en-US" sz="2600" b="1" dirty="0">
                <a:solidFill>
                  <a:srgbClr val="003F72"/>
                </a:solidFill>
                <a:latin typeface="Tahoma" pitchFamily="34" charset="0"/>
                <a:ea typeface="Tahoma" pitchFamily="34" charset="0"/>
                <a:cs typeface="Tahoma" pitchFamily="34" charset="0"/>
              </a:rPr>
              <a:t>Current HP2020 Objective Status: </a:t>
            </a:r>
            <a:r>
              <a:rPr lang="en-US" sz="2600" b="1" dirty="0" smtClean="0">
                <a:solidFill>
                  <a:srgbClr val="003F72"/>
                </a:solidFill>
                <a:latin typeface="Tahoma" pitchFamily="34" charset="0"/>
                <a:ea typeface="Tahoma" pitchFamily="34" charset="0"/>
                <a:cs typeface="Tahoma" pitchFamily="34" charset="0"/>
              </a:rPr>
              <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Social Determinants of Health</a:t>
            </a:r>
            <a:endParaRPr lang="en-US" sz="2600" b="1" dirty="0">
              <a:solidFill>
                <a:srgbClr val="003F72"/>
              </a:solidFill>
              <a:latin typeface="Tahoma" pitchFamily="34" charset="0"/>
              <a:ea typeface="Tahoma" pitchFamily="34" charset="0"/>
              <a:cs typeface="Tahoma" pitchFamily="34" charset="0"/>
            </a:endParaRPr>
          </a:p>
        </p:txBody>
      </p:sp>
      <p:sp>
        <p:nvSpPr>
          <p:cNvPr id="8" name="Oval 13" descr="Little/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 name="TextBox 1"/>
          <p:cNvSpPr txBox="1"/>
          <p:nvPr/>
        </p:nvSpPr>
        <p:spPr>
          <a:xfrm>
            <a:off x="6324600" y="1792069"/>
            <a:ext cx="2133600" cy="646331"/>
          </a:xfrm>
          <a:prstGeom prst="rect">
            <a:avLst/>
          </a:prstGeom>
          <a:noFill/>
        </p:spPr>
        <p:txBody>
          <a:bodyPr wrap="square" rtlCol="0">
            <a:spAutoFit/>
          </a:bodyPr>
          <a:lstStyle/>
          <a:p>
            <a:pPr algn="ctr"/>
            <a:r>
              <a:rPr lang="en-US" b="1" dirty="0" smtClean="0">
                <a:solidFill>
                  <a:prstClr val="black"/>
                </a:solidFill>
                <a:latin typeface="Tahoma" pitchFamily="34" charset="0"/>
                <a:ea typeface="Tahoma" pitchFamily="34" charset="0"/>
                <a:cs typeface="Tahoma" pitchFamily="34" charset="0"/>
              </a:rPr>
              <a:t>Total number of objectives: 26</a:t>
            </a:r>
            <a:endParaRPr lang="en-US" b="1" dirty="0">
              <a:solidFill>
                <a:prstClr val="black"/>
              </a:solidFill>
              <a:latin typeface="Tahoma" pitchFamily="34" charset="0"/>
              <a:ea typeface="Tahoma" pitchFamily="34" charset="0"/>
              <a:cs typeface="Tahoma" pitchFamily="34" charset="0"/>
            </a:endParaRPr>
          </a:p>
        </p:txBody>
      </p:sp>
      <p:sp>
        <p:nvSpPr>
          <p:cNvPr id="18" name="Oval 18" descr="Developmental"/>
          <p:cNvSpPr>
            <a:spLocks noChangeArrowheads="1"/>
          </p:cNvSpPr>
          <p:nvPr/>
        </p:nvSpPr>
        <p:spPr bwMode="auto">
          <a:xfrm>
            <a:off x="6675120" y="5265737"/>
            <a:ext cx="153987" cy="144463"/>
          </a:xfrm>
          <a:prstGeom prst="ellipse">
            <a:avLst/>
          </a:prstGeom>
          <a:solidFill>
            <a:srgbClr val="0070C0"/>
          </a:solidFill>
          <a:ln w="9525">
            <a:solidFill>
              <a:schemeClr val="tx1"/>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3795317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047750"/>
            <a:ext cx="8809038" cy="5657850"/>
          </a:xfrm>
        </p:spPr>
        <p:txBody>
          <a:bodyPr numCol="2">
            <a:noAutofit/>
          </a:bodyPr>
          <a:lstStyle/>
          <a:p>
            <a:pPr marL="457200" lvl="1"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LGBT-1.1 </a:t>
            </a:r>
            <a:r>
              <a:rPr lang="en-US" sz="2000" dirty="0">
                <a:latin typeface="Tahoma" panose="020B0604030504040204" pitchFamily="34" charset="0"/>
                <a:ea typeface="Tahoma" panose="020B0604030504040204" pitchFamily="34" charset="0"/>
                <a:cs typeface="Tahoma" panose="020B0604030504040204" pitchFamily="34" charset="0"/>
              </a:rPr>
              <a:t>Data systems in Healthy People 2020 collecting data on lesbian, gay, and bisexual populations (number)</a:t>
            </a:r>
            <a:r>
              <a:rPr lang="en-US" sz="2000" dirty="0" smtClean="0">
                <a:latin typeface="Tahoma" panose="020B0604030504040204" pitchFamily="34" charset="0"/>
                <a:ea typeface="Tahoma" panose="020B0604030504040204" pitchFamily="34" charset="0"/>
                <a:cs typeface="Tahoma" panose="020B0604030504040204" pitchFamily="34" charset="0"/>
              </a:rPr>
              <a:t> </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LGBT-1.2  (Developmental) Data </a:t>
            </a:r>
            <a:r>
              <a:rPr lang="en-US" sz="2000" dirty="0">
                <a:latin typeface="Tahoma" panose="020B0604030504040204" pitchFamily="34" charset="0"/>
                <a:ea typeface="Tahoma" panose="020B0604030504040204" pitchFamily="34" charset="0"/>
                <a:cs typeface="Tahoma" panose="020B0604030504040204" pitchFamily="34" charset="0"/>
              </a:rPr>
              <a:t>systems in Healthy People 2020 collecting </a:t>
            </a:r>
            <a:r>
              <a:rPr lang="en-US" sz="2000" dirty="0" smtClean="0">
                <a:latin typeface="Tahoma" panose="020B0604030504040204" pitchFamily="34" charset="0"/>
                <a:ea typeface="Tahoma" panose="020B0604030504040204" pitchFamily="34" charset="0"/>
                <a:cs typeface="Tahoma" panose="020B0604030504040204" pitchFamily="34" charset="0"/>
              </a:rPr>
              <a:t>standard data </a:t>
            </a:r>
            <a:r>
              <a:rPr lang="en-US" sz="2000" dirty="0">
                <a:latin typeface="Tahoma" panose="020B0604030504040204" pitchFamily="34" charset="0"/>
                <a:ea typeface="Tahoma" panose="020B0604030504040204" pitchFamily="34" charset="0"/>
                <a:cs typeface="Tahoma" panose="020B0604030504040204" pitchFamily="34" charset="0"/>
              </a:rPr>
              <a:t>on lesbian, gay, and bisexual populations (number)</a:t>
            </a:r>
            <a:endParaRPr lang="en-US" sz="2000" dirty="0" smtClean="0">
              <a:latin typeface="Tahoma" pitchFamily="34" charset="0"/>
              <a:ea typeface="Tahoma" pitchFamily="34" charset="0"/>
              <a:cs typeface="Tahoma" pitchFamily="34" charset="0"/>
            </a:endParaRPr>
          </a:p>
          <a:p>
            <a:pPr marL="457200" lvl="1" indent="0">
              <a:buNone/>
            </a:pPr>
            <a:r>
              <a:rPr lang="en-US" sz="2000" dirty="0" smtClean="0">
                <a:latin typeface="Tahoma" pitchFamily="34" charset="0"/>
                <a:ea typeface="Tahoma" pitchFamily="34" charset="0"/>
                <a:cs typeface="Tahoma" pitchFamily="34" charset="0"/>
              </a:rPr>
              <a:t>																         </a:t>
            </a:r>
          </a:p>
          <a:p>
            <a:pPr marL="457200" lvl="1" indent="0">
              <a:buNone/>
            </a:pPr>
            <a:endParaRPr lang="en-US" sz="2000" dirty="0" smtClean="0">
              <a:latin typeface="Tahoma" pitchFamily="34" charset="0"/>
              <a:ea typeface="Tahoma" pitchFamily="34" charset="0"/>
              <a:cs typeface="Tahoma" pitchFamily="34" charset="0"/>
            </a:endParaRP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4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LGBT-1.3 </a:t>
            </a:r>
            <a:r>
              <a:rPr lang="en-US" sz="2000" dirty="0">
                <a:latin typeface="Tahoma" panose="020B0604030504040204" pitchFamily="34" charset="0"/>
                <a:ea typeface="Tahoma" panose="020B0604030504040204" pitchFamily="34" charset="0"/>
                <a:cs typeface="Tahoma" panose="020B0604030504040204" pitchFamily="34" charset="0"/>
              </a:rPr>
              <a:t>Data systems in Healthy People 2020 collecting data on transgender populations (number)</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smtClean="0">
                <a:latin typeface="Tahoma" panose="020B0604030504040204" pitchFamily="34" charset="0"/>
                <a:ea typeface="Tahoma" panose="020B0604030504040204" pitchFamily="34" charset="0"/>
                <a:cs typeface="Tahoma" panose="020B0604030504040204" pitchFamily="34" charset="0"/>
              </a:rPr>
              <a:t>LGBT-1.4 </a:t>
            </a:r>
            <a:r>
              <a:rPr lang="en-US" sz="2000" dirty="0">
                <a:latin typeface="Tahoma" panose="020B0604030504040204" pitchFamily="34" charset="0"/>
                <a:ea typeface="Tahoma" panose="020B0604030504040204" pitchFamily="34" charset="0"/>
                <a:cs typeface="Tahoma" panose="020B0604030504040204" pitchFamily="34" charset="0"/>
              </a:rPr>
              <a:t>(Developmental) </a:t>
            </a:r>
            <a:r>
              <a:rPr lang="en-US" sz="2000" dirty="0" smtClean="0">
                <a:latin typeface="Tahoma" panose="020B0604030504040204" pitchFamily="34" charset="0"/>
                <a:ea typeface="Tahoma" panose="020B0604030504040204" pitchFamily="34" charset="0"/>
                <a:cs typeface="Tahoma" panose="020B0604030504040204" pitchFamily="34" charset="0"/>
              </a:rPr>
              <a:t>Data </a:t>
            </a:r>
            <a:r>
              <a:rPr lang="en-US" sz="2000" dirty="0">
                <a:latin typeface="Tahoma" panose="020B0604030504040204" pitchFamily="34" charset="0"/>
                <a:ea typeface="Tahoma" panose="020B0604030504040204" pitchFamily="34" charset="0"/>
                <a:cs typeface="Tahoma" panose="020B0604030504040204" pitchFamily="34" charset="0"/>
              </a:rPr>
              <a:t>systems in Healthy People 2020 collecting </a:t>
            </a:r>
            <a:r>
              <a:rPr lang="en-US" sz="2000" dirty="0" smtClean="0">
                <a:latin typeface="Tahoma" panose="020B0604030504040204" pitchFamily="34" charset="0"/>
                <a:ea typeface="Tahoma" panose="020B0604030504040204" pitchFamily="34" charset="0"/>
                <a:cs typeface="Tahoma" panose="020B0604030504040204" pitchFamily="34" charset="0"/>
              </a:rPr>
              <a:t>standard data </a:t>
            </a:r>
            <a:r>
              <a:rPr lang="en-US" sz="2000" dirty="0">
                <a:latin typeface="Tahoma" panose="020B0604030504040204" pitchFamily="34" charset="0"/>
                <a:ea typeface="Tahoma" panose="020B0604030504040204" pitchFamily="34" charset="0"/>
                <a:cs typeface="Tahoma" panose="020B0604030504040204" pitchFamily="34" charset="0"/>
              </a:rPr>
              <a:t>on transgender populations (number)</a:t>
            </a: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LGBT</a:t>
            </a:r>
            <a:endParaRPr lang="en-US" sz="3000" b="1" dirty="0">
              <a:solidFill>
                <a:srgbClr val="003F72"/>
              </a:solidFill>
              <a:latin typeface="Tahoma" pitchFamily="34" charset="0"/>
              <a:ea typeface="Tahoma" pitchFamily="34" charset="0"/>
              <a:cs typeface="Tahoma" pitchFamily="34" charset="0"/>
            </a:endParaRPr>
          </a:p>
        </p:txBody>
      </p:sp>
      <p:sp>
        <p:nvSpPr>
          <p:cNvPr id="46" name="Text Box 14"/>
          <p:cNvSpPr txBox="1">
            <a:spLocks noChangeArrowheads="1"/>
          </p:cNvSpPr>
          <p:nvPr/>
        </p:nvSpPr>
        <p:spPr bwMode="auto">
          <a:xfrm>
            <a:off x="1159326" y="618835"/>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7" name="Rectangle 15" descr="Legend"/>
          <p:cNvSpPr>
            <a:spLocks noChangeArrowheads="1"/>
          </p:cNvSpPr>
          <p:nvPr/>
        </p:nvSpPr>
        <p:spPr bwMode="auto">
          <a:xfrm>
            <a:off x="971651" y="609600"/>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48" name="Oval 20" descr="Target met"/>
          <p:cNvSpPr>
            <a:spLocks noChangeArrowheads="1"/>
          </p:cNvSpPr>
          <p:nvPr/>
        </p:nvSpPr>
        <p:spPr bwMode="auto">
          <a:xfrm>
            <a:off x="1076426" y="690563"/>
            <a:ext cx="153988" cy="144462"/>
          </a:xfrm>
          <a:prstGeom prst="ellipse">
            <a:avLst/>
          </a:prstGeom>
          <a:solidFill>
            <a:srgbClr val="007033"/>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49" name="Oval 19" descr="Improving"/>
          <p:cNvSpPr>
            <a:spLocks noChangeArrowheads="1"/>
          </p:cNvSpPr>
          <p:nvPr/>
        </p:nvSpPr>
        <p:spPr bwMode="auto">
          <a:xfrm>
            <a:off x="2149926" y="690563"/>
            <a:ext cx="153988" cy="144462"/>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0" name="Oval 13" descr="No change"/>
          <p:cNvSpPr>
            <a:spLocks noChangeArrowheads="1"/>
          </p:cNvSpPr>
          <p:nvPr/>
        </p:nvSpPr>
        <p:spPr bwMode="auto">
          <a:xfrm>
            <a:off x="3228156" y="688975"/>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FFFF00"/>
              </a:solidFill>
              <a:latin typeface="Calibri"/>
            </a:endParaRPr>
          </a:p>
        </p:txBody>
      </p:sp>
      <p:sp>
        <p:nvSpPr>
          <p:cNvPr id="51" name="Oval 21" descr="Getting worse"/>
          <p:cNvSpPr>
            <a:spLocks noChangeArrowheads="1"/>
          </p:cNvSpPr>
          <p:nvPr/>
        </p:nvSpPr>
        <p:spPr bwMode="auto">
          <a:xfrm>
            <a:off x="4674369" y="688975"/>
            <a:ext cx="153987" cy="144463"/>
          </a:xfrm>
          <a:prstGeom prst="ellipse">
            <a:avLst/>
          </a:prstGeom>
          <a:solidFill>
            <a:srgbClr val="C00000"/>
          </a:solid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52" name="Oval 18" descr="Baseline only"/>
          <p:cNvSpPr>
            <a:spLocks noChangeArrowheads="1"/>
          </p:cNvSpPr>
          <p:nvPr/>
        </p:nvSpPr>
        <p:spPr bwMode="auto">
          <a:xfrm>
            <a:off x="5887536"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3" name="Oval 18" descr="Developmental"/>
          <p:cNvSpPr>
            <a:spLocks noChangeArrowheads="1"/>
          </p:cNvSpPr>
          <p:nvPr/>
        </p:nvSpPr>
        <p:spPr bwMode="auto">
          <a:xfrm>
            <a:off x="7026726" y="697000"/>
            <a:ext cx="153987" cy="144463"/>
          </a:xfrm>
          <a:prstGeom prst="ellipse">
            <a:avLst/>
          </a:prstGeom>
          <a:solidFill>
            <a:schemeClr val="bg1"/>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9" name="Oval 58" descr="Little/No change"/>
          <p:cNvSpPr>
            <a:spLocks noChangeArrowheads="1"/>
          </p:cNvSpPr>
          <p:nvPr/>
        </p:nvSpPr>
        <p:spPr bwMode="auto">
          <a:xfrm>
            <a:off x="414850" y="1967340"/>
            <a:ext cx="153987" cy="144463"/>
          </a:xfrm>
          <a:prstGeom prst="ellipse">
            <a:avLst/>
          </a:prstGeom>
          <a:solidFill>
            <a:srgbClr val="92D050"/>
          </a:solidFill>
          <a:ln w="9525">
            <a:solidFill>
              <a:schemeClr val="tx1"/>
            </a:solidFill>
            <a:round/>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60" name="Oval 18" descr="Baseline only"/>
          <p:cNvSpPr>
            <a:spLocks noChangeArrowheads="1"/>
          </p:cNvSpPr>
          <p:nvPr/>
        </p:nvSpPr>
        <p:spPr bwMode="auto">
          <a:xfrm>
            <a:off x="433059" y="3586991"/>
            <a:ext cx="153987" cy="144463"/>
          </a:xfrm>
          <a:prstGeom prst="ellipse">
            <a:avLst/>
          </a:prstGeom>
          <a:noFill/>
          <a:ln w="9525">
            <a:solidFill>
              <a:schemeClr val="tx1"/>
            </a:solidFill>
            <a:round/>
            <a:headEnd/>
            <a:tailEnd/>
          </a:ln>
          <a:effectLst/>
        </p:spPr>
        <p:txBody>
          <a:bodyPr wrap="none" anchor="ctr"/>
          <a:lstStyle/>
          <a:p>
            <a:pPr fontAlgn="auto">
              <a:spcBef>
                <a:spcPts val="0"/>
              </a:spcBef>
              <a:spcAft>
                <a:spcPts val="0"/>
              </a:spcAft>
            </a:pPr>
            <a:endParaRPr lang="en-US">
              <a:solidFill>
                <a:srgbClr val="C00000"/>
              </a:solidFill>
              <a:latin typeface="Calibri"/>
            </a:endParaRPr>
          </a:p>
        </p:txBody>
      </p:sp>
      <p:sp>
        <p:nvSpPr>
          <p:cNvPr id="63" name="Oval 18" descr="Baseline only"/>
          <p:cNvSpPr>
            <a:spLocks noChangeArrowheads="1"/>
          </p:cNvSpPr>
          <p:nvPr/>
        </p:nvSpPr>
        <p:spPr bwMode="auto">
          <a:xfrm>
            <a:off x="4770663" y="1990432"/>
            <a:ext cx="153987" cy="144463"/>
          </a:xfrm>
          <a:prstGeom prst="ellipse">
            <a:avLst/>
          </a:prstGeom>
          <a:solidFill>
            <a:srgbClr val="FFCC00"/>
          </a:solid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4" name="Oval 18" descr="Baseline only"/>
          <p:cNvSpPr>
            <a:spLocks noChangeArrowheads="1"/>
          </p:cNvSpPr>
          <p:nvPr/>
        </p:nvSpPr>
        <p:spPr bwMode="auto">
          <a:xfrm>
            <a:off x="4770662" y="3524673"/>
            <a:ext cx="153987" cy="144463"/>
          </a:xfrm>
          <a:prstGeom prst="ellipse">
            <a:avLst/>
          </a:prstGeom>
          <a:noFill/>
          <a:ln w="9525">
            <a:solidFill>
              <a:schemeClr val="tx1"/>
            </a:solidFill>
            <a:round/>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16" name="Slide Number Placeholder 2"/>
          <p:cNvSpPr txBox="1">
            <a:spLocks/>
          </p:cNvSpPr>
          <p:nvPr/>
        </p:nvSpPr>
        <p:spPr>
          <a:xfrm>
            <a:off x="8686800" y="6461125"/>
            <a:ext cx="457200" cy="39687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C88FAF9D-AF5A-496A-B0B6-E10018E45057}"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360436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IVP Objective Status"/>
          <p:cNvGraphicFramePr>
            <a:graphicFrameLocks noGrp="1"/>
          </p:cNvGraphicFramePr>
          <p:nvPr>
            <p:ph idx="1"/>
            <p:extLst>
              <p:ext uri="{D42A27DB-BD31-4B8C-83A1-F6EECF244321}">
                <p14:modId xmlns:p14="http://schemas.microsoft.com/office/powerpoint/2010/main" val="2012357015"/>
              </p:ext>
            </p:extLst>
          </p:nvPr>
        </p:nvGraphicFramePr>
        <p:xfrm>
          <a:off x="457200" y="1066800"/>
          <a:ext cx="80010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6553200" y="3257996"/>
            <a:ext cx="1752600" cy="2246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p>
          <a:p>
            <a:pPr>
              <a:spcBef>
                <a:spcPct val="50000"/>
              </a:spcBef>
            </a:pPr>
            <a:r>
              <a:rPr lang="en-US" sz="1400" dirty="0" smtClean="0">
                <a:solidFill>
                  <a:prstClr val="black"/>
                </a:solidFill>
                <a:latin typeface="Tahoma" pitchFamily="34" charset="0"/>
              </a:rPr>
              <a:t>     Informational</a:t>
            </a:r>
            <a:endParaRPr lang="en-US" sz="1400" dirty="0">
              <a:solidFill>
                <a:prstClr val="black"/>
              </a:solidFill>
              <a:latin typeface="Tahoma" pitchFamily="34" charset="0"/>
            </a:endParaRPr>
          </a:p>
        </p:txBody>
      </p:sp>
      <p:sp>
        <p:nvSpPr>
          <p:cNvPr id="4" name="Title 3"/>
          <p:cNvSpPr>
            <a:spLocks noGrp="1"/>
          </p:cNvSpPr>
          <p:nvPr>
            <p:ph type="title"/>
          </p:nvPr>
        </p:nvSpPr>
        <p:spPr>
          <a:xfrm>
            <a:off x="381000" y="152400"/>
            <a:ext cx="8382000" cy="790832"/>
          </a:xfrm>
        </p:spPr>
        <p:txBody>
          <a:bodyPr>
            <a:noAutofit/>
          </a:bodyPr>
          <a:lstStyle/>
          <a:p>
            <a:r>
              <a:rPr lang="en-US" sz="2600" b="1" dirty="0">
                <a:solidFill>
                  <a:srgbClr val="003F72"/>
                </a:solidFill>
                <a:latin typeface="Tahoma" pitchFamily="34" charset="0"/>
                <a:ea typeface="Tahoma" pitchFamily="34" charset="0"/>
                <a:cs typeface="Tahoma" pitchFamily="34" charset="0"/>
              </a:rPr>
              <a:t>Current HP2020 Objective Status: </a:t>
            </a:r>
            <a:r>
              <a:rPr lang="en-US" sz="2600" b="1" dirty="0" smtClean="0">
                <a:solidFill>
                  <a:srgbClr val="003F72"/>
                </a:solidFill>
                <a:latin typeface="Tahoma" pitchFamily="34" charset="0"/>
                <a:ea typeface="Tahoma" pitchFamily="34" charset="0"/>
                <a:cs typeface="Tahoma" pitchFamily="34" charset="0"/>
              </a:rPr>
              <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Lesbian, Gay, Bisexual, and Transgender Health</a:t>
            </a:r>
            <a:endParaRPr lang="en-US" sz="2600" b="1" dirty="0">
              <a:solidFill>
                <a:srgbClr val="003F72"/>
              </a:solidFill>
              <a:latin typeface="Tahoma" pitchFamily="34" charset="0"/>
              <a:ea typeface="Tahoma" pitchFamily="34" charset="0"/>
              <a:cs typeface="Tahoma" pitchFamily="34" charset="0"/>
            </a:endParaRPr>
          </a:p>
        </p:txBody>
      </p:sp>
      <p:sp>
        <p:nvSpPr>
          <p:cNvPr id="8" name="Oval 13" descr="Little/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 name="TextBox 1"/>
          <p:cNvSpPr txBox="1"/>
          <p:nvPr/>
        </p:nvSpPr>
        <p:spPr>
          <a:xfrm>
            <a:off x="6324600" y="1792069"/>
            <a:ext cx="2133600" cy="646331"/>
          </a:xfrm>
          <a:prstGeom prst="rect">
            <a:avLst/>
          </a:prstGeom>
          <a:noFill/>
        </p:spPr>
        <p:txBody>
          <a:bodyPr wrap="square" rtlCol="0">
            <a:spAutoFit/>
          </a:bodyPr>
          <a:lstStyle/>
          <a:p>
            <a:pPr algn="ctr"/>
            <a:r>
              <a:rPr lang="en-US" b="1" dirty="0" smtClean="0">
                <a:solidFill>
                  <a:prstClr val="black"/>
                </a:solidFill>
                <a:latin typeface="Tahoma" pitchFamily="34" charset="0"/>
                <a:ea typeface="Tahoma" pitchFamily="34" charset="0"/>
                <a:cs typeface="Tahoma" pitchFamily="34" charset="0"/>
              </a:rPr>
              <a:t>Total number of objectives: </a:t>
            </a:r>
            <a:r>
              <a:rPr lang="en-US" b="1" dirty="0">
                <a:solidFill>
                  <a:prstClr val="black"/>
                </a:solidFill>
                <a:latin typeface="Tahoma" pitchFamily="34" charset="0"/>
                <a:ea typeface="Tahoma" pitchFamily="34" charset="0"/>
                <a:cs typeface="Tahoma" pitchFamily="34" charset="0"/>
              </a:rPr>
              <a:t>4</a:t>
            </a:r>
          </a:p>
        </p:txBody>
      </p:sp>
      <p:sp>
        <p:nvSpPr>
          <p:cNvPr id="18" name="Oval 18" descr="Developmental"/>
          <p:cNvSpPr>
            <a:spLocks noChangeArrowheads="1"/>
          </p:cNvSpPr>
          <p:nvPr/>
        </p:nvSpPr>
        <p:spPr bwMode="auto">
          <a:xfrm>
            <a:off x="6675120" y="5265737"/>
            <a:ext cx="153987" cy="144463"/>
          </a:xfrm>
          <a:prstGeom prst="ellipse">
            <a:avLst/>
          </a:prstGeom>
          <a:solidFill>
            <a:srgbClr val="0070C0"/>
          </a:solidFill>
          <a:ln w="9525">
            <a:solidFill>
              <a:schemeClr val="tx1"/>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3777210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2" name="Picture 1" descr="Health and Health C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2" y="70381"/>
            <a:ext cx="8759228" cy="6717237"/>
          </a:xfrm>
          <a:prstGeom prst="rect">
            <a:avLst/>
          </a:prstGeom>
        </p:spPr>
      </p:pic>
    </p:spTree>
    <p:extLst>
      <p:ext uri="{BB962C8B-B14F-4D97-AF65-F5344CB8AC3E}">
        <p14:creationId xmlns:p14="http://schemas.microsoft.com/office/powerpoint/2010/main" val="3994399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Placeholder 15" descr="Reported good or better health, age 18 to 64 for 2013"/>
          <p:cNvGraphicFramePr>
            <a:graphicFrameLocks noGrp="1"/>
          </p:cNvGraphicFramePr>
          <p:nvPr>
            <p:ph type="chart" sz="quarter" idx="4294967295"/>
            <p:extLst>
              <p:ext uri="{D42A27DB-BD31-4B8C-83A1-F6EECF244321}">
                <p14:modId xmlns:p14="http://schemas.microsoft.com/office/powerpoint/2010/main" val="1489592201"/>
              </p:ext>
            </p:extLst>
          </p:nvPr>
        </p:nvGraphicFramePr>
        <p:xfrm>
          <a:off x="183441" y="1142999"/>
          <a:ext cx="8812752" cy="48525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idx="4294967295"/>
          </p:nvPr>
        </p:nvSpPr>
        <p:spPr>
          <a:xfrm>
            <a:off x="0" y="0"/>
            <a:ext cx="9144000" cy="1219199"/>
          </a:xfrm>
        </p:spPr>
        <p:txBody>
          <a:bodyPr>
            <a:noAutofit/>
          </a:bodyPr>
          <a:lstStyle/>
          <a:p>
            <a:r>
              <a:rPr lang="en-US" sz="3200" b="1" dirty="0" smtClean="0">
                <a:solidFill>
                  <a:srgbClr val="003F72"/>
                </a:solidFill>
                <a:latin typeface="Tahoma" panose="020B0604030504040204" pitchFamily="34" charset="0"/>
                <a:ea typeface="Tahoma" panose="020B0604030504040204" pitchFamily="34" charset="0"/>
                <a:cs typeface="Tahoma" panose="020B0604030504040204" pitchFamily="34" charset="0"/>
              </a:rPr>
              <a:t>Reported Good or Better Health, Adults Ages 18—64 Years, 2013</a:t>
            </a:r>
            <a:endParaRPr lang="en-US" sz="3200" b="1" dirty="0">
              <a:solidFill>
                <a:srgbClr val="003F72"/>
              </a:solidFill>
              <a:latin typeface="Tahoma" pitchFamily="34" charset="0"/>
              <a:ea typeface="Tahoma" pitchFamily="34" charset="0"/>
              <a:cs typeface="Tahoma" pitchFamily="34" charset="0"/>
            </a:endParaRPr>
          </a:p>
        </p:txBody>
      </p:sp>
      <p:sp>
        <p:nvSpPr>
          <p:cNvPr id="7" name="Slide Number Placeholder 2"/>
          <p:cNvSpPr>
            <a:spLocks noGrp="1"/>
          </p:cNvSpPr>
          <p:nvPr>
            <p:ph type="sldNum" sz="quarter" idx="4294967295"/>
          </p:nvPr>
        </p:nvSpPr>
        <p:spPr>
          <a:xfrm>
            <a:off x="8534400" y="6492503"/>
            <a:ext cx="609600" cy="365125"/>
          </a:xfrm>
          <a:prstGeom prst="rect">
            <a:avLst/>
          </a:prstGeom>
        </p:spPr>
        <p:txBody>
          <a:bodyPr/>
          <a:lstStyle/>
          <a:p>
            <a:fld id="{F8ECAD15-DF40-4D57-8D99-2197AD37FB1A}" type="slidenum">
              <a:rPr lang="en-US">
                <a:solidFill>
                  <a:prstClr val="black"/>
                </a:solidFill>
                <a:latin typeface="Tahoma" pitchFamily="34" charset="0"/>
                <a:ea typeface="Tahoma" pitchFamily="34" charset="0"/>
                <a:cs typeface="Tahoma" pitchFamily="34" charset="0"/>
              </a:rPr>
              <a:pPr/>
              <a:t>8</a:t>
            </a:fld>
            <a:endParaRPr lang="en-US" dirty="0">
              <a:solidFill>
                <a:prstClr val="black"/>
              </a:solidFill>
              <a:latin typeface="Tahoma" pitchFamily="34" charset="0"/>
              <a:ea typeface="Tahoma" pitchFamily="34" charset="0"/>
              <a:cs typeface="Tahoma" pitchFamily="34" charset="0"/>
            </a:endParaRPr>
          </a:p>
        </p:txBody>
      </p:sp>
      <p:sp>
        <p:nvSpPr>
          <p:cNvPr id="14" name="Text Placeholder 7"/>
          <p:cNvSpPr txBox="1">
            <a:spLocks/>
          </p:cNvSpPr>
          <p:nvPr/>
        </p:nvSpPr>
        <p:spPr>
          <a:xfrm>
            <a:off x="4593" y="5875899"/>
            <a:ext cx="8991600" cy="829701"/>
          </a:xfrm>
          <a:prstGeom prst="rect">
            <a:avLst/>
          </a:prstGeom>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 95% confidence interval. Good or better health includes the responses, “good”, “very good,” and “excellent”. </a:t>
            </a:r>
            <a:endParaRPr lang="en-US" sz="1100" dirty="0">
              <a:solidFill>
                <a:prstClr val="black"/>
              </a:solidFill>
              <a:latin typeface="Tahoma" pitchFamily="34" charset="0"/>
              <a:ea typeface="Tahoma" pitchFamily="34" charset="0"/>
              <a:cs typeface="Tahoma" pitchFamily="34" charset="0"/>
            </a:endParaRPr>
          </a:p>
        </p:txBody>
      </p:sp>
      <p:sp>
        <p:nvSpPr>
          <p:cNvPr id="17" name="Text Placeholder 2"/>
          <p:cNvSpPr txBox="1">
            <a:spLocks/>
          </p:cNvSpPr>
          <p:nvPr/>
        </p:nvSpPr>
        <p:spPr>
          <a:xfrm>
            <a:off x="0" y="6629400"/>
            <a:ext cx="7297093"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itchFamily="34" charset="0"/>
                <a:ea typeface="Tahoma" pitchFamily="34" charset="0"/>
                <a:cs typeface="Tahoma" pitchFamily="34" charset="0"/>
              </a:rPr>
              <a:t>National Health Interview Survey (NHIS), </a:t>
            </a:r>
            <a:r>
              <a:rPr lang="en-US" sz="1100" dirty="0" smtClean="0">
                <a:solidFill>
                  <a:prstClr val="black"/>
                </a:solidFill>
                <a:latin typeface="Tahoma" pitchFamily="34" charset="0"/>
                <a:ea typeface="Tahoma" pitchFamily="34" charset="0"/>
                <a:cs typeface="Tahoma" pitchFamily="34" charset="0"/>
              </a:rPr>
              <a:t>CDC/NCHS.</a:t>
            </a:r>
            <a:endPar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18254" y="6522122"/>
            <a:ext cx="353943" cy="145233"/>
          </a:xfrm>
          <a:prstGeom prst="rect">
            <a:avLst/>
          </a:prstGeom>
          <a:noFill/>
        </p:spPr>
        <p:txBody>
          <a:bodyPr vert="vert" wrap="none" rtlCol="0">
            <a:spAutoFit/>
          </a:bodyPr>
          <a:lstStyle/>
          <a:p>
            <a:pPr fontAlgn="auto">
              <a:spcBef>
                <a:spcPts val="0"/>
              </a:spcBef>
              <a:spcAft>
                <a:spcPts val="0"/>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a:t>
            </a:r>
            <a:endParaRPr lang="en-US" sz="1100" dirty="0">
              <a:solidFill>
                <a:prstClr val="black"/>
              </a:solidFill>
              <a:latin typeface="Calibri"/>
            </a:endParaRPr>
          </a:p>
        </p:txBody>
      </p:sp>
      <p:sp>
        <p:nvSpPr>
          <p:cNvPr id="12" name="Text Box 10"/>
          <p:cNvSpPr txBox="1">
            <a:spLocks noChangeArrowheads="1"/>
          </p:cNvSpPr>
          <p:nvPr/>
        </p:nvSpPr>
        <p:spPr bwMode="auto">
          <a:xfrm>
            <a:off x="-12872" y="4511566"/>
            <a:ext cx="999466" cy="276999"/>
          </a:xfrm>
          <a:prstGeom prst="rect">
            <a:avLst/>
          </a:prstGeom>
          <a:noFill/>
          <a:ln w="9525">
            <a:noFill/>
            <a:miter lim="800000"/>
            <a:headEnd/>
            <a:tailEnd/>
          </a:ln>
        </p:spPr>
        <p:txBody>
          <a:bodyPr wrap="square">
            <a:spAutoFit/>
          </a:bodyPr>
          <a:lstStyle/>
          <a:p>
            <a:pPr algn="r" eaLnBrk="0" fontAlgn="auto" hangingPunct="0">
              <a:spcBef>
                <a:spcPts val="0"/>
              </a:spcBef>
              <a:spcAft>
                <a:spcPts val="0"/>
              </a:spcAft>
            </a:pPr>
            <a:r>
              <a:rPr lang="en-US" sz="1200" dirty="0" smtClean="0">
                <a:solidFill>
                  <a:srgbClr val="000000"/>
                </a:solidFill>
                <a:latin typeface="Tahoma" pitchFamily="34" charset="0"/>
                <a:ea typeface="Tahoma" pitchFamily="34" charset="0"/>
                <a:cs typeface="Tahoma" pitchFamily="34" charset="0"/>
              </a:rPr>
              <a:t>Both Sexes</a:t>
            </a:r>
            <a:endParaRPr lang="en-US" sz="1200" dirty="0">
              <a:solidFill>
                <a:srgbClr val="000000"/>
              </a:solidFill>
              <a:latin typeface="Tahoma" pitchFamily="34" charset="0"/>
              <a:ea typeface="Tahoma" pitchFamily="34" charset="0"/>
              <a:cs typeface="Tahoma" pitchFamily="34" charset="0"/>
            </a:endParaRPr>
          </a:p>
        </p:txBody>
      </p:sp>
      <p:sp>
        <p:nvSpPr>
          <p:cNvPr id="13" name="Left Bracket 12" descr="brackets"/>
          <p:cNvSpPr/>
          <p:nvPr/>
        </p:nvSpPr>
        <p:spPr>
          <a:xfrm>
            <a:off x="986593" y="3962400"/>
            <a:ext cx="45719" cy="13716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59622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descr="Social and Community Con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79" y="0"/>
            <a:ext cx="8755021" cy="6858000"/>
          </a:xfrm>
          <a:prstGeom prst="rect">
            <a:avLst/>
          </a:prstGeom>
        </p:spPr>
      </p:pic>
    </p:spTree>
    <p:extLst>
      <p:ext uri="{BB962C8B-B14F-4D97-AF65-F5344CB8AC3E}">
        <p14:creationId xmlns:p14="http://schemas.microsoft.com/office/powerpoint/2010/main" val="3795181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ogress Re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1981</Words>
  <Application>Microsoft Office PowerPoint</Application>
  <PresentationFormat>On-screen Show (4:3)</PresentationFormat>
  <Paragraphs>232</Paragraphs>
  <Slides>24</Slides>
  <Notes>16</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Appendix</vt:lpstr>
      <vt:lpstr>Objective Status: SDOH</vt:lpstr>
      <vt:lpstr>Objective Status: SDOH</vt:lpstr>
      <vt:lpstr>Current HP2020 Objective Status:  Social Determinants of Health</vt:lpstr>
      <vt:lpstr>Objective Status: LGBT</vt:lpstr>
      <vt:lpstr>Current HP2020 Objective Status:  Lesbian, Gay, Bisexual, and Transgender Health</vt:lpstr>
      <vt:lpstr> </vt:lpstr>
      <vt:lpstr>Reported Good or Better Health, Adults Ages 18—64 Years, 2013</vt:lpstr>
      <vt:lpstr> </vt:lpstr>
      <vt:lpstr>Adults Age 18 and Over with Disabilities Who Report Sufficient Social and Emotional Support, 2010</vt:lpstr>
      <vt:lpstr> </vt:lpstr>
      <vt:lpstr>On-Time High School Graduation</vt:lpstr>
      <vt:lpstr> </vt:lpstr>
      <vt:lpstr>Households That Spend More Than 30% of Income on Housing by Education</vt:lpstr>
      <vt:lpstr>Households That Spend More Than 30% of Income on Housing</vt:lpstr>
      <vt:lpstr>Households Earning Less Than 200% of The Poverty Threshold That Spend More Than 30% of Income on Housing</vt:lpstr>
      <vt:lpstr>Households Earning Less Than 200% of The Poverty Threshold That Spend More Than 30% of Income on Housing</vt:lpstr>
      <vt:lpstr>Households That Spend More Than 50% of Income on Housing</vt:lpstr>
      <vt:lpstr>Households That Spend More Than 50% of Income on Housing</vt:lpstr>
      <vt:lpstr>Renter Households That Spend More Than 50% of Income on Housing</vt:lpstr>
      <vt:lpstr>Renter Households That Spend More Than 50% of Income on Housing</vt:lpstr>
      <vt:lpstr>Food Insecurity, US Households, 1995–2012</vt:lpstr>
      <vt:lpstr> </vt:lpstr>
      <vt:lpstr>Youth and Violence, by Sexual Orientation, Grades 9—12,  2001-2009</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dc:title>
  <dc:creator>CDC User</dc:creator>
  <cp:lastModifiedBy>CDC User</cp:lastModifiedBy>
  <cp:revision>71</cp:revision>
  <cp:lastPrinted>2015-02-04T22:01:17Z</cp:lastPrinted>
  <dcterms:created xsi:type="dcterms:W3CDTF">2015-01-12T16:26:11Z</dcterms:created>
  <dcterms:modified xsi:type="dcterms:W3CDTF">2015-02-04T22:48:24Z</dcterms:modified>
</cp:coreProperties>
</file>